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5" r:id="rId2"/>
  </p:sldMasterIdLst>
  <p:notesMasterIdLst>
    <p:notesMasterId r:id="rId20"/>
  </p:notesMasterIdLst>
  <p:sldIdLst>
    <p:sldId id="323" r:id="rId3"/>
    <p:sldId id="349" r:id="rId4"/>
    <p:sldId id="331" r:id="rId5"/>
    <p:sldId id="336" r:id="rId6"/>
    <p:sldId id="326" r:id="rId7"/>
    <p:sldId id="332" r:id="rId8"/>
    <p:sldId id="333" r:id="rId9"/>
    <p:sldId id="335" r:id="rId10"/>
    <p:sldId id="334" r:id="rId11"/>
    <p:sldId id="304" r:id="rId12"/>
    <p:sldId id="345" r:id="rId13"/>
    <p:sldId id="330" r:id="rId14"/>
    <p:sldId id="343" r:id="rId15"/>
    <p:sldId id="344" r:id="rId16"/>
    <p:sldId id="346" r:id="rId17"/>
    <p:sldId id="309" r:id="rId18"/>
    <p:sldId id="318" r:id="rId19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BCF4FC"/>
    <a:srgbClr val="F8C4F1"/>
    <a:srgbClr val="FFFF66"/>
    <a:srgbClr val="FF0000"/>
    <a:srgbClr val="CCCC00"/>
    <a:srgbClr val="D8FC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94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6F16FF-1094-442B-83DD-139A4DDB009C}" type="datetimeFigureOut">
              <a:rPr lang="vi-VN"/>
              <a:pPr>
                <a:defRPr/>
              </a:pPr>
              <a:t>29/06/2016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vi-VN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5A4FF6AF-5132-4AB5-991E-90B1F5FA7704}" type="slidenum">
              <a:rPr lang="vi-VN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  <p:sp>
        <p:nvSpPr>
          <p:cNvPr id="204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367E5DF2-9679-4E07-A527-047C92070A65}" type="slidenum">
              <a:rPr lang="vi-VN" sz="1200">
                <a:solidFill>
                  <a:schemeClr val="tx1"/>
                </a:solidFill>
              </a:rPr>
              <a:pPr algn="r" eaLnBrk="1" hangingPunct="1"/>
              <a:t>10</a:t>
            </a:fld>
            <a:endParaRPr lang="vi-VN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D22E33F9-A90C-4327-9241-D41747BA51DE}" type="slidenum">
              <a:rPr lang="vi-VN" sz="1200">
                <a:solidFill>
                  <a:schemeClr val="tx1"/>
                </a:solidFill>
              </a:rPr>
              <a:pPr algn="r" eaLnBrk="1" hangingPunct="1"/>
              <a:t>16</a:t>
            </a:fld>
            <a:endParaRPr lang="vi-VN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94F99-201C-48A5-82E5-CCF84825294F}" type="datetimeFigureOut">
              <a:rPr lang="vi-VN"/>
              <a:pPr>
                <a:defRPr/>
              </a:pPr>
              <a:t>29/06/2016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DACE5-4B91-4F72-AFD4-FEC07C3B1FFF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CC1C4-B9F9-4B97-B514-947409209B06}" type="datetimeFigureOut">
              <a:rPr lang="vi-VN"/>
              <a:pPr>
                <a:defRPr/>
              </a:pPr>
              <a:t>29/06/2016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D25DB-286F-4C6C-B050-AED062CDC920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D9F57-D3F4-4D84-A375-FA9939BBB03C}" type="datetimeFigureOut">
              <a:rPr lang="vi-VN"/>
              <a:pPr>
                <a:defRPr/>
              </a:pPr>
              <a:t>29/06/2016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65EB7-65C8-4881-8A3B-29FA233A2C85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E23C12-C111-44A4-9F81-383C33BDD604}" type="datetimeFigureOut">
              <a:rPr lang="vi-VN"/>
              <a:pPr>
                <a:defRPr/>
              </a:pPr>
              <a:t>29/06/2016</a:t>
            </a:fld>
            <a:endParaRPr lang="vi-VN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vi-VN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20B9548B-6237-40A9-9DAC-2856056CE917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3" name="Freeform 15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5791200 h 3648"/>
              <a:gd name="T2" fmla="*/ 1137151 w 2736"/>
              <a:gd name="T3" fmla="*/ 3200400 h 3648"/>
              <a:gd name="T4" fmla="*/ 4321175 w 2736"/>
              <a:gd name="T5" fmla="*/ 0 h 3648"/>
              <a:gd name="T6" fmla="*/ 4321175 w 2736"/>
              <a:gd name="T7" fmla="*/ 152400 h 3648"/>
              <a:gd name="T8" fmla="*/ 1175056 w 2736"/>
              <a:gd name="T9" fmla="*/ 3235325 h 3648"/>
              <a:gd name="T10" fmla="*/ 75810 w 2736"/>
              <a:gd name="T11" fmla="*/ 5791200 h 3648"/>
              <a:gd name="T12" fmla="*/ 0 w 2736"/>
              <a:gd name="T13" fmla="*/ 5791200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16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6538193 h 4128"/>
              <a:gd name="T2" fmla="*/ 0 w 3504"/>
              <a:gd name="T3" fmla="*/ 6615113 h 4128"/>
              <a:gd name="T4" fmla="*/ 5513388 w 3504"/>
              <a:gd name="T5" fmla="*/ 4230596 h 4128"/>
              <a:gd name="T6" fmla="*/ 4531552 w 3504"/>
              <a:gd name="T7" fmla="*/ 0 h 4128"/>
              <a:gd name="T8" fmla="*/ 4456026 w 3504"/>
              <a:gd name="T9" fmla="*/ 0 h 4128"/>
              <a:gd name="T10" fmla="*/ 5452023 w 3504"/>
              <a:gd name="T11" fmla="*/ 4196943 h 4128"/>
              <a:gd name="T12" fmla="*/ 0 w 3504"/>
              <a:gd name="T13" fmla="*/ 6538193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9" name="Rectangle 28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0" name="Rectangle 29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1" name="Rectangle 30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2" name="Rectangle 31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3" name="Rectangle 32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CD2820-88E0-483D-8470-DC556A777E75}" type="datetimeFigureOut">
              <a:rPr lang="vi-VN"/>
              <a:pPr>
                <a:defRPr/>
              </a:pPr>
              <a:t>29/06/2016</a:t>
            </a:fld>
            <a:endParaRPr lang="vi-VN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vi-VN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B57DC2DD-C80D-4D7D-A4A4-42C8AFA7B552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A67D89-CD08-4178-83AF-839E0150E3B9}" type="datetimeFigureOut">
              <a:rPr lang="vi-VN"/>
              <a:pPr>
                <a:defRPr/>
              </a:pPr>
              <a:t>29/06/2016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81087140-F892-4A0A-BF43-EAFB8578DBE7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78608D-E7C0-4903-A10D-C799DD2AAC45}" type="datetimeFigureOut">
              <a:rPr lang="vi-VN"/>
              <a:pPr>
                <a:defRPr/>
              </a:pPr>
              <a:t>29/06/2016</a:t>
            </a:fld>
            <a:endParaRPr lang="vi-VN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vi-VN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B022145A-138E-4090-93F3-296671DC57D2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50A490-CB70-4748-8DAC-01ACB2FE8F1C}" type="datetimeFigureOut">
              <a:rPr lang="vi-VN"/>
              <a:pPr>
                <a:defRPr/>
              </a:pPr>
              <a:t>29/06/2016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ECB2AF76-06E3-4E89-8945-7CFC6AFBABC6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4" name="Rectangle 13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17" name="Straight Connector 16"/>
            <p:cNvCxnSpPr/>
            <p:nvPr/>
          </p:nvCxnSpPr>
          <p:spPr>
            <a:xfrm rot="16200000">
              <a:off x="6663593" y="12906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H="1">
              <a:off x="6744513" y="12896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21" name="Straight Connector 20"/>
            <p:cNvCxnSpPr/>
            <p:nvPr/>
          </p:nvCxnSpPr>
          <p:spPr>
            <a:xfrm rot="16200000">
              <a:off x="6663593" y="12906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>
              <a:off x="6744513" y="12896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25" name="Straight Connector 24"/>
            <p:cNvCxnSpPr/>
            <p:nvPr/>
          </p:nvCxnSpPr>
          <p:spPr>
            <a:xfrm rot="16200000">
              <a:off x="6663592" y="1290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>
              <a:off x="6744512" y="1289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ACCABC-7796-4B6B-8436-17C5008D7CAE}" type="datetimeFigureOut">
              <a:rPr lang="vi-VN"/>
              <a:pPr>
                <a:defRPr/>
              </a:pPr>
              <a:t>29/06/2016</a:t>
            </a:fld>
            <a:endParaRPr lang="vi-VN"/>
          </a:p>
        </p:txBody>
      </p:sp>
      <p:sp>
        <p:nvSpPr>
          <p:cNvPr id="2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vi-VN"/>
          </a:p>
        </p:txBody>
      </p:sp>
      <p:sp>
        <p:nvSpPr>
          <p:cNvPr id="3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E7AB7-BA47-4208-A383-0F71F0625BFE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E14CA-048E-4526-87B8-3C065CCB2CC5}" type="datetimeFigureOut">
              <a:rPr lang="vi-VN"/>
              <a:pPr>
                <a:defRPr/>
              </a:pPr>
              <a:t>29/06/2016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07E70-D2C0-44E7-823F-FD9D527136B7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320EA-5330-496A-BC1E-FAFF32EE0D57}" type="datetimeFigureOut">
              <a:rPr lang="vi-VN"/>
              <a:pPr>
                <a:defRPr/>
              </a:pPr>
              <a:t>29/06/2016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3FB54-6F57-42F0-AB0E-A0C3306F14DF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40D45-4C25-4FA8-96D4-81579E3EC147}" type="datetimeFigureOut">
              <a:rPr lang="vi-VN"/>
              <a:pPr>
                <a:defRPr/>
              </a:pPr>
              <a:t>29/06/2016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C13A2-0125-41F3-A1E8-443807A99F2B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1749F-7B3B-49E8-8214-9E94BC47C317}" type="datetimeFigureOut">
              <a:rPr lang="vi-VN"/>
              <a:pPr>
                <a:defRPr/>
              </a:pPr>
              <a:t>29/06/2016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B9658-F053-4661-9446-224CE1D37FD9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ECB89-59CC-4597-B5D3-03CDB7D41F21}" type="datetimeFigureOut">
              <a:rPr lang="vi-VN"/>
              <a:pPr>
                <a:defRPr/>
              </a:pPr>
              <a:t>29/06/2016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87DC2-78E5-4373-BA97-7DD3FF9EE418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DA23A-65CD-406F-8B15-E5E0789F1CBC}" type="datetimeFigureOut">
              <a:rPr lang="vi-VN"/>
              <a:pPr>
                <a:defRPr/>
              </a:pPr>
              <a:t>29/06/2016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B2521-5A1B-4926-8C0F-D1FE775AF1A2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73EC5-5F55-4A9B-A73E-2F97E6BB5487}" type="datetimeFigureOut">
              <a:rPr lang="vi-VN"/>
              <a:pPr>
                <a:defRPr/>
              </a:pPr>
              <a:t>29/06/2016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4D379-512B-4743-96BB-7ECE598A81BB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753E8-FDC0-4332-A71C-78A92B7602BA}" type="datetimeFigureOut">
              <a:rPr lang="vi-VN"/>
              <a:pPr>
                <a:defRPr/>
              </a:pPr>
              <a:t>29/06/2016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511AF-E2FC-428C-96EA-7B20E2D5143B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8EABD5-C048-4EC9-A359-A3B8F7F61314}" type="datetimeFigureOut">
              <a:rPr lang="vi-VN"/>
              <a:pPr>
                <a:defRPr/>
              </a:pPr>
              <a:t>29/06/2016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597BAAC-2B3C-4C9B-B78A-596083EBA582}" type="slidenum">
              <a:rPr lang="vi-VN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4" name="Date Placeholder 4"/>
          <p:cNvSpPr>
            <a:spLocks noGrp="1"/>
          </p:cNvSpPr>
          <p:nvPr>
            <p:ph type="dt" sz="half" idx="2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BC3C252-F052-4524-8DFE-71FBD43FA776}" type="datetimeFigureOut">
              <a:rPr lang="vi-VN"/>
              <a:pPr>
                <a:defRPr/>
              </a:pPr>
              <a:t>29/06/2016</a:t>
            </a:fld>
            <a:endParaRPr lang="vi-VN"/>
          </a:p>
        </p:txBody>
      </p:sp>
      <p:sp>
        <p:nvSpPr>
          <p:cNvPr id="3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vi-VN"/>
          </a:p>
        </p:txBody>
      </p:sp>
      <p:sp>
        <p:nvSpPr>
          <p:cNvPr id="3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</a:defRPr>
            </a:lvl1pPr>
          </a:lstStyle>
          <a:p>
            <a:fld id="{04C62F00-F15E-4ACD-9110-BED54C333C68}" type="slidenum">
              <a:rPr lang="vi-VN"/>
              <a:pPr/>
              <a:t>‹#›</a:t>
            </a:fld>
            <a:endParaRPr lang="vi-V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Tahoma" pitchFamily="34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9.png"/><Relationship Id="rId7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V&#7879;%20sinh%20th&#226;n%20th&#7875;\Cho-Con.mp3" TargetMode="External"/><Relationship Id="rId6" Type="http://schemas.openxmlformats.org/officeDocument/2006/relationships/image" Target="../media/image15.gif"/><Relationship Id="rId11" Type="http://schemas.openxmlformats.org/officeDocument/2006/relationships/image" Target="../media/image20.png"/><Relationship Id="rId5" Type="http://schemas.openxmlformats.org/officeDocument/2006/relationships/image" Target="../media/image14.gif"/><Relationship Id="rId10" Type="http://schemas.openxmlformats.org/officeDocument/2006/relationships/image" Target="../media/image19.gif"/><Relationship Id="rId4" Type="http://schemas.openxmlformats.org/officeDocument/2006/relationships/image" Target="../media/image10.png"/><Relationship Id="rId9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5" Type="http://schemas.openxmlformats.org/officeDocument/2006/relationships/image" Target="../media/image23.gif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jpeg"/><Relationship Id="rId7" Type="http://schemas.openxmlformats.org/officeDocument/2006/relationships/image" Target="../media/image2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V&#7879;%20sinh%20th&#226;n%20th&#7875;\Kia%20con%20buom%20vang%20Frere%20Jacques%20-%20Be%20Xuan%20Mai%20%5bNCT%2026634043902992313281%5d.mp3" TargetMode="Externa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10" Type="http://schemas.openxmlformats.org/officeDocument/2006/relationships/image" Target="../media/image20.png"/><Relationship Id="rId4" Type="http://schemas.openxmlformats.org/officeDocument/2006/relationships/image" Target="../media/image26.gif"/><Relationship Id="rId9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slide" Target="slide9.xml"/><Relationship Id="rId2" Type="http://schemas.openxmlformats.org/officeDocument/2006/relationships/slide" Target="slide4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slide" Target="slide8.xml"/><Relationship Id="rId4" Type="http://schemas.openxmlformats.org/officeDocument/2006/relationships/slide" Target="slide5.xml"/><Relationship Id="rId9" Type="http://schemas.openxmlformats.org/officeDocument/2006/relationships/image" Target="../media/image6.png"/><Relationship Id="rId1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slide" Target="slide9.xml"/><Relationship Id="rId2" Type="http://schemas.openxmlformats.org/officeDocument/2006/relationships/slide" Target="slide4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slide" Target="slide8.xml"/><Relationship Id="rId4" Type="http://schemas.openxmlformats.org/officeDocument/2006/relationships/slide" Target="slide5.xml"/><Relationship Id="rId9" Type="http://schemas.openxmlformats.org/officeDocument/2006/relationships/image" Target="../media/image6.png"/><Relationship Id="rId1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pic>
        <p:nvPicPr>
          <p:cNvPr id="10244" name="Picture 2" descr="EJ02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395288" y="1773238"/>
            <a:ext cx="30972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u="sng">
                <a:solidFill>
                  <a:srgbClr val="800000"/>
                </a:solidFill>
              </a:rPr>
              <a:t> * Kiểm tra bài cũ:</a:t>
            </a:r>
          </a:p>
        </p:txBody>
      </p:sp>
      <p:sp>
        <p:nvSpPr>
          <p:cNvPr id="162824" name="Text Box 8"/>
          <p:cNvSpPr txBox="1">
            <a:spLocks noChangeArrowheads="1"/>
          </p:cNvSpPr>
          <p:nvPr/>
        </p:nvSpPr>
        <p:spPr bwMode="auto">
          <a:xfrm>
            <a:off x="755650" y="1196975"/>
            <a:ext cx="17287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u="sng">
                <a:solidFill>
                  <a:schemeClr val="hlink"/>
                </a:solidFill>
              </a:rPr>
              <a:t>TN-XH</a:t>
            </a:r>
          </a:p>
        </p:txBody>
      </p:sp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1476375" y="3500438"/>
            <a:ext cx="287338" cy="28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162846" name="Text Box 30"/>
          <p:cNvSpPr txBox="1">
            <a:spLocks noChangeArrowheads="1"/>
          </p:cNvSpPr>
          <p:nvPr/>
        </p:nvSpPr>
        <p:spPr bwMode="auto">
          <a:xfrm>
            <a:off x="3563938" y="1700213"/>
            <a:ext cx="36004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</a:rPr>
              <a:t>Bảo vệ mắt và tai</a:t>
            </a:r>
          </a:p>
        </p:txBody>
      </p:sp>
      <p:sp>
        <p:nvSpPr>
          <p:cNvPr id="162847" name="Text Box 31"/>
          <p:cNvSpPr txBox="1">
            <a:spLocks noChangeArrowheads="1"/>
          </p:cNvSpPr>
          <p:nvPr/>
        </p:nvSpPr>
        <p:spPr bwMode="auto">
          <a:xfrm>
            <a:off x="1187450" y="2852738"/>
            <a:ext cx="67691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-  Nêu các việc nên làm để bảo vệ mắt?</a:t>
            </a:r>
          </a:p>
        </p:txBody>
      </p:sp>
      <p:sp>
        <p:nvSpPr>
          <p:cNvPr id="162848" name="Text Box 32"/>
          <p:cNvSpPr txBox="1">
            <a:spLocks noChangeArrowheads="1"/>
          </p:cNvSpPr>
          <p:nvPr/>
        </p:nvSpPr>
        <p:spPr bwMode="auto">
          <a:xfrm>
            <a:off x="1258888" y="3716338"/>
            <a:ext cx="62642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- </a:t>
            </a:r>
            <a:r>
              <a:rPr lang="en-US" altLang="en-US"/>
              <a:t> </a:t>
            </a:r>
            <a:r>
              <a:rPr lang="en-US" altLang="en-US">
                <a:solidFill>
                  <a:schemeClr val="hlink"/>
                </a:solidFill>
              </a:rPr>
              <a:t>Nêu các việc nên làm để bảo vệ tai?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162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628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628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628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628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628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628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1" grpId="0"/>
      <p:bldP spid="162824" grpId="0"/>
      <p:bldP spid="162846" grpId="0"/>
      <p:bldP spid="162847" grpId="0"/>
      <p:bldP spid="16284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0" descr="g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6400800"/>
            <a:ext cx="835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59" name="Group 52"/>
          <p:cNvGrpSpPr>
            <a:grpSpLocks/>
          </p:cNvGrpSpPr>
          <p:nvPr/>
        </p:nvGrpSpPr>
        <p:grpSpPr bwMode="auto">
          <a:xfrm rot="9712353">
            <a:off x="204788" y="195263"/>
            <a:ext cx="687387" cy="719137"/>
            <a:chOff x="4733" y="799"/>
            <a:chExt cx="388" cy="353"/>
          </a:xfrm>
        </p:grpSpPr>
        <p:sp>
          <p:nvSpPr>
            <p:cNvPr id="19465" name="Freeform 53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Freeform 54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Freeform 55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1 w 409"/>
                <a:gd name="T1" fmla="*/ 5 h 658"/>
                <a:gd name="T2" fmla="*/ 4 w 409"/>
                <a:gd name="T3" fmla="*/ 30 h 658"/>
                <a:gd name="T4" fmla="*/ 23 w 409"/>
                <a:gd name="T5" fmla="*/ 68 h 658"/>
                <a:gd name="T6" fmla="*/ 25 w 409"/>
                <a:gd name="T7" fmla="*/ 72 h 658"/>
                <a:gd name="T8" fmla="*/ 11 w 409"/>
                <a:gd name="T9" fmla="*/ 11 h 658"/>
                <a:gd name="T10" fmla="*/ 1 w 409"/>
                <a:gd name="T11" fmla="*/ 5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460" name="Picture 12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88" y="1588"/>
            <a:ext cx="1295401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2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850982" y="2381"/>
            <a:ext cx="129540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60"/>
          <p:cNvSpPr txBox="1">
            <a:spLocks noChangeArrowheads="1"/>
          </p:cNvSpPr>
          <p:nvPr/>
        </p:nvSpPr>
        <p:spPr bwMode="auto">
          <a:xfrm>
            <a:off x="395288" y="1196975"/>
            <a:ext cx="17287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u="sng">
                <a:solidFill>
                  <a:schemeClr val="hlink"/>
                </a:solidFill>
              </a:rPr>
              <a:t>TN-XH</a:t>
            </a:r>
          </a:p>
        </p:txBody>
      </p:sp>
      <p:sp>
        <p:nvSpPr>
          <p:cNvPr id="19463" name="Text Box 61"/>
          <p:cNvSpPr txBox="1">
            <a:spLocks noChangeArrowheads="1"/>
          </p:cNvSpPr>
          <p:nvPr/>
        </p:nvSpPr>
        <p:spPr bwMode="auto">
          <a:xfrm>
            <a:off x="2916238" y="1125538"/>
            <a:ext cx="33845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Vệ sinh thân thể</a:t>
            </a:r>
          </a:p>
        </p:txBody>
      </p:sp>
      <p:sp>
        <p:nvSpPr>
          <p:cNvPr id="127039" name="Rectangle 63"/>
          <p:cNvSpPr>
            <a:spLocks noChangeArrowheads="1"/>
          </p:cNvSpPr>
          <p:nvPr/>
        </p:nvSpPr>
        <p:spPr bwMode="auto">
          <a:xfrm>
            <a:off x="900113" y="2205038"/>
            <a:ext cx="6769100" cy="865187"/>
          </a:xfrm>
          <a:prstGeom prst="rect">
            <a:avLst/>
          </a:prstGeom>
          <a:gradFill rotWithShape="1">
            <a:gsLst>
              <a:gs pos="0">
                <a:srgbClr val="D8FC96"/>
              </a:gs>
              <a:gs pos="100000">
                <a:srgbClr val="CCCC00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>
                <a:solidFill>
                  <a:schemeClr val="hlink"/>
                </a:solidFill>
              </a:rPr>
              <a:t>Bạn cần làm gì để giữ chân tay sạch sẽ?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27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pic>
        <p:nvPicPr>
          <p:cNvPr id="21508" name="Picture 4" descr="Untitled-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8964612" cy="6669087"/>
          </a:xfrm>
          <a:prstGeom prst="rect">
            <a:avLst/>
          </a:prstGeom>
          <a:noFill/>
          <a:ln w="57150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4"/>
          <p:cNvSpPr>
            <a:spLocks noChangeArrowheads="1" noChangeShapeType="1" noTextEdit="1"/>
          </p:cNvSpPr>
          <p:nvPr/>
        </p:nvSpPr>
        <p:spPr bwMode="auto">
          <a:xfrm rot="390389">
            <a:off x="1116013" y="404813"/>
            <a:ext cx="5400675" cy="13684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6273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980000" scaled="1"/>
                </a:gradFill>
                <a:latin typeface="Arial"/>
                <a:cs typeface="Arial"/>
              </a:rPr>
              <a:t>NGHỈ GIẢI LAO</a:t>
            </a:r>
          </a:p>
        </p:txBody>
      </p:sp>
      <p:pic>
        <p:nvPicPr>
          <p:cNvPr id="22531" name="Picture 5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763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0"/>
            <a:ext cx="154781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1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1989138"/>
            <a:ext cx="15128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 descr="maple_leaf_brown_falling_sm_cl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85113" y="1844675"/>
            <a:ext cx="1012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9" descr="Galinha_6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495800"/>
            <a:ext cx="2286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0" descr="maple_leaf_falling_md_clr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711628">
            <a:off x="2121694" y="2062957"/>
            <a:ext cx="1038225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1" descr="maple_leaf_brown_falling_sm_cl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7788" y="3200400"/>
            <a:ext cx="1012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2" descr="th_54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830045">
            <a:off x="2943225" y="1633538"/>
            <a:ext cx="245427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3" descr="Picture15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8958268">
            <a:off x="6783388" y="457200"/>
            <a:ext cx="144780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5" descr="Picture15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8958268">
            <a:off x="395288" y="2276475"/>
            <a:ext cx="144780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6" descr="Galinha_6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68538" y="4495800"/>
            <a:ext cx="2286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7" descr="Galinha_6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6763" y="4495800"/>
            <a:ext cx="2286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18" descr="Galinha_6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69113" y="4495800"/>
            <a:ext cx="2286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19" descr="1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2997200"/>
            <a:ext cx="15128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20" descr="th_54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830045">
            <a:off x="3135313" y="1881188"/>
            <a:ext cx="2205037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Picture 21" descr="th_54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830045">
            <a:off x="3386138" y="1841500"/>
            <a:ext cx="1998662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38" name="Cho-Co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8675688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400" fill="hold"/>
                                        <p:tgtEl>
                                          <p:spTgt spid="1884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843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468313" y="1125538"/>
            <a:ext cx="17287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u="sng">
                <a:solidFill>
                  <a:schemeClr val="hlink"/>
                </a:solidFill>
              </a:rPr>
              <a:t>TN-XH</a:t>
            </a:r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2916238" y="981075"/>
            <a:ext cx="33845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Vệ sinh thân thể</a:t>
            </a:r>
          </a:p>
        </p:txBody>
      </p:sp>
      <p:sp>
        <p:nvSpPr>
          <p:cNvPr id="201738" name="AutoShape 10"/>
          <p:cNvSpPr>
            <a:spLocks noChangeArrowheads="1"/>
          </p:cNvSpPr>
          <p:nvPr/>
        </p:nvSpPr>
        <p:spPr bwMode="auto">
          <a:xfrm>
            <a:off x="6011863" y="1773238"/>
            <a:ext cx="2592387" cy="935037"/>
          </a:xfrm>
          <a:prstGeom prst="wedgeRoundRectCallout">
            <a:avLst>
              <a:gd name="adj1" fmla="val -36097"/>
              <a:gd name="adj2" fmla="val 136417"/>
              <a:gd name="adj3" fmla="val 16667"/>
            </a:avLst>
          </a:prstGeom>
          <a:gradFill rotWithShape="1">
            <a:gsLst>
              <a:gs pos="0">
                <a:srgbClr val="96AB94"/>
              </a:gs>
              <a:gs pos="17000">
                <a:srgbClr val="D4DEFF"/>
              </a:gs>
              <a:gs pos="47000">
                <a:srgbClr val="D4DEFF"/>
              </a:gs>
              <a:gs pos="100000">
                <a:srgbClr val="8488C4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>
                <a:solidFill>
                  <a:srgbClr val="FF0000"/>
                </a:solidFill>
              </a:rPr>
              <a:t>Thảo luận nhóm</a:t>
            </a:r>
          </a:p>
        </p:txBody>
      </p:sp>
      <p:sp>
        <p:nvSpPr>
          <p:cNvPr id="201739" name="Text Box 11"/>
          <p:cNvSpPr txBox="1">
            <a:spLocks noChangeArrowheads="1"/>
          </p:cNvSpPr>
          <p:nvPr/>
        </p:nvSpPr>
        <p:spPr bwMode="auto">
          <a:xfrm>
            <a:off x="684213" y="3500438"/>
            <a:ext cx="5688012" cy="519112"/>
          </a:xfrm>
          <a:prstGeom prst="rect">
            <a:avLst/>
          </a:prstGeom>
          <a:solidFill>
            <a:srgbClr val="C5FA66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Hãy nêu các việc cần làm khi tắm</a:t>
            </a:r>
          </a:p>
        </p:txBody>
      </p:sp>
      <p:sp>
        <p:nvSpPr>
          <p:cNvPr id="201740" name="Oval 12"/>
          <p:cNvSpPr>
            <a:spLocks noChangeArrowheads="1"/>
          </p:cNvSpPr>
          <p:nvPr/>
        </p:nvSpPr>
        <p:spPr bwMode="auto">
          <a:xfrm>
            <a:off x="7308850" y="5589588"/>
            <a:ext cx="1079500" cy="935037"/>
          </a:xfrm>
          <a:prstGeom prst="ellipse">
            <a:avLst/>
          </a:prstGeom>
          <a:solidFill>
            <a:srgbClr val="BCF4FC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 sz="3600" b="1">
              <a:solidFill>
                <a:srgbClr val="0033CC"/>
              </a:solidFill>
            </a:endParaRPr>
          </a:p>
        </p:txBody>
      </p:sp>
      <p:sp>
        <p:nvSpPr>
          <p:cNvPr id="201746" name="Text Box 18"/>
          <p:cNvSpPr txBox="1">
            <a:spLocks noChangeArrowheads="1"/>
          </p:cNvSpPr>
          <p:nvPr/>
        </p:nvSpPr>
        <p:spPr bwMode="auto">
          <a:xfrm>
            <a:off x="7380288" y="5734050"/>
            <a:ext cx="8636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01747" name="Text Box 19"/>
          <p:cNvSpPr txBox="1">
            <a:spLocks noChangeArrowheads="1"/>
          </p:cNvSpPr>
          <p:nvPr/>
        </p:nvSpPr>
        <p:spPr bwMode="auto">
          <a:xfrm>
            <a:off x="7380288" y="5734050"/>
            <a:ext cx="8636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01748" name="Text Box 20"/>
          <p:cNvSpPr txBox="1">
            <a:spLocks noChangeArrowheads="1"/>
          </p:cNvSpPr>
          <p:nvPr/>
        </p:nvSpPr>
        <p:spPr bwMode="auto">
          <a:xfrm>
            <a:off x="7380288" y="5734050"/>
            <a:ext cx="8636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01749" name="Text Box 21"/>
          <p:cNvSpPr txBox="1">
            <a:spLocks noChangeArrowheads="1"/>
          </p:cNvSpPr>
          <p:nvPr/>
        </p:nvSpPr>
        <p:spPr bwMode="auto">
          <a:xfrm>
            <a:off x="7380288" y="5734050"/>
            <a:ext cx="8636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01750" name="Text Box 22"/>
          <p:cNvSpPr txBox="1">
            <a:spLocks noChangeArrowheads="1"/>
          </p:cNvSpPr>
          <p:nvPr/>
        </p:nvSpPr>
        <p:spPr bwMode="auto">
          <a:xfrm>
            <a:off x="7380288" y="5734050"/>
            <a:ext cx="8636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01751" name="Text Box 23"/>
          <p:cNvSpPr txBox="1">
            <a:spLocks noChangeArrowheads="1"/>
          </p:cNvSpPr>
          <p:nvPr/>
        </p:nvSpPr>
        <p:spPr bwMode="auto">
          <a:xfrm>
            <a:off x="7380288" y="5734050"/>
            <a:ext cx="8636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1752" name="Text Box 24"/>
          <p:cNvSpPr txBox="1">
            <a:spLocks noChangeArrowheads="1"/>
          </p:cNvSpPr>
          <p:nvPr/>
        </p:nvSpPr>
        <p:spPr bwMode="auto">
          <a:xfrm>
            <a:off x="7308850" y="5734050"/>
            <a:ext cx="8636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1753" name="Text Box 25"/>
          <p:cNvSpPr txBox="1">
            <a:spLocks noChangeArrowheads="1"/>
          </p:cNvSpPr>
          <p:nvPr/>
        </p:nvSpPr>
        <p:spPr bwMode="auto">
          <a:xfrm>
            <a:off x="7380288" y="5734050"/>
            <a:ext cx="8636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1754" name="Text Box 26"/>
          <p:cNvSpPr txBox="1">
            <a:spLocks noChangeArrowheads="1"/>
          </p:cNvSpPr>
          <p:nvPr/>
        </p:nvSpPr>
        <p:spPr bwMode="auto">
          <a:xfrm>
            <a:off x="7380288" y="5734050"/>
            <a:ext cx="8636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1756" name="Text Box 28"/>
          <p:cNvSpPr txBox="1">
            <a:spLocks noChangeArrowheads="1"/>
          </p:cNvSpPr>
          <p:nvPr/>
        </p:nvSpPr>
        <p:spPr bwMode="auto">
          <a:xfrm>
            <a:off x="7380288" y="5734050"/>
            <a:ext cx="8636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01757" name="Text Box 29"/>
          <p:cNvSpPr txBox="1">
            <a:spLocks noChangeArrowheads="1"/>
          </p:cNvSpPr>
          <p:nvPr/>
        </p:nvSpPr>
        <p:spPr bwMode="auto">
          <a:xfrm>
            <a:off x="7380288" y="5734050"/>
            <a:ext cx="8636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1758" name="Text Box 30"/>
          <p:cNvSpPr txBox="1">
            <a:spLocks noChangeArrowheads="1"/>
          </p:cNvSpPr>
          <p:nvPr/>
        </p:nvSpPr>
        <p:spPr bwMode="auto">
          <a:xfrm>
            <a:off x="7019925" y="5876925"/>
            <a:ext cx="1582738" cy="519113"/>
          </a:xfrm>
          <a:prstGeom prst="rect">
            <a:avLst/>
          </a:prstGeom>
          <a:solidFill>
            <a:srgbClr val="BCF4F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Hết giờ</a:t>
            </a:r>
          </a:p>
        </p:txBody>
      </p:sp>
      <p:pic>
        <p:nvPicPr>
          <p:cNvPr id="201763" name="MS90311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900074975[1]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835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2" name="Picture 12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850982" y="2381"/>
            <a:ext cx="129540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3" name="Picture 12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9540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0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5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2500"/>
                            </p:stCondLst>
                            <p:childTnLst>
                              <p:par>
                                <p:cTn id="5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01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0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5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767" fill="hold"/>
                                        <p:tgtEl>
                                          <p:spTgt spid="2017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1763"/>
                </p:tgtEl>
              </p:cMediaNode>
            </p:audio>
          </p:childTnLst>
        </p:cTn>
      </p:par>
    </p:tnLst>
    <p:bldLst>
      <p:bldP spid="201738" grpId="0" animBg="1"/>
      <p:bldP spid="201739" grpId="0" animBg="1"/>
      <p:bldP spid="201740" grpId="0" animBg="1"/>
      <p:bldP spid="201740" grpId="1" animBg="1"/>
      <p:bldP spid="201746" grpId="0"/>
      <p:bldP spid="201747" grpId="0"/>
      <p:bldP spid="201748" grpId="0"/>
      <p:bldP spid="201749" grpId="0"/>
      <p:bldP spid="201750" grpId="0"/>
      <p:bldP spid="201751" grpId="0"/>
      <p:bldP spid="201752" grpId="0"/>
      <p:bldP spid="201753" grpId="0"/>
      <p:bldP spid="201754" grpId="0"/>
      <p:bldP spid="201756" grpId="0"/>
      <p:bldP spid="201757" grpId="0"/>
      <p:bldP spid="2017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539750" y="836613"/>
            <a:ext cx="17287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u="sng">
                <a:solidFill>
                  <a:schemeClr val="hlink"/>
                </a:solidFill>
              </a:rPr>
              <a:t>TN-XH</a:t>
            </a:r>
          </a:p>
        </p:txBody>
      </p:sp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2987675" y="765175"/>
            <a:ext cx="33845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Vệ sinh thân thể</a:t>
            </a:r>
          </a:p>
        </p:txBody>
      </p:sp>
      <p:pic>
        <p:nvPicPr>
          <p:cNvPr id="20276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349500"/>
            <a:ext cx="6119812" cy="3440113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1547813" y="1557338"/>
            <a:ext cx="561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Hãy nêu các việc cần làm khi tắm</a:t>
            </a:r>
          </a:p>
        </p:txBody>
      </p:sp>
      <p:sp>
        <p:nvSpPr>
          <p:cNvPr id="202763" name="Text Box 11"/>
          <p:cNvSpPr txBox="1">
            <a:spLocks noChangeArrowheads="1"/>
          </p:cNvSpPr>
          <p:nvPr/>
        </p:nvSpPr>
        <p:spPr bwMode="auto">
          <a:xfrm>
            <a:off x="1187450" y="5876925"/>
            <a:ext cx="68405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Khi tắm : dội nước, xát xà phòng, kì cọ…</a:t>
            </a:r>
          </a:p>
        </p:txBody>
      </p:sp>
      <p:sp>
        <p:nvSpPr>
          <p:cNvPr id="202773" name="Text Box 21"/>
          <p:cNvSpPr txBox="1">
            <a:spLocks noChangeArrowheads="1"/>
          </p:cNvSpPr>
          <p:nvPr/>
        </p:nvSpPr>
        <p:spPr bwMode="auto">
          <a:xfrm>
            <a:off x="900113" y="5856288"/>
            <a:ext cx="7127875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Chuẩn bị nước tắm, xà phòng, khăn tắm… sạch sẽ</a:t>
            </a:r>
          </a:p>
        </p:txBody>
      </p:sp>
      <p:pic>
        <p:nvPicPr>
          <p:cNvPr id="202775" name="Picture 23" descr="IMG_14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2133600"/>
            <a:ext cx="626427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2776" name="Text Box 24"/>
          <p:cNvSpPr txBox="1">
            <a:spLocks noChangeArrowheads="1"/>
          </p:cNvSpPr>
          <p:nvPr/>
        </p:nvSpPr>
        <p:spPr bwMode="auto">
          <a:xfrm>
            <a:off x="684213" y="5949950"/>
            <a:ext cx="75612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Tắm xong: lau khô người, mặc quần áo sạch.</a:t>
            </a:r>
          </a:p>
        </p:txBody>
      </p:sp>
      <p:pic>
        <p:nvPicPr>
          <p:cNvPr id="202777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2133600"/>
            <a:ext cx="6119812" cy="3600450"/>
          </a:xfrm>
          <a:prstGeom prst="rect">
            <a:avLst/>
          </a:prstGeom>
          <a:solidFill>
            <a:srgbClr val="0000CC"/>
          </a:solidFill>
          <a:ln w="571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4587" name="Picture 12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850982" y="2381"/>
            <a:ext cx="129540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2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9540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0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02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02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027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02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20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0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2" dur="1000"/>
                                        <p:tgtEl>
                                          <p:spTgt spid="202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5" dur="1000"/>
                                        <p:tgtEl>
                                          <p:spTgt spid="202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63" grpId="0"/>
      <p:bldP spid="202763" grpId="1"/>
      <p:bldP spid="202773" grpId="0"/>
      <p:bldP spid="202773" grpId="1"/>
      <p:bldP spid="202776" grpId="0"/>
      <p:bldP spid="20277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6AB94"/>
            </a:gs>
            <a:gs pos="17000">
              <a:srgbClr val="D4DEFF"/>
            </a:gs>
            <a:gs pos="47000">
              <a:srgbClr val="D4DEFF"/>
            </a:gs>
            <a:gs pos="100000">
              <a:srgbClr val="8488C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861" name="Group 37"/>
          <p:cNvGraphicFramePr>
            <a:graphicFrameLocks noGrp="1"/>
          </p:cNvGraphicFramePr>
          <p:nvPr/>
        </p:nvGraphicFramePr>
        <p:xfrm>
          <a:off x="827088" y="2492375"/>
          <a:ext cx="7620000" cy="3576638"/>
        </p:xfrm>
        <a:graphic>
          <a:graphicData uri="http://schemas.openxmlformats.org/drawingml/2006/table">
            <a:tbl>
              <a:tblPr/>
              <a:tblGrid>
                <a:gridCol w="2786062"/>
                <a:gridCol w="4833938"/>
              </a:tblGrid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     Hoạt động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   Khi nào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  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Rửa tay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6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Rửa chân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16" name="Text Box 20"/>
          <p:cNvSpPr txBox="1">
            <a:spLocks noChangeArrowheads="1"/>
          </p:cNvSpPr>
          <p:nvPr/>
        </p:nvSpPr>
        <p:spPr bwMode="auto">
          <a:xfrm>
            <a:off x="468313" y="1125538"/>
            <a:ext cx="17287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1" u="sng">
                <a:solidFill>
                  <a:schemeClr val="hlink"/>
                </a:solidFill>
              </a:rPr>
              <a:t>TN-XH</a:t>
            </a:r>
          </a:p>
        </p:txBody>
      </p:sp>
      <p:sp>
        <p:nvSpPr>
          <p:cNvPr id="25617" name="Text Box 21"/>
          <p:cNvSpPr txBox="1">
            <a:spLocks noChangeArrowheads="1"/>
          </p:cNvSpPr>
          <p:nvPr/>
        </p:nvSpPr>
        <p:spPr bwMode="auto">
          <a:xfrm>
            <a:off x="2916238" y="981075"/>
            <a:ext cx="33845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Vệ sinh thân thể</a:t>
            </a:r>
          </a:p>
        </p:txBody>
      </p:sp>
      <p:sp>
        <p:nvSpPr>
          <p:cNvPr id="25618" name="Text Box 22"/>
          <p:cNvSpPr txBox="1">
            <a:spLocks noChangeArrowheads="1"/>
          </p:cNvSpPr>
          <p:nvPr/>
        </p:nvSpPr>
        <p:spPr bwMode="auto">
          <a:xfrm>
            <a:off x="5508625" y="4221163"/>
            <a:ext cx="295116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847" name="Text Box 23"/>
          <p:cNvSpPr txBox="1">
            <a:spLocks noChangeArrowheads="1"/>
          </p:cNvSpPr>
          <p:nvPr/>
        </p:nvSpPr>
        <p:spPr bwMode="auto">
          <a:xfrm>
            <a:off x="3563938" y="3141663"/>
            <a:ext cx="45354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</a:rPr>
              <a:t>- Trước khi cầm thức ăn.</a:t>
            </a:r>
          </a:p>
        </p:txBody>
      </p:sp>
      <p:sp>
        <p:nvSpPr>
          <p:cNvPr id="205849" name="Text Box 25"/>
          <p:cNvSpPr txBox="1">
            <a:spLocks noChangeArrowheads="1"/>
          </p:cNvSpPr>
          <p:nvPr/>
        </p:nvSpPr>
        <p:spPr bwMode="auto">
          <a:xfrm>
            <a:off x="3419475" y="3573463"/>
            <a:ext cx="4524375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altLang="en-US">
                <a:solidFill>
                  <a:srgbClr val="0000CC"/>
                </a:solidFill>
              </a:rPr>
              <a:t>-  Sau khi đại, tiểu tiện.</a:t>
            </a:r>
          </a:p>
          <a:p>
            <a:pPr algn="ctr" eaLnBrk="1" hangingPunct="1"/>
            <a:endParaRPr lang="en-US" altLang="en-US"/>
          </a:p>
        </p:txBody>
      </p:sp>
      <p:sp>
        <p:nvSpPr>
          <p:cNvPr id="205850" name="Text Box 26"/>
          <p:cNvSpPr txBox="1">
            <a:spLocks noChangeArrowheads="1"/>
          </p:cNvSpPr>
          <p:nvPr/>
        </p:nvSpPr>
        <p:spPr bwMode="auto">
          <a:xfrm>
            <a:off x="3779838" y="4076700"/>
            <a:ext cx="2084387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altLang="en-US">
                <a:solidFill>
                  <a:srgbClr val="0000CC"/>
                </a:solidFill>
              </a:rPr>
              <a:t>- Khi bị bẩn.</a:t>
            </a:r>
          </a:p>
          <a:p>
            <a:pPr algn="ctr" eaLnBrk="1" hangingPunct="1"/>
            <a:endParaRPr lang="en-US" altLang="en-US"/>
          </a:p>
        </p:txBody>
      </p:sp>
      <p:sp>
        <p:nvSpPr>
          <p:cNvPr id="205851" name="Text Box 27"/>
          <p:cNvSpPr txBox="1">
            <a:spLocks noChangeArrowheads="1"/>
          </p:cNvSpPr>
          <p:nvPr/>
        </p:nvSpPr>
        <p:spPr bwMode="auto">
          <a:xfrm>
            <a:off x="3763963" y="4621213"/>
            <a:ext cx="4537075" cy="1160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en-US">
                <a:solidFill>
                  <a:srgbClr val="0000CC"/>
                </a:solidFill>
              </a:rPr>
              <a:t>- Khi mang tất giày dép.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852" name="Text Box 28"/>
          <p:cNvSpPr txBox="1">
            <a:spLocks noChangeArrowheads="1"/>
          </p:cNvSpPr>
          <p:nvPr/>
        </p:nvSpPr>
        <p:spPr bwMode="auto">
          <a:xfrm>
            <a:off x="3752850" y="5022850"/>
            <a:ext cx="3816350" cy="1160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en-US">
                <a:solidFill>
                  <a:srgbClr val="0000CC"/>
                </a:solidFill>
              </a:rPr>
              <a:t>- Khi đi ngủ.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853" name="Text Box 29"/>
          <p:cNvSpPr txBox="1">
            <a:spLocks noChangeArrowheads="1"/>
          </p:cNvSpPr>
          <p:nvPr/>
        </p:nvSpPr>
        <p:spPr bwMode="auto">
          <a:xfrm>
            <a:off x="3730625" y="5408613"/>
            <a:ext cx="2879725" cy="1160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en-US">
                <a:solidFill>
                  <a:srgbClr val="0000CC"/>
                </a:solidFill>
              </a:rPr>
              <a:t>- Khi chân bẩn.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854" name="Text Box 30"/>
          <p:cNvSpPr txBox="1">
            <a:spLocks noChangeArrowheads="1"/>
          </p:cNvSpPr>
          <p:nvPr/>
        </p:nvSpPr>
        <p:spPr bwMode="auto">
          <a:xfrm>
            <a:off x="611188" y="1844675"/>
            <a:ext cx="6553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Nên rửa tay, chân khi nào?</a:t>
            </a:r>
          </a:p>
        </p:txBody>
      </p:sp>
      <p:pic>
        <p:nvPicPr>
          <p:cNvPr id="25626" name="Picture 31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763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7" name="Picture 32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0"/>
            <a:ext cx="14763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20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47" grpId="0" autoUpdateAnimBg="0"/>
      <p:bldP spid="205849" grpId="0" autoUpdateAnimBg="0"/>
      <p:bldP spid="205850" grpId="0" autoUpdateAnimBg="0"/>
      <p:bldP spid="205851" grpId="0" autoUpdateAnimBg="0"/>
      <p:bldP spid="205852" grpId="0" autoUpdateAnimBg="0"/>
      <p:bldP spid="205853" grpId="0" autoUpdateAnimBg="0"/>
      <p:bldP spid="20585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5"/>
          <p:cNvSpPr>
            <a:spLocks noChangeArrowheads="1"/>
          </p:cNvSpPr>
          <p:nvPr/>
        </p:nvSpPr>
        <p:spPr bwMode="auto">
          <a:xfrm>
            <a:off x="2051050" y="196850"/>
            <a:ext cx="5257800" cy="3232150"/>
          </a:xfrm>
          <a:prstGeom prst="sun">
            <a:avLst>
              <a:gd name="adj" fmla="val 21431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sz="2400" i="1" u="sng">
              <a:solidFill>
                <a:schemeClr val="tx1"/>
              </a:solidFill>
            </a:endParaRP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3419475" y="1412875"/>
            <a:ext cx="2667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Khởi </a:t>
            </a:r>
            <a:r>
              <a:rPr lang="vi-VN" altLang="en-US" sz="4000" b="1">
                <a:solidFill>
                  <a:srgbClr val="FF0000"/>
                </a:solidFill>
              </a:rPr>
              <a:t>đ</a:t>
            </a:r>
            <a:r>
              <a:rPr lang="en-US" altLang="en-US" sz="4000" b="1">
                <a:solidFill>
                  <a:srgbClr val="FF0000"/>
                </a:solidFill>
              </a:rPr>
              <a:t>ộng</a:t>
            </a: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0" y="4221163"/>
            <a:ext cx="9540875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CC0000"/>
                </a:solidFill>
              </a:rPr>
              <a:t>Cả lớp cùng hát bài hát “ Cả nhà th</a:t>
            </a:r>
            <a:r>
              <a:rPr lang="vi-VN" altLang="en-US" sz="3200">
                <a:solidFill>
                  <a:srgbClr val="CC0000"/>
                </a:solidFill>
              </a:rPr>
              <a:t>ươ</a:t>
            </a:r>
            <a:r>
              <a:rPr lang="en-US" altLang="en-US" sz="3200">
                <a:solidFill>
                  <a:srgbClr val="CC0000"/>
                </a:solidFill>
              </a:rPr>
              <a:t>ng nhau”</a:t>
            </a:r>
          </a:p>
        </p:txBody>
      </p:sp>
      <p:pic>
        <p:nvPicPr>
          <p:cNvPr id="26629" name="Picture 2" descr="EJ023"/>
          <p:cNvPicPr>
            <a:picLocks noChangeAspect="1" noChangeArrowheads="1"/>
          </p:cNvPicPr>
          <p:nvPr/>
        </p:nvPicPr>
        <p:blipFill>
          <a:blip r:embed="rId3"/>
          <a:srcRect l="10834" t="5556" r="5833" b="3333"/>
          <a:stretch>
            <a:fillRect/>
          </a:stretch>
        </p:blipFill>
        <p:spPr bwMode="auto">
          <a:xfrm>
            <a:off x="0" y="0"/>
            <a:ext cx="9144000" cy="72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2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850982" y="2381"/>
            <a:ext cx="129540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4" descr="F9849DCFA90C473196ECD16214E7700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785869" flipH="1">
            <a:off x="793" y="5428457"/>
            <a:ext cx="14398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 Box 20"/>
          <p:cNvSpPr txBox="1">
            <a:spLocks noChangeArrowheads="1"/>
          </p:cNvSpPr>
          <p:nvPr/>
        </p:nvSpPr>
        <p:spPr bwMode="auto">
          <a:xfrm>
            <a:off x="468313" y="1557338"/>
            <a:ext cx="165576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1" u="sng">
                <a:solidFill>
                  <a:srgbClr val="0000FF"/>
                </a:solidFill>
              </a:rPr>
              <a:t>TN-XH</a:t>
            </a:r>
          </a:p>
        </p:txBody>
      </p:sp>
      <p:sp>
        <p:nvSpPr>
          <p:cNvPr id="26633" name="Rectangle 21"/>
          <p:cNvSpPr>
            <a:spLocks noChangeArrowheads="1"/>
          </p:cNvSpPr>
          <p:nvPr/>
        </p:nvSpPr>
        <p:spPr bwMode="auto">
          <a:xfrm>
            <a:off x="2484438" y="1484313"/>
            <a:ext cx="5400675" cy="792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3300"/>
                </a:solidFill>
              </a:rPr>
              <a:t>Vệ sinh thân thể</a:t>
            </a:r>
          </a:p>
        </p:txBody>
      </p:sp>
      <p:pic>
        <p:nvPicPr>
          <p:cNvPr id="145439" name="Picture 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16238" y="2924175"/>
            <a:ext cx="28797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40" name="Text Box 32"/>
          <p:cNvSpPr txBox="1">
            <a:spLocks noChangeArrowheads="1"/>
          </p:cNvSpPr>
          <p:nvPr/>
        </p:nvSpPr>
        <p:spPr bwMode="auto">
          <a:xfrm>
            <a:off x="3276600" y="3141663"/>
            <a:ext cx="8636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45441" name="Text Box 33"/>
          <p:cNvSpPr txBox="1">
            <a:spLocks noChangeArrowheads="1"/>
          </p:cNvSpPr>
          <p:nvPr/>
        </p:nvSpPr>
        <p:spPr bwMode="auto">
          <a:xfrm>
            <a:off x="4643438" y="3213100"/>
            <a:ext cx="7207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45442" name="Text Box 34"/>
          <p:cNvSpPr txBox="1">
            <a:spLocks noChangeArrowheads="1"/>
          </p:cNvSpPr>
          <p:nvPr/>
        </p:nvSpPr>
        <p:spPr bwMode="auto">
          <a:xfrm>
            <a:off x="1619250" y="4724400"/>
            <a:ext cx="6192838" cy="1160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Xem trước bài 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 Chăm sóc và bảo vệ răng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5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5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5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45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45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45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40" grpId="0"/>
      <p:bldP spid="145441" grpId="0"/>
      <p:bldP spid="1454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1692275" y="188913"/>
            <a:ext cx="61023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b="1">
                <a:solidFill>
                  <a:schemeClr val="hlink"/>
                </a:solidFill>
              </a:rPr>
              <a:t>Thứ ba ngày 19 tháng 10 năm 2010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0" y="981075"/>
            <a:ext cx="33289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1" u="sng">
                <a:solidFill>
                  <a:schemeClr val="hlink"/>
                </a:solidFill>
              </a:rPr>
              <a:t>Tự nhiên và xã hội</a:t>
            </a: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3924300" y="908050"/>
            <a:ext cx="29527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Gia đình</a:t>
            </a:r>
          </a:p>
        </p:txBody>
      </p:sp>
      <p:pic>
        <p:nvPicPr>
          <p:cNvPr id="28677" name="Picture 7" descr="hinh nen trang bia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87350"/>
            <a:ext cx="9144000" cy="724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7" descr="1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961054">
            <a:off x="7651750" y="2581275"/>
            <a:ext cx="1116013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23" descr="SONNE0000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0"/>
            <a:ext cx="14287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29" name="AutoShape 33"/>
          <p:cNvSpPr>
            <a:spLocks noChangeArrowheads="1"/>
          </p:cNvSpPr>
          <p:nvPr/>
        </p:nvSpPr>
        <p:spPr bwMode="auto">
          <a:xfrm>
            <a:off x="611188" y="188913"/>
            <a:ext cx="322262" cy="287337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/>
            </a:endParaRPr>
          </a:p>
        </p:txBody>
      </p:sp>
      <p:sp>
        <p:nvSpPr>
          <p:cNvPr id="28681" name="AutoShape 34"/>
          <p:cNvSpPr>
            <a:spLocks noChangeArrowheads="1"/>
          </p:cNvSpPr>
          <p:nvPr/>
        </p:nvSpPr>
        <p:spPr bwMode="auto">
          <a:xfrm>
            <a:off x="6443663" y="1773238"/>
            <a:ext cx="350837" cy="350837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28682" name="AutoShape 36"/>
          <p:cNvSpPr>
            <a:spLocks noChangeArrowheads="1"/>
          </p:cNvSpPr>
          <p:nvPr/>
        </p:nvSpPr>
        <p:spPr bwMode="auto">
          <a:xfrm>
            <a:off x="1908175" y="-198438"/>
            <a:ext cx="350838" cy="395288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157733" name="AutoShape 37"/>
          <p:cNvSpPr>
            <a:spLocks noChangeArrowheads="1"/>
          </p:cNvSpPr>
          <p:nvPr/>
        </p:nvSpPr>
        <p:spPr bwMode="auto">
          <a:xfrm>
            <a:off x="2339975" y="1773238"/>
            <a:ext cx="392113" cy="315912"/>
          </a:xfrm>
          <a:prstGeom prst="star5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/>
            </a:endParaRPr>
          </a:p>
        </p:txBody>
      </p:sp>
      <p:sp>
        <p:nvSpPr>
          <p:cNvPr id="157734" name="AutoShape 38"/>
          <p:cNvSpPr>
            <a:spLocks noChangeArrowheads="1"/>
          </p:cNvSpPr>
          <p:nvPr/>
        </p:nvSpPr>
        <p:spPr bwMode="auto">
          <a:xfrm>
            <a:off x="8101013" y="0"/>
            <a:ext cx="392112" cy="388938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/>
            </a:endParaRPr>
          </a:p>
        </p:txBody>
      </p:sp>
      <p:sp>
        <p:nvSpPr>
          <p:cNvPr id="157735" name="AutoShape 39"/>
          <p:cNvSpPr>
            <a:spLocks noChangeArrowheads="1"/>
          </p:cNvSpPr>
          <p:nvPr/>
        </p:nvSpPr>
        <p:spPr bwMode="auto">
          <a:xfrm>
            <a:off x="4500563" y="0"/>
            <a:ext cx="465137" cy="388938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/>
            </a:endParaRPr>
          </a:p>
        </p:txBody>
      </p:sp>
      <p:sp>
        <p:nvSpPr>
          <p:cNvPr id="28686" name="AutoShape 41"/>
          <p:cNvSpPr>
            <a:spLocks noChangeArrowheads="1"/>
          </p:cNvSpPr>
          <p:nvPr/>
        </p:nvSpPr>
        <p:spPr bwMode="auto">
          <a:xfrm>
            <a:off x="6443663" y="836613"/>
            <a:ext cx="279400" cy="32385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pic>
        <p:nvPicPr>
          <p:cNvPr id="28687" name="Picture 42" descr="1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356365">
            <a:off x="395288" y="2205038"/>
            <a:ext cx="1116012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8" name="WordArt 53"/>
          <p:cNvSpPr>
            <a:spLocks noChangeArrowheads="1" noChangeShapeType="1" noTextEdit="1"/>
          </p:cNvSpPr>
          <p:nvPr/>
        </p:nvSpPr>
        <p:spPr bwMode="auto">
          <a:xfrm>
            <a:off x="0" y="3213100"/>
            <a:ext cx="9540875" cy="18002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TopLeft">
                <a:rot lat="0" lon="2051999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FF66">
                    <a:alpha val="90979"/>
                  </a:srgbClr>
                </a:solidFill>
                <a:latin typeface="Arial"/>
                <a:cs typeface="Arial"/>
              </a:rPr>
              <a:t>TIẾT HỌC KẾT THÚC</a:t>
            </a:r>
          </a:p>
        </p:txBody>
      </p:sp>
      <p:pic>
        <p:nvPicPr>
          <p:cNvPr id="157750" name="Picture 54" descr="tigerwalk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24175"/>
            <a:ext cx="234632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0" name="Picture 55" descr="bird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32588" y="765175"/>
            <a:ext cx="160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57" descr="animated_chick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650" y="620713"/>
            <a:ext cx="20875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2" name="Picture 58" descr="snail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48550" y="4797425"/>
            <a:ext cx="1000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55" name="Kia con buom vang Frere Jacques - Be Xuan Mai [NCT 26634043902992313281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9671 -0.01734 L 0.66372 -0.0698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57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3395" fill="hold"/>
                                        <p:tgtEl>
                                          <p:spTgt spid="1577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775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F8C4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989138"/>
            <a:ext cx="2447925" cy="1620837"/>
          </a:xfrm>
          <a:prstGeom prst="rect">
            <a:avLst/>
          </a:prstGeom>
          <a:solidFill>
            <a:srgbClr val="FF0000"/>
          </a:solidFill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8899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916113"/>
            <a:ext cx="2093913" cy="172720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208900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4005263"/>
            <a:ext cx="2160588" cy="16446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8901" name="Picture 5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27313" y="5373688"/>
            <a:ext cx="3887787" cy="1295400"/>
          </a:xfrm>
          <a:prstGeom prst="rect">
            <a:avLst/>
          </a:prstGeom>
          <a:solidFill>
            <a:srgbClr val="FF0000"/>
          </a:solidFill>
          <a:ln w="571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8902" name="Picture 6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40425" y="1916113"/>
            <a:ext cx="2468563" cy="1655762"/>
          </a:xfrm>
          <a:prstGeom prst="rect">
            <a:avLst/>
          </a:prstGeom>
          <a:noFill/>
          <a:ln w="57150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208903" name="Picture 7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04025" y="3789363"/>
            <a:ext cx="2089150" cy="1963737"/>
          </a:xfrm>
          <a:prstGeom prst="rect">
            <a:avLst/>
          </a:prstGeom>
          <a:solidFill>
            <a:srgbClr val="0000CC"/>
          </a:solidFill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468313" y="1125538"/>
            <a:ext cx="17287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u="sng">
                <a:solidFill>
                  <a:schemeClr val="hlink"/>
                </a:solidFill>
              </a:rPr>
              <a:t>TN-XH</a:t>
            </a:r>
          </a:p>
        </p:txBody>
      </p:sp>
      <p:sp>
        <p:nvSpPr>
          <p:cNvPr id="208906" name="Text Box 10"/>
          <p:cNvSpPr txBox="1">
            <a:spLocks noChangeArrowheads="1"/>
          </p:cNvSpPr>
          <p:nvPr/>
        </p:nvSpPr>
        <p:spPr bwMode="auto">
          <a:xfrm>
            <a:off x="2916238" y="981075"/>
            <a:ext cx="33845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Vệ sinh thân thể</a:t>
            </a:r>
          </a:p>
        </p:txBody>
      </p:sp>
      <p:sp>
        <p:nvSpPr>
          <p:cNvPr id="11274" name="AutoShape 11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23275" y="6453188"/>
            <a:ext cx="720725" cy="40481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pic>
        <p:nvPicPr>
          <p:cNvPr id="11275" name="Picture 12" descr="WhitecornerFlowe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14763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3" descr="WhitecornerFlower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667625" y="0"/>
            <a:ext cx="14763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0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0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0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F395E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989138"/>
            <a:ext cx="2447925" cy="1620837"/>
          </a:xfrm>
          <a:prstGeom prst="rect">
            <a:avLst/>
          </a:prstGeom>
          <a:solidFill>
            <a:srgbClr val="FF0000"/>
          </a:solidFill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291" name="Picture 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916113"/>
            <a:ext cx="2093913" cy="172720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2292" name="Picture 7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4005263"/>
            <a:ext cx="2160588" cy="16446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293" name="Picture 8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27313" y="5373688"/>
            <a:ext cx="3887787" cy="1295400"/>
          </a:xfrm>
          <a:prstGeom prst="rect">
            <a:avLst/>
          </a:prstGeom>
          <a:solidFill>
            <a:srgbClr val="FF0000"/>
          </a:solidFill>
          <a:ln w="571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294" name="Picture 9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40425" y="1916113"/>
            <a:ext cx="2468563" cy="1655762"/>
          </a:xfrm>
          <a:prstGeom prst="rect">
            <a:avLst/>
          </a:prstGeom>
          <a:noFill/>
          <a:ln w="57150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2295" name="Picture 10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04025" y="3789363"/>
            <a:ext cx="2089150" cy="1963737"/>
          </a:xfrm>
          <a:prstGeom prst="rect">
            <a:avLst/>
          </a:prstGeom>
          <a:solidFill>
            <a:srgbClr val="0000CC"/>
          </a:solidFill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296" name="Text Box 12"/>
          <p:cNvSpPr txBox="1">
            <a:spLocks noChangeArrowheads="1"/>
          </p:cNvSpPr>
          <p:nvPr/>
        </p:nvSpPr>
        <p:spPr bwMode="auto">
          <a:xfrm>
            <a:off x="468313" y="1125538"/>
            <a:ext cx="17287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u="sng">
                <a:solidFill>
                  <a:schemeClr val="hlink"/>
                </a:solidFill>
              </a:rPr>
              <a:t>TN-XH</a:t>
            </a:r>
          </a:p>
        </p:txBody>
      </p:sp>
      <p:sp>
        <p:nvSpPr>
          <p:cNvPr id="12297" name="Text Box 13"/>
          <p:cNvSpPr txBox="1">
            <a:spLocks noChangeArrowheads="1"/>
          </p:cNvSpPr>
          <p:nvPr/>
        </p:nvSpPr>
        <p:spPr bwMode="auto">
          <a:xfrm>
            <a:off x="2916238" y="981075"/>
            <a:ext cx="33845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Vệ sinh thân thể</a:t>
            </a:r>
          </a:p>
        </p:txBody>
      </p:sp>
      <p:sp>
        <p:nvSpPr>
          <p:cNvPr id="12298" name="AutoShape 14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23275" y="6453188"/>
            <a:ext cx="720725" cy="40481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pic>
        <p:nvPicPr>
          <p:cNvPr id="12299" name="Picture 15" descr="WhitecornerFlowe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14763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6" descr="WhitecornerFlower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667625" y="0"/>
            <a:ext cx="14763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>
            <a:hlinkClick r:id="rId2" action="ppaction://hlinksldjump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404813"/>
            <a:ext cx="7488238" cy="4679950"/>
          </a:xfrm>
          <a:solidFill>
            <a:srgbClr val="FF0000"/>
          </a:solidFill>
          <a:ln w="38100">
            <a:solidFill>
              <a:srgbClr val="000000"/>
            </a:solidFill>
          </a:ln>
        </p:spPr>
      </p:pic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827088" y="5507038"/>
            <a:ext cx="76327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Các bạn đang tắm chung với súc vật. Việc này không nên làm.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839788" y="1052513"/>
            <a:ext cx="12715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1" u="sng">
                <a:solidFill>
                  <a:schemeClr val="hlink"/>
                </a:solidFill>
              </a:rPr>
              <a:t>TN-XH</a:t>
            </a:r>
          </a:p>
        </p:txBody>
      </p:sp>
      <p:grpSp>
        <p:nvGrpSpPr>
          <p:cNvPr id="14339" name="Group 62"/>
          <p:cNvGrpSpPr>
            <a:grpSpLocks/>
          </p:cNvGrpSpPr>
          <p:nvPr/>
        </p:nvGrpSpPr>
        <p:grpSpPr bwMode="auto">
          <a:xfrm rot="9712353">
            <a:off x="179388" y="188913"/>
            <a:ext cx="760412" cy="792162"/>
            <a:chOff x="4733" y="799"/>
            <a:chExt cx="388" cy="353"/>
          </a:xfrm>
        </p:grpSpPr>
        <p:sp>
          <p:nvSpPr>
            <p:cNvPr id="14345" name="Freeform 63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Freeform 64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Freeform 65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1 w 409"/>
                <a:gd name="T1" fmla="*/ 5 h 658"/>
                <a:gd name="T2" fmla="*/ 4 w 409"/>
                <a:gd name="T3" fmla="*/ 30 h 658"/>
                <a:gd name="T4" fmla="*/ 23 w 409"/>
                <a:gd name="T5" fmla="*/ 68 h 658"/>
                <a:gd name="T6" fmla="*/ 25 w 409"/>
                <a:gd name="T7" fmla="*/ 72 h 658"/>
                <a:gd name="T8" fmla="*/ 11 w 409"/>
                <a:gd name="T9" fmla="*/ 11 h 658"/>
                <a:gd name="T10" fmla="*/ 1 w 409"/>
                <a:gd name="T11" fmla="*/ 5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340" name="Picture 12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1588"/>
            <a:ext cx="1295401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2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850982" y="2381"/>
            <a:ext cx="129540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69"/>
          <p:cNvSpPr txBox="1">
            <a:spLocks noChangeArrowheads="1"/>
          </p:cNvSpPr>
          <p:nvPr/>
        </p:nvSpPr>
        <p:spPr bwMode="auto">
          <a:xfrm>
            <a:off x="2916238" y="1125538"/>
            <a:ext cx="33845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</a:rPr>
              <a:t>Vệ sinh thân thể</a:t>
            </a:r>
          </a:p>
        </p:txBody>
      </p:sp>
      <p:pic>
        <p:nvPicPr>
          <p:cNvPr id="14343" name="Picture 7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33375"/>
            <a:ext cx="8153400" cy="502285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14344" name="Text Box 72"/>
          <p:cNvSpPr txBox="1">
            <a:spLocks noChangeArrowheads="1"/>
          </p:cNvSpPr>
          <p:nvPr/>
        </p:nvSpPr>
        <p:spPr bwMode="auto">
          <a:xfrm>
            <a:off x="971550" y="5661025"/>
            <a:ext cx="73453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Tắm gội thường xuyên . Là việc nên làm.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620713"/>
            <a:ext cx="7315200" cy="4419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755650" y="5373688"/>
            <a:ext cx="7704138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Bạn ấy đang thay quần áo được mẹ giặt sạch phơi ngoài nắng. Là việc nên làm.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692150"/>
            <a:ext cx="8077200" cy="4114800"/>
          </a:xfrm>
          <a:prstGeom prst="rect">
            <a:avLst/>
          </a:prstGeom>
          <a:solidFill>
            <a:srgbClr val="FF0000"/>
          </a:solidFill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827088" y="5373688"/>
            <a:ext cx="73437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Bạn ấy đang tắm ở bể bơi. Việc này nên làm.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620713"/>
            <a:ext cx="7435850" cy="4648200"/>
          </a:xfrm>
          <a:prstGeom prst="rect">
            <a:avLst/>
          </a:prstGeom>
          <a:noFill/>
          <a:ln w="57150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900113" y="5805488"/>
            <a:ext cx="72723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Gội đầu bằng xà phòng . Là việc nên làm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04813"/>
            <a:ext cx="7848600" cy="4968875"/>
          </a:xfrm>
          <a:prstGeom prst="rect">
            <a:avLst/>
          </a:prstGeom>
          <a:solidFill>
            <a:srgbClr val="0000CC"/>
          </a:solidFill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684213" y="5661025"/>
            <a:ext cx="79200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Thay quần áo thường xuyên. Là việc nên làm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7_Metr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3100</TotalTime>
  <Words>345</Words>
  <Application>Microsoft Office PowerPoint</Application>
  <PresentationFormat>On-screen Show (4:3)</PresentationFormat>
  <Paragraphs>72</Paragraphs>
  <Slides>17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Times New Roman</vt:lpstr>
      <vt:lpstr>Wingdings</vt:lpstr>
      <vt:lpstr>Wingdings 2</vt:lpstr>
      <vt:lpstr>Wingdings 3</vt:lpstr>
      <vt:lpstr>Office Theme</vt:lpstr>
      <vt:lpstr>7_Metro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Tomato</dc:creator>
  <cp:lastModifiedBy>CSTeam</cp:lastModifiedBy>
  <cp:revision>286</cp:revision>
  <dcterms:created xsi:type="dcterms:W3CDTF">2008-10-25T01:53:17Z</dcterms:created>
  <dcterms:modified xsi:type="dcterms:W3CDTF">2016-06-29T08:34:35Z</dcterms:modified>
</cp:coreProperties>
</file>