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5143500" type="screen16x9"/>
  <p:notesSz cx="6858000" cy="9144000"/>
  <p:embeddedFontLst>
    <p:embeddedFont>
      <p:font typeface="Baloo 2" panose="020B0604020202020204" charset="0"/>
      <p:regular r:id="rId12"/>
      <p:bold r:id="rId13"/>
    </p:embeddedFont>
    <p:embeddedFont>
      <p:font typeface="Pangolin" panose="020B0604020202020204" charset="0"/>
      <p:regular r:id="rId14"/>
    </p:embeddedFont>
    <p:embeddedFont>
      <p:font typeface="UTM Androgyne" panose="02040603050506020204" pitchFamily="18" charset="0"/>
      <p:regular r:id="rId15"/>
    </p:embeddedFont>
    <p:embeddedFont>
      <p:font typeface="UTM Cookies" panose="02040603050506020204" pitchFamily="18"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51"/>
    <a:srgbClr val="1A8C54"/>
    <a:srgbClr val="AC98C9"/>
    <a:srgbClr val="E5E1EE"/>
    <a:srgbClr val="A165AB"/>
    <a:srgbClr val="FAD5E6"/>
    <a:srgbClr val="BDD646"/>
    <a:srgbClr val="E8F0C7"/>
    <a:srgbClr val="62BB4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p:scale>
          <a:sx n="75" d="100"/>
          <a:sy n="75" d="100"/>
        </p:scale>
        <p:origin x="117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80010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97D-0B5B-4037-B3CC-09703ADDA977}"/>
              </a:ext>
            </a:extLst>
          </p:cNvPr>
          <p:cNvSpPr>
            <a:spLocks noGrp="1"/>
          </p:cNvSpPr>
          <p:nvPr>
            <p:ph type="ctrTitle"/>
          </p:nvPr>
        </p:nvSpPr>
        <p:spPr>
          <a:xfrm>
            <a:off x="448929" y="2399189"/>
            <a:ext cx="3657600" cy="1426500"/>
          </a:xfrm>
        </p:spPr>
        <p:txBody>
          <a:bodyPr/>
          <a:lstStyle/>
          <a:p>
            <a:r>
              <a:rPr lang="vi-VN" dirty="0"/>
              <a:t>Bài 13: Em tự làm lấy việc của mình</a:t>
            </a:r>
          </a:p>
        </p:txBody>
      </p:sp>
      <p:sp>
        <p:nvSpPr>
          <p:cNvPr id="3" name="Subtitle 2">
            <a:extLst>
              <a:ext uri="{FF2B5EF4-FFF2-40B4-BE49-F238E27FC236}">
                <a16:creationId xmlns:a16="http://schemas.microsoft.com/office/drawing/2014/main" id="{29039DE4-622E-4725-BF4F-2B3FA3B4A939}"/>
              </a:ext>
            </a:extLst>
          </p:cNvPr>
          <p:cNvSpPr>
            <a:spLocks noGrp="1"/>
          </p:cNvSpPr>
          <p:nvPr>
            <p:ph type="subTitle" idx="1"/>
          </p:nvPr>
        </p:nvSpPr>
        <p:spPr>
          <a:xfrm>
            <a:off x="448929" y="4385114"/>
            <a:ext cx="3657600" cy="567000"/>
          </a:xfrm>
        </p:spPr>
        <p:txBody>
          <a:bodyPr/>
          <a:lstStyle/>
          <a:p>
            <a:r>
              <a:rPr lang="vi-VN" dirty="0"/>
              <a:t>Lớp:...</a:t>
            </a:r>
          </a:p>
        </p:txBody>
      </p:sp>
    </p:spTree>
    <p:extLst>
      <p:ext uri="{BB962C8B-B14F-4D97-AF65-F5344CB8AC3E}">
        <p14:creationId xmlns:p14="http://schemas.microsoft.com/office/powerpoint/2010/main" val="358076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4B63E-F848-4704-885C-3679DCB8E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81" y="372965"/>
            <a:ext cx="766079" cy="903579"/>
          </a:xfrm>
          <a:prstGeom prst="rect">
            <a:avLst/>
          </a:prstGeom>
        </p:spPr>
      </p:pic>
      <p:sp>
        <p:nvSpPr>
          <p:cNvPr id="3" name="TextBox 2">
            <a:extLst>
              <a:ext uri="{FF2B5EF4-FFF2-40B4-BE49-F238E27FC236}">
                <a16:creationId xmlns:a16="http://schemas.microsoft.com/office/drawing/2014/main" id="{96CADCF3-60A3-4C70-921D-9022DB86B9FF}"/>
              </a:ext>
            </a:extLst>
          </p:cNvPr>
          <p:cNvSpPr txBox="1"/>
          <p:nvPr/>
        </p:nvSpPr>
        <p:spPr>
          <a:xfrm>
            <a:off x="1352511" y="372965"/>
            <a:ext cx="1856085" cy="3539430"/>
          </a:xfrm>
          <a:prstGeom prst="rect">
            <a:avLst/>
          </a:prstGeom>
          <a:noFill/>
        </p:spPr>
        <p:txBody>
          <a:bodyPr wrap="square" rtlCol="0">
            <a:spAutoFit/>
          </a:bodyPr>
          <a:lstStyle/>
          <a:p>
            <a:r>
              <a:rPr lang="en-US" sz="2800" b="1" dirty="0" err="1">
                <a:solidFill>
                  <a:srgbClr val="E42428"/>
                </a:solidFill>
              </a:rPr>
              <a:t>Sinh</a:t>
            </a:r>
            <a:r>
              <a:rPr lang="en-US" sz="2800" b="1" dirty="0">
                <a:solidFill>
                  <a:srgbClr val="E42428"/>
                </a:solidFill>
              </a:rPr>
              <a:t> </a:t>
            </a:r>
            <a:r>
              <a:rPr lang="en-US" sz="2800" b="1" dirty="0" err="1">
                <a:solidFill>
                  <a:srgbClr val="E42428"/>
                </a:solidFill>
              </a:rPr>
              <a:t>hoạt</a:t>
            </a:r>
            <a:r>
              <a:rPr lang="en-US" sz="2800" b="1" dirty="0">
                <a:solidFill>
                  <a:srgbClr val="E42428"/>
                </a:solidFill>
              </a:rPr>
              <a:t> </a:t>
            </a:r>
            <a:r>
              <a:rPr lang="en-US" sz="2800" b="1" dirty="0" err="1">
                <a:solidFill>
                  <a:srgbClr val="E42428"/>
                </a:solidFill>
              </a:rPr>
              <a:t>dưới</a:t>
            </a:r>
            <a:r>
              <a:rPr lang="en-US" sz="2800" b="1" dirty="0">
                <a:solidFill>
                  <a:srgbClr val="E42428"/>
                </a:solidFill>
              </a:rPr>
              <a:t> </a:t>
            </a:r>
            <a:r>
              <a:rPr lang="en-US" sz="2800" b="1" dirty="0" err="1">
                <a:solidFill>
                  <a:srgbClr val="E42428"/>
                </a:solidFill>
              </a:rPr>
              <a:t>cờ</a:t>
            </a:r>
            <a:endParaRPr lang="en-US" sz="2800" b="1" dirty="0">
              <a:solidFill>
                <a:srgbClr val="E42428"/>
              </a:solidFill>
            </a:endParaRPr>
          </a:p>
          <a:p>
            <a:r>
              <a:rPr lang="en-US" sz="2800" dirty="0" err="1"/>
              <a:t>Xem</a:t>
            </a:r>
            <a:r>
              <a:rPr lang="en-US" sz="2800" dirty="0"/>
              <a:t> </a:t>
            </a:r>
            <a:r>
              <a:rPr lang="vi-VN" sz="2800" dirty="0"/>
              <a:t>tiểu phẩm về chủ đề “Tự phục vụ bản thân”.</a:t>
            </a:r>
            <a:endParaRPr lang="en-US" sz="2800" dirty="0"/>
          </a:p>
        </p:txBody>
      </p:sp>
      <p:pic>
        <p:nvPicPr>
          <p:cNvPr id="4" name="Picture 3">
            <a:extLst>
              <a:ext uri="{FF2B5EF4-FFF2-40B4-BE49-F238E27FC236}">
                <a16:creationId xmlns:a16="http://schemas.microsoft.com/office/drawing/2014/main" id="{3F19CA0A-C5A8-4601-99E6-D28CEF4D98F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08874" y="188212"/>
            <a:ext cx="5780659" cy="4539791"/>
          </a:xfrm>
          <a:prstGeom prst="roundRect">
            <a:avLst/>
          </a:prstGeom>
        </p:spPr>
      </p:pic>
    </p:spTree>
    <p:extLst>
      <p:ext uri="{BB962C8B-B14F-4D97-AF65-F5344CB8AC3E}">
        <p14:creationId xmlns:p14="http://schemas.microsoft.com/office/powerpoint/2010/main" val="1440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3" name="TextBox 2">
            <a:extLst>
              <a:ext uri="{FF2B5EF4-FFF2-40B4-BE49-F238E27FC236}">
                <a16:creationId xmlns:a16="http://schemas.microsoft.com/office/drawing/2014/main" id="{2C60BB4B-C1C6-4CBB-801E-3669789B156E}"/>
              </a:ext>
            </a:extLst>
          </p:cNvPr>
          <p:cNvSpPr txBox="1"/>
          <p:nvPr/>
        </p:nvSpPr>
        <p:spPr>
          <a:xfrm>
            <a:off x="393894" y="563718"/>
            <a:ext cx="8750105" cy="2055178"/>
          </a:xfrm>
          <a:prstGeom prst="rect">
            <a:avLst/>
          </a:prstGeom>
          <a:noFill/>
        </p:spPr>
        <p:txBody>
          <a:bodyPr wrap="square" rtlCol="0">
            <a:spAutoFit/>
          </a:bodyPr>
          <a:lstStyle/>
          <a:p>
            <a:r>
              <a:rPr lang="en-US" sz="2400" b="1" dirty="0">
                <a:solidFill>
                  <a:srgbClr val="FF7C0A"/>
                </a:solidFill>
              </a:rPr>
              <a:t>            </a:t>
            </a:r>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en-US" sz="2400" b="1" dirty="0">
              <a:solidFill>
                <a:srgbClr val="FF7C0A"/>
              </a:solidFill>
            </a:endParaRPr>
          </a:p>
          <a:p>
            <a:pPr>
              <a:lnSpc>
                <a:spcPct val="150000"/>
              </a:lnSpc>
            </a:pPr>
            <a:r>
              <a:rPr lang="en-US" sz="2400" dirty="0">
                <a:solidFill>
                  <a:schemeClr val="tx2">
                    <a:lumMod val="10000"/>
                  </a:schemeClr>
                </a:solidFill>
              </a:rPr>
              <a:t>1. Nghe </a:t>
            </a:r>
            <a:r>
              <a:rPr lang="vi-VN" sz="2400" dirty="0">
                <a:solidFill>
                  <a:schemeClr val="tx2">
                    <a:lumMod val="10000"/>
                  </a:schemeClr>
                </a:solidFill>
              </a:rPr>
              <a:t>và thảo luận về câu chuyện </a:t>
            </a:r>
            <a:r>
              <a:rPr lang="vi-VN" sz="2400" i="1" dirty="0">
                <a:solidFill>
                  <a:schemeClr val="tx2">
                    <a:lumMod val="10000"/>
                  </a:schemeClr>
                </a:solidFill>
              </a:rPr>
              <a:t>Bạn nhỏ hay gọi “Mẹ ơi!”.</a:t>
            </a:r>
          </a:p>
          <a:p>
            <a:pPr marL="342900" indent="-342900">
              <a:lnSpc>
                <a:spcPct val="150000"/>
              </a:lnSpc>
              <a:buFontTx/>
              <a:buChar char="-"/>
            </a:pPr>
            <a:r>
              <a:rPr lang="vi-VN" sz="2400" dirty="0">
                <a:solidFill>
                  <a:schemeClr val="tx2">
                    <a:lumMod val="10000"/>
                  </a:schemeClr>
                </a:solidFill>
              </a:rPr>
              <a:t>Nghe kể chuyện.</a:t>
            </a:r>
          </a:p>
          <a:p>
            <a:pPr>
              <a:lnSpc>
                <a:spcPct val="150000"/>
              </a:lnSpc>
            </a:pPr>
            <a:endParaRPr lang="vi-VN" sz="2400" dirty="0">
              <a:solidFill>
                <a:schemeClr val="tx2">
                  <a:lumMod val="10000"/>
                </a:schemeClr>
              </a:solidFill>
            </a:endParaRPr>
          </a:p>
        </p:txBody>
      </p:sp>
      <p:pic>
        <p:nvPicPr>
          <p:cNvPr id="4" name="Picture 3">
            <a:extLst>
              <a:ext uri="{FF2B5EF4-FFF2-40B4-BE49-F238E27FC236}">
                <a16:creationId xmlns:a16="http://schemas.microsoft.com/office/drawing/2014/main" id="{32414616-F0D1-446A-82F2-996EB772F09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3430"/>
          <a:stretch/>
        </p:blipFill>
        <p:spPr>
          <a:xfrm>
            <a:off x="721273" y="2159095"/>
            <a:ext cx="7701453" cy="1934440"/>
          </a:xfrm>
          <a:prstGeom prst="rect">
            <a:avLst/>
          </a:prstGeom>
        </p:spPr>
      </p:pic>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1E5756C-9D36-4C12-8C03-C6A6202447E0}"/>
              </a:ext>
            </a:extLst>
          </p:cNvPr>
          <p:cNvGrpSpPr/>
          <p:nvPr/>
        </p:nvGrpSpPr>
        <p:grpSpPr>
          <a:xfrm rot="20800665">
            <a:off x="239420" y="202017"/>
            <a:ext cx="3279956" cy="1661227"/>
            <a:chOff x="1484555" y="2936836"/>
            <a:chExt cx="4098663" cy="1840231"/>
          </a:xfrm>
        </p:grpSpPr>
        <p:sp>
          <p:nvSpPr>
            <p:cNvPr id="34" name="Explosion: 8 Points 33">
              <a:extLst>
                <a:ext uri="{FF2B5EF4-FFF2-40B4-BE49-F238E27FC236}">
                  <a16:creationId xmlns:a16="http://schemas.microsoft.com/office/drawing/2014/main" id="{3950AB11-4E9F-4D26-8707-664712C57BDA}"/>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Arial" panose="020B0604020202020204" pitchFamily="34" charset="0"/>
                <a:ea typeface="+mn-ea"/>
                <a:cs typeface="+mn-cs"/>
              </a:endParaRPr>
            </a:p>
          </p:txBody>
        </p:sp>
        <p:sp>
          <p:nvSpPr>
            <p:cNvPr id="35" name="TextBox 34">
              <a:extLst>
                <a:ext uri="{FF2B5EF4-FFF2-40B4-BE49-F238E27FC236}">
                  <a16:creationId xmlns:a16="http://schemas.microsoft.com/office/drawing/2014/main" id="{7422D4F6-CA8F-4ABA-B006-3D61A3E1875B}"/>
                </a:ext>
              </a:extLst>
            </p:cNvPr>
            <p:cNvSpPr txBox="1"/>
            <p:nvPr/>
          </p:nvSpPr>
          <p:spPr>
            <a:xfrm>
              <a:off x="2065076" y="3595341"/>
              <a:ext cx="29376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UTM Cookies" panose="02040603050506020204" pitchFamily="18" charset="0"/>
                </a:rPr>
                <a:t>THẢO LUẬN</a:t>
              </a:r>
              <a:endParaRPr kumimoji="0" lang="en-US" sz="2800" b="0" i="0" u="none" strike="noStrike" kern="0" cap="none" spc="0" normalizeH="0" baseline="0" noProof="0" dirty="0">
                <a:ln>
                  <a:noFill/>
                </a:ln>
                <a:solidFill>
                  <a:srgbClr val="FF0000"/>
                </a:solidFill>
                <a:effectLst/>
                <a:uLnTx/>
                <a:uFillTx/>
                <a:latin typeface="UTM Cookies" panose="02040603050506020204" pitchFamily="18" charset="0"/>
              </a:endParaRPr>
            </a:p>
          </p:txBody>
        </p:sp>
      </p:grpSp>
      <p:sp>
        <p:nvSpPr>
          <p:cNvPr id="36" name="TextBox 35">
            <a:extLst>
              <a:ext uri="{FF2B5EF4-FFF2-40B4-BE49-F238E27FC236}">
                <a16:creationId xmlns:a16="http://schemas.microsoft.com/office/drawing/2014/main" id="{36C71FF1-20C9-4327-9AD4-9017A1AEE793}"/>
              </a:ext>
            </a:extLst>
          </p:cNvPr>
          <p:cNvSpPr txBox="1"/>
          <p:nvPr/>
        </p:nvSpPr>
        <p:spPr>
          <a:xfrm>
            <a:off x="3572540" y="378086"/>
            <a:ext cx="5263116" cy="830997"/>
          </a:xfrm>
          <a:prstGeom prst="rect">
            <a:avLst/>
          </a:prstGeom>
          <a:noFill/>
        </p:spPr>
        <p:txBody>
          <a:bodyPr wrap="square" rtlCol="0">
            <a:spAutoFit/>
          </a:bodyPr>
          <a:lstStyle/>
          <a:p>
            <a:r>
              <a:rPr lang="vi-VN" sz="2400" dirty="0"/>
              <a:t>+ Em có nhận xét gì về bạn nhỏ trong câu chuyện trên?</a:t>
            </a:r>
          </a:p>
        </p:txBody>
      </p:sp>
      <p:grpSp>
        <p:nvGrpSpPr>
          <p:cNvPr id="40" name="Group 39">
            <a:extLst>
              <a:ext uri="{FF2B5EF4-FFF2-40B4-BE49-F238E27FC236}">
                <a16:creationId xmlns:a16="http://schemas.microsoft.com/office/drawing/2014/main" id="{26CF4192-5161-4BB3-B808-29F71B0F2D4D}"/>
              </a:ext>
            </a:extLst>
          </p:cNvPr>
          <p:cNvGrpSpPr/>
          <p:nvPr/>
        </p:nvGrpSpPr>
        <p:grpSpPr>
          <a:xfrm>
            <a:off x="6904519" y="816566"/>
            <a:ext cx="1611669" cy="1615484"/>
            <a:chOff x="6904519" y="816566"/>
            <a:chExt cx="1611669" cy="1615484"/>
          </a:xfrm>
        </p:grpSpPr>
        <p:pic>
          <p:nvPicPr>
            <p:cNvPr id="37" name="Picture 36">
              <a:extLst>
                <a:ext uri="{FF2B5EF4-FFF2-40B4-BE49-F238E27FC236}">
                  <a16:creationId xmlns:a16="http://schemas.microsoft.com/office/drawing/2014/main" id="{D3793DFF-8911-4645-A108-1443A668E5D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1441" r="35227" b="3430"/>
            <a:stretch/>
          </p:blipFill>
          <p:spPr>
            <a:xfrm>
              <a:off x="6962182" y="816566"/>
              <a:ext cx="1500624" cy="1615484"/>
            </a:xfrm>
            <a:prstGeom prst="rect">
              <a:avLst/>
            </a:prstGeom>
          </p:spPr>
        </p:pic>
        <p:sp>
          <p:nvSpPr>
            <p:cNvPr id="38" name="Oval 37">
              <a:extLst>
                <a:ext uri="{FF2B5EF4-FFF2-40B4-BE49-F238E27FC236}">
                  <a16:creationId xmlns:a16="http://schemas.microsoft.com/office/drawing/2014/main" id="{8347801B-2240-4477-AC11-B5E2E6B13569}"/>
                </a:ext>
              </a:extLst>
            </p:cNvPr>
            <p:cNvSpPr/>
            <p:nvPr/>
          </p:nvSpPr>
          <p:spPr>
            <a:xfrm>
              <a:off x="8277964" y="1254125"/>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a:extLst>
                <a:ext uri="{FF2B5EF4-FFF2-40B4-BE49-F238E27FC236}">
                  <a16:creationId xmlns:a16="http://schemas.microsoft.com/office/drawing/2014/main" id="{3DD3A9D0-A2D1-4A72-97C9-77F634BFADA4}"/>
                </a:ext>
              </a:extLst>
            </p:cNvPr>
            <p:cNvSpPr/>
            <p:nvPr/>
          </p:nvSpPr>
          <p:spPr>
            <a:xfrm>
              <a:off x="6904519" y="1130300"/>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1" name="TextBox 40">
            <a:extLst>
              <a:ext uri="{FF2B5EF4-FFF2-40B4-BE49-F238E27FC236}">
                <a16:creationId xmlns:a16="http://schemas.microsoft.com/office/drawing/2014/main" id="{1C6FC931-327B-43FB-B217-493944F6BD03}"/>
              </a:ext>
            </a:extLst>
          </p:cNvPr>
          <p:cNvSpPr txBox="1"/>
          <p:nvPr/>
        </p:nvSpPr>
        <p:spPr>
          <a:xfrm>
            <a:off x="2492775" y="1377950"/>
            <a:ext cx="4618172" cy="830997"/>
          </a:xfrm>
          <a:prstGeom prst="rect">
            <a:avLst/>
          </a:prstGeom>
          <a:noFill/>
        </p:spPr>
        <p:txBody>
          <a:bodyPr wrap="square" rtlCol="0">
            <a:spAutoFit/>
          </a:bodyPr>
          <a:lstStyle/>
          <a:p>
            <a:r>
              <a:rPr lang="vi-VN" sz="2400" dirty="0">
                <a:solidFill>
                  <a:srgbClr val="FF0000"/>
                </a:solidFill>
                <a:sym typeface="Wingdings" panose="05000000000000000000" pitchFamily="2" charset="2"/>
              </a:rPr>
              <a:t> Bạn nhỏ chưa tự giác làm được những việc có thể tự làm.</a:t>
            </a:r>
            <a:endParaRPr lang="vi-VN" sz="2400" dirty="0">
              <a:solidFill>
                <a:srgbClr val="FF0000"/>
              </a:solidFill>
            </a:endParaRPr>
          </a:p>
        </p:txBody>
      </p:sp>
      <p:sp>
        <p:nvSpPr>
          <p:cNvPr id="42" name="TextBox 41">
            <a:extLst>
              <a:ext uri="{FF2B5EF4-FFF2-40B4-BE49-F238E27FC236}">
                <a16:creationId xmlns:a16="http://schemas.microsoft.com/office/drawing/2014/main" id="{63317454-4D29-4759-A5E8-B9D74CC09124}"/>
              </a:ext>
            </a:extLst>
          </p:cNvPr>
          <p:cNvSpPr txBox="1"/>
          <p:nvPr/>
        </p:nvSpPr>
        <p:spPr>
          <a:xfrm>
            <a:off x="515015" y="2401908"/>
            <a:ext cx="5263116" cy="461665"/>
          </a:xfrm>
          <a:prstGeom prst="rect">
            <a:avLst/>
          </a:prstGeom>
          <a:noFill/>
        </p:spPr>
        <p:txBody>
          <a:bodyPr wrap="square" rtlCol="0">
            <a:spAutoFit/>
          </a:bodyPr>
          <a:lstStyle/>
          <a:p>
            <a:r>
              <a:rPr lang="vi-VN" sz="2400" dirty="0"/>
              <a:t>+ Em có lời khuyên gì cho bạn ấy?</a:t>
            </a:r>
          </a:p>
        </p:txBody>
      </p:sp>
      <p:pic>
        <p:nvPicPr>
          <p:cNvPr id="43" name="Picture 2">
            <a:extLst>
              <a:ext uri="{FF2B5EF4-FFF2-40B4-BE49-F238E27FC236}">
                <a16:creationId xmlns:a16="http://schemas.microsoft.com/office/drawing/2014/main" id="{6356B5CE-4BCE-474B-B73B-D2E7A6A9EB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015" y="2863573"/>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44" name="Speech Bubble: Rectangle with Corners Rounded 43">
            <a:extLst>
              <a:ext uri="{FF2B5EF4-FFF2-40B4-BE49-F238E27FC236}">
                <a16:creationId xmlns:a16="http://schemas.microsoft.com/office/drawing/2014/main" id="{B3E138CA-310A-4AB1-B513-FF61FFE20A7F}"/>
              </a:ext>
            </a:extLst>
          </p:cNvPr>
          <p:cNvSpPr/>
          <p:nvPr/>
        </p:nvSpPr>
        <p:spPr>
          <a:xfrm>
            <a:off x="3267075" y="3124199"/>
            <a:ext cx="5361910" cy="1463361"/>
          </a:xfrm>
          <a:prstGeom prst="wedgeRoundRectCallout">
            <a:avLst>
              <a:gd name="adj1" fmla="val -67198"/>
              <a:gd name="adj2" fmla="val 2345"/>
              <a:gd name="adj3" fmla="val 1666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rPr>
              <a:t>Em đã lớn, em cần biết tự làm những việc vừa sức để tự phục vụ cho bản thân mình. Như vậy sẽ tự lập hơn và không phải nhờ đến mẹ nhiều nữa nhé!</a:t>
            </a:r>
          </a:p>
        </p:txBody>
      </p:sp>
    </p:spTree>
    <p:extLst>
      <p:ext uri="{BB962C8B-B14F-4D97-AF65-F5344CB8AC3E}">
        <p14:creationId xmlns:p14="http://schemas.microsoft.com/office/powerpoint/2010/main" val="10612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ppt_w</p:attrName>
                                        </p:attrNameLst>
                                      </p:cBhvr>
                                      <p:tavLst>
                                        <p:tav tm="0" fmla="#ppt_w*sin(2.5*pi*$)">
                                          <p:val>
                                            <p:fltVal val="0"/>
                                          </p:val>
                                        </p:tav>
                                        <p:tav tm="100000">
                                          <p:val>
                                            <p:fltVal val="1"/>
                                          </p:val>
                                        </p:tav>
                                      </p:tavLst>
                                    </p:anim>
                                    <p:anim calcmode="lin" valueType="num">
                                      <p:cBhvr>
                                        <p:cTn id="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2" grpId="0"/>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en-US" sz="2400" dirty="0">
                <a:solidFill>
                  <a:schemeClr val="tx2">
                    <a:lumMod val="10000"/>
                  </a:schemeClr>
                </a:solidFill>
              </a:rPr>
              <a:t>2. </a:t>
            </a:r>
            <a:r>
              <a:rPr lang="vi-VN" sz="2400" dirty="0">
                <a:solidFill>
                  <a:schemeClr val="tx2">
                    <a:lumMod val="10000"/>
                  </a:schemeClr>
                </a:solidFill>
              </a:rPr>
              <a:t>Kể về những việc em nên tự làm để phục vụ bản thân.</a:t>
            </a:r>
          </a:p>
          <a:p>
            <a:pPr marL="342900" indent="-342900">
              <a:lnSpc>
                <a:spcPct val="150000"/>
              </a:lnSpc>
              <a:buFontTx/>
              <a:buChar char="-"/>
            </a:pPr>
            <a:r>
              <a:rPr lang="vi-VN" sz="2400" dirty="0">
                <a:solidFill>
                  <a:schemeClr val="tx2">
                    <a:lumMod val="10000"/>
                  </a:schemeClr>
                </a:solidFill>
              </a:rPr>
              <a:t>Liệt kê những việc em nên tự làm.</a:t>
            </a:r>
          </a:p>
          <a:p>
            <a:pPr marL="342900" indent="-342900">
              <a:lnSpc>
                <a:spcPct val="150000"/>
              </a:lnSpc>
              <a:buFontTx/>
              <a:buChar char="-"/>
            </a:pPr>
            <a:r>
              <a:rPr lang="vi-VN" sz="2400" dirty="0">
                <a:solidFill>
                  <a:schemeClr val="tx2">
                    <a:lumMod val="10000"/>
                  </a:schemeClr>
                </a:solidFill>
              </a:rPr>
              <a:t>Thảo luận về cách làm những việc đó.</a:t>
            </a:r>
            <a:endParaRPr lang="en-US" sz="2400" dirty="0">
              <a:solidFill>
                <a:schemeClr val="tx2">
                  <a:lumMod val="10000"/>
                </a:schemeClr>
              </a:solidFill>
            </a:endParaRPr>
          </a:p>
        </p:txBody>
      </p:sp>
      <p:pic>
        <p:nvPicPr>
          <p:cNvPr id="3" name="Picture 2">
            <a:extLst>
              <a:ext uri="{FF2B5EF4-FFF2-40B4-BE49-F238E27FC236}">
                <a16:creationId xmlns:a16="http://schemas.microsoft.com/office/drawing/2014/main" id="{1C3082DF-D336-4D71-88C2-5A010CD5C71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264578" y="2018090"/>
            <a:ext cx="6614844" cy="2642810"/>
          </a:xfrm>
          <a:prstGeom prst="rect">
            <a:avLst/>
          </a:prstGeom>
        </p:spPr>
      </p:pic>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02B4E-E1FE-4051-A317-BD60B17DBC6B}"/>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vi-VN" sz="2400" dirty="0">
                <a:solidFill>
                  <a:schemeClr val="tx2">
                    <a:lumMod val="10000"/>
                  </a:schemeClr>
                </a:solidFill>
              </a:rPr>
              <a:t>3. Chia sẻ về những việc em đã làm để tự phục vụ bản thân.</a:t>
            </a:r>
          </a:p>
          <a:p>
            <a:pPr marL="342900" indent="-342900">
              <a:lnSpc>
                <a:spcPct val="150000"/>
              </a:lnSpc>
              <a:buFontTx/>
              <a:buChar char="-"/>
            </a:pPr>
            <a:r>
              <a:rPr lang="vi-VN" sz="2400" dirty="0">
                <a:solidFill>
                  <a:schemeClr val="tx2">
                    <a:lumMod val="10000"/>
                  </a:schemeClr>
                </a:solidFill>
              </a:rPr>
              <a:t>Kể về những việc em đã làm.</a:t>
            </a:r>
          </a:p>
          <a:p>
            <a:pPr marL="342900" indent="-342900">
              <a:lnSpc>
                <a:spcPct val="150000"/>
              </a:lnSpc>
              <a:buFontTx/>
              <a:buChar char="-"/>
            </a:pPr>
            <a:r>
              <a:rPr lang="vi-VN" sz="2400" dirty="0">
                <a:solidFill>
                  <a:schemeClr val="tx2">
                    <a:lumMod val="10000"/>
                  </a:schemeClr>
                </a:solidFill>
              </a:rPr>
              <a:t>Nêu cảm xúc của em sau khi tự làm những việc đó.</a:t>
            </a:r>
            <a:endParaRPr lang="en-US" sz="2400" dirty="0">
              <a:solidFill>
                <a:schemeClr val="tx2">
                  <a:lumMod val="10000"/>
                </a:schemeClr>
              </a:solidFill>
            </a:endParaRPr>
          </a:p>
        </p:txBody>
      </p:sp>
      <p:pic>
        <p:nvPicPr>
          <p:cNvPr id="3" name="Picture 2">
            <a:extLst>
              <a:ext uri="{FF2B5EF4-FFF2-40B4-BE49-F238E27FC236}">
                <a16:creationId xmlns:a16="http://schemas.microsoft.com/office/drawing/2014/main" id="{820E6D80-A447-485B-B333-A9557AD1D02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65717" y="2018090"/>
            <a:ext cx="7268305" cy="2697954"/>
          </a:xfrm>
          <a:prstGeom prst="rect">
            <a:avLst/>
          </a:prstGeom>
        </p:spPr>
      </p:pic>
    </p:spTree>
    <p:extLst>
      <p:ext uri="{BB962C8B-B14F-4D97-AF65-F5344CB8AC3E}">
        <p14:creationId xmlns:p14="http://schemas.microsoft.com/office/powerpoint/2010/main" val="7634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D0D475-4A2D-4B56-B8B2-366661C93F3D}"/>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8175" y="1868194"/>
            <a:ext cx="2852617" cy="2852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F64424-6223-40E2-BAB7-B3D7C9C9A78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0682" y="2162497"/>
            <a:ext cx="19843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674C7C7-5532-4D76-B7B3-36F9D8DE7A5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6899"/>
          <a:stretch/>
        </p:blipFill>
        <p:spPr bwMode="auto">
          <a:xfrm>
            <a:off x="4774041" y="2278594"/>
            <a:ext cx="1708358" cy="25840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705B29-5EDF-44AD-B110-857B5592B4AA}"/>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91383" y="2010014"/>
            <a:ext cx="2852617" cy="285261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4E8D6778-3A6C-4B45-BA95-704D6736A187}"/>
              </a:ext>
            </a:extLst>
          </p:cNvPr>
          <p:cNvGrpSpPr/>
          <p:nvPr/>
        </p:nvGrpSpPr>
        <p:grpSpPr>
          <a:xfrm>
            <a:off x="533400" y="280868"/>
            <a:ext cx="8166100" cy="1573890"/>
            <a:chOff x="533400" y="280868"/>
            <a:chExt cx="8166100" cy="1573890"/>
          </a:xfrm>
        </p:grpSpPr>
        <p:grpSp>
          <p:nvGrpSpPr>
            <p:cNvPr id="35" name="Group 34">
              <a:extLst>
                <a:ext uri="{FF2B5EF4-FFF2-40B4-BE49-F238E27FC236}">
                  <a16:creationId xmlns:a16="http://schemas.microsoft.com/office/drawing/2014/main" id="{B99B1909-C75E-49CA-9C67-0EDED9685689}"/>
                </a:ext>
              </a:extLst>
            </p:cNvPr>
            <p:cNvGrpSpPr/>
            <p:nvPr/>
          </p:nvGrpSpPr>
          <p:grpSpPr>
            <a:xfrm>
              <a:off x="533400" y="280868"/>
              <a:ext cx="8166100" cy="1573890"/>
              <a:chOff x="533400" y="280868"/>
              <a:chExt cx="8166100" cy="1573890"/>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33400" y="280868"/>
                <a:ext cx="8166100" cy="1573890"/>
              </a:xfrm>
              <a:prstGeom prst="rect">
                <a:avLst/>
              </a:prstGeom>
            </p:spPr>
          </p:pic>
          <p:grpSp>
            <p:nvGrpSpPr>
              <p:cNvPr id="3" name="Group 2">
                <a:extLst>
                  <a:ext uri="{FF2B5EF4-FFF2-40B4-BE49-F238E27FC236}">
                    <a16:creationId xmlns:a16="http://schemas.microsoft.com/office/drawing/2014/main" id="{2839399F-16B6-4098-BACE-7D1D679A7514}"/>
                  </a:ext>
                </a:extLst>
              </p:cNvPr>
              <p:cNvGrpSpPr/>
              <p:nvPr/>
            </p:nvGrpSpPr>
            <p:grpSpPr>
              <a:xfrm>
                <a:off x="627538" y="345721"/>
                <a:ext cx="766258" cy="766106"/>
                <a:chOff x="-3602297" y="1528382"/>
                <a:chExt cx="3184284" cy="3183652"/>
              </a:xfrm>
            </p:grpSpPr>
            <p:grpSp>
              <p:nvGrpSpPr>
                <p:cNvPr id="4" name="Google Shape;212;p25">
                  <a:extLst>
                    <a:ext uri="{FF2B5EF4-FFF2-40B4-BE49-F238E27FC236}">
                      <a16:creationId xmlns:a16="http://schemas.microsoft.com/office/drawing/2014/main" id="{78F6ED20-7A8B-472D-98E8-6D9E767CFB6B}"/>
                    </a:ext>
                  </a:extLst>
                </p:cNvPr>
                <p:cNvGrpSpPr/>
                <p:nvPr/>
              </p:nvGrpSpPr>
              <p:grpSpPr>
                <a:xfrm rot="-668250">
                  <a:off x="-2862848" y="2161956"/>
                  <a:ext cx="849903" cy="571578"/>
                  <a:chOff x="6429375" y="2405775"/>
                  <a:chExt cx="528050" cy="355125"/>
                </a:xfrm>
              </p:grpSpPr>
              <p:sp>
                <p:nvSpPr>
                  <p:cNvPr id="27" name="Google Shape;213;p25">
                    <a:extLst>
                      <a:ext uri="{FF2B5EF4-FFF2-40B4-BE49-F238E27FC236}">
                        <a16:creationId xmlns:a16="http://schemas.microsoft.com/office/drawing/2014/main" id="{635DA797-6A0E-4504-8673-0FCAE7F31FDD}"/>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p25">
                    <a:extLst>
                      <a:ext uri="{FF2B5EF4-FFF2-40B4-BE49-F238E27FC236}">
                        <a16:creationId xmlns:a16="http://schemas.microsoft.com/office/drawing/2014/main" id="{39BA5BA4-7F48-4218-BF69-CC7ACEFA91AB}"/>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5;p25">
                    <a:extLst>
                      <a:ext uri="{FF2B5EF4-FFF2-40B4-BE49-F238E27FC236}">
                        <a16:creationId xmlns:a16="http://schemas.microsoft.com/office/drawing/2014/main" id="{8264C42E-53A4-451A-BC32-DCBD247136DE}"/>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p25">
                    <a:extLst>
                      <a:ext uri="{FF2B5EF4-FFF2-40B4-BE49-F238E27FC236}">
                        <a16:creationId xmlns:a16="http://schemas.microsoft.com/office/drawing/2014/main" id="{9A9B6D1D-43BF-4CF3-8E19-98A3AFCF768C}"/>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p25">
                    <a:extLst>
                      <a:ext uri="{FF2B5EF4-FFF2-40B4-BE49-F238E27FC236}">
                        <a16:creationId xmlns:a16="http://schemas.microsoft.com/office/drawing/2014/main" id="{D2EAA373-54C2-4622-ABD9-F8502B7A9EE8}"/>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8;p25">
                    <a:extLst>
                      <a:ext uri="{FF2B5EF4-FFF2-40B4-BE49-F238E27FC236}">
                        <a16:creationId xmlns:a16="http://schemas.microsoft.com/office/drawing/2014/main" id="{5A85EC9E-C712-43B7-950C-BB6894BA47AC}"/>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p25">
                    <a:extLst>
                      <a:ext uri="{FF2B5EF4-FFF2-40B4-BE49-F238E27FC236}">
                        <a16:creationId xmlns:a16="http://schemas.microsoft.com/office/drawing/2014/main" id="{4D710DBE-C860-4492-9932-A27D3B88BF0E}"/>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91;p33">
                  <a:extLst>
                    <a:ext uri="{FF2B5EF4-FFF2-40B4-BE49-F238E27FC236}">
                      <a16:creationId xmlns:a16="http://schemas.microsoft.com/office/drawing/2014/main" id="{3A8E9650-EF2C-4C47-8B44-C0499D3C51D6}"/>
                    </a:ext>
                  </a:extLst>
                </p:cNvPr>
                <p:cNvGrpSpPr/>
                <p:nvPr/>
              </p:nvGrpSpPr>
              <p:grpSpPr>
                <a:xfrm>
                  <a:off x="-3231929" y="3084851"/>
                  <a:ext cx="613895" cy="521910"/>
                  <a:chOff x="1168000" y="1750950"/>
                  <a:chExt cx="405425" cy="344700"/>
                </a:xfrm>
              </p:grpSpPr>
              <p:sp>
                <p:nvSpPr>
                  <p:cNvPr id="20" name="Google Shape;492;p33">
                    <a:extLst>
                      <a:ext uri="{FF2B5EF4-FFF2-40B4-BE49-F238E27FC236}">
                        <a16:creationId xmlns:a16="http://schemas.microsoft.com/office/drawing/2014/main" id="{4FB7EABA-9DD2-47A4-98CD-0188ACB3FAD8}"/>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3;p33">
                    <a:extLst>
                      <a:ext uri="{FF2B5EF4-FFF2-40B4-BE49-F238E27FC236}">
                        <a16:creationId xmlns:a16="http://schemas.microsoft.com/office/drawing/2014/main" id="{C561AA36-AF21-4D59-9F3D-943D6B1D1F71}"/>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4;p33">
                    <a:extLst>
                      <a:ext uri="{FF2B5EF4-FFF2-40B4-BE49-F238E27FC236}">
                        <a16:creationId xmlns:a16="http://schemas.microsoft.com/office/drawing/2014/main" id="{DAA65BAB-E5E0-4BFB-86C9-695B18B24DB0}"/>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5;p33">
                    <a:extLst>
                      <a:ext uri="{FF2B5EF4-FFF2-40B4-BE49-F238E27FC236}">
                        <a16:creationId xmlns:a16="http://schemas.microsoft.com/office/drawing/2014/main" id="{6CB3EC37-7D60-4D95-8540-8702D10D2064}"/>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6;p33">
                    <a:extLst>
                      <a:ext uri="{FF2B5EF4-FFF2-40B4-BE49-F238E27FC236}">
                        <a16:creationId xmlns:a16="http://schemas.microsoft.com/office/drawing/2014/main" id="{CF31EFA3-B652-4D43-9774-F3F0ABAC780C}"/>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7;p33">
                    <a:extLst>
                      <a:ext uri="{FF2B5EF4-FFF2-40B4-BE49-F238E27FC236}">
                        <a16:creationId xmlns:a16="http://schemas.microsoft.com/office/drawing/2014/main" id="{2A72BAFC-243E-45C2-BD17-63E5B6772418}"/>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8;p33">
                    <a:extLst>
                      <a:ext uri="{FF2B5EF4-FFF2-40B4-BE49-F238E27FC236}">
                        <a16:creationId xmlns:a16="http://schemas.microsoft.com/office/drawing/2014/main" id="{42E335DA-7BAF-4778-B49E-7B36825ADD01}"/>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603;p35">
                  <a:extLst>
                    <a:ext uri="{FF2B5EF4-FFF2-40B4-BE49-F238E27FC236}">
                      <a16:creationId xmlns:a16="http://schemas.microsoft.com/office/drawing/2014/main" id="{51306362-9D8D-4F66-8A6B-3A0E8B111ECA}"/>
                    </a:ext>
                  </a:extLst>
                </p:cNvPr>
                <p:cNvGrpSpPr/>
                <p:nvPr/>
              </p:nvGrpSpPr>
              <p:grpSpPr>
                <a:xfrm>
                  <a:off x="-2211960" y="3059607"/>
                  <a:ext cx="1056044" cy="547154"/>
                  <a:chOff x="1223650" y="2936500"/>
                  <a:chExt cx="625100" cy="323875"/>
                </a:xfrm>
              </p:grpSpPr>
              <p:sp>
                <p:nvSpPr>
                  <p:cNvPr id="14" name="Google Shape;604;p35">
                    <a:extLst>
                      <a:ext uri="{FF2B5EF4-FFF2-40B4-BE49-F238E27FC236}">
                        <a16:creationId xmlns:a16="http://schemas.microsoft.com/office/drawing/2014/main" id="{E37E1F26-882F-4FC4-966C-CFA5A90BCDEF}"/>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5;p35">
                    <a:extLst>
                      <a:ext uri="{FF2B5EF4-FFF2-40B4-BE49-F238E27FC236}">
                        <a16:creationId xmlns:a16="http://schemas.microsoft.com/office/drawing/2014/main" id="{4D00EA38-66E9-4486-A875-77DEDDB1273B}"/>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6;p35">
                    <a:extLst>
                      <a:ext uri="{FF2B5EF4-FFF2-40B4-BE49-F238E27FC236}">
                        <a16:creationId xmlns:a16="http://schemas.microsoft.com/office/drawing/2014/main" id="{FE8219F4-E4A3-4BA7-BC8A-8521B3AB395E}"/>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7;p35">
                    <a:extLst>
                      <a:ext uri="{FF2B5EF4-FFF2-40B4-BE49-F238E27FC236}">
                        <a16:creationId xmlns:a16="http://schemas.microsoft.com/office/drawing/2014/main" id="{A6C235AA-7CE5-431A-8CFC-4F420098FEC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8;p35">
                    <a:extLst>
                      <a:ext uri="{FF2B5EF4-FFF2-40B4-BE49-F238E27FC236}">
                        <a16:creationId xmlns:a16="http://schemas.microsoft.com/office/drawing/2014/main" id="{94690EA6-047B-48A5-9774-51DD9CBB63AE}"/>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9;p35">
                    <a:extLst>
                      <a:ext uri="{FF2B5EF4-FFF2-40B4-BE49-F238E27FC236}">
                        <a16:creationId xmlns:a16="http://schemas.microsoft.com/office/drawing/2014/main" id="{AED71176-0918-4BC2-BC64-80CD6983D584}"/>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Oval 6">
                  <a:extLst>
                    <a:ext uri="{FF2B5EF4-FFF2-40B4-BE49-F238E27FC236}">
                      <a16:creationId xmlns:a16="http://schemas.microsoft.com/office/drawing/2014/main" id="{289E332A-302F-47BE-B818-993D2000556D}"/>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4F9C27DB-9E24-429F-AEA8-02BA7405A8EA}"/>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0ECDB8B9-79DC-41E9-A52E-1F6FBDAECA56}"/>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C0461CC-9843-4EDA-ACCA-A7F27C01F31C}"/>
                    </a:ext>
                  </a:extLst>
                </p:cNvPr>
                <p:cNvGrpSpPr/>
                <p:nvPr/>
              </p:nvGrpSpPr>
              <p:grpSpPr>
                <a:xfrm>
                  <a:off x="-2373102" y="2524096"/>
                  <a:ext cx="492747" cy="482717"/>
                  <a:chOff x="4307387" y="2033964"/>
                  <a:chExt cx="492747" cy="482717"/>
                </a:xfrm>
              </p:grpSpPr>
              <p:sp>
                <p:nvSpPr>
                  <p:cNvPr id="12" name="Rectangle 11">
                    <a:extLst>
                      <a:ext uri="{FF2B5EF4-FFF2-40B4-BE49-F238E27FC236}">
                        <a16:creationId xmlns:a16="http://schemas.microsoft.com/office/drawing/2014/main" id="{35432669-A392-47A7-85E2-D50F4C46659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DE146E-76DD-4DEB-83BC-0EA8FF3F3063}"/>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a:extLst>
                    <a:ext uri="{FF2B5EF4-FFF2-40B4-BE49-F238E27FC236}">
                      <a16:creationId xmlns:a16="http://schemas.microsoft.com/office/drawing/2014/main" id="{C47E22E3-082C-46BC-BEA0-E1B46C7812E4}"/>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54EEC395-BD3E-46C9-91D5-843BF564C4F6}"/>
                  </a:ext>
                </a:extLst>
              </p:cNvPr>
              <p:cNvSpPr/>
              <p:nvPr/>
            </p:nvSpPr>
            <p:spPr>
              <a:xfrm>
                <a:off x="1436527" y="571236"/>
                <a:ext cx="3528530" cy="577850"/>
              </a:xfrm>
              <a:prstGeom prst="rect">
                <a:avLst/>
              </a:prstGeom>
            </p:spPr>
            <p:txBody>
              <a:bodyPr wrap="none">
                <a:spAutoFit/>
              </a:bodyPr>
              <a:lstStyle/>
              <a:p>
                <a:pPr>
                  <a:lnSpc>
                    <a:spcPct val="150000"/>
                  </a:lnSpc>
                </a:pPr>
                <a:r>
                  <a:rPr lang="en-US" sz="2400" b="1" dirty="0" err="1">
                    <a:solidFill>
                      <a:srgbClr val="00A651"/>
                    </a:solidFill>
                  </a:rPr>
                  <a:t>Hoạt</a:t>
                </a:r>
                <a:r>
                  <a:rPr lang="en-US" sz="2400" b="1" dirty="0">
                    <a:solidFill>
                      <a:srgbClr val="00A651"/>
                    </a:solidFill>
                  </a:rPr>
                  <a:t> </a:t>
                </a:r>
                <a:r>
                  <a:rPr lang="en-US" sz="2400" b="1" dirty="0" err="1">
                    <a:solidFill>
                      <a:srgbClr val="00A651"/>
                    </a:solidFill>
                  </a:rPr>
                  <a:t>động</a:t>
                </a:r>
                <a:r>
                  <a:rPr lang="en-US" sz="2400" b="1" dirty="0">
                    <a:solidFill>
                      <a:srgbClr val="00A651"/>
                    </a:solidFill>
                  </a:rPr>
                  <a:t> </a:t>
                </a:r>
                <a:r>
                  <a:rPr lang="en-US" sz="2400" b="1" dirty="0" err="1">
                    <a:solidFill>
                      <a:srgbClr val="00A651"/>
                    </a:solidFill>
                  </a:rPr>
                  <a:t>sau</a:t>
                </a:r>
                <a:r>
                  <a:rPr lang="en-US" sz="2400" b="1" dirty="0">
                    <a:solidFill>
                      <a:srgbClr val="00A651"/>
                    </a:solidFill>
                  </a:rPr>
                  <a:t> </a:t>
                </a:r>
                <a:r>
                  <a:rPr lang="en-US" sz="2400" b="1" dirty="0" err="1">
                    <a:solidFill>
                      <a:srgbClr val="00A651"/>
                    </a:solidFill>
                  </a:rPr>
                  <a:t>giờ</a:t>
                </a:r>
                <a:r>
                  <a:rPr lang="en-US" sz="2400" b="1" dirty="0">
                    <a:solidFill>
                      <a:srgbClr val="00A651"/>
                    </a:solidFill>
                  </a:rPr>
                  <a:t> </a:t>
                </a:r>
                <a:r>
                  <a:rPr lang="en-US" sz="2400" b="1" dirty="0" err="1">
                    <a:solidFill>
                      <a:srgbClr val="00A651"/>
                    </a:solidFill>
                  </a:rPr>
                  <a:t>học</a:t>
                </a:r>
                <a:endParaRPr lang="en-US" sz="2400" b="1" dirty="0">
                  <a:solidFill>
                    <a:srgbClr val="00A651"/>
                  </a:solidFill>
                </a:endParaRPr>
              </a:p>
            </p:txBody>
          </p:sp>
        </p:grpSp>
        <p:sp>
          <p:nvSpPr>
            <p:cNvPr id="36" name="TextBox 35">
              <a:extLst>
                <a:ext uri="{FF2B5EF4-FFF2-40B4-BE49-F238E27FC236}">
                  <a16:creationId xmlns:a16="http://schemas.microsoft.com/office/drawing/2014/main" id="{5F9BACBD-7E6D-47DD-90A1-D6EFC17CEBF7}"/>
                </a:ext>
              </a:extLst>
            </p:cNvPr>
            <p:cNvSpPr txBox="1"/>
            <p:nvPr/>
          </p:nvSpPr>
          <p:spPr>
            <a:xfrm>
              <a:off x="792337" y="1216840"/>
              <a:ext cx="7900907" cy="461665"/>
            </a:xfrm>
            <a:prstGeom prst="rect">
              <a:avLst/>
            </a:prstGeom>
            <a:noFill/>
          </p:spPr>
          <p:txBody>
            <a:bodyPr wrap="square" rtlCol="0">
              <a:spAutoFit/>
            </a:bodyPr>
            <a:lstStyle/>
            <a:p>
              <a:r>
                <a:rPr lang="vi-VN" sz="2400" dirty="0"/>
                <a:t>Về nhà, tự phục vụ bản thân với các công việc phù hợp.</a:t>
              </a:r>
            </a:p>
          </p:txBody>
        </p:sp>
      </p:grpSp>
    </p:spTree>
    <p:extLst>
      <p:ext uri="{BB962C8B-B14F-4D97-AF65-F5344CB8AC3E}">
        <p14:creationId xmlns:p14="http://schemas.microsoft.com/office/powerpoint/2010/main" val="23276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anim calcmode="lin" valueType="num">
                                      <p:cBhvr>
                                        <p:cTn id="30" dur="1000" fill="hold"/>
                                        <p:tgtEl>
                                          <p:spTgt spid="1030"/>
                                        </p:tgtEl>
                                        <p:attrNameLst>
                                          <p:attrName>ppt_x</p:attrName>
                                        </p:attrNameLst>
                                      </p:cBhvr>
                                      <p:tavLst>
                                        <p:tav tm="0">
                                          <p:val>
                                            <p:strVal val="#ppt_x"/>
                                          </p:val>
                                        </p:tav>
                                        <p:tav tm="100000">
                                          <p:val>
                                            <p:strVal val="#ppt_x"/>
                                          </p:val>
                                        </p:tav>
                                      </p:tavLst>
                                    </p:anim>
                                    <p:anim calcmode="lin" valueType="num">
                                      <p:cBhvr>
                                        <p:cTn id="3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49901-C736-4A54-A636-69ED6CE8C113}"/>
              </a:ext>
            </a:extLst>
          </p:cNvPr>
          <p:cNvGrpSpPr/>
          <p:nvPr/>
        </p:nvGrpSpPr>
        <p:grpSpPr>
          <a:xfrm>
            <a:off x="535828" y="257493"/>
            <a:ext cx="3220224" cy="988451"/>
            <a:chOff x="535828" y="257493"/>
            <a:chExt cx="3220224" cy="988451"/>
          </a:xfrm>
        </p:grpSpPr>
        <p:pic>
          <p:nvPicPr>
            <p:cNvPr id="2" name="Picture 1">
              <a:extLst>
                <a:ext uri="{FF2B5EF4-FFF2-40B4-BE49-F238E27FC236}">
                  <a16:creationId xmlns:a16="http://schemas.microsoft.com/office/drawing/2014/main" id="{1C80324B-3CD5-4D50-9C33-550A108A3A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257493"/>
              <a:ext cx="1059055" cy="988451"/>
            </a:xfrm>
            <a:prstGeom prst="rect">
              <a:avLst/>
            </a:prstGeom>
          </p:spPr>
        </p:pic>
        <p:sp>
          <p:nvSpPr>
            <p:cNvPr id="3" name="Rectangle 2">
              <a:extLst>
                <a:ext uri="{FF2B5EF4-FFF2-40B4-BE49-F238E27FC236}">
                  <a16:creationId xmlns:a16="http://schemas.microsoft.com/office/drawing/2014/main" id="{41B362B8-F93C-4D48-94BF-2E31F0B78BF0}"/>
                </a:ext>
              </a:extLst>
            </p:cNvPr>
            <p:cNvSpPr/>
            <p:nvPr/>
          </p:nvSpPr>
          <p:spPr>
            <a:xfrm>
              <a:off x="1594883" y="369218"/>
              <a:ext cx="2161169" cy="577850"/>
            </a:xfrm>
            <a:prstGeom prst="rect">
              <a:avLst/>
            </a:prstGeom>
          </p:spPr>
          <p:txBody>
            <a:bodyPr wrap="none">
              <a:spAutoFit/>
            </a:bodyPr>
            <a:lstStyle/>
            <a:p>
              <a:pPr>
                <a:lnSpc>
                  <a:spcPct val="150000"/>
                </a:lnSpc>
              </a:pPr>
              <a:r>
                <a:rPr lang="en-US" sz="2400" b="1" dirty="0" err="1">
                  <a:solidFill>
                    <a:srgbClr val="0070C0"/>
                  </a:solidFill>
                </a:rPr>
                <a:t>Sinh</a:t>
              </a:r>
              <a:r>
                <a:rPr lang="en-US" sz="2400" b="1" dirty="0">
                  <a:solidFill>
                    <a:srgbClr val="0070C0"/>
                  </a:solidFill>
                </a:rPr>
                <a:t> </a:t>
              </a:r>
              <a:r>
                <a:rPr lang="vi-VN" sz="2400" b="1" dirty="0">
                  <a:solidFill>
                    <a:srgbClr val="0070C0"/>
                  </a:solidFill>
                </a:rPr>
                <a:t>hoạt lớp</a:t>
              </a:r>
              <a:endParaRPr lang="en-US" sz="2400" b="1" dirty="0">
                <a:solidFill>
                  <a:srgbClr val="0070C0"/>
                </a:solidFill>
              </a:endParaRPr>
            </a:p>
          </p:txBody>
        </p:sp>
      </p:grpSp>
      <p:sp>
        <p:nvSpPr>
          <p:cNvPr id="6" name="TextBox 5">
            <a:extLst>
              <a:ext uri="{FF2B5EF4-FFF2-40B4-BE49-F238E27FC236}">
                <a16:creationId xmlns:a16="http://schemas.microsoft.com/office/drawing/2014/main" id="{3410FDD5-782C-4979-9D02-E86211DC1FF7}"/>
              </a:ext>
            </a:extLst>
          </p:cNvPr>
          <p:cNvSpPr txBox="1"/>
          <p:nvPr/>
        </p:nvSpPr>
        <p:spPr>
          <a:xfrm>
            <a:off x="1430722" y="947068"/>
            <a:ext cx="7880834" cy="1200329"/>
          </a:xfrm>
          <a:prstGeom prst="rect">
            <a:avLst/>
          </a:prstGeom>
          <a:noFill/>
        </p:spPr>
        <p:txBody>
          <a:bodyPr wrap="square" rtlCol="0">
            <a:spAutoFit/>
          </a:bodyPr>
          <a:lstStyle/>
          <a:p>
            <a:r>
              <a:rPr lang="vi-VN" sz="2400" dirty="0"/>
              <a:t>Chơi trò </a:t>
            </a:r>
            <a:r>
              <a:rPr lang="vi-VN" sz="2400" i="1" dirty="0"/>
              <a:t>Quanh mâm cơm.</a:t>
            </a:r>
          </a:p>
          <a:p>
            <a:pPr marL="342900" indent="-342900">
              <a:buFontTx/>
              <a:buChar char="-"/>
            </a:pPr>
            <a:r>
              <a:rPr lang="vi-VN" sz="2400" dirty="0"/>
              <a:t>Chuẩn bị một mâm cơm với các món ăn bằng giấy.</a:t>
            </a:r>
          </a:p>
          <a:p>
            <a:pPr marL="342900" indent="-342900">
              <a:buFontTx/>
              <a:buChar char="-"/>
            </a:pPr>
            <a:r>
              <a:rPr lang="vi-VN" sz="2400" dirty="0"/>
              <a:t>Sắm vai tự phục vụ trong bữa ăn.</a:t>
            </a:r>
          </a:p>
        </p:txBody>
      </p:sp>
      <p:pic>
        <p:nvPicPr>
          <p:cNvPr id="7" name="Picture 6">
            <a:extLst>
              <a:ext uri="{FF2B5EF4-FFF2-40B4-BE49-F238E27FC236}">
                <a16:creationId xmlns:a16="http://schemas.microsoft.com/office/drawing/2014/main" id="{EA11D10C-122F-4908-938E-B072B0AE54E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88462" y="2062577"/>
            <a:ext cx="7713278" cy="2727964"/>
          </a:xfrm>
          <a:prstGeom prst="rect">
            <a:avLst/>
          </a:prstGeom>
        </p:spPr>
      </p:pic>
    </p:spTree>
    <p:extLst>
      <p:ext uri="{BB962C8B-B14F-4D97-AF65-F5344CB8AC3E}">
        <p14:creationId xmlns:p14="http://schemas.microsoft.com/office/powerpoint/2010/main" val="9149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2333725"/>
            <a:chOff x="488950" y="345721"/>
            <a:chExt cx="8166100" cy="2333725"/>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2310616"/>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754143" y="1089249"/>
              <a:ext cx="7900907" cy="1200329"/>
            </a:xfrm>
            <a:prstGeom prst="rect">
              <a:avLst/>
            </a:prstGeom>
            <a:noFill/>
          </p:spPr>
          <p:txBody>
            <a:bodyPr wrap="square" rtlCol="0">
              <a:spAutoFit/>
            </a:bodyPr>
            <a:lstStyle/>
            <a:p>
              <a:r>
                <a:rPr lang="vi-VN" sz="2400" dirty="0"/>
                <a:t>Xin mẹ một chiếc lọ và những hạt đậu. Mỗi lần làm được một việc tự phục vụ bản thân, em hãy cho một hạt đậu vào lọ để ghi nhớ.</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5CBE64F2-2E69-4B4C-894B-55E3C5DD13A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870325" y="1909203"/>
            <a:ext cx="3710499" cy="2700898"/>
          </a:xfrm>
          <a:prstGeom prst="roundRect">
            <a:avLst/>
          </a:prstGeom>
        </p:spPr>
      </p:pic>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298</Words>
  <Application>Microsoft Office PowerPoint</Application>
  <PresentationFormat>On-screen Show (16:9)</PresentationFormat>
  <Paragraphs>26</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UTM Cookies</vt:lpstr>
      <vt:lpstr>Arial</vt:lpstr>
      <vt:lpstr>UTM Androgyne</vt:lpstr>
      <vt:lpstr>Pangolin</vt:lpstr>
      <vt:lpstr>Baloo 2</vt:lpstr>
      <vt:lpstr>English Vocabulary Workshop by Slidesgo</vt:lpstr>
      <vt:lpstr>Bài 13: Em tự làm lấy việc của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Phạm Thanh Hằng (ADAS – GV)</cp:lastModifiedBy>
  <cp:revision>22</cp:revision>
  <dcterms:modified xsi:type="dcterms:W3CDTF">2021-06-09T08:01:18Z</dcterms:modified>
</cp:coreProperties>
</file>