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sldIdLst>
    <p:sldId id="258" r:id="rId5"/>
    <p:sldId id="331" r:id="rId6"/>
    <p:sldId id="263" r:id="rId7"/>
    <p:sldId id="256" r:id="rId8"/>
    <p:sldId id="267" r:id="rId9"/>
    <p:sldId id="259" r:id="rId10"/>
    <p:sldId id="257" r:id="rId11"/>
    <p:sldId id="280" r:id="rId12"/>
    <p:sldId id="262" r:id="rId13"/>
    <p:sldId id="275" r:id="rId14"/>
    <p:sldId id="332" r:id="rId15"/>
    <p:sldId id="333" r:id="rId16"/>
    <p:sldId id="334" r:id="rId17"/>
    <p:sldId id="273" r:id="rId18"/>
    <p:sldId id="335" r:id="rId19"/>
    <p:sldId id="276" r:id="rId20"/>
    <p:sldId id="11676" r:id="rId21"/>
    <p:sldId id="271" r:id="rId22"/>
    <p:sldId id="11677" r:id="rId23"/>
    <p:sldId id="11678" r:id="rId24"/>
    <p:sldId id="266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369" autoAdjust="0"/>
  </p:normalViewPr>
  <p:slideViewPr>
    <p:cSldViewPr>
      <p:cViewPr>
        <p:scale>
          <a:sx n="30" d="100"/>
          <a:sy n="30" d="100"/>
        </p:scale>
        <p:origin x="1388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5DE-E62C-4F6A-8915-0A36C41E4534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94D7-1AE2-427D-A5D6-07447A60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0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9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4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2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85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5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8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F6BD86-3DAF-4579-0772-71FCAFE30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E8C0C6-FB8E-41C7-1691-4D83A0B4C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7B9683-7E61-A426-B8FB-CA851C78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4264B6-E5BC-6031-BA78-6FFB1C8A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802762-A447-2113-423C-5F756D4F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AE1D11-1EB6-FA01-3E17-5EE37B95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D4057D-A692-18D8-3A24-757D1800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CA461A-AEE1-08D2-9FFE-96ACC030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F4AF9C-79D4-0C1A-E161-8305C6BE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896C02-7736-E57D-F19C-F35C27D3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01CB40-1FFF-8226-A510-25285499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535DC2-0FED-EB93-8920-D875763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C007D9-4C6A-82E4-DA56-FEF09F6A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B4807B-AA54-DB07-53B9-2372DA45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31FBDF-8218-FDD7-8FF2-7891A162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31F610-06D5-3CBF-6BCF-6B722295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BC191F-7EBC-43F3-0C7A-8273DC919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7E88E54-50FD-58B9-F25E-74597E113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5C9293-9B4C-D5F4-C61F-F7F00F5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C82000-8B6A-4CE8-C0E3-4094BD50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8D7B018-7F33-03FE-94F8-32CFAEBA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B600C9-D85F-EA71-AAF8-DB0192C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28CCAB-52D1-5F6D-F4C9-9AB8F045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92178C7-F93B-7033-4329-DD5152BF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22E01E-00FB-9223-9DF9-BD766991E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401BF73-7F7D-199E-915D-643E96789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D06D7EE-44CF-0A1D-A1FF-567C25BE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0E3881-2127-AB14-68ED-B81E8A3A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4B439E-84B5-670C-A93F-0DC5FA91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4C46D9-7C49-FE43-F6F6-34105157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1D4A95F-8B2F-3A2D-B404-ED30E4C0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E436337-91FF-D8C4-9172-EACA87D1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766F72F-A913-D904-E282-4790B86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412A45-B1BC-40CD-8A23-44F9DD52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15ABE2B-ADBF-2572-96EB-E69A55CD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F55BAB9-2E52-81BA-9D71-CEC261E7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7AB195-D34C-6AB2-E497-37FC9F77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692B10-BF45-F0AD-71F8-3A3EE86F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233E43E-4174-226F-ABC8-DD4A821A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F0B746-3563-FD52-3691-FCA4AD57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283447-F553-E27F-FCE5-42770CC8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C99D6C-8FC9-E18A-EE68-F21EFE29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74F560-3406-23A7-F3CE-0254D259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F57E902-24F4-634F-0822-BA71BFD6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D621064-44AC-2848-2142-83FA55BA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01D9322-C15B-C1CE-7A07-B305C6F0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FDC6121-68CD-5102-41EC-09BBD719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544E2DF-D156-24B4-7EBE-D9704349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38B87D-DD1D-5E09-CC73-15823DD6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9489D7-78CC-8C3D-5F64-B972CB6A7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85BCD2-EC71-2264-E601-2B77BB03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FCDF6-CBC9-24EC-5BF0-7A899511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C5CB8D-795F-0C2A-9DE4-50DEFAE5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F710CDC-CB5A-EBBF-A352-7E202F1B8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257D04E-7757-0A88-0380-E308D0294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AEA468-54B3-69DF-DB05-1770D57B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D21E35-76B6-5C19-014E-91F0517F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151F26-2936-A05F-8A9A-2CAF0C7D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2502BF-AC2B-4D03-57C4-0C7B884116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DB6CBC2-8938-1CCB-E3D1-4B0C74FF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3B92E0-8D20-BAD4-A782-EB598233D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4EFFD5B-238B-77F0-6DA7-B7FFEE83E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212-1485-4A33-8000-4F40C2DF6E0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804CA4-BB14-D509-0790-408EACACE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700F8D-B187-58B0-EB75-DE0370194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828755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8" indent="-457188" algn="l" defTabSz="1828755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6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3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1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7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9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5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5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1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9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4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7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34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7.svg"/><Relationship Id="rId5" Type="http://schemas.openxmlformats.org/officeDocument/2006/relationships/image" Target="../media/image37.png"/><Relationship Id="rId4" Type="http://schemas.openxmlformats.org/officeDocument/2006/relationships/image" Target="../media/image4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1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11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6.svg"/><Relationship Id="rId17" Type="http://schemas.openxmlformats.org/officeDocument/2006/relationships/image" Target="../media/image47.png"/><Relationship Id="rId2" Type="http://schemas.openxmlformats.org/officeDocument/2006/relationships/image" Target="../media/image2.png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4.png"/><Relationship Id="rId5" Type="http://schemas.openxmlformats.org/officeDocument/2006/relationships/image" Target="../media/image43.png"/><Relationship Id="rId15" Type="http://schemas.openxmlformats.org/officeDocument/2006/relationships/image" Target="../media/image46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45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15.svg"/><Relationship Id="rId10" Type="http://schemas.openxmlformats.org/officeDocument/2006/relationships/image" Target="../media/image12.gif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91EB-95BE-8E3F-2D75-1763053A1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06288"/>
            <a:ext cx="7681771" cy="6480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D236EC-461B-07F1-0A8D-60AA592258AB}"/>
              </a:ext>
            </a:extLst>
          </p:cNvPr>
          <p:cNvGrpSpPr/>
          <p:nvPr/>
        </p:nvGrpSpPr>
        <p:grpSpPr>
          <a:xfrm>
            <a:off x="990600" y="190500"/>
            <a:ext cx="16992600" cy="2286000"/>
            <a:chOff x="310800" y="1911333"/>
            <a:chExt cx="5650162" cy="3047186"/>
          </a:xfrm>
          <a:solidFill>
            <a:schemeClr val="bg2"/>
          </a:solidFill>
        </p:grpSpPr>
        <p:sp>
          <p:nvSpPr>
            <p:cNvPr id="8" name="Google Shape;718;p33">
              <a:extLst>
                <a:ext uri="{FF2B5EF4-FFF2-40B4-BE49-F238E27FC236}">
                  <a16:creationId xmlns:a16="http://schemas.microsoft.com/office/drawing/2014/main" id="{4244B0EA-F467-1A12-0A8E-36EDA4EC8499}"/>
                </a:ext>
              </a:extLst>
            </p:cNvPr>
            <p:cNvSpPr/>
            <p:nvPr/>
          </p:nvSpPr>
          <p:spPr>
            <a:xfrm>
              <a:off x="310800" y="2127565"/>
              <a:ext cx="5650162" cy="2830954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8;p33">
              <a:extLst>
                <a:ext uri="{FF2B5EF4-FFF2-40B4-BE49-F238E27FC236}">
                  <a16:creationId xmlns:a16="http://schemas.microsoft.com/office/drawing/2014/main" id="{6D3286F4-0BF0-8A08-956D-FC6ADA8FAD0C}"/>
                </a:ext>
              </a:extLst>
            </p:cNvPr>
            <p:cNvSpPr/>
            <p:nvPr/>
          </p:nvSpPr>
          <p:spPr>
            <a:xfrm>
              <a:off x="506759" y="2300776"/>
              <a:ext cx="5274601" cy="2608379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 w="38100">
              <a:solidFill>
                <a:srgbClr val="FFC000"/>
              </a:solidFill>
              <a:prstDash val="dash"/>
            </a:ln>
          </p:spPr>
          <p:txBody>
            <a:bodyPr spcFirstLastPara="1" wrap="square" lIns="274320" tIns="274320" rIns="274320" bIns="182850" anchor="t" anchorCtr="0">
              <a:noAutofit/>
            </a:bodyPr>
            <a:lstStyle/>
            <a:p>
              <a:pPr algn="ctr" defTabSz="1828755">
                <a:buClr>
                  <a:srgbClr val="000000"/>
                </a:buClr>
                <a:defRPr/>
              </a:pPr>
              <a:r>
                <a:rPr lang="vi-VN" sz="4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Quan sát Hình 4 và cho biết trường hợp nào có thể thực hiện được cuộc gọi điện thoại bình thường.</a:t>
              </a:r>
            </a:p>
          </p:txBody>
        </p:sp>
        <p:grpSp>
          <p:nvGrpSpPr>
            <p:cNvPr id="11" name="Google Shape;724;p33">
              <a:extLst>
                <a:ext uri="{FF2B5EF4-FFF2-40B4-BE49-F238E27FC236}">
                  <a16:creationId xmlns:a16="http://schemas.microsoft.com/office/drawing/2014/main" id="{B357BDDA-EC27-D165-AEFD-14C6533A5B70}"/>
                </a:ext>
              </a:extLst>
            </p:cNvPr>
            <p:cNvGrpSpPr/>
            <p:nvPr/>
          </p:nvGrpSpPr>
          <p:grpSpPr>
            <a:xfrm>
              <a:off x="1906680" y="1911333"/>
              <a:ext cx="1854260" cy="523163"/>
              <a:chOff x="1639601" y="539501"/>
              <a:chExt cx="1091683" cy="548641"/>
            </a:xfrm>
            <a:grpFill/>
          </p:grpSpPr>
          <p:sp>
            <p:nvSpPr>
              <p:cNvPr id="12" name="Google Shape;725;p33">
                <a:extLst>
                  <a:ext uri="{FF2B5EF4-FFF2-40B4-BE49-F238E27FC236}">
                    <a16:creationId xmlns:a16="http://schemas.microsoft.com/office/drawing/2014/main" id="{FC092160-4DF2-AD8E-BF2C-349FF8D4AA48}"/>
                  </a:ext>
                </a:extLst>
              </p:cNvPr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26;p33">
                <a:extLst>
                  <a:ext uri="{FF2B5EF4-FFF2-40B4-BE49-F238E27FC236}">
                    <a16:creationId xmlns:a16="http://schemas.microsoft.com/office/drawing/2014/main" id="{4ACF23FC-1863-473C-B2E9-16B5EF534134}"/>
                  </a:ext>
                </a:extLst>
              </p:cNvPr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27;p33">
                <a:extLst>
                  <a:ext uri="{FF2B5EF4-FFF2-40B4-BE49-F238E27FC236}">
                    <a16:creationId xmlns:a16="http://schemas.microsoft.com/office/drawing/2014/main" id="{225517A0-A435-ADC3-4BA0-0D975577B316}"/>
                  </a:ext>
                </a:extLst>
              </p:cNvPr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19FEB15-DDAB-7E02-36AF-26327DC50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86100"/>
            <a:ext cx="13538259" cy="662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42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6BDB7-6276-FA3D-B7B2-35E4CDC8A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71700"/>
            <a:ext cx="4958149" cy="61150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3162300"/>
            <a:ext cx="10591800" cy="3581401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509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thể có nhưng sẽ bị chập chờn trong khi gọi. Vì mức sóng điện thoại bị yếu.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5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hiện được cuộc gọi bình thường.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AB3A2C-4153-E148-E4EC-497661CA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476500"/>
            <a:ext cx="516792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 được cuộc gọi bình thường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3798F5-EC2E-8008-1CDE-5DB23F48C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324100"/>
            <a:ext cx="513655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72D340-3F79-83E0-E030-ABCB884F4276}"/>
              </a:ext>
            </a:extLst>
          </p:cNvPr>
          <p:cNvGrpSpPr/>
          <p:nvPr/>
        </p:nvGrpSpPr>
        <p:grpSpPr>
          <a:xfrm>
            <a:off x="143541" y="3194267"/>
            <a:ext cx="14465595" cy="6445033"/>
            <a:chOff x="5080000" y="744289"/>
            <a:chExt cx="6111165" cy="59658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1E79CB-7DA0-2437-7021-92C445C44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1656A0-9D9D-3509-0457-7DABDC1ABC1D}"/>
                </a:ext>
              </a:extLst>
            </p:cNvPr>
            <p:cNvSpPr txBox="1"/>
            <p:nvPr/>
          </p:nvSpPr>
          <p:spPr>
            <a:xfrm>
              <a:off x="5212509" y="1250246"/>
              <a:ext cx="5762298" cy="531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 muốn sử dụng chức năng nào của điện thoại, ta cần biết điện thoại đang ở trạng thái nào, có đủ các điều kiện để thực hiện chức năng đó không. Ví dụ ở đây là thực hiện cuộc gọi, muốn thực hiện được cuộc gọi bình thường thì phải có mạng di động và mức sóng di động đủ mạnh</a:t>
              </a:r>
            </a:p>
          </p:txBody>
        </p:sp>
      </p:grpSp>
      <p:pic>
        <p:nvPicPr>
          <p:cNvPr id="37" name="Picture 3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244D92C9-AE3A-7D1E-B652-0EE85FFB2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AAC41039-F039-6226-B273-6EE9D50D8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8" y="717698"/>
            <a:ext cx="7422726" cy="2139530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92106999-40DC-6A08-831B-955C8187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68200" y="-342900"/>
            <a:ext cx="4197875" cy="38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B0F888-0774-ED8E-1D28-10F639AA044B}"/>
              </a:ext>
            </a:extLst>
          </p:cNvPr>
          <p:cNvSpPr/>
          <p:nvPr/>
        </p:nvSpPr>
        <p:spPr>
          <a:xfrm>
            <a:off x="838200" y="495300"/>
            <a:ext cx="166878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30E76-F7B3-F1C5-C57E-769046597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104900"/>
            <a:ext cx="2743200" cy="2710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B7121-540E-3075-F7CF-12F8D171CC63}"/>
              </a:ext>
            </a:extLst>
          </p:cNvPr>
          <p:cNvSpPr txBox="1"/>
          <p:nvPr/>
        </p:nvSpPr>
        <p:spPr>
          <a:xfrm>
            <a:off x="3810000" y="21717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70153-BE57-8B4A-6562-4E023A667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076700"/>
            <a:ext cx="2340285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4B43CC-2482-0F3E-8D86-D3AD21E73DE4}"/>
              </a:ext>
            </a:extLst>
          </p:cNvPr>
          <p:cNvSpPr txBox="1"/>
          <p:nvPr/>
        </p:nvSpPr>
        <p:spPr>
          <a:xfrm>
            <a:off x="3733800" y="50673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05725-BE34-3EEB-FF4C-E64E51F58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6743700"/>
            <a:ext cx="2286000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FC35C-283A-4D02-7253-D094A93F0019}"/>
              </a:ext>
            </a:extLst>
          </p:cNvPr>
          <p:cNvSpPr txBox="1"/>
          <p:nvPr/>
        </p:nvSpPr>
        <p:spPr>
          <a:xfrm>
            <a:off x="3505200" y="72771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Lưu số điện thoại và thông tin người quen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857D28-5C7F-3523-7F6B-13E265F1E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1333500"/>
            <a:ext cx="1752600" cy="1752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91FEE-DE5F-E0EA-0668-5BF4B4FD9EDD}"/>
              </a:ext>
            </a:extLst>
          </p:cNvPr>
          <p:cNvSpPr txBox="1"/>
          <p:nvPr/>
        </p:nvSpPr>
        <p:spPr>
          <a:xfrm>
            <a:off x="11201400" y="20193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050312-CBFB-2468-7EBC-299A6B549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200" y="3771900"/>
            <a:ext cx="1929013" cy="190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5DCC01-41A1-C65F-D567-2240B15C481F}"/>
              </a:ext>
            </a:extLst>
          </p:cNvPr>
          <p:cNvSpPr txBox="1"/>
          <p:nvPr/>
        </p:nvSpPr>
        <p:spPr>
          <a:xfrm>
            <a:off x="11353800" y="4229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trạng thái của sóng điện 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E9AB4-497D-E4EA-5FF0-1E1FD4DE7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0200" y="6743700"/>
            <a:ext cx="2133600" cy="20538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CFDDB5-A19F-E1CF-8D3F-E1483110F4FD}"/>
              </a:ext>
            </a:extLst>
          </p:cNvPr>
          <p:cNvSpPr txBox="1"/>
          <p:nvPr/>
        </p:nvSpPr>
        <p:spPr>
          <a:xfrm>
            <a:off x="11506200" y="7277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tình trạng pin của điện thoại.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7CB3E-8375-233A-9DD9-6960CE006E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10100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6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4FD14-C4C1-70BF-D09E-6B0E6FAC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8288000" cy="10287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0465813">
            <a:off x="4596382" y="5426720"/>
            <a:ext cx="4750799" cy="51135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925975" y="5138044"/>
            <a:ext cx="3532778" cy="458616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002F52-7AB7-74A1-A5E5-CF265CF21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247900"/>
            <a:ext cx="105104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3BCB25-EC34-FD15-D7EC-466707C28B92}"/>
              </a:ext>
            </a:extLst>
          </p:cNvPr>
          <p:cNvGrpSpPr/>
          <p:nvPr/>
        </p:nvGrpSpPr>
        <p:grpSpPr>
          <a:xfrm>
            <a:off x="4638198" y="458224"/>
            <a:ext cx="11973402" cy="8495276"/>
            <a:chOff x="4638198" y="458224"/>
            <a:chExt cx="7145383" cy="4616263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C5B48295-ACA3-DDB7-16C0-77AA74653097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4616263"/>
              <a:chOff x="0" y="0"/>
              <a:chExt cx="9454516" cy="6180730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292BC38D-876B-E77E-6E9C-4C7D76110DC7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6180730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4EE5A47B-61A0-BDEF-729B-18AAB7CE408F}"/>
                </a:ext>
              </a:extLst>
            </p:cNvPr>
            <p:cNvSpPr txBox="1"/>
            <p:nvPr/>
          </p:nvSpPr>
          <p:spPr>
            <a:xfrm>
              <a:off x="4917011" y="643997"/>
              <a:ext cx="6673411" cy="3612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Chia lớp thành 2 đội.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Mỗi đội đều được nhận các bộ thẻ biểu tượng và bộ thẻ tên mô tả tương ứng (hai đội không trùng nhau).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Lượt đầu tiên hai đội sẽ cử đại diện bốc thăm xem đội nào được thách đấu trước. Những lượt sau đội thắng sẽ được thách đấu.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Khi nghe hiệu lệnh của trọng tài, đội thách đấu sẽ đưa ra một biểu tượng hoặc một thẻ tên mô tả tương ứng, trong vòng 5 giây đội kia phải đưa ra được đáp án. Đội nào đúng sẽ ghi 1 điểm.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Trong thời gian 5 phút đội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ghi nhiều điểm và thách đấu hết thẻ của đội mình sẽ chiến thắng..</a:t>
              </a:r>
            </a:p>
          </p:txBody>
        </p:sp>
      </p:grpSp>
      <p:sp>
        <p:nvSpPr>
          <p:cNvPr id="8" name="Freeform 11">
            <a:extLst>
              <a:ext uri="{FF2B5EF4-FFF2-40B4-BE49-F238E27FC236}">
                <a16:creationId xmlns:a16="http://schemas.microsoft.com/office/drawing/2014/main" id="{8C4174EE-D222-0544-EEAA-6C5169036186}"/>
              </a:ext>
            </a:extLst>
          </p:cNvPr>
          <p:cNvSpPr/>
          <p:nvPr/>
        </p:nvSpPr>
        <p:spPr>
          <a:xfrm>
            <a:off x="381000" y="6134100"/>
            <a:ext cx="4800600" cy="38665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7444F1-C0A9-F20B-19A0-416C201D4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914900"/>
            <a:ext cx="443827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389A2FC2-7CB6-91E1-5E1F-2B6CEF488C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00500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5466A-16D9-4258-A6B5-ACB00925E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032"/>
            <a:ext cx="18288000" cy="775096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2F9F20-7501-492C-97DB-A761DF5CFBB3}"/>
              </a:ext>
            </a:extLst>
          </p:cNvPr>
          <p:cNvSpPr/>
          <p:nvPr/>
        </p:nvSpPr>
        <p:spPr>
          <a:xfrm>
            <a:off x="1903862" y="0"/>
            <a:ext cx="14289206" cy="2536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99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“Chuyền bóng”</a:t>
            </a:r>
            <a:endParaRPr lang="en-US" sz="99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C9CD0F46-4C4E-4D7C-B2FB-4D61871378E2}"/>
              </a:ext>
            </a:extLst>
          </p:cNvPr>
          <p:cNvSpPr/>
          <p:nvPr/>
        </p:nvSpPr>
        <p:spPr>
          <a:xfrm>
            <a:off x="17482783" y="1555846"/>
            <a:ext cx="614147" cy="5315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5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53400" y="43815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C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hia sẻ về những biểu tượng của điện thoại mà em thường sử dụng nhất. Vì sao?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98597" y="-108828"/>
            <a:ext cx="6582509" cy="10746953"/>
          </a:xfrm>
          <a:custGeom>
            <a:avLst/>
            <a:gdLst/>
            <a:ahLst/>
            <a:cxnLst/>
            <a:rect l="l" t="t" r="r" b="b"/>
            <a:pathLst>
              <a:path w="6582509" h="10746953">
                <a:moveTo>
                  <a:pt x="0" y="0"/>
                </a:moveTo>
                <a:lnTo>
                  <a:pt x="6582509" y="0"/>
                </a:lnTo>
                <a:lnTo>
                  <a:pt x="6582509" y="10746953"/>
                </a:lnTo>
                <a:lnTo>
                  <a:pt x="0" y="1074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97725">
            <a:off x="13679956" y="-1054879"/>
            <a:ext cx="4476702" cy="4994292"/>
          </a:xfrm>
          <a:custGeom>
            <a:avLst/>
            <a:gdLst/>
            <a:ahLst/>
            <a:cxnLst/>
            <a:rect l="l" t="t" r="r" b="b"/>
            <a:pathLst>
              <a:path w="4476702" h="4994292">
                <a:moveTo>
                  <a:pt x="0" y="0"/>
                </a:moveTo>
                <a:lnTo>
                  <a:pt x="4476701" y="0"/>
                </a:lnTo>
                <a:lnTo>
                  <a:pt x="4476701" y="4994292"/>
                </a:lnTo>
                <a:lnTo>
                  <a:pt x="0" y="4994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44550" y="2366363"/>
            <a:ext cx="5751911" cy="14071953"/>
          </a:xfrm>
          <a:custGeom>
            <a:avLst/>
            <a:gdLst/>
            <a:ahLst/>
            <a:cxnLst/>
            <a:rect l="l" t="t" r="r" b="b"/>
            <a:pathLst>
              <a:path w="5751911" h="14071953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792658" y="5143500"/>
            <a:ext cx="4946577" cy="5519194"/>
          </a:xfrm>
          <a:custGeom>
            <a:avLst/>
            <a:gdLst/>
            <a:ahLst/>
            <a:cxnLst/>
            <a:rect l="l" t="t" r="r" b="b"/>
            <a:pathLst>
              <a:path w="4946577" h="5519194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066058" y="4957733"/>
            <a:ext cx="6322410" cy="7438130"/>
          </a:xfrm>
          <a:custGeom>
            <a:avLst/>
            <a:gdLst/>
            <a:ahLst/>
            <a:cxnLst/>
            <a:rect l="l" t="t" r="r" b="b"/>
            <a:pathLst>
              <a:path w="6322410" h="743813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76517" y="-809891"/>
            <a:ext cx="4294014" cy="3427404"/>
          </a:xfrm>
          <a:custGeom>
            <a:avLst/>
            <a:gdLst/>
            <a:ahLst/>
            <a:cxnLst/>
            <a:rect l="l" t="t" r="r" b="b"/>
            <a:pathLst>
              <a:path w="4294014" h="3427404">
                <a:moveTo>
                  <a:pt x="0" y="0"/>
                </a:moveTo>
                <a:lnTo>
                  <a:pt x="4294014" y="0"/>
                </a:lnTo>
                <a:lnTo>
                  <a:pt x="4294014" y="3427404"/>
                </a:lnTo>
                <a:lnTo>
                  <a:pt x="0" y="34274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26312">
            <a:off x="6081818" y="6805324"/>
            <a:ext cx="5385775" cy="4905951"/>
          </a:xfrm>
          <a:custGeom>
            <a:avLst/>
            <a:gdLst/>
            <a:ahLst/>
            <a:cxnLst/>
            <a:rect l="l" t="t" r="r" b="b"/>
            <a:pathLst>
              <a:path w="5385775" h="4905951">
                <a:moveTo>
                  <a:pt x="0" y="0"/>
                </a:moveTo>
                <a:lnTo>
                  <a:pt x="5385774" y="0"/>
                </a:lnTo>
                <a:lnTo>
                  <a:pt x="5385774" y="4905952"/>
                </a:lnTo>
                <a:lnTo>
                  <a:pt x="0" y="49059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DBFBD-5F51-5496-43A2-8023EDF398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2324100"/>
            <a:ext cx="9047248" cy="520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C07A98-6111-C4B3-FE3F-D43610D635B2}"/>
              </a:ext>
            </a:extLst>
          </p:cNvPr>
          <p:cNvSpPr/>
          <p:nvPr/>
        </p:nvSpPr>
        <p:spPr>
          <a:xfrm>
            <a:off x="533400" y="495300"/>
            <a:ext cx="175260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3D54FE81-7A1A-EDB6-9FAB-BE285EBB6BD2}"/>
              </a:ext>
            </a:extLst>
          </p:cNvPr>
          <p:cNvSpPr/>
          <p:nvPr/>
        </p:nvSpPr>
        <p:spPr>
          <a:xfrm>
            <a:off x="957263" y="3351063"/>
            <a:ext cx="16873538" cy="6307287"/>
          </a:xfrm>
          <a:prstGeom prst="roundRect">
            <a:avLst/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6B15C-AAC1-AB09-EC3D-C3589FC368D0}"/>
              </a:ext>
            </a:extLst>
          </p:cNvPr>
          <p:cNvSpPr txBox="1"/>
          <p:nvPr/>
        </p:nvSpPr>
        <p:spPr>
          <a:xfrm>
            <a:off x="1285877" y="3591962"/>
            <a:ext cx="10901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 defTabSz="13716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GV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dãy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chuyền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E15A4-0148-77AC-91CF-33397CC25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07" y="3514724"/>
            <a:ext cx="5359985" cy="2628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2B647-15C7-149A-C9FE-4EF38A7EE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379" y="1276661"/>
            <a:ext cx="4709568" cy="1618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2C1A5-1FEA-39AB-F919-CCF867CE3741}"/>
              </a:ext>
            </a:extLst>
          </p:cNvPr>
          <p:cNvSpPr txBox="1"/>
          <p:nvPr/>
        </p:nvSpPr>
        <p:spPr>
          <a:xfrm>
            <a:off x="1371600" y="6515100"/>
            <a:ext cx="1555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 defTabSz="13716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 GV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“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Dừng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!”,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trên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thì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4800" dirty="0">
                <a:latin typeface="Cambria" panose="02040503050406030204" pitchFamily="18" charset="0"/>
                <a:ea typeface="Cambria" panose="02040503050406030204" pitchFamily="18" charset="0"/>
              </a:rPr>
              <a:t>nêu được 1 tác dụng của điện thoại.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14669" y="2449308"/>
            <a:ext cx="7065092" cy="8144199"/>
          </a:xfrm>
          <a:custGeom>
            <a:avLst/>
            <a:gdLst/>
            <a:ahLst/>
            <a:cxnLst/>
            <a:rect l="l" t="t" r="r" b="b"/>
            <a:pathLst>
              <a:path w="7065092" h="8144199">
                <a:moveTo>
                  <a:pt x="0" y="0"/>
                </a:moveTo>
                <a:lnTo>
                  <a:pt x="7065093" y="0"/>
                </a:lnTo>
                <a:lnTo>
                  <a:pt x="7065093" y="8144199"/>
                </a:lnTo>
                <a:lnTo>
                  <a:pt x="0" y="8144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833448" y="-1279629"/>
            <a:ext cx="5817841" cy="41148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798693" y="-662043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5704172"/>
            <a:ext cx="5036075" cy="4582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4659F5-84CB-98B6-418A-ADDCEEF0E8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342900"/>
            <a:ext cx="12296698" cy="1956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241A59-C70D-4DF2-ECE2-E7BB46668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2400" y="3086100"/>
            <a:ext cx="9961727" cy="483454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F3D6E1-BB9C-EA80-3510-87EDF0DBE862}"/>
              </a:ext>
            </a:extLst>
          </p:cNvPr>
          <p:cNvSpPr/>
          <p:nvPr/>
        </p:nvSpPr>
        <p:spPr>
          <a:xfrm>
            <a:off x="609600" y="3619500"/>
            <a:ext cx="3600886" cy="1049544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– </a:t>
            </a:r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50063AA-4B4F-18AD-2D61-D73F7585AF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8343900"/>
            <a:ext cx="1695152" cy="1695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8C869-DC4F-871D-0186-B65CC66B09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10100"/>
            <a:ext cx="9525000" cy="71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153400" y="45339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 động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1: 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Tìm hiểu hình ảnh các biểu tượng, trạng thái của điện thoại.</a:t>
            </a:r>
            <a:endParaRPr lang="en-US" sz="7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8200" y="190500"/>
            <a:ext cx="16840200" cy="2286000"/>
          </a:xfrm>
          <a:custGeom>
            <a:avLst/>
            <a:gdLst/>
            <a:ahLst/>
            <a:cxnLst/>
            <a:rect l="l" t="t" r="r" b="b"/>
            <a:pathLst>
              <a:path w="4847311" h="2361962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1674B3-8E08-4BBB-61F3-491F819C649C}"/>
              </a:ext>
            </a:extLst>
          </p:cNvPr>
          <p:cNvSpPr txBox="1"/>
          <p:nvPr/>
        </p:nvSpPr>
        <p:spPr>
          <a:xfrm>
            <a:off x="2895600" y="571500"/>
            <a:ext cx="1348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ắn bộ thẻ hình ảnh các biểu tượng và bộ thẻ tên mô tả tương ứng của từng biểu tượng cho phù hợp.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1ED4709B-ECE5-0B13-FB2B-819C55F59317}"/>
              </a:ext>
            </a:extLst>
          </p:cNvPr>
          <p:cNvSpPr txBox="1"/>
          <p:nvPr/>
        </p:nvSpPr>
        <p:spPr>
          <a:xfrm>
            <a:off x="-2214760" y="1099876"/>
            <a:ext cx="12805931" cy="40436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AFB66-62D0-DD99-8EDD-04F6BEB93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628899"/>
            <a:ext cx="6400800" cy="75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EDBC7-267C-5CDC-69C5-CA58B9F3F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4853"/>
            <a:ext cx="8610600" cy="1019024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1B53A2-EE1E-5A02-4CFA-52BF09A91A1C}"/>
              </a:ext>
            </a:extLst>
          </p:cNvPr>
          <p:cNvCxnSpPr/>
          <p:nvPr/>
        </p:nvCxnSpPr>
        <p:spPr>
          <a:xfrm>
            <a:off x="6324600" y="1333500"/>
            <a:ext cx="2133600" cy="1981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5691B7-86B2-0AE1-576E-CCBC91E8B9EB}"/>
              </a:ext>
            </a:extLst>
          </p:cNvPr>
          <p:cNvCxnSpPr>
            <a:cxnSpLocks/>
          </p:cNvCxnSpPr>
          <p:nvPr/>
        </p:nvCxnSpPr>
        <p:spPr>
          <a:xfrm flipV="1">
            <a:off x="6248400" y="1181100"/>
            <a:ext cx="2286000" cy="1143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094373-1499-35BD-F624-29E6D4975816}"/>
              </a:ext>
            </a:extLst>
          </p:cNvPr>
          <p:cNvCxnSpPr>
            <a:cxnSpLocks/>
          </p:cNvCxnSpPr>
          <p:nvPr/>
        </p:nvCxnSpPr>
        <p:spPr>
          <a:xfrm>
            <a:off x="6324600" y="3314700"/>
            <a:ext cx="2133600" cy="6096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1B08A-CC6B-C2B5-AD32-5903A17E4A09}"/>
              </a:ext>
            </a:extLst>
          </p:cNvPr>
          <p:cNvCxnSpPr>
            <a:cxnSpLocks/>
          </p:cNvCxnSpPr>
          <p:nvPr/>
        </p:nvCxnSpPr>
        <p:spPr>
          <a:xfrm>
            <a:off x="6400800" y="4381500"/>
            <a:ext cx="20574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ABC94B-B1EE-A294-6D92-9CB744A90843}"/>
              </a:ext>
            </a:extLst>
          </p:cNvPr>
          <p:cNvCxnSpPr>
            <a:cxnSpLocks/>
          </p:cNvCxnSpPr>
          <p:nvPr/>
        </p:nvCxnSpPr>
        <p:spPr>
          <a:xfrm flipV="1">
            <a:off x="6324600" y="2324100"/>
            <a:ext cx="21336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D20BD6-DBE2-9AEA-5B48-B95C2EFF78AF}"/>
              </a:ext>
            </a:extLst>
          </p:cNvPr>
          <p:cNvCxnSpPr>
            <a:cxnSpLocks/>
          </p:cNvCxnSpPr>
          <p:nvPr/>
        </p:nvCxnSpPr>
        <p:spPr>
          <a:xfrm flipV="1">
            <a:off x="6324600" y="4305300"/>
            <a:ext cx="2209800" cy="2209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498B5D-16B6-6ACB-54D5-7C3AF633B81B}"/>
              </a:ext>
            </a:extLst>
          </p:cNvPr>
          <p:cNvCxnSpPr>
            <a:cxnSpLocks/>
          </p:cNvCxnSpPr>
          <p:nvPr/>
        </p:nvCxnSpPr>
        <p:spPr>
          <a:xfrm>
            <a:off x="6248400" y="7581900"/>
            <a:ext cx="2133600" cy="838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58123F-41EE-42F2-789C-DC6694D985CE}"/>
              </a:ext>
            </a:extLst>
          </p:cNvPr>
          <p:cNvCxnSpPr>
            <a:cxnSpLocks/>
          </p:cNvCxnSpPr>
          <p:nvPr/>
        </p:nvCxnSpPr>
        <p:spPr>
          <a:xfrm flipV="1">
            <a:off x="6477000" y="5524500"/>
            <a:ext cx="1981200" cy="3124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992FD0-0483-14BF-A6BA-1CFB9917A86C}"/>
              </a:ext>
            </a:extLst>
          </p:cNvPr>
          <p:cNvCxnSpPr>
            <a:cxnSpLocks/>
          </p:cNvCxnSpPr>
          <p:nvPr/>
        </p:nvCxnSpPr>
        <p:spPr>
          <a:xfrm flipV="1">
            <a:off x="6324600" y="6515100"/>
            <a:ext cx="22098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DBDA23-F78C-0E87-772C-B13F61FF3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67300"/>
            <a:ext cx="7121598" cy="48598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89FF01F-8E2E-2315-7EFA-8C11F7E7CB88}"/>
              </a:ext>
            </a:extLst>
          </p:cNvPr>
          <p:cNvGrpSpPr/>
          <p:nvPr/>
        </p:nvGrpSpPr>
        <p:grpSpPr>
          <a:xfrm>
            <a:off x="4343400" y="495300"/>
            <a:ext cx="12192000" cy="3720277"/>
            <a:chOff x="4638198" y="989838"/>
            <a:chExt cx="7145383" cy="2883862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AC6D1F6B-0956-72D4-E888-69644125A934}"/>
                </a:ext>
              </a:extLst>
            </p:cNvPr>
            <p:cNvGrpSpPr/>
            <p:nvPr/>
          </p:nvGrpSpPr>
          <p:grpSpPr>
            <a:xfrm>
              <a:off x="4638198" y="989838"/>
              <a:ext cx="7145383" cy="2883862"/>
              <a:chOff x="0" y="711780"/>
              <a:chExt cx="9454516" cy="3861212"/>
            </a:xfrm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C1AE62D-F9BB-044D-805A-58957640276D}"/>
                  </a:ext>
                </a:extLst>
              </p:cNvPr>
              <p:cNvSpPr/>
              <p:nvPr/>
            </p:nvSpPr>
            <p:spPr>
              <a:xfrm>
                <a:off x="0" y="711780"/>
                <a:ext cx="9454516" cy="386121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94632DEF-367D-85B3-ECC7-48D409818992}"/>
                </a:ext>
              </a:extLst>
            </p:cNvPr>
            <p:cNvSpPr txBox="1"/>
            <p:nvPr/>
          </p:nvSpPr>
          <p:spPr>
            <a:xfrm>
              <a:off x="4906150" y="1167043"/>
              <a:ext cx="6673411" cy="2147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357188" algn="just">
                <a:buFontTx/>
                <a:buChar char="-"/>
              </a:pPr>
              <a:r>
                <a:rPr lang="vi-VN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Theo em, việc tìm hiểu các biểu tượng, trạng thái điện thoại như vậy có tác dụng gì?</a:t>
              </a:r>
            </a:p>
          </p:txBody>
        </p: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id="{2E97F065-EECD-51BD-32EA-63B10D63473D}"/>
              </a:ext>
            </a:extLst>
          </p:cNvPr>
          <p:cNvGrpSpPr/>
          <p:nvPr/>
        </p:nvGrpSpPr>
        <p:grpSpPr>
          <a:xfrm>
            <a:off x="7732402" y="4686300"/>
            <a:ext cx="10098398" cy="2971800"/>
            <a:chOff x="0" y="0"/>
            <a:chExt cx="2774633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F6EFC1D-FC76-D160-3616-A9B3B79242B4}"/>
                </a:ext>
              </a:extLst>
            </p:cNvPr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algn="ctr"/>
              <a:r>
                <a:rPr lang="vi-VN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ta cần tìm hiểu các biểu tượng, trạng thái điện thoại để sử dụng chúng đúng cách.</a:t>
              </a:r>
              <a:endPara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E1093F-666F-CE36-D84B-B61AEAEBD3AB}"/>
                </a:ext>
              </a:extLst>
            </p:cNvPr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474</Words>
  <Application>Microsoft Office PowerPoint</Application>
  <PresentationFormat>Custom</PresentationFormat>
  <Paragraphs>34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Canva Sans</vt:lpstr>
      <vt:lpstr>等线</vt:lpstr>
      <vt:lpstr>Times New Roman</vt:lpstr>
      <vt:lpstr>Office Theme</vt:lpstr>
      <vt:lpstr>Custom Design</vt:lpstr>
      <vt:lpstr>Chủ đề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44</cp:revision>
  <dcterms:created xsi:type="dcterms:W3CDTF">2006-08-16T00:00:00Z</dcterms:created>
  <dcterms:modified xsi:type="dcterms:W3CDTF">2024-10-12T09:11:20Z</dcterms:modified>
  <dc:identifier>DAGGBMTwqNQ</dc:identifier>
</cp:coreProperties>
</file>