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1"/>
  </p:notesMasterIdLst>
  <p:sldIdLst>
    <p:sldId id="308" r:id="rId4"/>
    <p:sldId id="257" r:id="rId5"/>
    <p:sldId id="309" r:id="rId6"/>
    <p:sldId id="3185" r:id="rId7"/>
    <p:sldId id="258" r:id="rId8"/>
    <p:sldId id="3184" r:id="rId9"/>
    <p:sldId id="259" r:id="rId10"/>
    <p:sldId id="262" r:id="rId11"/>
    <p:sldId id="320" r:id="rId12"/>
    <p:sldId id="321" r:id="rId13"/>
    <p:sldId id="3199" r:id="rId14"/>
    <p:sldId id="3201" r:id="rId15"/>
    <p:sldId id="3217" r:id="rId16"/>
    <p:sldId id="3218" r:id="rId17"/>
    <p:sldId id="3202" r:id="rId18"/>
    <p:sldId id="3219" r:id="rId19"/>
    <p:sldId id="32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4863F-E92A-45EA-8BE2-A3CF2554046E}"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D3B43-689F-4726-B1CA-E0281F837A8E}" type="slidenum">
              <a:rPr lang="en-US" smtClean="0"/>
              <a:t>‹#›</a:t>
            </a:fld>
            <a:endParaRPr lang="en-US"/>
          </a:p>
        </p:txBody>
      </p:sp>
    </p:spTree>
    <p:extLst>
      <p:ext uri="{BB962C8B-B14F-4D97-AF65-F5344CB8AC3E}">
        <p14:creationId xmlns:p14="http://schemas.microsoft.com/office/powerpoint/2010/main" val="37603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785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339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1651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257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688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0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7055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651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898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136239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8041869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3877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3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85145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30012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86211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4366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8468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54780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7222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13005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5780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75582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2794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39806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294002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7422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0172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8011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633305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3580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0016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57242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83215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171988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86803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9282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292142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13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79282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71243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97916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75959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63515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2023/2/5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981371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34644"/>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281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3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2023/2/5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351699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34796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86258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07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pic>
        <p:nvPicPr>
          <p:cNvPr id="6" name="Picture 5" descr="A picture containing shape&#10;&#10;Description automatically generated">
            <a:extLst>
              <a:ext uri="{FF2B5EF4-FFF2-40B4-BE49-F238E27FC236}">
                <a16:creationId xmlns:a16="http://schemas.microsoft.com/office/drawing/2014/main" id="{A3AB2E17-4A1C-B64E-5660-295249E463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6351" y="200024"/>
            <a:ext cx="1038225" cy="1038225"/>
          </a:xfrm>
          <a:prstGeom prst="rect">
            <a:avLst/>
          </a:prstGeom>
        </p:spPr>
      </p:pic>
    </p:spTree>
    <p:extLst>
      <p:ext uri="{BB962C8B-B14F-4D97-AF65-F5344CB8AC3E}">
        <p14:creationId xmlns:p14="http://schemas.microsoft.com/office/powerpoint/2010/main" val="153596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9987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73803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6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1E47EF2-FE21-48D4-8E65-4DC159AA04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pic>
        <p:nvPicPr>
          <p:cNvPr id="8" name="Picture 7">
            <a:extLst>
              <a:ext uri="{FF2B5EF4-FFF2-40B4-BE49-F238E27FC236}">
                <a16:creationId xmlns:a16="http://schemas.microsoft.com/office/drawing/2014/main" id="{E9AAE020-E325-4F0F-BFA7-2C995EC6BF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A2936D8-8D6D-405F-B071-A6DDEE2C2DA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53DDC7D1-C3F6-44C7-B5E6-026D9FEAE7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039061A-C1EC-4E99-B286-2DDBD2D23F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33986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34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57.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12.png"/><Relationship Id="rId7" Type="http://schemas.openxmlformats.org/officeDocument/2006/relationships/image" Target="../media/image50.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60.png"/><Relationship Id="rId4" Type="http://schemas.openxmlformats.org/officeDocument/2006/relationships/image" Target="../media/image13.png"/><Relationship Id="rId9" Type="http://schemas.openxmlformats.org/officeDocument/2006/relationships/image" Target="../media/image52.gif"/></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2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0.gif"/><Relationship Id="rId11" Type="http://schemas.microsoft.com/office/2007/relationships/hdphoto" Target="../media/hdphoto2.wdp"/><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0.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43.png"/><Relationship Id="rId9" Type="http://schemas.openxmlformats.org/officeDocument/2006/relationships/image" Target="../media/image33.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0.gif"/><Relationship Id="rId5" Type="http://schemas.openxmlformats.org/officeDocument/2006/relationships/image" Target="../media/image39.png"/><Relationship Id="rId10" Type="http://schemas.openxmlformats.org/officeDocument/2006/relationships/image" Target="../media/image46.png"/><Relationship Id="rId4" Type="http://schemas.openxmlformats.org/officeDocument/2006/relationships/image" Target="../media/image30.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47.png"/><Relationship Id="rId9" Type="http://schemas.openxmlformats.org/officeDocument/2006/relationships/image" Target="../media/image33.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12.png"/><Relationship Id="rId7" Type="http://schemas.openxmlformats.org/officeDocument/2006/relationships/image" Target="../media/image50.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5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descr="Picture1"/>
          <p:cNvPicPr>
            <a:picLocks noChangeAspect="1"/>
          </p:cNvPicPr>
          <p:nvPr/>
        </p:nvPicPr>
        <p:blipFill>
          <a:blip r:embed="rId8"/>
          <a:stretch>
            <a:fillRect/>
          </a:stretch>
        </p:blipFill>
        <p:spPr>
          <a:xfrm>
            <a:off x="1339215" y="2192020"/>
            <a:ext cx="9716770" cy="2346960"/>
          </a:xfrm>
          <a:prstGeom prst="rect">
            <a:avLst/>
          </a:prstGeom>
        </p:spPr>
      </p:pic>
    </p:spTree>
    <p:extLst>
      <p:ext uri="{BB962C8B-B14F-4D97-AF65-F5344CB8AC3E}">
        <p14:creationId xmlns:p14="http://schemas.microsoft.com/office/powerpoint/2010/main" val="6454955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sp>
        <p:nvSpPr>
          <p:cNvPr id="2" name="TextBox 1"/>
          <p:cNvSpPr txBox="1"/>
          <p:nvPr/>
        </p:nvSpPr>
        <p:spPr>
          <a:xfrm>
            <a:off x="2724150" y="2609850"/>
            <a:ext cx="70675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động</a:t>
            </a:r>
            <a:endPar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8659F63-A37E-3C7B-01FA-A3140E1390F2}"/>
              </a:ext>
            </a:extLst>
          </p:cNvPr>
          <p:cNvSpPr/>
          <p:nvPr/>
        </p:nvSpPr>
        <p:spPr>
          <a:xfrm>
            <a:off x="666751" y="0"/>
            <a:ext cx="11125200" cy="3038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3F1024D4-5503-4CBC-2F38-66F852A76746}"/>
              </a:ext>
            </a:extLst>
          </p:cNvPr>
          <p:cNvSpPr txBox="1"/>
          <p:nvPr/>
        </p:nvSpPr>
        <p:spPr>
          <a:xfrm>
            <a:off x="1038225" y="66674"/>
            <a:ext cx="10439399" cy="2677656"/>
          </a:xfrm>
          <a:prstGeom prst="rect">
            <a:avLst/>
          </a:prstGeom>
          <a:noFill/>
        </p:spPr>
        <p:txBody>
          <a:bodyPr wrap="square" rtlCol="0">
            <a:spAutoFit/>
          </a:bodyPr>
          <a:lstStyle/>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Bài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1</a:t>
            </a:r>
          </a:p>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Chủ</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nhật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thức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dậy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mấy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Ăn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b)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Việc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tiên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muốn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cùng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bố</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mẹ</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gì</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Bắt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Quay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phút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để</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đồng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hồ</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chỉ</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những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thời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điểm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đó</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p:txBody>
      </p:sp>
      <p:grpSp>
        <p:nvGrpSpPr>
          <p:cNvPr id="7" name="Group 6">
            <a:extLst>
              <a:ext uri="{FF2B5EF4-FFF2-40B4-BE49-F238E27FC236}">
                <a16:creationId xmlns:a16="http://schemas.microsoft.com/office/drawing/2014/main" id="{F6CA5C4E-6011-925F-A6E9-49E47089EC40}"/>
              </a:ext>
            </a:extLst>
          </p:cNvPr>
          <p:cNvGrpSpPr/>
          <p:nvPr/>
        </p:nvGrpSpPr>
        <p:grpSpPr>
          <a:xfrm>
            <a:off x="3752850" y="3016699"/>
            <a:ext cx="4924425" cy="3841301"/>
            <a:chOff x="7334424" y="2679837"/>
            <a:chExt cx="4924425" cy="3841301"/>
          </a:xfrm>
        </p:grpSpPr>
        <p:sp>
          <p:nvSpPr>
            <p:cNvPr id="15" name="Rectangle: Rounded Corners 14">
              <a:extLst>
                <a:ext uri="{FF2B5EF4-FFF2-40B4-BE49-F238E27FC236}">
                  <a16:creationId xmlns:a16="http://schemas.microsoft.com/office/drawing/2014/main" id="{DD3B32D0-86A8-DE4D-AB2A-0D979D181EED}"/>
                </a:ext>
              </a:extLst>
            </p:cNvPr>
            <p:cNvSpPr/>
            <p:nvPr/>
          </p:nvSpPr>
          <p:spPr>
            <a:xfrm>
              <a:off x="7334424" y="2679837"/>
              <a:ext cx="4924425" cy="1657573"/>
            </a:xfrm>
            <a:custGeom>
              <a:avLst/>
              <a:gdLst>
                <a:gd name="connsiteX0" fmla="*/ 0 w 4924425"/>
                <a:gd name="connsiteY0" fmla="*/ 276268 h 1657573"/>
                <a:gd name="connsiteX1" fmla="*/ 276268 w 4924425"/>
                <a:gd name="connsiteY1" fmla="*/ 0 h 1657573"/>
                <a:gd name="connsiteX2" fmla="*/ 4648157 w 4924425"/>
                <a:gd name="connsiteY2" fmla="*/ 0 h 1657573"/>
                <a:gd name="connsiteX3" fmla="*/ 4924425 w 4924425"/>
                <a:gd name="connsiteY3" fmla="*/ 276268 h 1657573"/>
                <a:gd name="connsiteX4" fmla="*/ 4924425 w 4924425"/>
                <a:gd name="connsiteY4" fmla="*/ 1381305 h 1657573"/>
                <a:gd name="connsiteX5" fmla="*/ 4648157 w 4924425"/>
                <a:gd name="connsiteY5" fmla="*/ 1657573 h 1657573"/>
                <a:gd name="connsiteX6" fmla="*/ 276268 w 4924425"/>
                <a:gd name="connsiteY6" fmla="*/ 1657573 h 1657573"/>
                <a:gd name="connsiteX7" fmla="*/ 0 w 4924425"/>
                <a:gd name="connsiteY7" fmla="*/ 1381305 h 1657573"/>
                <a:gd name="connsiteX8" fmla="*/ 0 w 4924425"/>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425" h="1657573" fill="none" extrusionOk="0">
                  <a:moveTo>
                    <a:pt x="0" y="276268"/>
                  </a:moveTo>
                  <a:cubicBezTo>
                    <a:pt x="76" y="125740"/>
                    <a:pt x="125096" y="2362"/>
                    <a:pt x="276268" y="0"/>
                  </a:cubicBezTo>
                  <a:cubicBezTo>
                    <a:pt x="2235662" y="72427"/>
                    <a:pt x="3083557" y="61419"/>
                    <a:pt x="4648157" y="0"/>
                  </a:cubicBezTo>
                  <a:cubicBezTo>
                    <a:pt x="4800130" y="-4172"/>
                    <a:pt x="4919192" y="122106"/>
                    <a:pt x="4924425" y="276268"/>
                  </a:cubicBezTo>
                  <a:cubicBezTo>
                    <a:pt x="4974404" y="824394"/>
                    <a:pt x="4940156" y="1256471"/>
                    <a:pt x="4924425" y="1381305"/>
                  </a:cubicBezTo>
                  <a:cubicBezTo>
                    <a:pt x="4927783" y="1516843"/>
                    <a:pt x="4791973" y="1647750"/>
                    <a:pt x="4648157" y="1657573"/>
                  </a:cubicBezTo>
                  <a:cubicBezTo>
                    <a:pt x="3247143" y="1687400"/>
                    <a:pt x="2347279" y="1578267"/>
                    <a:pt x="276268" y="1657573"/>
                  </a:cubicBezTo>
                  <a:cubicBezTo>
                    <a:pt x="126808" y="1657220"/>
                    <a:pt x="-14583" y="1536768"/>
                    <a:pt x="0" y="1381305"/>
                  </a:cubicBezTo>
                  <a:cubicBezTo>
                    <a:pt x="-75329" y="1251181"/>
                    <a:pt x="54893" y="791664"/>
                    <a:pt x="0" y="276268"/>
                  </a:cubicBezTo>
                  <a:close/>
                </a:path>
                <a:path w="4924425" h="1657573" stroke="0" extrusionOk="0">
                  <a:moveTo>
                    <a:pt x="0" y="276268"/>
                  </a:moveTo>
                  <a:cubicBezTo>
                    <a:pt x="7413" y="125710"/>
                    <a:pt x="135193" y="23968"/>
                    <a:pt x="276268" y="0"/>
                  </a:cubicBezTo>
                  <a:cubicBezTo>
                    <a:pt x="1470040" y="123000"/>
                    <a:pt x="3410876" y="-96860"/>
                    <a:pt x="4648157" y="0"/>
                  </a:cubicBezTo>
                  <a:cubicBezTo>
                    <a:pt x="4792617" y="-6188"/>
                    <a:pt x="4926124" y="120265"/>
                    <a:pt x="4924425" y="276268"/>
                  </a:cubicBezTo>
                  <a:cubicBezTo>
                    <a:pt x="4927036" y="394968"/>
                    <a:pt x="4870255" y="1083966"/>
                    <a:pt x="4924425" y="1381305"/>
                  </a:cubicBezTo>
                  <a:cubicBezTo>
                    <a:pt x="4896425" y="1544028"/>
                    <a:pt x="4776305" y="1653575"/>
                    <a:pt x="4648157" y="1657573"/>
                  </a:cubicBezTo>
                  <a:cubicBezTo>
                    <a:pt x="2537656" y="1496866"/>
                    <a:pt x="1347201"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CHIA SẺ NHÓM ĐÔI</a:t>
              </a:r>
            </a:p>
          </p:txBody>
        </p:sp>
        <p:grpSp>
          <p:nvGrpSpPr>
            <p:cNvPr id="20" name="Group 19">
              <a:extLst>
                <a:ext uri="{FF2B5EF4-FFF2-40B4-BE49-F238E27FC236}">
                  <a16:creationId xmlns:a16="http://schemas.microsoft.com/office/drawing/2014/main" id="{F51968D8-8C28-4651-E3E4-DDE162257AD7}"/>
                </a:ext>
              </a:extLst>
            </p:cNvPr>
            <p:cNvGrpSpPr/>
            <p:nvPr/>
          </p:nvGrpSpPr>
          <p:grpSpPr>
            <a:xfrm>
              <a:off x="8001897" y="3789019"/>
              <a:ext cx="3807499" cy="2732119"/>
              <a:chOff x="1197026" y="4232126"/>
              <a:chExt cx="3751815" cy="2630711"/>
            </a:xfrm>
          </p:grpSpPr>
          <p:pic>
            <p:nvPicPr>
              <p:cNvPr id="22" name="Picture 21">
                <a:extLst>
                  <a:ext uri="{FF2B5EF4-FFF2-40B4-BE49-F238E27FC236}">
                    <a16:creationId xmlns:a16="http://schemas.microsoft.com/office/drawing/2014/main" id="{347A1B20-F576-DC24-DCB0-7558966F0416}"/>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4" name="Picture 23">
                <a:extLst>
                  <a:ext uri="{FF2B5EF4-FFF2-40B4-BE49-F238E27FC236}">
                    <a16:creationId xmlns:a16="http://schemas.microsoft.com/office/drawing/2014/main" id="{42C982AD-1593-C69E-74E5-8C8C9CCE127B}"/>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588963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7030A0"/>
                </a:solidFill>
                <a:latin typeface="Arial" panose="020B0604020202020204" pitchFamily="34" charset="0"/>
                <a:cs typeface="Arial" panose="020B0604020202020204" pitchFamily="34" charset="0"/>
              </a:rPr>
              <a:t>Chọn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câu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lời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0601325"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Bữa trưa Chủ nhật, cả nhà sẽ cùng nhau vào bếp và nấu các món ăn: cơm, rau trộn, gà nướng và canh rau củ thập cẩm.</a:t>
            </a:r>
          </a:p>
        </p:txBody>
      </p:sp>
      <p:sp>
        <p:nvSpPr>
          <p:cNvPr id="5" name="TextBox 4">
            <a:extLst>
              <a:ext uri="{FF2B5EF4-FFF2-40B4-BE49-F238E27FC236}">
                <a16:creationId xmlns:a16="http://schemas.microsoft.com/office/drawing/2014/main" id="{2E094DAE-30DA-F501-03C0-6CDB74F256AF}"/>
              </a:ext>
            </a:extLst>
          </p:cNvPr>
          <p:cNvSpPr txBox="1"/>
          <p:nvPr/>
        </p:nvSpPr>
        <p:spPr>
          <a:xfrm>
            <a:off x="485775" y="2095500"/>
            <a:ext cx="11563350"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a) Nồi cơm được cắm điện vào lúc 10 giờ 10 phút. Sau 40 phút nữa, điện sẽ tự ngắt và cơm sẽ chín. Hỏi đồng hồ nào dưới đây chỉ lúc cơm chín?</a:t>
            </a:r>
          </a:p>
        </p:txBody>
      </p:sp>
      <p:pic>
        <p:nvPicPr>
          <p:cNvPr id="8" name="Picture 7">
            <a:extLst>
              <a:ext uri="{FF2B5EF4-FFF2-40B4-BE49-F238E27FC236}">
                <a16:creationId xmlns:a16="http://schemas.microsoft.com/office/drawing/2014/main" id="{E9229CE7-4BDF-4DBE-B774-62CE6DF6E9F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262187" y="3090862"/>
            <a:ext cx="8015288" cy="2295232"/>
          </a:xfrm>
          <a:prstGeom prst="rect">
            <a:avLst/>
          </a:prstGeom>
        </p:spPr>
      </p:pic>
      <p:sp>
        <p:nvSpPr>
          <p:cNvPr id="9" name="Rounded Rectangle 61">
            <a:extLst>
              <a:ext uri="{FF2B5EF4-FFF2-40B4-BE49-F238E27FC236}">
                <a16:creationId xmlns:a16="http://schemas.microsoft.com/office/drawing/2014/main" id="{004C6B97-CEC5-99D3-E31F-908F65341F94}"/>
              </a:ext>
            </a:extLst>
          </p:cNvPr>
          <p:cNvSpPr/>
          <p:nvPr/>
        </p:nvSpPr>
        <p:spPr>
          <a:xfrm>
            <a:off x="1343024" y="5372100"/>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Nồi cơm cắm điện vào lúc 10 giờ 10 phút. Sau 40 phút cơm sẽ chín.</a:t>
            </a:r>
          </a:p>
          <a:p>
            <a:r>
              <a:rPr lang="vi-VN" sz="2800" b="1" dirty="0">
                <a:solidFill>
                  <a:srgbClr val="FF0000"/>
                </a:solidFill>
                <a:latin typeface="Calibri" panose="020F0502020204030204" pitchFamily="34" charset="0"/>
                <a:cs typeface="Calibri" panose="020F0502020204030204" pitchFamily="34" charset="0"/>
              </a:rPr>
              <a:t>Vậy thời gian lúc cơm chín là 10 giờ 50 phút.</a:t>
            </a:r>
          </a:p>
        </p:txBody>
      </p:sp>
      <p:sp>
        <p:nvSpPr>
          <p:cNvPr id="10" name="Oval 9">
            <a:extLst>
              <a:ext uri="{FF2B5EF4-FFF2-40B4-BE49-F238E27FC236}">
                <a16:creationId xmlns:a16="http://schemas.microsoft.com/office/drawing/2014/main" id="{6EC613A0-564F-85CB-F2B5-2FDE28046FD1}"/>
              </a:ext>
            </a:extLst>
          </p:cNvPr>
          <p:cNvSpPr/>
          <p:nvPr/>
        </p:nvSpPr>
        <p:spPr>
          <a:xfrm>
            <a:off x="6248400" y="3143250"/>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3387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1000"/>
                                        <p:tgtEl>
                                          <p:spTgt spid="9">
                                            <p:bg/>
                                          </p:spTgt>
                                        </p:tgtEl>
                                      </p:cBhvr>
                                    </p:animEffect>
                                    <p:anim calcmode="lin" valueType="num">
                                      <p:cBhvr>
                                        <p:cTn id="23" dur="1000" fill="hold"/>
                                        <p:tgtEl>
                                          <p:spTgt spid="9">
                                            <p:bg/>
                                          </p:spTgt>
                                        </p:tgtEl>
                                        <p:attrNameLst>
                                          <p:attrName>ppt_x</p:attrName>
                                        </p:attrNameLst>
                                      </p:cBhvr>
                                      <p:tavLst>
                                        <p:tav tm="0">
                                          <p:val>
                                            <p:strVal val="#ppt_x"/>
                                          </p:val>
                                        </p:tav>
                                        <p:tav tm="100000">
                                          <p:val>
                                            <p:strVal val="#ppt_x"/>
                                          </p:val>
                                        </p:tav>
                                      </p:tavLst>
                                    </p:anim>
                                    <p:anim calcmode="lin" valueType="num">
                                      <p:cBhvr>
                                        <p:cTn id="24"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1000"/>
                                        <p:tgtEl>
                                          <p:spTgt spid="9">
                                            <p:txEl>
                                              <p:pRg st="1" end="1"/>
                                            </p:txEl>
                                          </p:spTgt>
                                        </p:tgtEl>
                                      </p:cBhvr>
                                    </p:animEffect>
                                    <p:anim calcmode="lin" valueType="num">
                                      <p:cBhvr>
                                        <p:cTn id="3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Chọn</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1439525" cy="954107"/>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b)  Mẹ làm món rau trộn mất 7 phút. Mẹ bắt đầu làm vào lúc 10 giờ 50 phút. Hỏi đồng hồ nào dưới đây chỉ lúc mẹ làm xong món rau trộn?</a:t>
            </a:r>
          </a:p>
        </p:txBody>
      </p:sp>
      <p:pic>
        <p:nvPicPr>
          <p:cNvPr id="4" name="Picture 3">
            <a:extLst>
              <a:ext uri="{FF2B5EF4-FFF2-40B4-BE49-F238E27FC236}">
                <a16:creationId xmlns:a16="http://schemas.microsoft.com/office/drawing/2014/main" id="{F0DA70CB-69DA-74C6-4569-4DACCE2FC822}"/>
              </a:ext>
            </a:extLst>
          </p:cNvPr>
          <p:cNvPicPr>
            <a:picLocks noChangeAspect="1"/>
          </p:cNvPicPr>
          <p:nvPr/>
        </p:nvPicPr>
        <p:blipFill>
          <a:blip r:embed="rId5"/>
          <a:stretch>
            <a:fillRect/>
          </a:stretch>
        </p:blipFill>
        <p:spPr>
          <a:xfrm>
            <a:off x="2066924" y="2290762"/>
            <a:ext cx="7610475" cy="2233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61">
            <a:extLst>
              <a:ext uri="{FF2B5EF4-FFF2-40B4-BE49-F238E27FC236}">
                <a16:creationId xmlns:a16="http://schemas.microsoft.com/office/drawing/2014/main" id="{455BCB56-377A-B470-5669-814F42F6FEC9}"/>
              </a:ext>
            </a:extLst>
          </p:cNvPr>
          <p:cNvSpPr/>
          <p:nvPr/>
        </p:nvSpPr>
        <p:spPr>
          <a:xfrm>
            <a:off x="1285874" y="4829175"/>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Mẹ làm món rau trộn mất 7 phút. Mẹ bắt đầu làm vào lúc 10 giờ 50 phút. Vậy mẹ làm xong món rau trộn lúc 10 giờ 57 phút.</a:t>
            </a:r>
          </a:p>
        </p:txBody>
      </p:sp>
      <p:sp>
        <p:nvSpPr>
          <p:cNvPr id="7" name="Oval 6">
            <a:extLst>
              <a:ext uri="{FF2B5EF4-FFF2-40B4-BE49-F238E27FC236}">
                <a16:creationId xmlns:a16="http://schemas.microsoft.com/office/drawing/2014/main" id="{21FA09D1-71D9-71E3-3220-1CE963AC83D6}"/>
              </a:ext>
            </a:extLst>
          </p:cNvPr>
          <p:cNvSpPr/>
          <p:nvPr/>
        </p:nvSpPr>
        <p:spPr>
          <a:xfrm>
            <a:off x="4124325" y="2276475"/>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73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1000"/>
                                        <p:tgtEl>
                                          <p:spTgt spid="6">
                                            <p:bg/>
                                          </p:spTgt>
                                        </p:tgtEl>
                                      </p:cBhvr>
                                    </p:animEffect>
                                    <p:anim calcmode="lin" valueType="num">
                                      <p:cBhvr>
                                        <p:cTn id="18" dur="1000" fill="hold"/>
                                        <p:tgtEl>
                                          <p:spTgt spid="6">
                                            <p:bg/>
                                          </p:spTgt>
                                        </p:tgtEl>
                                        <p:attrNameLst>
                                          <p:attrName>ppt_x</p:attrName>
                                        </p:attrNameLst>
                                      </p:cBhvr>
                                      <p:tavLst>
                                        <p:tav tm="0">
                                          <p:val>
                                            <p:strVal val="#ppt_x"/>
                                          </p:val>
                                        </p:tav>
                                        <p:tav tm="100000">
                                          <p:val>
                                            <p:strVal val="#ppt_x"/>
                                          </p:val>
                                        </p:tav>
                                      </p:tavLst>
                                    </p:anim>
                                    <p:anim calcmode="lin" valueType="num">
                                      <p:cBhvr>
                                        <p:cTn id="1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B1A8C-1E30-E5FE-C427-498DA0C56FEF}"/>
              </a:ext>
            </a:extLst>
          </p:cNvPr>
          <p:cNvSpPr txBox="1"/>
          <p:nvPr/>
        </p:nvSpPr>
        <p:spPr>
          <a:xfrm>
            <a:off x="438150" y="152400"/>
            <a:ext cx="11439525" cy="523220"/>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c) Món gà được nướng bằng lò điện. Thời gian bắt đầu và kết thúc như sau:</a:t>
            </a:r>
          </a:p>
        </p:txBody>
      </p:sp>
      <p:pic>
        <p:nvPicPr>
          <p:cNvPr id="5" name="Picture 4">
            <a:extLst>
              <a:ext uri="{FF2B5EF4-FFF2-40B4-BE49-F238E27FC236}">
                <a16:creationId xmlns:a16="http://schemas.microsoft.com/office/drawing/2014/main" id="{A3E55B76-6E1E-6118-AA12-4076E5265E4C}"/>
              </a:ext>
            </a:extLst>
          </p:cNvPr>
          <p:cNvPicPr>
            <a:picLocks noChangeAspect="1"/>
          </p:cNvPicPr>
          <p:nvPr/>
        </p:nvPicPr>
        <p:blipFill>
          <a:blip r:embed="rId5"/>
          <a:stretch>
            <a:fillRect/>
          </a:stretch>
        </p:blipFill>
        <p:spPr>
          <a:xfrm>
            <a:off x="2471737" y="714375"/>
            <a:ext cx="6443663" cy="283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3F1A928-1201-0504-EC23-81603A95943F}"/>
              </a:ext>
            </a:extLst>
          </p:cNvPr>
          <p:cNvSpPr txBox="1"/>
          <p:nvPr/>
        </p:nvSpPr>
        <p:spPr>
          <a:xfrm>
            <a:off x="504825" y="3781425"/>
            <a:ext cx="11439525" cy="954107"/>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Hỏi món gà được nướng trong bao nhiêu phút?</a:t>
            </a:r>
          </a:p>
          <a:p>
            <a:pPr lvl="0" algn="just"/>
            <a:r>
              <a:rPr lang="en-US" sz="2800" b="1" dirty="0">
                <a:solidFill>
                  <a:prstClr val="black"/>
                </a:solidFill>
                <a:latin typeface="Calibri" panose="020F0502020204030204" pitchFamily="34" charset="0"/>
                <a:cs typeface="Calibri" panose="020F0502020204030204" pitchFamily="34" charset="0"/>
              </a:rPr>
              <a:t>A. 20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B. 25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C. 30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D. 35 </a:t>
            </a:r>
            <a:r>
              <a:rPr lang="en-US" sz="2800" b="1" dirty="0" err="1">
                <a:solidFill>
                  <a:prstClr val="black"/>
                </a:solidFill>
                <a:latin typeface="Calibri" panose="020F0502020204030204" pitchFamily="34" charset="0"/>
                <a:cs typeface="Calibri" panose="020F0502020204030204" pitchFamily="34" charset="0"/>
              </a:rPr>
              <a:t>phút</a:t>
            </a:r>
            <a:endParaRPr lang="vi-VN" sz="2800" b="1" dirty="0">
              <a:solidFill>
                <a:prstClr val="black"/>
              </a:solidFill>
              <a:latin typeface="Calibri" panose="020F0502020204030204" pitchFamily="34" charset="0"/>
              <a:cs typeface="Calibri" panose="020F0502020204030204" pitchFamily="34" charset="0"/>
            </a:endParaRPr>
          </a:p>
        </p:txBody>
      </p:sp>
      <p:sp>
        <p:nvSpPr>
          <p:cNvPr id="10" name="Rounded Rectangle 61">
            <a:extLst>
              <a:ext uri="{FF2B5EF4-FFF2-40B4-BE49-F238E27FC236}">
                <a16:creationId xmlns:a16="http://schemas.microsoft.com/office/drawing/2014/main" id="{BD3451F5-1408-ACE9-2334-0C6641451028}"/>
              </a:ext>
            </a:extLst>
          </p:cNvPr>
          <p:cNvSpPr/>
          <p:nvPr/>
        </p:nvSpPr>
        <p:spPr>
          <a:xfrm>
            <a:off x="209550" y="9048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15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2" name="Rounded Rectangle 61">
            <a:extLst>
              <a:ext uri="{FF2B5EF4-FFF2-40B4-BE49-F238E27FC236}">
                <a16:creationId xmlns:a16="http://schemas.microsoft.com/office/drawing/2014/main" id="{4BE2DCA3-2F35-9CF2-01EA-842A9F6FA81A}"/>
              </a:ext>
            </a:extLst>
          </p:cNvPr>
          <p:cNvSpPr/>
          <p:nvPr/>
        </p:nvSpPr>
        <p:spPr>
          <a:xfrm>
            <a:off x="8486775" y="11334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45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3" name="Rounded Rectangle 61">
            <a:extLst>
              <a:ext uri="{FF2B5EF4-FFF2-40B4-BE49-F238E27FC236}">
                <a16:creationId xmlns:a16="http://schemas.microsoft.com/office/drawing/2014/main" id="{957FDCE6-5DD0-B7D5-1162-26D260383A47}"/>
              </a:ext>
            </a:extLst>
          </p:cNvPr>
          <p:cNvSpPr/>
          <p:nvPr/>
        </p:nvSpPr>
        <p:spPr>
          <a:xfrm>
            <a:off x="1285874" y="4829175"/>
            <a:ext cx="10039351"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Món gà bắt đầu được nướng lúc 10 giờ 15 phút và kết thúc vào 10 giờ 45 phút. Vậy món gà được nướng trong 30 phút.</a:t>
            </a:r>
          </a:p>
        </p:txBody>
      </p:sp>
      <p:sp>
        <p:nvSpPr>
          <p:cNvPr id="14" name="Oval 13">
            <a:extLst>
              <a:ext uri="{FF2B5EF4-FFF2-40B4-BE49-F238E27FC236}">
                <a16:creationId xmlns:a16="http://schemas.microsoft.com/office/drawing/2014/main" id="{0995E53B-898B-46B5-A853-0237ADAE1C18}"/>
              </a:ext>
            </a:extLst>
          </p:cNvPr>
          <p:cNvSpPr/>
          <p:nvPr/>
        </p:nvSpPr>
        <p:spPr>
          <a:xfrm>
            <a:off x="5019675" y="4238626"/>
            <a:ext cx="504825" cy="49530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8887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
                                            <p:bg/>
                                          </p:spTgt>
                                        </p:tgtEl>
                                        <p:attrNameLst>
                                          <p:attrName>style.visibility</p:attrName>
                                        </p:attrNameLst>
                                      </p:cBhvr>
                                      <p:to>
                                        <p:strVal val="visible"/>
                                      </p:to>
                                    </p:set>
                                    <p:animEffect transition="in" filter="fade">
                                      <p:cBhvr>
                                        <p:cTn id="37" dur="1000"/>
                                        <p:tgtEl>
                                          <p:spTgt spid="13">
                                            <p:bg/>
                                          </p:spTgt>
                                        </p:tgtEl>
                                      </p:cBhvr>
                                    </p:animEffect>
                                    <p:anim calcmode="lin" valueType="num">
                                      <p:cBhvr>
                                        <p:cTn id="38" dur="1000" fill="hold"/>
                                        <p:tgtEl>
                                          <p:spTgt spid="13">
                                            <p:bg/>
                                          </p:spTgt>
                                        </p:tgtEl>
                                        <p:attrNameLst>
                                          <p:attrName>ppt_x</p:attrName>
                                        </p:attrNameLst>
                                      </p:cBhvr>
                                      <p:tavLst>
                                        <p:tav tm="0">
                                          <p:val>
                                            <p:strVal val="#ppt_x"/>
                                          </p:val>
                                        </p:tav>
                                        <p:tav tm="100000">
                                          <p:val>
                                            <p:strVal val="#ppt_x"/>
                                          </p:val>
                                        </p:tav>
                                      </p:tavLst>
                                    </p:anim>
                                    <p:anim calcmode="lin" valueType="num">
                                      <p:cBhvr>
                                        <p:cTn id="3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1000"/>
                                        <p:tgtEl>
                                          <p:spTgt spid="13">
                                            <p:txEl>
                                              <p:pRg st="0" end="0"/>
                                            </p:txEl>
                                          </p:spTgt>
                                        </p:tgtEl>
                                      </p:cBhvr>
                                    </p:animEffect>
                                    <p:anim calcmode="lin" valueType="num">
                                      <p:cBhvr>
                                        <p:cTn id="4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build="p"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985007"/>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238250" y="434128"/>
            <a:ext cx="10372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Vào buổi chiều Chủ nhật, cả nhà sẽ cùng nhau làm các công việc:</a:t>
            </a:r>
            <a:endParaRPr kumimoji="0" lang="en-US"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4" name="Picture 3">
            <a:extLst>
              <a:ext uri="{FF2B5EF4-FFF2-40B4-BE49-F238E27FC236}">
                <a16:creationId xmlns:a16="http://schemas.microsoft.com/office/drawing/2014/main" id="{41644887-8F3D-A703-38C5-CBF3FC8A0B2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2195513" y="1566862"/>
            <a:ext cx="7748588" cy="2269314"/>
          </a:xfrm>
          <a:prstGeom prst="rect">
            <a:avLst/>
          </a:prstGeom>
        </p:spPr>
      </p:pic>
      <p:sp>
        <p:nvSpPr>
          <p:cNvPr id="7" name="TextBox 6">
            <a:extLst>
              <a:ext uri="{FF2B5EF4-FFF2-40B4-BE49-F238E27FC236}">
                <a16:creationId xmlns:a16="http://schemas.microsoft.com/office/drawing/2014/main" id="{35947121-9DEF-34C5-AE93-9E21539FD934}"/>
              </a:ext>
            </a:extLst>
          </p:cNvPr>
          <p:cNvSpPr txBox="1"/>
          <p:nvPr/>
        </p:nvSpPr>
        <p:spPr>
          <a:xfrm>
            <a:off x="933450" y="3990975"/>
            <a:ext cx="11439525" cy="523220"/>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Hỏi cả nhà sẽ làm những việc đó theo thứ tự như thế nào?</a:t>
            </a:r>
          </a:p>
        </p:txBody>
      </p:sp>
      <p:sp>
        <p:nvSpPr>
          <p:cNvPr id="8" name="Rounded Rectangle 61">
            <a:extLst>
              <a:ext uri="{FF2B5EF4-FFF2-40B4-BE49-F238E27FC236}">
                <a16:creationId xmlns:a16="http://schemas.microsoft.com/office/drawing/2014/main" id="{52A22920-D77C-D2A4-FFEB-815C14FC3071}"/>
              </a:ext>
            </a:extLst>
          </p:cNvPr>
          <p:cNvSpPr/>
          <p:nvPr/>
        </p:nvSpPr>
        <p:spPr>
          <a:xfrm>
            <a:off x="1285874" y="4829175"/>
            <a:ext cx="10039351" cy="17811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Thứ tự thực hiện các công việc:</a:t>
            </a:r>
          </a:p>
          <a:p>
            <a:pPr algn="just"/>
            <a:r>
              <a:rPr lang="vi-VN" sz="2800" b="1" dirty="0">
                <a:solidFill>
                  <a:srgbClr val="FF0000"/>
                </a:solidFill>
                <a:latin typeface="Calibri" panose="020F0502020204030204" pitchFamily="34" charset="0"/>
                <a:cs typeface="Calibri" panose="020F0502020204030204" pitchFamily="34" charset="0"/>
              </a:rPr>
              <a:t>- Cả nhà cùng nhau dọn nhà trước 15 giờ 45 phút.</a:t>
            </a:r>
          </a:p>
          <a:p>
            <a:pPr algn="just"/>
            <a:r>
              <a:rPr lang="vi-VN" sz="2800" b="1" dirty="0">
                <a:solidFill>
                  <a:srgbClr val="FF0000"/>
                </a:solidFill>
                <a:latin typeface="Calibri" panose="020F0502020204030204" pitchFamily="34" charset="0"/>
                <a:cs typeface="Calibri" panose="020F0502020204030204" pitchFamily="34" charset="0"/>
              </a:rPr>
              <a:t>- Sau đó cùng xem đá bóng từ 16 giờ đến 17 giờ 45 phút.</a:t>
            </a:r>
          </a:p>
          <a:p>
            <a:pPr algn="just"/>
            <a:r>
              <a:rPr lang="vi-VN" sz="2800" b="1" dirty="0">
                <a:solidFill>
                  <a:srgbClr val="FF0000"/>
                </a:solidFill>
                <a:latin typeface="Calibri" panose="020F0502020204030204" pitchFamily="34" charset="0"/>
                <a:cs typeface="Calibri" panose="020F0502020204030204" pitchFamily="34" charset="0"/>
              </a:rPr>
              <a:t>- Rồi cả nhà sẽ đi nấu cơm trước 18 giờ 30 phút.</a:t>
            </a:r>
          </a:p>
        </p:txBody>
      </p:sp>
    </p:spTree>
    <p:extLst>
      <p:ext uri="{BB962C8B-B14F-4D97-AF65-F5344CB8AC3E}">
        <p14:creationId xmlns:p14="http://schemas.microsoft.com/office/powerpoint/2010/main" val="2447309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anim calcmode="lin" valueType="num">
                                      <p:cBhvr>
                                        <p:cTn id="20" dur="1000" fill="hold"/>
                                        <p:tgtEl>
                                          <p:spTgt spid="8">
                                            <p:bg/>
                                          </p:spTgt>
                                        </p:tgtEl>
                                        <p:attrNameLst>
                                          <p:attrName>ppt_x</p:attrName>
                                        </p:attrNameLst>
                                      </p:cBhvr>
                                      <p:tavLst>
                                        <p:tav tm="0">
                                          <p:val>
                                            <p:strVal val="#ppt_x"/>
                                          </p:val>
                                        </p:tav>
                                        <p:tav tm="100000">
                                          <p:val>
                                            <p:strVal val="#ppt_x"/>
                                          </p:val>
                                        </p:tav>
                                      </p:tavLst>
                                    </p:anim>
                                    <p:anim calcmode="lin" valueType="num">
                                      <p:cBhvr>
                                        <p:cTn id="21"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1511984"/>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381125" y="400050"/>
            <a:ext cx="1037272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Buổi tối, cả nhà cùng nhau lên kế hoạch đi chơi vào một ngày Chủ nhật trong tháng sau (tháng 5). Quan sát tờ lịch dưới đây và cho biết cả nhà có thể chọn đi chơi vào những ngày nào trong tháng 5.</a:t>
            </a: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B503D1E9-B152-016B-07D7-2D6363614D2D}"/>
              </a:ext>
            </a:extLst>
          </p:cNvPr>
          <p:cNvPicPr>
            <a:picLocks noChangeAspect="1"/>
          </p:cNvPicPr>
          <p:nvPr/>
        </p:nvPicPr>
        <p:blipFill>
          <a:blip r:embed="rId4"/>
          <a:stretch>
            <a:fillRect/>
          </a:stretch>
        </p:blipFill>
        <p:spPr>
          <a:xfrm>
            <a:off x="180974" y="2262187"/>
            <a:ext cx="8021159" cy="3519488"/>
          </a:xfrm>
          <a:prstGeom prst="rect">
            <a:avLst/>
          </a:prstGeom>
        </p:spPr>
      </p:pic>
      <p:sp>
        <p:nvSpPr>
          <p:cNvPr id="5" name="Rectangle 4">
            <a:extLst>
              <a:ext uri="{FF2B5EF4-FFF2-40B4-BE49-F238E27FC236}">
                <a16:creationId xmlns:a16="http://schemas.microsoft.com/office/drawing/2014/main" id="{866381BD-BEAC-9D33-847C-FA25A9CB374D}"/>
              </a:ext>
            </a:extLst>
          </p:cNvPr>
          <p:cNvSpPr/>
          <p:nvPr/>
        </p:nvSpPr>
        <p:spPr>
          <a:xfrm>
            <a:off x="2857500" y="3962400"/>
            <a:ext cx="466725" cy="1552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F69871-7B9F-CF10-58D2-F187736C3A5F}"/>
              </a:ext>
            </a:extLst>
          </p:cNvPr>
          <p:cNvSpPr txBox="1"/>
          <p:nvPr/>
        </p:nvSpPr>
        <p:spPr>
          <a:xfrm>
            <a:off x="8448675" y="2714625"/>
            <a:ext cx="3743325" cy="2308324"/>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Những ngày Chủ nhật trong tháng 5 có thể đi chơi là: 5, 12, 19, 26.</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300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0" cy="2850801"/>
            <a:chOff x="333466" y="-49903"/>
            <a:chExt cx="8620125" cy="2138101"/>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66" y="210185"/>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41142200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1534377" y="769182"/>
            <a:ext cx="5818716"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Đồng hồ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chỉ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  11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10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12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5435"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1D38B5C-90C1-446D-92F0-B3031AFA53F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06072" y="1735398"/>
            <a:ext cx="2412221" cy="2476613"/>
          </a:xfrm>
          <a:prstGeom prst="rect">
            <a:avLst/>
          </a:prstGeom>
        </p:spPr>
      </p:pic>
    </p:spTree>
    <p:extLst>
      <p:ext uri="{BB962C8B-B14F-4D97-AF65-F5344CB8AC3E}">
        <p14:creationId xmlns:p14="http://schemas.microsoft.com/office/powerpoint/2010/main" val="124863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9"/>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fltVal val="0"/>
                                          </p:val>
                                        </p:tav>
                                        <p:tav tm="100000">
                                          <p:val>
                                            <p:strVal val="#ppt_h"/>
                                          </p:val>
                                        </p:tav>
                                      </p:tavLst>
                                    </p:anim>
                                    <p:anim calcmode="lin" valueType="num">
                                      <p:cBhvr>
                                        <p:cTn id="24" dur="1000" fill="hold"/>
                                        <p:tgtEl>
                                          <p:spTgt spid="52"/>
                                        </p:tgtEl>
                                        <p:attrNameLst>
                                          <p:attrName>style.rotation</p:attrName>
                                        </p:attrNameLst>
                                      </p:cBhvr>
                                      <p:tavLst>
                                        <p:tav tm="0">
                                          <p:val>
                                            <p:fltVal val="90"/>
                                          </p:val>
                                        </p:tav>
                                        <p:tav tm="100000">
                                          <p:val>
                                            <p:fltVal val="0"/>
                                          </p:val>
                                        </p:tav>
                                      </p:tavLst>
                                    </p:anim>
                                    <p:animEffect transition="in" filter="fade">
                                      <p:cBhvr>
                                        <p:cTn id="25" dur="1000"/>
                                        <p:tgtEl>
                                          <p:spTgt spid="5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68"/>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1000" fill="hold"/>
                                        <p:tgtEl>
                                          <p:spTgt spid="2056"/>
                                        </p:tgtEl>
                                        <p:attrNameLst>
                                          <p:attrName>ppt_w</p:attrName>
                                        </p:attrNameLst>
                                      </p:cBhvr>
                                      <p:tavLst>
                                        <p:tav tm="0">
                                          <p:val>
                                            <p:fltVal val="0"/>
                                          </p:val>
                                        </p:tav>
                                        <p:tav tm="100000">
                                          <p:val>
                                            <p:strVal val="#ppt_w"/>
                                          </p:val>
                                        </p:tav>
                                      </p:tavLst>
                                    </p:anim>
                                    <p:anim calcmode="lin" valueType="num">
                                      <p:cBhvr>
                                        <p:cTn id="32" dur="1000" fill="hold"/>
                                        <p:tgtEl>
                                          <p:spTgt spid="2056"/>
                                        </p:tgtEl>
                                        <p:attrNameLst>
                                          <p:attrName>ppt_h</p:attrName>
                                        </p:attrNameLst>
                                      </p:cBhvr>
                                      <p:tavLst>
                                        <p:tav tm="0">
                                          <p:val>
                                            <p:fltVal val="0"/>
                                          </p:val>
                                        </p:tav>
                                        <p:tav tm="100000">
                                          <p:val>
                                            <p:strVal val="#ppt_h"/>
                                          </p:val>
                                        </p:tav>
                                      </p:tavLst>
                                    </p:anim>
                                    <p:anim calcmode="lin" valueType="num">
                                      <p:cBhvr>
                                        <p:cTn id="33" dur="1000" fill="hold"/>
                                        <p:tgtEl>
                                          <p:spTgt spid="2056"/>
                                        </p:tgtEl>
                                        <p:attrNameLst>
                                          <p:attrName>style.rotation</p:attrName>
                                        </p:attrNameLst>
                                      </p:cBhvr>
                                      <p:tavLst>
                                        <p:tav tm="0">
                                          <p:val>
                                            <p:fltVal val="90"/>
                                          </p:val>
                                        </p:tav>
                                        <p:tav tm="100000">
                                          <p:val>
                                            <p:fltVal val="0"/>
                                          </p:val>
                                        </p:tav>
                                      </p:tavLst>
                                    </p:anim>
                                    <p:animEffect transition="in" filter="fade">
                                      <p:cBhvr>
                                        <p:cTn id="34" dur="1000"/>
                                        <p:tgtEl>
                                          <p:spTgt spid="2056"/>
                                        </p:tgtEl>
                                      </p:cBhvr>
                                    </p:animEffect>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35" restart="whenNotActive" fill="hold" evtFilter="cancelBubble" nodeType="interactiveSeq">
                <p:stCondLst>
                  <p:cond evt="onClick" delay="0">
                    <p:tgtEl>
                      <p:spTgt spid="67"/>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nodeType="with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02F7DC-6AEE-474B-BF33-3848C5A75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49211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43860" y="5493630"/>
            <a:ext cx="3715341" cy="1568449"/>
            <a:chOff x="3151662" y="3336791"/>
            <a:chExt cx="2786506"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6 giờ 30 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1662" y="333679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652549" cy="1568449"/>
            <a:chOff x="4703762" y="4144187"/>
            <a:chExt cx="2739412" cy="1176337"/>
          </a:xfrm>
        </p:grpSpPr>
        <p:sp>
          <p:nvSpPr>
            <p:cNvPr id="62" name="Rounded Rectangle 61"/>
            <p:cNvSpPr/>
            <p:nvPr/>
          </p:nvSpPr>
          <p:spPr>
            <a:xfrm>
              <a:off x="5435719" y="4321030"/>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 15phút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3785" y="499682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2" name="TextBox 21">
            <a:extLst>
              <a:ext uri="{FF2B5EF4-FFF2-40B4-BE49-F238E27FC236}">
                <a16:creationId xmlns:a16="http://schemas.microsoft.com/office/drawing/2014/main" id="{6EB77A80-534A-4B34-A1B7-B52017DE6520}"/>
              </a:ext>
            </a:extLst>
          </p:cNvPr>
          <p:cNvSpPr txBox="1"/>
          <p:nvPr/>
        </p:nvSpPr>
        <p:spPr>
          <a:xfrm>
            <a:off x="2744652" y="731108"/>
            <a:ext cx="4987407"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Bạn Mai ăn sáng lúc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7" name="Picture 6">
            <a:extLst>
              <a:ext uri="{FF2B5EF4-FFF2-40B4-BE49-F238E27FC236}">
                <a16:creationId xmlns:a16="http://schemas.microsoft.com/office/drawing/2014/main" id="{922954C1-6D74-4A18-9205-F9508BB70C6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988777" y="2062721"/>
            <a:ext cx="3653147" cy="2095896"/>
          </a:xfrm>
          <a:prstGeom prst="rect">
            <a:avLst/>
          </a:prstGeom>
        </p:spPr>
      </p:pic>
    </p:spTree>
    <p:extLst>
      <p:ext uri="{BB962C8B-B14F-4D97-AF65-F5344CB8AC3E}">
        <p14:creationId xmlns:p14="http://schemas.microsoft.com/office/powerpoint/2010/main" val="282404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E900E5-3A30-4596-BAB2-40A9E0CB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Điều</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ước</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của</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cô</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p>
        </p:txBody>
      </p:sp>
    </p:spTree>
    <p:extLst>
      <p:ext uri="{BB962C8B-B14F-4D97-AF65-F5344CB8AC3E}">
        <p14:creationId xmlns:p14="http://schemas.microsoft.com/office/powerpoint/2010/main" val="77207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657600" y="1623917"/>
            <a:ext cx="4652663"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Nam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học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bài</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lúc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mấy</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giờ</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2" cy="1568449"/>
            <a:chOff x="1671788" y="4144188"/>
            <a:chExt cx="2569651" cy="1176337"/>
          </a:xfrm>
        </p:grpSpPr>
        <p:sp>
          <p:nvSpPr>
            <p:cNvPr id="54" name="Rounded Rectangle 53"/>
            <p:cNvSpPr/>
            <p:nvPr/>
          </p:nvSpPr>
          <p:spPr>
            <a:xfrm>
              <a:off x="2509942" y="4319549"/>
              <a:ext cx="1731497"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9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143240" y="5518151"/>
            <a:ext cx="3615961" cy="1568449"/>
            <a:chOff x="3226197" y="3355182"/>
            <a:chExt cx="2711971"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20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6197" y="3355182"/>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9260" y="505346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7" name="Picture 6">
            <a:extLst>
              <a:ext uri="{FF2B5EF4-FFF2-40B4-BE49-F238E27FC236}">
                <a16:creationId xmlns:a16="http://schemas.microsoft.com/office/drawing/2014/main" id="{E79C38BB-4BE9-71A3-0BC4-FFCD26E5D122}"/>
              </a:ext>
            </a:extLst>
          </p:cNvPr>
          <p:cNvPicPr>
            <a:picLocks noChangeAspect="1"/>
          </p:cNvPicPr>
          <p:nvPr/>
        </p:nvPicPr>
        <p:blipFill>
          <a:blip r:embed="rId14"/>
          <a:stretch>
            <a:fillRect/>
          </a:stretch>
        </p:blipFill>
        <p:spPr>
          <a:xfrm>
            <a:off x="8034532" y="1327908"/>
            <a:ext cx="3681632" cy="2309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659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551A55-DD87-45A0-A960-04F74FE7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7223453" y="3707047"/>
            <a:ext cx="5252601" cy="3094567"/>
          </a:xfrm>
          <a:prstGeom prst="rect">
            <a:avLst/>
          </a:prstGeom>
        </p:spPr>
      </p:pic>
      <p:sp>
        <p:nvSpPr>
          <p:cNvPr id="2" name="TextBox 1">
            <a:extLst>
              <a:ext uri="{FF2B5EF4-FFF2-40B4-BE49-F238E27FC236}">
                <a16:creationId xmlns:a16="http://schemas.microsoft.com/office/drawing/2014/main" id="{FD3FD31E-68C9-46D5-AAE6-F9D0D7945FDF}"/>
              </a:ext>
            </a:extLst>
          </p:cNvPr>
          <p:cNvSpPr txBox="1"/>
          <p:nvPr/>
        </p:nvSpPr>
        <p:spPr>
          <a:xfrm>
            <a:off x="3835402" y="3102887"/>
            <a:ext cx="3810000"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oiny" panose="02000903060500060000" pitchFamily="2" charset="0"/>
                <a:ea typeface="+mn-ea"/>
                <a:cs typeface="Arial" panose="020B0604020202020204" pitchFamily="34" charset="0"/>
              </a:rPr>
              <a:t>Lớp mình luôn đoàn kết</a:t>
            </a:r>
          </a:p>
        </p:txBody>
      </p:sp>
    </p:spTree>
    <p:extLst>
      <p:ext uri="{BB962C8B-B14F-4D97-AF65-F5344CB8AC3E}">
        <p14:creationId xmlns:p14="http://schemas.microsoft.com/office/powerpoint/2010/main" val="3493324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grpSp>
        <p:nvGrpSpPr>
          <p:cNvPr id="15" name="times up">
            <a:extLst>
              <a:ext uri="{FF2B5EF4-FFF2-40B4-BE49-F238E27FC236}">
                <a16:creationId xmlns:a16="http://schemas.microsoft.com/office/drawing/2014/main" id="{B02D0217-3214-4E42-8D92-90414D7C8C65}"/>
              </a:ext>
            </a:extLst>
          </p:cNvPr>
          <p:cNvGrpSpPr/>
          <p:nvPr/>
        </p:nvGrpSpPr>
        <p:grpSpPr>
          <a:xfrm>
            <a:off x="2371725" y="2936179"/>
            <a:ext cx="7448550" cy="1428804"/>
            <a:chOff x="4321176" y="185859"/>
            <a:chExt cx="2636838" cy="799962"/>
          </a:xfrm>
        </p:grpSpPr>
        <p:sp>
          <p:nvSpPr>
            <p:cNvPr id="17" name="Rounded Rectangle 123">
              <a:extLst>
                <a:ext uri="{FF2B5EF4-FFF2-40B4-BE49-F238E27FC236}">
                  <a16:creationId xmlns:a16="http://schemas.microsoft.com/office/drawing/2014/main" id="{30C24417-C49E-45AA-BD56-B85C0A3A8269}"/>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ounded Rectangle 124">
              <a:extLst>
                <a:ext uri="{FF2B5EF4-FFF2-40B4-BE49-F238E27FC236}">
                  <a16:creationId xmlns:a16="http://schemas.microsoft.com/office/drawing/2014/main" id="{7EAE0098-2758-4CB1-ADF8-2E471F06875E}"/>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Bài 67: THỰC HÀNH XEM ĐỒNG HỒ , XEM LỊCH</a:t>
              </a:r>
              <a:endParaRPr kumimoji="0" lang="en-GB"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9" name="AutoShape 3">
            <a:extLst>
              <a:ext uri="{FF2B5EF4-FFF2-40B4-BE49-F238E27FC236}">
                <a16:creationId xmlns:a16="http://schemas.microsoft.com/office/drawing/2014/main" id="{8331ADB0-DED2-4A36-9762-DECE07B3C572}"/>
              </a:ext>
            </a:extLst>
          </p:cNvPr>
          <p:cNvSpPr>
            <a:spLocks noChangeAspect="1" noChangeArrowheads="1" noTextEdit="1"/>
          </p:cNvSpPr>
          <p:nvPr/>
        </p:nvSpPr>
        <p:spPr bwMode="auto">
          <a:xfrm>
            <a:off x="3619150" y="123049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Freeform 20">
            <a:extLst>
              <a:ext uri="{FF2B5EF4-FFF2-40B4-BE49-F238E27FC236}">
                <a16:creationId xmlns:a16="http://schemas.microsoft.com/office/drawing/2014/main" id="{7F14F200-D299-4D86-B2E9-6FECA4E31B5A}"/>
              </a:ext>
            </a:extLst>
          </p:cNvPr>
          <p:cNvSpPr>
            <a:spLocks/>
          </p:cNvSpPr>
          <p:nvPr/>
        </p:nvSpPr>
        <p:spPr bwMode="auto">
          <a:xfrm>
            <a:off x="4687538" y="5681841"/>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Freeform 24">
            <a:extLst>
              <a:ext uri="{FF2B5EF4-FFF2-40B4-BE49-F238E27FC236}">
                <a16:creationId xmlns:a16="http://schemas.microsoft.com/office/drawing/2014/main" id="{18BECBAB-7961-4F3C-9E19-ED3314896D66}"/>
              </a:ext>
            </a:extLst>
          </p:cNvPr>
          <p:cNvSpPr>
            <a:spLocks/>
          </p:cNvSpPr>
          <p:nvPr/>
        </p:nvSpPr>
        <p:spPr bwMode="auto">
          <a:xfrm>
            <a:off x="7252938" y="5681841"/>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8" name="TextBox 107">
            <a:extLst>
              <a:ext uri="{FF2B5EF4-FFF2-40B4-BE49-F238E27FC236}">
                <a16:creationId xmlns:a16="http://schemas.microsoft.com/office/drawing/2014/main" id="{B87DF90F-432D-44AC-9D1C-ED7FC2908B23}"/>
              </a:ext>
            </a:extLst>
          </p:cNvPr>
          <p:cNvSpPr txBox="1"/>
          <p:nvPr/>
        </p:nvSpPr>
        <p:spPr>
          <a:xfrm>
            <a:off x="5093584" y="1628147"/>
            <a:ext cx="202247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Toán</a:t>
            </a:r>
            <a:endParaRPr kumimoji="0" lang="en-GB" sz="11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880" y="3677911"/>
            <a:ext cx="3225982" cy="3225982"/>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03890" y="462141"/>
            <a:ext cx="1060867" cy="1319213"/>
          </a:xfrm>
          <a:prstGeom prst="rect">
            <a:avLst/>
          </a:prstGeom>
        </p:spPr>
      </p:pic>
      <p:pic>
        <p:nvPicPr>
          <p:cNvPr id="110" name="Picture 109">
            <a:extLst>
              <a:ext uri="{FF2B5EF4-FFF2-40B4-BE49-F238E27FC236}">
                <a16:creationId xmlns:a16="http://schemas.microsoft.com/office/drawing/2014/main" id="{C9EB899E-6DE1-4F6C-92CD-4CE0BA68292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0362" y="1269862"/>
            <a:ext cx="1060867" cy="1319213"/>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562</Words>
  <Application>Microsoft Office PowerPoint</Application>
  <PresentationFormat>Widescreen</PresentationFormat>
  <Paragraphs>56</Paragraphs>
  <Slides>17</Slides>
  <Notes>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庞门正道标题体</vt:lpstr>
      <vt:lpstr>Arial</vt:lpstr>
      <vt:lpstr>Calibri</vt:lpstr>
      <vt:lpstr>Calibri Light</vt:lpstr>
      <vt:lpstr>Cambria</vt:lpstr>
      <vt:lpstr>Coiny</vt:lpstr>
      <vt:lpstr>PT Sans</vt:lpstr>
      <vt:lpstr>SVN-Ready</vt:lpstr>
      <vt:lpstr>Tahoma</vt:lpstr>
      <vt:lpstr>UTM Avo</vt:lpstr>
      <vt:lpstr>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cp:revision>
  <dcterms:created xsi:type="dcterms:W3CDTF">2023-02-05T04:41:23Z</dcterms:created>
  <dcterms:modified xsi:type="dcterms:W3CDTF">2023-02-05T05:03:26Z</dcterms:modified>
</cp:coreProperties>
</file>