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5" r:id="rId3"/>
    <p:sldId id="289" r:id="rId5"/>
    <p:sldId id="258" r:id="rId6"/>
    <p:sldId id="259" r:id="rId7"/>
    <p:sldId id="267" r:id="rId8"/>
    <p:sldId id="276" r:id="rId9"/>
    <p:sldId id="261" r:id="rId10"/>
    <p:sldId id="277" r:id="rId11"/>
    <p:sldId id="278" r:id="rId12"/>
    <p:sldId id="279" r:id="rId13"/>
    <p:sldId id="280" r:id="rId14"/>
    <p:sldId id="281" r:id="rId15"/>
    <p:sldId id="283" r:id="rId16"/>
    <p:sldId id="282" r:id="rId17"/>
    <p:sldId id="284" r:id="rId18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/>
    <p:restoredTop sz="94660"/>
  </p:normalViewPr>
  <p:slideViewPr>
    <p:cSldViewPr snapToGrid="0" showGuides="1">
      <p:cViewPr varScale="1">
        <p:scale>
          <a:sx n="66" d="100"/>
          <a:sy n="66" d="100"/>
        </p:scale>
        <p:origin x="-120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FBD83A-B7E7-4874-9516-F255018C7DD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>
              <a:buNone/>
            </a:pPr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1741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en-US" sz="1200" dirty="0">
                <a:cs typeface="Arial" panose="020B0604020202020204" pitchFamily="34" charset="0"/>
              </a:rPr>
            </a:fld>
            <a:endParaRPr lang="en-US" sz="12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B4950E-59A6-42A3-B221-B49197106C4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B4950E-59A6-42A3-B221-B49197106C4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B4950E-59A6-42A3-B221-B49197106C4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B4950E-59A6-42A3-B221-B49197106C4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B4950E-59A6-42A3-B221-B49197106C4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B4950E-59A6-42A3-B221-B49197106C4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B4950E-59A6-42A3-B221-B49197106C4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B4950E-59A6-42A3-B221-B49197106C4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B4950E-59A6-42A3-B221-B49197106C4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B4950E-59A6-42A3-B221-B49197106C4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B4950E-59A6-42A3-B221-B49197106C4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B4950E-59A6-42A3-B221-B49197106C4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Picture 12" descr="whiteshirt_20design_20zoom_20personalized_20chemistry_20glassware_origina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08800" y="3860800"/>
            <a:ext cx="528320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4" descr="ima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3400"/>
            <a:ext cx="36576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2" name="WordArt 9"/>
          <p:cNvSpPr>
            <a:spLocks noTextEdit="1"/>
          </p:cNvSpPr>
          <p:nvPr/>
        </p:nvSpPr>
        <p:spPr>
          <a:xfrm>
            <a:off x="2997200" y="2124075"/>
            <a:ext cx="6197600" cy="1052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 Tiếng Việt</a:t>
            </a:r>
            <a:endParaRPr 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80032" y="3261756"/>
            <a:ext cx="8461248" cy="1142604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1800" b="1" i="0" u="none" strike="noStrike" kern="1200" cap="none" spc="0" normalizeH="0" baseline="0" noProof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Hoa yêu thương</a:t>
            </a:r>
            <a:endParaRPr kumimoji="0" lang="en-US" sz="1800" b="1" i="0" u="none" strike="noStrike" kern="1200" cap="none" spc="0" normalizeH="0" baseline="0" noProof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4" name="Picture 6" descr="n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" y="0"/>
            <a:ext cx="12163425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Picture 7" descr="n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 flipH="1">
            <a:off x="-3333750" y="3287713"/>
            <a:ext cx="6858000" cy="282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Picture 8" descr="n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562" y="6694488"/>
            <a:ext cx="12260262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7" name="Picture 9" descr="n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 flipH="1">
            <a:off x="8650288" y="3275013"/>
            <a:ext cx="6827837" cy="280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8" name="Picture 5" descr="Chemistry-inazuma-eleven-34381942-800-6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4924425"/>
            <a:ext cx="3454400" cy="1770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376238" y="388938"/>
            <a:ext cx="11398250" cy="1214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378" y="688931"/>
            <a:ext cx="11880304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sz="4000" b="1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solidFill>
                  <a:srgbClr val="00B050"/>
                </a:solidFill>
                <a:effectLst>
                  <a:glow rad="127000">
                    <a:srgbClr val="FFC000"/>
                  </a:glow>
                </a:effectLst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CHÀO MỪNG QUÝ THẦY CÔ VÀ CÁC EM</a:t>
            </a:r>
            <a:endParaRPr kumimoji="0" lang="en-US" sz="4000" b="1" kern="1200" cap="none" spc="0" normalizeH="0" baseline="0" noProof="0">
              <a:ln w="10541" cmpd="sng">
                <a:solidFill>
                  <a:srgbClr val="996633"/>
                </a:solidFill>
                <a:prstDash val="solid"/>
              </a:ln>
              <a:solidFill>
                <a:srgbClr val="00B050"/>
              </a:solidFill>
              <a:effectLst>
                <a:glow rad="127000">
                  <a:srgbClr val="FFC000"/>
                </a:glow>
              </a:effectLst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Tx/>
              <a:defRPr/>
            </a:pPr>
            <a:endParaRPr kumimoji="0" lang="en-US" sz="4000" kern="1200" cap="none" spc="0" normalizeH="0" baseline="0" noProof="0">
              <a:solidFill>
                <a:srgbClr val="00B050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Rounded Rectangle 5"/>
          <p:cNvSpPr/>
          <p:nvPr/>
        </p:nvSpPr>
        <p:spPr>
          <a:xfrm>
            <a:off x="519113" y="112713"/>
            <a:ext cx="11112500" cy="136207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buFont typeface="Arial" panose="020B0604020202020204" pitchFamily="34" charset="0"/>
              <a:buNone/>
            </a:pPr>
            <a:r>
              <a:rPr sz="4000" b="1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6. Quan sát tranh v</a:t>
            </a:r>
            <a:r>
              <a:rPr sz="4000" b="1" dirty="0">
                <a:solidFill>
                  <a:schemeClr val="bg1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4000" b="1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dùng từ ngữ trong khung để nói theo tranh </a:t>
            </a:r>
            <a:endParaRPr sz="4000" b="1" dirty="0">
              <a:solidFill>
                <a:schemeClr val="bg1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025" y="3335338"/>
            <a:ext cx="5364163" cy="1060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963" y="3511550"/>
            <a:ext cx="55626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latin typeface="Arial-Rounded" panose="020B0500000000000000" charset="0"/>
                <a:cs typeface="Arial-Rounded" panose="020B0500000000000000" charset="0"/>
              </a:rPr>
              <a:t>âu yếm       chúc mừng      </a:t>
            </a:r>
            <a:endParaRPr sz="4000" b="1" dirty="0"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pic>
        <p:nvPicPr>
          <p:cNvPr id="10248" name="Picture 8" descr="Không có mô tả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0563" y="1557338"/>
            <a:ext cx="6378575" cy="52498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Rounded Rectangle 5"/>
          <p:cNvSpPr/>
          <p:nvPr/>
        </p:nvSpPr>
        <p:spPr>
          <a:xfrm>
            <a:off x="4332288" y="88900"/>
            <a:ext cx="2578100" cy="7858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buFont typeface="Arial" panose="020B0604020202020204" pitchFamily="34" charset="0"/>
              <a:buNone/>
            </a:pPr>
            <a:r>
              <a:rPr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Nghe viết</a:t>
            </a:r>
            <a:endParaRPr sz="3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70" name="Picture 6" descr="Không có mô tả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950" y="984250"/>
            <a:ext cx="10541000" cy="57896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5" descr="Không có mô tả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01713"/>
            <a:ext cx="12192000" cy="2800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Rounded Rectangle 5"/>
          <p:cNvSpPr/>
          <p:nvPr/>
        </p:nvSpPr>
        <p:spPr>
          <a:xfrm>
            <a:off x="1068388" y="123825"/>
            <a:ext cx="9904413" cy="136207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buFont typeface="Arial" panose="020B0604020202020204" pitchFamily="34" charset="0"/>
              <a:buNone/>
            </a:pPr>
            <a:r>
              <a:rPr sz="4000" b="1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8. Chọn chữ phù hợp thay thế cho bông hoa</a:t>
            </a:r>
            <a:endParaRPr sz="4000" b="1" dirty="0">
              <a:solidFill>
                <a:schemeClr val="bg1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8750" y="2219325"/>
            <a:ext cx="11887200" cy="1060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13316" name="TextBox 10"/>
          <p:cNvSpPr txBox="1"/>
          <p:nvPr/>
        </p:nvSpPr>
        <p:spPr>
          <a:xfrm>
            <a:off x="139700" y="2395538"/>
            <a:ext cx="11734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solidFill>
                  <a:srgbClr val="C00000"/>
                </a:solidFill>
                <a:latin typeface="Arial-Rounded" panose="020B0500000000000000" charset="0"/>
                <a:cs typeface="Arial-Rounded" panose="020B0500000000000000" charset="0"/>
              </a:rPr>
              <a:t>  a. </a:t>
            </a:r>
            <a:r>
              <a:rPr sz="4000" b="1" i="1" dirty="0">
                <a:solidFill>
                  <a:srgbClr val="C00000"/>
                </a:solidFill>
                <a:latin typeface="Arial-Rounded" panose="020B0500000000000000" charset="0"/>
                <a:cs typeface="Arial-Rounded" panose="020B0500000000000000" charset="0"/>
              </a:rPr>
              <a:t>n</a:t>
            </a:r>
            <a:r>
              <a:rPr sz="4000" b="1" dirty="0">
                <a:solidFill>
                  <a:srgbClr val="C00000"/>
                </a:solidFill>
                <a:latin typeface="Arial-Rounded" panose="020B0500000000000000" charset="0"/>
                <a:cs typeface="Arial-Rounded" panose="020B0500000000000000" charset="0"/>
              </a:rPr>
              <a:t> hay </a:t>
            </a:r>
            <a:r>
              <a:rPr sz="4000" b="1" i="1" dirty="0">
                <a:solidFill>
                  <a:srgbClr val="C00000"/>
                </a:solidFill>
                <a:latin typeface="Arial-Rounded" panose="020B0500000000000000" charset="0"/>
                <a:cs typeface="Arial-Rounded" panose="020B0500000000000000" charset="0"/>
              </a:rPr>
              <a:t>l?     </a:t>
            </a:r>
            <a:r>
              <a:rPr sz="4000" b="1" dirty="0">
                <a:latin typeface="Arial-Rounded" panose="020B0500000000000000" charset="0"/>
                <a:cs typeface="Arial-Rounded" panose="020B0500000000000000" charset="0"/>
              </a:rPr>
              <a:t>..ắn nót       ánh ..ắng      im ..ặng     </a:t>
            </a:r>
            <a:endParaRPr sz="4000" b="1" dirty="0"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5738" y="3913188"/>
            <a:ext cx="11887200" cy="1060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13318" name="TextBox 7"/>
          <p:cNvSpPr txBox="1"/>
          <p:nvPr/>
        </p:nvSpPr>
        <p:spPr>
          <a:xfrm>
            <a:off x="166688" y="4089400"/>
            <a:ext cx="11734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solidFill>
                  <a:srgbClr val="C00000"/>
                </a:solidFill>
                <a:latin typeface="Arial-Rounded" panose="020B0500000000000000" charset="0"/>
                <a:cs typeface="Arial-Rounded" panose="020B0500000000000000" charset="0"/>
              </a:rPr>
              <a:t>b. </a:t>
            </a:r>
            <a:r>
              <a:rPr sz="4000" b="1" i="1" dirty="0">
                <a:solidFill>
                  <a:srgbClr val="C00000"/>
                </a:solidFill>
                <a:latin typeface="Arial-Rounded" panose="020B0500000000000000" charset="0"/>
                <a:cs typeface="Arial-Rounded" panose="020B0500000000000000" charset="0"/>
              </a:rPr>
              <a:t>g</a:t>
            </a:r>
            <a:r>
              <a:rPr sz="4000" b="1" dirty="0">
                <a:solidFill>
                  <a:srgbClr val="C00000"/>
                </a:solidFill>
                <a:latin typeface="Arial-Rounded" panose="020B0500000000000000" charset="0"/>
                <a:cs typeface="Arial-Rounded" panose="020B0500000000000000" charset="0"/>
              </a:rPr>
              <a:t> hay </a:t>
            </a:r>
            <a:r>
              <a:rPr sz="4000" b="1" i="1" dirty="0">
                <a:solidFill>
                  <a:srgbClr val="C00000"/>
                </a:solidFill>
                <a:latin typeface="Arial-Rounded" panose="020B0500000000000000" charset="0"/>
                <a:cs typeface="Arial-Rounded" panose="020B0500000000000000" charset="0"/>
              </a:rPr>
              <a:t>gh?     </a:t>
            </a:r>
            <a:r>
              <a:rPr sz="4000" b="1" dirty="0"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…</a:t>
            </a:r>
            <a:r>
              <a:rPr sz="4000" b="1" dirty="0">
                <a:latin typeface="Arial-Rounded" panose="020B0500000000000000" charset="0"/>
                <a:cs typeface="Arial-Rounded" panose="020B0500000000000000" charset="0"/>
              </a:rPr>
              <a:t>.i chép       ..ần gũi      gọn ..</a:t>
            </a:r>
            <a:r>
              <a:rPr sz="4000" b="1" dirty="0"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4000" b="1" dirty="0">
                <a:latin typeface="Arial-Rounded" panose="020B0500000000000000" charset="0"/>
                <a:cs typeface="Arial-Rounded" panose="020B0500000000000000" charset="0"/>
              </a:rPr>
              <a:t>ng     </a:t>
            </a:r>
            <a:endParaRPr sz="4000" b="1" dirty="0"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97968" y="2395855"/>
            <a:ext cx="13906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</a:t>
            </a:r>
            <a:endParaRPr sz="40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1038" y="2395538"/>
            <a:ext cx="4699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sz="40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</a:t>
            </a:r>
            <a:endParaRPr sz="40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83700" y="2382838"/>
            <a:ext cx="327025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sz="40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l</a:t>
            </a:r>
            <a:endParaRPr sz="40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3450" y="4076700"/>
            <a:ext cx="725488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sz="40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gh</a:t>
            </a:r>
            <a:endParaRPr sz="40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2050" y="4076700"/>
            <a:ext cx="441325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sz="40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g</a:t>
            </a:r>
            <a:endParaRPr sz="40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10713" y="4092575"/>
            <a:ext cx="441325" cy="706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sz="40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g</a:t>
            </a:r>
            <a:endParaRPr sz="40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Rounded Rectangle 5"/>
          <p:cNvSpPr/>
          <p:nvPr/>
        </p:nvSpPr>
        <p:spPr>
          <a:xfrm>
            <a:off x="803275" y="173038"/>
            <a:ext cx="10821988" cy="148113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buFont typeface="Arial" panose="020B0604020202020204" pitchFamily="34" charset="0"/>
              <a:buNone/>
            </a:pPr>
            <a:r>
              <a:rPr sz="40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9. Vẽ một bức tranh về lớp em (lớp học, thầy cô, bạn bè,</a:t>
            </a:r>
            <a:r>
              <a:rPr sz="4000" dirty="0">
                <a:solidFill>
                  <a:schemeClr val="bg1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…</a:t>
            </a:r>
            <a:r>
              <a:rPr sz="40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) v</a:t>
            </a:r>
            <a:r>
              <a:rPr sz="4000" dirty="0">
                <a:solidFill>
                  <a:schemeClr val="bg1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40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đặt tên cho bức tranh em vẽ</a:t>
            </a:r>
            <a:endParaRPr sz="4000" dirty="0">
              <a:solidFill>
                <a:schemeClr val="bg1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pic>
        <p:nvPicPr>
          <p:cNvPr id="13318" name="Picture 6" descr="Không có mô tả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9838" y="1758950"/>
            <a:ext cx="6972300" cy="4895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362" name="TextBox 3"/>
          <p:cNvSpPr txBox="1"/>
          <p:nvPr/>
        </p:nvSpPr>
        <p:spPr>
          <a:xfrm>
            <a:off x="900113" y="987425"/>
            <a:ext cx="9753600" cy="230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sz="7200" b="1" dirty="0">
                <a:solidFill>
                  <a:srgbClr val="00B050"/>
                </a:solidFill>
                <a:latin typeface="Calibri" panose="020F0502020204030204" pitchFamily="34" charset="0"/>
              </a:rPr>
              <a:t>CẢM ƠN QUÝ THẦY CÔ VÀ CÁC EM</a:t>
            </a:r>
            <a:endParaRPr sz="72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y2mate.com - Lớp Chúng Ta Đoàn Kết - Nhạc Thiếu Nhi Có Lời_v720P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795338" y="279400"/>
            <a:ext cx="10515600" cy="1223963"/>
          </a:xfrm>
          <a:ln/>
        </p:spPr>
        <p:txBody>
          <a:bodyPr vert="horz" wrap="square" lIns="91440" tIns="45720" rIns="91440" bIns="45720" anchor="b"/>
          <a:p>
            <a:pPr algn="ctr" eaLnBrk="1" hangingPunct="1">
              <a:buNone/>
            </a:pPr>
            <a:r>
              <a:rPr lang="en-US" altLang="en-US" sz="3200" b="1" kern="1200" dirty="0">
                <a:latin typeface="Arial-Rounded" panose="020B0500000000000000" charset="0"/>
                <a:ea typeface="+mj-ea"/>
                <a:cs typeface="Arial-Rounded" panose="020B0500000000000000" charset="0"/>
              </a:rPr>
              <a:t>Thứ   ng</a:t>
            </a:r>
            <a:r>
              <a:rPr lang="en-US" altLang="en-US" sz="3200" b="1" kern="1200" dirty="0"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lang="en-US" altLang="en-US" sz="3200" b="1" kern="1200" dirty="0">
                <a:latin typeface="Arial-Rounded" panose="020B0500000000000000" charset="0"/>
                <a:ea typeface="+mj-ea"/>
                <a:cs typeface="Arial-Rounded" panose="020B0500000000000000" charset="0"/>
              </a:rPr>
              <a:t>y   tháng   năm</a:t>
            </a:r>
            <a:br>
              <a:rPr lang="en-US" altLang="en-US" sz="3200" b="1" kern="1200" dirty="0">
                <a:latin typeface="Arial-Rounded" panose="020B0500000000000000" charset="0"/>
                <a:ea typeface="+mj-ea"/>
                <a:cs typeface="Arial-Rounded" panose="020B0500000000000000" charset="0"/>
              </a:rPr>
            </a:br>
            <a:r>
              <a:rPr lang="en-US" altLang="en-US" sz="3600" b="1" kern="1200" dirty="0">
                <a:solidFill>
                  <a:srgbClr val="002060"/>
                </a:solidFill>
                <a:latin typeface="Arial-Rounded" panose="020B0500000000000000" charset="0"/>
                <a:ea typeface="+mj-ea"/>
                <a:cs typeface="Arial-Rounded" panose="020B0500000000000000" charset="0"/>
              </a:rPr>
              <a:t>Tiếng Việt</a:t>
            </a:r>
            <a:br>
              <a:rPr lang="en-US" altLang="en-US" sz="3600" b="1" kern="1200" dirty="0">
                <a:solidFill>
                  <a:srgbClr val="002060"/>
                </a:solidFill>
                <a:latin typeface="Arial-Rounded" panose="020B0500000000000000" charset="0"/>
                <a:ea typeface="+mj-ea"/>
                <a:cs typeface="Arial-Rounded" panose="020B0500000000000000" charset="0"/>
              </a:rPr>
            </a:br>
            <a:r>
              <a:rPr lang="en-US" altLang="en-US" sz="4000" b="1" u="sng" kern="1200" dirty="0">
                <a:solidFill>
                  <a:srgbClr val="C00000"/>
                </a:solidFill>
                <a:latin typeface="Arial-Rounded" panose="020B0500000000000000" charset="0"/>
                <a:ea typeface="+mj-ea"/>
                <a:cs typeface="Arial-Rounded" panose="020B0500000000000000" charset="0"/>
              </a:rPr>
              <a:t>B</a:t>
            </a:r>
            <a:r>
              <a:rPr lang="en-US" altLang="en-US" sz="4000" b="1" u="sng" kern="1200" dirty="0">
                <a:solidFill>
                  <a:srgbClr val="C00000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lang="en-US" altLang="en-US" sz="4000" b="1" u="sng" kern="1200" dirty="0">
                <a:solidFill>
                  <a:srgbClr val="C00000"/>
                </a:solidFill>
                <a:latin typeface="Arial-Rounded" panose="020B0500000000000000" charset="0"/>
                <a:ea typeface="+mj-ea"/>
                <a:cs typeface="Arial-Rounded" panose="020B0500000000000000" charset="0"/>
              </a:rPr>
              <a:t>i 3</a:t>
            </a:r>
            <a:r>
              <a:rPr lang="en-US" altLang="en-US" sz="4000" b="1" kern="1200" dirty="0">
                <a:solidFill>
                  <a:srgbClr val="C00000"/>
                </a:solidFill>
                <a:latin typeface="Arial-Rounded" panose="020B0500000000000000" charset="0"/>
                <a:ea typeface="+mj-ea"/>
                <a:cs typeface="Arial-Rounded" panose="020B0500000000000000" charset="0"/>
              </a:rPr>
              <a:t>: Hoa yêu thương</a:t>
            </a:r>
            <a:endParaRPr lang="en-US" altLang="en-US" sz="4000" b="1" kern="1200" dirty="0">
              <a:solidFill>
                <a:srgbClr val="C00000"/>
              </a:solidFill>
              <a:latin typeface="Arial-Rounded" panose="020B0500000000000000" charset="0"/>
              <a:ea typeface="Tahoma" panose="020B0604030504040204" pitchFamily="34" charset="0"/>
              <a:cs typeface="Arial-Rounded" panose="020B0500000000000000" charset="0"/>
            </a:endParaRPr>
          </a:p>
        </p:txBody>
      </p:sp>
      <p:sp>
        <p:nvSpPr>
          <p:cNvPr id="3075" name="TextBox 11"/>
          <p:cNvSpPr txBox="1"/>
          <p:nvPr/>
        </p:nvSpPr>
        <p:spPr>
          <a:xfrm>
            <a:off x="241300" y="2233613"/>
            <a:ext cx="87534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b="1" dirty="0">
                <a:latin typeface="Arial-Rounded" panose="020B0500000000000000" charset="0"/>
                <a:cs typeface="Arial-Rounded" panose="020B0500000000000000" charset="0"/>
              </a:rPr>
              <a:t>1. Quan sát tranh</a:t>
            </a:r>
            <a:endParaRPr sz="2800" b="1" dirty="0"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5925" y="1500188"/>
            <a:ext cx="3375025" cy="68103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4000" b="1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1. Khởi động</a:t>
            </a:r>
            <a:endParaRPr sz="4000" b="1" dirty="0">
              <a:solidFill>
                <a:schemeClr val="bg1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3078" name="TextBox 14"/>
          <p:cNvSpPr txBox="1"/>
          <p:nvPr/>
        </p:nvSpPr>
        <p:spPr>
          <a:xfrm>
            <a:off x="190500" y="2922588"/>
            <a:ext cx="5740400" cy="954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Thảo luận nhóm đôi chia sẻ với bạn về các câu hỏi sau:</a:t>
            </a:r>
            <a:endParaRPr sz="2800" b="1" dirty="0">
              <a:solidFill>
                <a:srgbClr val="00206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3079" name="TextBox 15"/>
          <p:cNvSpPr txBox="1"/>
          <p:nvPr/>
        </p:nvSpPr>
        <p:spPr>
          <a:xfrm>
            <a:off x="214313" y="4017963"/>
            <a:ext cx="5443537" cy="954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1. Nói về việc l</a:t>
            </a:r>
            <a:r>
              <a:rPr sz="2800" b="1" dirty="0">
                <a:solidFill>
                  <a:srgbClr val="FF0000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2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 của cô giáo trong tranh.</a:t>
            </a:r>
            <a:endParaRPr sz="28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3080" name="TextBox 16"/>
          <p:cNvSpPr txBox="1"/>
          <p:nvPr/>
        </p:nvSpPr>
        <p:spPr>
          <a:xfrm>
            <a:off x="209550" y="5068888"/>
            <a:ext cx="5410200" cy="954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2. Nói về thầy giáo hoặc cô giáo của em.</a:t>
            </a:r>
            <a:endParaRPr sz="28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pic>
        <p:nvPicPr>
          <p:cNvPr id="2" name="Picture 10" descr="Không có mô tả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6750" y="2108200"/>
            <a:ext cx="6396038" cy="45545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14" grpId="0" animBg="1"/>
      <p:bldP spid="3078" grpId="0"/>
      <p:bldP spid="3079" grpId="0"/>
      <p:bldP spid="30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0288" y="1628775"/>
            <a:ext cx="2012950" cy="762000"/>
          </a:xfrm>
          <a:ln/>
        </p:spPr>
        <p:txBody>
          <a:bodyPr vert="horz" wrap="square" lIns="91440" tIns="45720" rIns="91440" bIns="45720" anchor="t"/>
          <a:p>
            <a:pPr eaLnBrk="1" hangingPunct="1">
              <a:buClrTx/>
              <a:buSzTx/>
            </a:pPr>
            <a:r>
              <a:rPr lang="en-US" altLang="en-US" sz="4000" b="1" kern="12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</a:rPr>
              <a:t>yêu</a:t>
            </a:r>
            <a:endParaRPr lang="en-US" altLang="en-US" sz="4000" b="1" kern="1200" dirty="0">
              <a:solidFill>
                <a:srgbClr val="FF0000"/>
              </a:solidFill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13" name="Subtitle 2"/>
          <p:cNvSpPr txBox="1"/>
          <p:nvPr/>
        </p:nvSpPr>
        <p:spPr>
          <a:xfrm>
            <a:off x="3113088" y="1638300"/>
            <a:ext cx="1998662" cy="76041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altLang="en-US" sz="40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hí hoáy</a:t>
            </a:r>
            <a:endParaRPr lang="en-US" altLang="en-US" sz="40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6375" y="536575"/>
            <a:ext cx="1646238" cy="71278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4000" b="1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2. Đọc</a:t>
            </a:r>
            <a:endParaRPr sz="4000" b="1" dirty="0">
              <a:solidFill>
                <a:schemeClr val="bg1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809875" y="3217863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 2"/>
          <p:cNvSpPr txBox="1"/>
          <p:nvPr/>
        </p:nvSpPr>
        <p:spPr>
          <a:xfrm>
            <a:off x="5575300" y="1636713"/>
            <a:ext cx="1998663" cy="7604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altLang="en-US" sz="40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nhụy</a:t>
            </a:r>
            <a:endParaRPr lang="en-US" altLang="en-US" sz="40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19" name="Subtitle 2"/>
          <p:cNvSpPr txBox="1"/>
          <p:nvPr/>
        </p:nvSpPr>
        <p:spPr>
          <a:xfrm>
            <a:off x="7781925" y="1666875"/>
            <a:ext cx="1998663" cy="76041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altLang="en-US" sz="40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thích</a:t>
            </a:r>
            <a:endParaRPr lang="en-US" altLang="en-US" sz="40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4105" name="TextBox 24"/>
          <p:cNvSpPr txBox="1"/>
          <p:nvPr/>
        </p:nvSpPr>
        <p:spPr>
          <a:xfrm>
            <a:off x="504825" y="3335338"/>
            <a:ext cx="11591925" cy="13223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latin typeface="Arial-Rounded" panose="020B0500000000000000" charset="0"/>
                <a:cs typeface="Arial-Rounded" panose="020B0500000000000000" charset="0"/>
              </a:rPr>
              <a:t>Chúng tôi  treo bức tranh  ở góc sáng tạo của lớp.</a:t>
            </a:r>
            <a:endParaRPr sz="4000" b="1" dirty="0">
              <a:latin typeface="Arial-Rounded" panose="020B0500000000000000" charset="0"/>
              <a:cs typeface="Arial-Rounded" panose="020B0500000000000000" charset="0"/>
            </a:endParaRPr>
          </a:p>
          <a:p>
            <a:endParaRPr sz="4000" b="1" dirty="0"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6050280" y="3335655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1499850" y="3211513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007600" y="1636713"/>
            <a:ext cx="1127125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altLang="en-US" sz="40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Huy</a:t>
            </a:r>
            <a:endParaRPr lang="en-US" altLang="en-US" sz="40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11606213" y="3211513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8" grpId="0" animBg="1"/>
      <p:bldP spid="17" grpId="0"/>
      <p:bldP spid="19" grpId="0"/>
      <p:bldP spid="410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Left Brace 12"/>
          <p:cNvSpPr/>
          <p:nvPr/>
        </p:nvSpPr>
        <p:spPr>
          <a:xfrm>
            <a:off x="1558925" y="1728788"/>
            <a:ext cx="374650" cy="1168400"/>
          </a:xfrm>
          <a:prstGeom prst="leftBrace">
            <a:avLst>
              <a:gd name="adj1" fmla="val 8333"/>
              <a:gd name="adj2" fmla="val 50781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7" name="TextBox 15"/>
          <p:cNvSpPr txBox="1"/>
          <p:nvPr/>
        </p:nvSpPr>
        <p:spPr>
          <a:xfrm>
            <a:off x="146050" y="1995488"/>
            <a:ext cx="17843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1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9" name="TextBox 17"/>
          <p:cNvSpPr txBox="1"/>
          <p:nvPr/>
        </p:nvSpPr>
        <p:spPr>
          <a:xfrm>
            <a:off x="96838" y="4135438"/>
            <a:ext cx="17843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2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25450" y="271463"/>
            <a:ext cx="1676400" cy="7874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Đọc</a:t>
            </a:r>
            <a:endParaRPr sz="4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0550" y="1149350"/>
            <a:ext cx="9893300" cy="58159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sz="3600" b="1" dirty="0">
                <a:solidFill>
                  <a:srgbClr val="C00000"/>
                </a:solidFill>
                <a:latin typeface="Arial-Rounded" panose="020B0500000000000000" charset="0"/>
                <a:cs typeface="Arial-Rounded" panose="020B0500000000000000" charset="0"/>
              </a:rPr>
              <a:t>Hoa yêu thương</a:t>
            </a:r>
            <a:endParaRPr sz="3600" b="1" dirty="0">
              <a:solidFill>
                <a:srgbClr val="C00000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/>
            <a:r>
              <a:rPr sz="2800" b="1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sz="2800" dirty="0">
                <a:latin typeface="Arial-Rounded" panose="020B0500000000000000" charset="0"/>
                <a:cs typeface="Arial-Rounded" panose="020B0500000000000000" charset="0"/>
              </a:rPr>
              <a:t>Hôm nay cô giáo cho lớp vẽ những gì yêu thích. Tuệ An hí hoáy vẽ siêu nhân áo đỏ, thắt lưng v</a:t>
            </a:r>
            <a:r>
              <a:rPr sz="2800" dirty="0"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2800" dirty="0">
                <a:latin typeface="Arial-Rounded" panose="020B0500000000000000" charset="0"/>
                <a:cs typeface="Arial-Rounded" panose="020B0500000000000000" charset="0"/>
              </a:rPr>
              <a:t>ng. Gia Huy say sưa vẽ mèo máy, tỉ mỉ tô cái ria cong cong.</a:t>
            </a:r>
            <a:endParaRPr sz="2800" dirty="0">
              <a:latin typeface="Arial-Rounded" panose="020B0500000000000000" charset="0"/>
              <a:cs typeface="Arial-Rounded" panose="020B0500000000000000" charset="0"/>
            </a:endParaRPr>
          </a:p>
          <a:p>
            <a:pPr algn="just"/>
            <a:endParaRPr sz="2800" dirty="0">
              <a:latin typeface="Arial-Rounded" panose="020B0500000000000000" charset="0"/>
              <a:cs typeface="Arial-Rounded" panose="020B0500000000000000" charset="0"/>
            </a:endParaRPr>
          </a:p>
          <a:p>
            <a:pPr algn="just"/>
            <a:r>
              <a:rPr sz="2800" dirty="0">
                <a:latin typeface="Arial-Rounded" panose="020B0500000000000000" charset="0"/>
                <a:cs typeface="Arial-Rounded" panose="020B0500000000000000" charset="0"/>
              </a:rPr>
              <a:t>     Cuối giờ, chúng tôi mang tranh đính lên bảng. Mọi ánh mắt đều hướng về bức tranh bông hoa bốn cánh của H</a:t>
            </a:r>
            <a:r>
              <a:rPr sz="2800" dirty="0"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2800" dirty="0">
                <a:latin typeface="Arial-Rounded" panose="020B0500000000000000" charset="0"/>
                <a:cs typeface="Arial-Rounded" panose="020B0500000000000000" charset="0"/>
              </a:rPr>
              <a:t>. Trên mỗi bông hoa ghi tên một tổ trong lớp. Giữa nhụy hoa l</a:t>
            </a:r>
            <a:r>
              <a:rPr sz="2800" dirty="0"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2800" dirty="0">
                <a:latin typeface="Arial-Rounded" panose="020B0500000000000000" charset="0"/>
                <a:cs typeface="Arial-Rounded" panose="020B0500000000000000" charset="0"/>
              </a:rPr>
              <a:t> cô giáo cười rất tươi. Bên dưới có dòng chữ nắn nót “Hoa yêu thương”. Ai cũng thấy có mình trong tranh. Chúng tôi treo bức tranh ở góc sáng tạo của lớp.</a:t>
            </a:r>
            <a:endParaRPr sz="2800" dirty="0">
              <a:latin typeface="Arial-Rounded" panose="020B0500000000000000" charset="0"/>
              <a:cs typeface="Arial-Rounded" panose="020B0500000000000000" charset="0"/>
            </a:endParaRPr>
          </a:p>
          <a:p>
            <a:pPr algn="r"/>
            <a:r>
              <a:rPr sz="2800" b="1" dirty="0">
                <a:latin typeface="Arial-Rounded" panose="020B0500000000000000" charset="0"/>
                <a:cs typeface="Arial-Rounded" panose="020B0500000000000000" charset="0"/>
              </a:rPr>
              <a:t>(Phạm Thủy)</a:t>
            </a:r>
            <a:endParaRPr sz="2800" b="1" dirty="0">
              <a:latin typeface="Arial-Rounded" panose="020B0500000000000000" charset="0"/>
              <a:cs typeface="Arial-Rounded" panose="020B0500000000000000" charset="0"/>
            </a:endParaRPr>
          </a:p>
          <a:p>
            <a:endParaRPr sz="28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5" name="Left Brace 14"/>
          <p:cNvSpPr/>
          <p:nvPr/>
        </p:nvSpPr>
        <p:spPr>
          <a:xfrm>
            <a:off x="1567180" y="3298825"/>
            <a:ext cx="374650" cy="2684780"/>
          </a:xfrm>
          <a:prstGeom prst="leftBrace">
            <a:avLst>
              <a:gd name="adj1" fmla="val 8333"/>
              <a:gd name="adj2" fmla="val 50781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127" grpId="0"/>
      <p:bldP spid="5129" grpId="0"/>
      <p:bldP spid="14" grpId="0" animBg="1"/>
      <p:bldP spid="4" grpId="0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Subtitle 2"/>
          <p:cNvSpPr txBox="1"/>
          <p:nvPr/>
        </p:nvSpPr>
        <p:spPr>
          <a:xfrm>
            <a:off x="1974850" y="2309813"/>
            <a:ext cx="2830513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54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hí hoáy</a:t>
            </a:r>
            <a:endParaRPr lang="en-US" altLang="en-US" sz="5400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6147" name="Subtitle 2"/>
          <p:cNvSpPr txBox="1"/>
          <p:nvPr/>
        </p:nvSpPr>
        <p:spPr>
          <a:xfrm>
            <a:off x="1809750" y="3497263"/>
            <a:ext cx="2830513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endParaRPr lang="en-US" altLang="en-US" sz="4000" dirty="0"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9" name="Subtitle 2"/>
          <p:cNvSpPr txBox="1"/>
          <p:nvPr/>
        </p:nvSpPr>
        <p:spPr>
          <a:xfrm>
            <a:off x="1958975" y="3497263"/>
            <a:ext cx="3700463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54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nhụy hoa</a:t>
            </a:r>
            <a:endParaRPr lang="en-US" altLang="en-US" sz="5400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11" name="Subtitle 2"/>
          <p:cNvSpPr txBox="1"/>
          <p:nvPr/>
        </p:nvSpPr>
        <p:spPr>
          <a:xfrm>
            <a:off x="7353300" y="2466975"/>
            <a:ext cx="2830513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54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tỉ mỉ</a:t>
            </a:r>
            <a:endParaRPr lang="en-US" altLang="en-US" sz="5400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12" name="Subtitle 2"/>
          <p:cNvSpPr txBox="1"/>
          <p:nvPr/>
        </p:nvSpPr>
        <p:spPr>
          <a:xfrm>
            <a:off x="7173913" y="3530600"/>
            <a:ext cx="2830512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54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nắn nót</a:t>
            </a:r>
            <a:endParaRPr lang="en-US" altLang="en-US" sz="5400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75000" y="696913"/>
            <a:ext cx="5300663" cy="971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6152" name="TextBox 2"/>
          <p:cNvSpPr txBox="1"/>
          <p:nvPr/>
        </p:nvSpPr>
        <p:spPr>
          <a:xfrm>
            <a:off x="2466975" y="900113"/>
            <a:ext cx="2251075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endParaRPr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4400" y="754063"/>
            <a:ext cx="5313363" cy="14452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en-US" sz="4400" dirty="0">
                <a:solidFill>
                  <a:srgbClr val="FFFF00"/>
                </a:solidFill>
                <a:latin typeface="Arial-Rounded" panose="020B0500000000000000" charset="0"/>
                <a:cs typeface="Arial-Rounded" panose="020B0500000000000000" charset="0"/>
              </a:rPr>
              <a:t>Giải nghĩa từ ngữ:  </a:t>
            </a:r>
            <a:endParaRPr lang="en-US" altLang="en-US" sz="4400" dirty="0">
              <a:solidFill>
                <a:srgbClr val="FFFF00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endParaRPr lang="en-US" altLang="en-US" sz="4400" dirty="0">
              <a:solidFill>
                <a:srgbClr val="FFFF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32000" y="4905375"/>
            <a:ext cx="3222625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54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sáng tạo</a:t>
            </a:r>
            <a:endParaRPr sz="5400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2" grpId="0"/>
      <p:bldP spid="2" grpId="0" animBg="1"/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ounded Rectangle 1"/>
          <p:cNvSpPr/>
          <p:nvPr/>
        </p:nvSpPr>
        <p:spPr>
          <a:xfrm>
            <a:off x="200025" y="433388"/>
            <a:ext cx="4906963" cy="7731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Font typeface="Arial" panose="020B0604020202020204" pitchFamily="34" charset="0"/>
              <a:buNone/>
            </a:pPr>
            <a:r>
              <a:rPr sz="3600" b="1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3. T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rả lời câu hỏi</a:t>
            </a:r>
            <a:endParaRPr lang="en-US" sz="3600" b="1" dirty="0">
              <a:solidFill>
                <a:schemeClr val="bg1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Text Placeholder 4"/>
          <p:cNvSpPr txBox="1"/>
          <p:nvPr/>
        </p:nvSpPr>
        <p:spPr bwMode="auto">
          <a:xfrm>
            <a:off x="193675" y="1847850"/>
            <a:ext cx="636746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a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.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Lớp của bạn nhỏ có mấy tổ?</a:t>
            </a: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9" name="Text Placeholder 4"/>
          <p:cNvSpPr txBox="1"/>
          <p:nvPr/>
        </p:nvSpPr>
        <p:spPr bwMode="auto">
          <a:xfrm>
            <a:off x="258763" y="3114675"/>
            <a:ext cx="5997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.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Bức tranh bông hoa bốn cánh được đặt tên là gì?</a:t>
            </a: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10" name="Text Placeholder 4"/>
          <p:cNvSpPr txBox="1"/>
          <p:nvPr/>
        </p:nvSpPr>
        <p:spPr bwMode="auto">
          <a:xfrm>
            <a:off x="258763" y="4640263"/>
            <a:ext cx="7045325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.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Theo em có thể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ặt tên nào </a:t>
            </a: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khác cho bức tranh?</a:t>
            </a: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7174" name="Picture 9" descr="Không có mô tả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7763" y="1524000"/>
            <a:ext cx="5964237" cy="4787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ounded Rectangle 3"/>
          <p:cNvSpPr/>
          <p:nvPr/>
        </p:nvSpPr>
        <p:spPr>
          <a:xfrm>
            <a:off x="1204913" y="269875"/>
            <a:ext cx="9674225" cy="9636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Font typeface="Arial" panose="020B0604020202020204" pitchFamily="34" charset="0"/>
              <a:buNone/>
            </a:pPr>
            <a:r>
              <a:rPr sz="3600" b="1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4. Viết v</a:t>
            </a:r>
            <a:r>
              <a:rPr sz="3600" b="1" dirty="0">
                <a:solidFill>
                  <a:schemeClr val="bg1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3600" b="1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o vở câu trả lời cho câu hỏi c ở mục 3 </a:t>
            </a:r>
            <a:endParaRPr sz="3600" b="1" dirty="0">
              <a:solidFill>
                <a:schemeClr val="bg1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8196" name="TextBox 5"/>
          <p:cNvSpPr txBox="1"/>
          <p:nvPr/>
        </p:nvSpPr>
        <p:spPr>
          <a:xfrm>
            <a:off x="360363" y="2527300"/>
            <a:ext cx="11599862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400" b="1" dirty="0">
                <a:latin typeface="Arial-Rounded" panose="020B0500000000000000" charset="0"/>
                <a:cs typeface="Arial-Rounded" panose="020B0500000000000000" charset="0"/>
              </a:rPr>
              <a:t>Bức tranh có thể đặt tên khác l</a:t>
            </a:r>
            <a:r>
              <a:rPr sz="4400" b="1" dirty="0"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sz="4400" b="1" dirty="0"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………………</a:t>
            </a:r>
            <a:r>
              <a:rPr sz="4400" b="1" dirty="0">
                <a:latin typeface="Arial-Rounded" panose="020B0500000000000000" charset="0"/>
                <a:cs typeface="Arial-Rounded" panose="020B0500000000000000" charset="0"/>
              </a:rPr>
              <a:t>.</a:t>
            </a:r>
            <a:endParaRPr sz="4400" b="1" dirty="0"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1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ounded Rectangle 2"/>
          <p:cNvSpPr/>
          <p:nvPr/>
        </p:nvSpPr>
        <p:spPr>
          <a:xfrm>
            <a:off x="414338" y="788988"/>
            <a:ext cx="10948988" cy="7731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Font typeface="Arial" panose="020B0604020202020204" pitchFamily="34" charset="0"/>
              <a:buNone/>
            </a:pPr>
            <a:r>
              <a:rPr sz="4000" b="1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5. Chọn từ ngữ để ho</a:t>
            </a:r>
            <a:r>
              <a:rPr sz="4000" b="1" dirty="0">
                <a:solidFill>
                  <a:schemeClr val="bg1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4000" b="1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n thiện câu  v</a:t>
            </a:r>
            <a:r>
              <a:rPr sz="4000" b="1" dirty="0">
                <a:solidFill>
                  <a:schemeClr val="bg1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4000" b="1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viết v</a:t>
            </a:r>
            <a:r>
              <a:rPr sz="4000" b="1" dirty="0">
                <a:solidFill>
                  <a:schemeClr val="bg1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4000" b="1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o vở</a:t>
            </a:r>
            <a:endParaRPr sz="4000" b="1" dirty="0">
              <a:solidFill>
                <a:schemeClr val="bg1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4388" y="3852863"/>
            <a:ext cx="108537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latin typeface="Arial-Rounded" panose="020B0500000000000000" charset="0"/>
                <a:cs typeface="Arial-Rounded" panose="020B0500000000000000" charset="0"/>
              </a:rPr>
              <a:t>Phương ngắm nhìn</a:t>
            </a:r>
            <a:r>
              <a:rPr sz="4000" b="1" dirty="0">
                <a:latin typeface="Arial-Rounded" panose="020B0500000000000000" charset="0"/>
                <a:ea typeface="Tiffany" pitchFamily="18" charset="0"/>
                <a:cs typeface="Arial-Rounded" panose="020B0500000000000000" charset="0"/>
              </a:rPr>
              <a:t>…………</a:t>
            </a:r>
            <a:r>
              <a:rPr sz="4000" b="1" dirty="0">
                <a:latin typeface="Arial-Rounded" panose="020B0500000000000000" charset="0"/>
                <a:cs typeface="Arial-Rounded" panose="020B0500000000000000" charset="0"/>
              </a:rPr>
              <a:t>. nắn nót trên bảng.</a:t>
            </a:r>
            <a:endParaRPr sz="4000" b="1" dirty="0">
              <a:latin typeface="Arial-Rounded" panose="020B0500000000000000" charset="0"/>
              <a:ea typeface="Tiffany" pitchFamily="18" charset="0"/>
              <a:cs typeface="Arial-Rounded" panose="020B050000000000000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59680" y="3859530"/>
            <a:ext cx="262064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sz="40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dòng chữ</a:t>
            </a:r>
            <a:endParaRPr sz="40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8400" y="2084388"/>
            <a:ext cx="7766050" cy="1060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01950" y="2260600"/>
            <a:ext cx="71437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latin typeface="Arial-Rounded" panose="020B0500000000000000" charset="0"/>
                <a:cs typeface="Arial-Rounded" panose="020B0500000000000000" charset="0"/>
              </a:rPr>
              <a:t>tô vẽ        dòng chữ       hí hoáy</a:t>
            </a:r>
            <a:endParaRPr sz="4000" b="1" dirty="0"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 animBg="1"/>
      <p:bldP spid="10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1706</Words>
  <Application>WPS Presentation</Application>
  <PresentationFormat/>
  <Paragraphs>112</Paragraphs>
  <Slides>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SimSun</vt:lpstr>
      <vt:lpstr>Wingdings</vt:lpstr>
      <vt:lpstr>Calibri</vt:lpstr>
      <vt:lpstr>Calibri Light</vt:lpstr>
      <vt:lpstr>Times New Roman</vt:lpstr>
      <vt:lpstr>Tahoma</vt:lpstr>
      <vt:lpstr>.VnAvant</vt:lpstr>
      <vt:lpstr>Tiffany</vt:lpstr>
      <vt:lpstr>Segoe Print</vt:lpstr>
      <vt:lpstr>Arial Black</vt:lpstr>
      <vt:lpstr>Microsoft YaHei</vt:lpstr>
      <vt:lpstr>Arial Unicode MS</vt:lpstr>
      <vt:lpstr>Arial-Rounded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3</cp:revision>
  <dcterms:created xsi:type="dcterms:W3CDTF">2020-08-08T08:08:51Z</dcterms:created>
  <dcterms:modified xsi:type="dcterms:W3CDTF">2020-10-24T14:50:48Z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