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3"/>
    <p:sldId id="320" r:id="rId5"/>
    <p:sldId id="258" r:id="rId6"/>
    <p:sldId id="288" r:id="rId7"/>
    <p:sldId id="266" r:id="rId8"/>
    <p:sldId id="290" r:id="rId9"/>
    <p:sldId id="291" r:id="rId10"/>
    <p:sldId id="292" r:id="rId11"/>
    <p:sldId id="293" r:id="rId12"/>
    <p:sldId id="294" r:id="rId13"/>
    <p:sldId id="295" r:id="rId14"/>
    <p:sldId id="278" r:id="rId15"/>
    <p:sldId id="297" r:id="rId16"/>
    <p:sldId id="296" r:id="rId17"/>
    <p:sldId id="267" r:id="rId18"/>
    <p:sldId id="279" r:id="rId19"/>
    <p:sldId id="298" r:id="rId20"/>
    <p:sldId id="299" r:id="rId21"/>
    <p:sldId id="300" r:id="rId22"/>
    <p:sldId id="268" r:id="rId23"/>
    <p:sldId id="281" r:id="rId24"/>
    <p:sldId id="269" r:id="rId25"/>
    <p:sldId id="282" r:id="rId26"/>
    <p:sldId id="270" r:id="rId27"/>
    <p:sldId id="283" r:id="rId28"/>
    <p:sldId id="271" r:id="rId29"/>
    <p:sldId id="284" r:id="rId30"/>
    <p:sldId id="285" r:id="rId31"/>
    <p:sldId id="272" r:id="rId32"/>
    <p:sldId id="286" r:id="rId33"/>
    <p:sldId id="273" r:id="rId34"/>
    <p:sldId id="287" r:id="rId35"/>
    <p:sldId id="301" r:id="rId36"/>
    <p:sldId id="302" r:id="rId37"/>
    <p:sldId id="274" r:id="rId38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42"/>
    </p:embeddedFont>
    <p:embeddedFont>
      <p:font typeface="Arial-Rounded" panose="020B0500000000000000" pitchFamily="34" charset="-93"/>
      <p:regular r:id="rId43"/>
    </p:embeddedFont>
    <p:embeddedFont>
      <p:font typeface="Microsoft YaHei" panose="020B0503020204020204" pitchFamily="34" charset="-122"/>
      <p:regular r:id="rId44"/>
    </p:embeddedFont>
    <p:embeddedFont>
      <p:font typeface="DFPOP1-W9" panose="02010609010101010101" charset="0"/>
      <p:regular r:id="rId45"/>
    </p:embeddedFont>
    <p:embeddedFont>
      <p:font typeface="Calibri" panose="020F0502020204030204" charset="0"/>
      <p:regular r:id="rId46"/>
      <p:bold r:id="rId47"/>
      <p:italic r:id="rId48"/>
      <p:boldItalic r:id="rId49"/>
    </p:embeddedFont>
    <p:embeddedFont>
      <p:font typeface="Arial-Rounded" panose="020B0500000000000000" charset="0"/>
      <p:regular r:id="rId50"/>
    </p:embeddedFont>
    <p:embeddedFont>
      <p:font typeface="UTM Avo" panose="02040603050506020204" charset="0"/>
      <p:regular r:id="rId51"/>
      <p:bold r:id="rId52"/>
      <p:italic r:id="rId53"/>
      <p:boldItalic r:id="rId54"/>
    </p:embeddedFont>
  </p:embeddedFontLst>
  <p:custDataLst>
    <p:tags r:id="rId5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  <p14:sldId id="320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290"/>
            <p14:sldId id="291"/>
            <p14:sldId id="292"/>
            <p14:sldId id="293"/>
            <p14:sldId id="294"/>
            <p14:sldId id="295"/>
            <p14:sldId id="278"/>
            <p14:sldId id="297"/>
            <p14:sldId id="296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301"/>
            <p14:sldId id="302"/>
            <p14:sldId id="27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679C31"/>
    <a:srgbClr val="F14420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16" autoAdjust="0"/>
    <p:restoredTop sz="94660"/>
  </p:normalViewPr>
  <p:slideViewPr>
    <p:cSldViewPr snapToGrid="0">
      <p:cViewPr varScale="1">
        <p:scale>
          <a:sx n="98" d="100"/>
          <a:sy n="98" d="100"/>
        </p:scale>
        <p:origin x="750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5" Type="http://schemas.openxmlformats.org/officeDocument/2006/relationships/tags" Target="tags/tag2.xml"/><Relationship Id="rId54" Type="http://schemas.openxmlformats.org/officeDocument/2006/relationships/font" Target="fonts/font13.fntdata"/><Relationship Id="rId53" Type="http://schemas.openxmlformats.org/officeDocument/2006/relationships/font" Target="fonts/font12.fntdata"/><Relationship Id="rId52" Type="http://schemas.openxmlformats.org/officeDocument/2006/relationships/font" Target="fonts/font11.fntdata"/><Relationship Id="rId51" Type="http://schemas.openxmlformats.org/officeDocument/2006/relationships/font" Target="fonts/font10.fntdata"/><Relationship Id="rId50" Type="http://schemas.openxmlformats.org/officeDocument/2006/relationships/font" Target="fonts/font9.fntdata"/><Relationship Id="rId5" Type="http://schemas.openxmlformats.org/officeDocument/2006/relationships/slide" Target="slides/slide2.xml"/><Relationship Id="rId49" Type="http://schemas.openxmlformats.org/officeDocument/2006/relationships/font" Target="fonts/font8.fntdata"/><Relationship Id="rId48" Type="http://schemas.openxmlformats.org/officeDocument/2006/relationships/font" Target="fonts/font7.fntdata"/><Relationship Id="rId47" Type="http://schemas.openxmlformats.org/officeDocument/2006/relationships/font" Target="fonts/font6.fntdata"/><Relationship Id="rId46" Type="http://schemas.openxmlformats.org/officeDocument/2006/relationships/font" Target="fonts/font5.fntdata"/><Relationship Id="rId45" Type="http://schemas.openxmlformats.org/officeDocument/2006/relationships/font" Target="fonts/font4.fntdata"/><Relationship Id="rId44" Type="http://schemas.openxmlformats.org/officeDocument/2006/relationships/font" Target="fonts/font3.fntdata"/><Relationship Id="rId43" Type="http://schemas.openxmlformats.org/officeDocument/2006/relationships/font" Target="fonts/font2.fntdata"/><Relationship Id="rId42" Type="http://schemas.openxmlformats.org/officeDocument/2006/relationships/font" Target="fonts/font1.fntdata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11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6.png"/><Relationship Id="rId12" Type="http://schemas.microsoft.com/office/2007/relationships/media" Target="../media/media1.mp3"/><Relationship Id="rId11" Type="http://schemas.openxmlformats.org/officeDocument/2006/relationships/audio" Target="NULL" TargetMode="External"/><Relationship Id="rId10" Type="http://schemas.openxmlformats.org/officeDocument/2006/relationships/image" Target="../media/image15.png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3" Type="http://schemas.openxmlformats.org/officeDocument/2006/relationships/tags" Target="../tags/tag1.xml"/><Relationship Id="rId2" Type="http://schemas.microsoft.com/office/2007/relationships/media" Target="file:///E:\Video%20-%20k&#7871;t%20n&#7889;i\Ti&#7871;ng%20Tr&#7889;ng%20Tr&#432;&#7901;ng%20Em.mp4" TargetMode="External"/><Relationship Id="rId1" Type="http://schemas.openxmlformats.org/officeDocument/2006/relationships/video" Target="file:///E:\Video%20-%20k&#7871;t%20n&#7889;i\Ti&#7871;ng%20Tr&#7889;ng%20Tr&#432;&#7901;ng%20Em.mp4" TargetMode="Externa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hdphoto" Target="../media/image25.wdp"/><Relationship Id="rId1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3831" y="2762889"/>
            <a:ext cx="4886405" cy="707546"/>
            <a:chOff x="2267788" y="2707316"/>
            <a:chExt cx="4886405" cy="70754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 trống trương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67789" y="270731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 trống trường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67788" y="271391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 trống trường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1595786"/>
            <a:ext cx="1633801" cy="937695"/>
            <a:chOff x="3295926" y="1800700"/>
            <a:chExt cx="1633801" cy="937695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08770" y="180070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08769" y="1800700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8900.000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1368425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sz="1400" b="1" kern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........</a:t>
            </a:r>
            <a:endParaRPr lang="en-US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矩形 97"/>
          <p:cNvSpPr/>
          <p:nvPr/>
        </p:nvSpPr>
        <p:spPr>
          <a:xfrm>
            <a:off x="1800185" y="466551"/>
            <a:ext cx="60131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 altLang="zh-CN" sz="36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 đề 3: Mái trường mến yêu</a:t>
            </a:r>
            <a:endParaRPr lang="zh-CN" altLang="en-US" sz="3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b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 trống trường</a:t>
            </a:r>
            <a:endParaRPr lang="en-US" altLang="zh-CN" sz="2800" b="1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Tôi là trống </a:t>
            </a:r>
            <a:r>
              <a:rPr lang="en-US" altLang="zh-CN" sz="280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Thân hình tôi đẫy đà, nước da nâu bóng. Học trò thường gọi tôi là bác trống. Có lẽ vì các bạn ấy thấy tôi ở trường lâu lắm rồi. Chính tôi cũng không biết mình đến đây từ bao giờ.</a:t>
            </a:r>
            <a:endParaRPr lang="en-US" altLang="zh-CN" sz="280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Hằng ngày, tôi giúp học trò ra vào lớp đúng giờ. </a:t>
            </a:r>
            <a:r>
              <a:rPr lang="en-US" altLang="zh-CN" sz="28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 khai trường, tiếng của tôi dõng dạc “tùng… tùng… tùng…”, báo hiệu một năm học mới.</a:t>
            </a:r>
            <a:endParaRPr lang="en-US" altLang="zh-CN" sz="280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Bây giờ có thêm anh chuông điện, thỉnh thoảng cũng “reng… reng</a:t>
            </a:r>
            <a:r>
              <a:rPr lang="en-US" altLang="zh-CN" sz="280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 giờ học. Nhưng tôi </a:t>
            </a:r>
            <a:r>
              <a:rPr lang="en-US" altLang="zh-CN" sz="280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 </a:t>
            </a:r>
            <a:r>
              <a:rPr lang="en-US" altLang="zh-CN" sz="28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 người bạn thân thiết của các cô cậu học trò.</a:t>
            </a:r>
            <a:endParaRPr lang="en-US" altLang="zh-CN" sz="280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(Huy Bình)</a:t>
            </a:r>
            <a:endParaRPr lang="zh-CN" altLang="en-US" sz="28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7653" y="440864"/>
            <a:ext cx="706228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2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 khai trường, tiếng của tôi dõng dạc “tùng… tùng… tùng…”, báo hiệu một năm học mới.</a:t>
            </a:r>
            <a:endParaRPr lang="en-US" altLang="zh-CN" sz="280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 giờ có thêm anh chuông điện, thỉnh thoảng cũng “reng… reng…” báo giờ học. </a:t>
            </a:r>
            <a:r>
              <a:rPr lang="en-US" altLang="zh-CN" sz="280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 tôi </a:t>
            </a:r>
            <a:r>
              <a:rPr lang="en-US" altLang="zh-CN" sz="280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 </a:t>
            </a:r>
            <a:r>
              <a:rPr lang="en-US" altLang="zh-CN" sz="280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 người bạn thân thiết của các cô cậu học trò.</a:t>
            </a:r>
            <a:endParaRPr lang="en-US" altLang="zh-CN" sz="280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 rot="6249968" flipH="1">
            <a:off x="3640701" y="686042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6249968" flipH="1">
            <a:off x="7599259" y="686042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6249968" flipH="1">
            <a:off x="4405943" y="1105385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6249968" flipH="1">
            <a:off x="2518777" y="1972276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6249968" flipH="1">
            <a:off x="6730855" y="1972277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6249968" flipH="1">
            <a:off x="1823278" y="2363478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6249968" flipH="1">
            <a:off x="1646462" y="2919452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6249968" flipH="1">
            <a:off x="3151063" y="2820944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6249968" flipH="1">
            <a:off x="6273654" y="2883430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-237530"/>
            <a:ext cx="9143999" cy="58228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GB" altLang="zh-CN" sz="28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28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592933" y="620902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/>
          <p:cNvSpPr/>
          <p:nvPr/>
        </p:nvSpPr>
        <p:spPr>
          <a:xfrm>
            <a:off x="592933" y="3622517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4773" y="344280"/>
            <a:ext cx="163424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Đẫy đà</a:t>
            </a:r>
            <a:endParaRPr lang="en-US" sz="36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8845" y="344280"/>
            <a:ext cx="3959155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To tròn, mập mạp</a:t>
            </a:r>
            <a:endParaRPr lang="en-US" sz="36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866" y="1401670"/>
            <a:ext cx="210441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Nâu bóng</a:t>
            </a:r>
            <a:endParaRPr lang="en-US" sz="36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8845" y="1401671"/>
            <a:ext cx="5846321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Màu nâu và có độ nhẵn bóng </a:t>
            </a:r>
            <a:endParaRPr lang="en-US" sz="36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9688" y="2666853"/>
            <a:ext cx="210441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Báo hiệu</a:t>
            </a:r>
            <a:endParaRPr lang="en-US" sz="36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3198" y="2666854"/>
            <a:ext cx="634243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Cho biết một điều gì đó sắp đến</a:t>
            </a:r>
            <a:r>
              <a:rPr lang="en-GB" sz="36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b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 trống trường</a:t>
            </a:r>
            <a:endParaRPr lang="en-US" altLang="zh-CN" sz="2800" b="1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Tôi là trống trường. Thân hình tôi đẫy đà, nước da nâu bóng. Học trò thường gọi tôi là bác trống. Có lẽ vì các bạn ấy thấy tôi ở trường lâu lắm rồi. Chính tôi cũng không biết mình đến đây từ bao giờ.</a:t>
            </a:r>
            <a:endParaRPr lang="en-US" altLang="zh-CN" sz="280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Hằng ngày, tôi giúp học trò ra vào lớp đúng giờ. Ngày khai trường, tiếng của tôi dõng dạc “tùng… tùng… tùng…”, báo hiệu một năm học mới.</a:t>
            </a:r>
            <a:endParaRPr lang="en-US" altLang="zh-CN" sz="280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Bây giờ có thêm anh chuông điện, thỉnh thoảng cũng “reng… reng</a:t>
            </a:r>
            <a:r>
              <a:rPr lang="en-US" altLang="zh-CN" sz="280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 giờ học. Nhưng tôi </a:t>
            </a:r>
            <a:r>
              <a:rPr lang="en-US" altLang="zh-CN" sz="280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 </a:t>
            </a:r>
            <a:r>
              <a:rPr lang="en-US" altLang="zh-CN" sz="280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 người bạn thân thiết của các cô cậu học trò.</a:t>
            </a:r>
            <a:endParaRPr lang="en-US" altLang="zh-CN" sz="280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(Huy Bình)</a:t>
            </a:r>
            <a:endParaRPr lang="zh-CN" altLang="en-US" sz="28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37556" y="248143"/>
            <a:ext cx="8505646" cy="4443362"/>
            <a:chOff x="437556" y="248143"/>
            <a:chExt cx="8505646" cy="4443362"/>
          </a:xfrm>
        </p:grpSpPr>
        <p:sp>
          <p:nvSpPr>
            <p:cNvPr id="4" name="矩形 8"/>
            <p:cNvSpPr/>
            <p:nvPr/>
          </p:nvSpPr>
          <p:spPr>
            <a:xfrm>
              <a:off x="437556" y="248143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</a:t>
              </a:r>
              <a:r>
                <a:rPr lang="en-US" altLang="zh-CN" sz="320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3200" smtClean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 trường có vẻ ngoài thế nào?</a:t>
              </a:r>
              <a:endParaRPr lang="zh-CN" altLang="en-US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/>
            <p:cNvSpPr/>
            <p:nvPr/>
          </p:nvSpPr>
          <p:spPr>
            <a:xfrm>
              <a:off x="437556" y="767750"/>
              <a:ext cx="837551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32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Hằng</a:t>
              </a:r>
              <a:r>
                <a:rPr lang="en-US" altLang="zh-CN" sz="32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2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32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32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r>
                <a:rPr lang="en-US" altLang="zh-CN" sz="32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sinh</a:t>
              </a:r>
              <a:r>
                <a:rPr lang="en-US" altLang="zh-CN" sz="32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việc</a:t>
              </a:r>
              <a:r>
                <a:rPr lang="en-US" altLang="zh-CN" sz="32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/>
            <p:cNvSpPr/>
            <p:nvPr/>
          </p:nvSpPr>
          <p:spPr>
            <a:xfrm>
              <a:off x="437556" y="1352525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</a:t>
              </a:r>
              <a:r>
                <a:rPr lang="en-US" altLang="zh-CN" sz="320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320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 khai trường, tiếng trống báo hiệu điều </a:t>
              </a:r>
              <a:r>
                <a:rPr lang="en-US" altLang="zh-CN" sz="3200" dirty="0" err="1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solidFill>
                    <a:srgbClr val="4CA42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22591" y="2148410"/>
              <a:ext cx="7416000" cy="254309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/>
          <p:cNvSpPr/>
          <p:nvPr/>
        </p:nvSpPr>
        <p:spPr>
          <a:xfrm>
            <a:off x="359735" y="108472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 trường có vẻ ngoài đẫy đà, màu nâu bóng.</a:t>
            </a:r>
            <a:endParaRPr lang="zh-CN" altLang="en-US" sz="3200" dirty="0">
              <a:solidFill>
                <a:srgbClr val="4CA42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/>
          <p:cNvSpPr/>
          <p:nvPr/>
        </p:nvSpPr>
        <p:spPr>
          <a:xfrm>
            <a:off x="589956" y="40054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r>
              <a:rPr lang="en-US" altLang="zh-CN" sz="320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smtClean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 trường có vẻ ngoài thế nào?</a:t>
            </a:r>
            <a:endParaRPr lang="zh-CN" altLang="en-US" sz="3200" dirty="0">
              <a:solidFill>
                <a:srgbClr val="4CA42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6883" y="2268572"/>
            <a:ext cx="6991350" cy="2590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974" y="454230"/>
            <a:ext cx="8745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Hằng ngày, trống trường giúp học sinh việc gì?</a:t>
            </a:r>
            <a:endParaRPr lang="zh-CN" altLang="en-US" sz="3200" dirty="0">
              <a:solidFill>
                <a:srgbClr val="4CA42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974" y="1191354"/>
            <a:ext cx="87451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 ngày, trống trường giúp học </a:t>
            </a:r>
            <a:r>
              <a:rPr lang="en-US" altLang="zh-CN" sz="320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 ra vào lớp đúng giờ</a:t>
            </a:r>
            <a:endParaRPr lang="zh-CN" altLang="en-US" sz="3200" dirty="0">
              <a:solidFill>
                <a:srgbClr val="4CA42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7896" y="2268572"/>
            <a:ext cx="5711934" cy="2573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/>
          <p:cNvSpPr/>
          <p:nvPr/>
        </p:nvSpPr>
        <p:spPr>
          <a:xfrm>
            <a:off x="204093" y="30193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20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 khai trường, tiếng trống báo hiệu điều </a:t>
            </a:r>
            <a:r>
              <a:rPr lang="en-US" altLang="zh-CN" sz="3200" dirty="0" err="1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/>
          <p:cNvSpPr/>
          <p:nvPr/>
        </p:nvSpPr>
        <p:spPr>
          <a:xfrm>
            <a:off x="392400" y="1070424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 khai trường, tiếng trống báo hiệu một năm học mới đã đến?</a:t>
            </a:r>
            <a:endParaRPr lang="zh-CN" altLang="en-US" sz="3200" dirty="0">
              <a:solidFill>
                <a:srgbClr val="4CA42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797" y="2527021"/>
            <a:ext cx="6622888" cy="2482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55" y="273685"/>
            <a:ext cx="7440295" cy="994410"/>
          </a:xfrm>
        </p:spPr>
        <p:txBody>
          <a:bodyPr>
            <a:normAutofit fontScale="90000"/>
          </a:bodyPr>
          <a:p>
            <a:r>
              <a:rPr lang="en-US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Cùng nghe bài Tiếng trống trường em</a:t>
            </a:r>
            <a:endParaRPr lang="en-US">
              <a:solidFill>
                <a:schemeClr val="bg1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4" name="Tiếng Trống Trường Em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71320" y="1087120"/>
            <a:ext cx="5801995" cy="3545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>
        <p:wedge/>
      </p:transition>
    </mc:Choice>
    <mc:Fallback>
      <p:transition advTm="1000">
        <p:wedg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48985" y="2337951"/>
            <a:ext cx="80231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r>
              <a:rPr lang="en-US" altLang="zh-CN" sz="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ằng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40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 ra vào lớp đúng giờ</a:t>
            </a:r>
            <a:r>
              <a:rPr lang="en-US" altLang="zh-CN" sz="400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40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049" y="3645423"/>
            <a:ext cx="7823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endParaRPr lang="en-US" sz="20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3024" y="123120"/>
            <a:ext cx="8437898" cy="1498674"/>
            <a:chOff x="293024" y="123120"/>
            <a:chExt cx="8437898" cy="1498674"/>
          </a:xfrm>
        </p:grpSpPr>
        <p:sp>
          <p:nvSpPr>
            <p:cNvPr id="4" name="矩形 8"/>
            <p:cNvSpPr/>
            <p:nvPr/>
          </p:nvSpPr>
          <p:spPr>
            <a:xfrm>
              <a:off x="293024" y="123120"/>
              <a:ext cx="82751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vở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trả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hỏi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 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ở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mục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endParaRPr lang="zh-CN" altLang="en-US" sz="3200" b="1" dirty="0">
                <a:solidFill>
                  <a:srgbClr val="FF000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8" name="矩形 8"/>
            <p:cNvSpPr/>
            <p:nvPr/>
          </p:nvSpPr>
          <p:spPr>
            <a:xfrm>
              <a:off x="293024" y="975463"/>
              <a:ext cx="84378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Hằng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r>
                <a:rPr lang="en-US" altLang="zh-CN" sz="360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sinh (…) </a:t>
              </a:r>
              <a:endParaRPr lang="zh-CN" alt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776096" y="1120439"/>
            <a:ext cx="812185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947542" y="1120440"/>
            <a:ext cx="768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trống trường    báo hệu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45915" y="2473724"/>
            <a:ext cx="89980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 nào cũng vậy                               chúng em háo hức chờ đón.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85961" y="1120439"/>
            <a:ext cx="3313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 khai trường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4384902" y="2571748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04 0.00895 L 0.27518 0.2663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1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287" y="584773"/>
            <a:ext cx="7971183" cy="455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723540" y="1362087"/>
            <a:ext cx="80231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 thoảng có chuông điện báo giờ học. Nhưng trống trường vẫn là người bạn gần gũi của học sinh.</a:t>
            </a:r>
            <a:r>
              <a:rPr lang="en-US" altLang="zh-CN" sz="40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96903" y="1983474"/>
            <a:ext cx="2529192" cy="78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270606" y="1454920"/>
            <a:ext cx="8505646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ang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an, au,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ao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và giải câu đố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003203" y="1725294"/>
            <a:ext cx="17296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Bảng lớp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0" y="821258"/>
            <a:ext cx="67877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GB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GB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GB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đen</a:t>
            </a:r>
            <a:r>
              <a:rPr lang="en-GB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en-GB" altLang="zh-CN" sz="32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GB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phấn</a:t>
            </a:r>
            <a:r>
              <a:rPr lang="en-GB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trắng</a:t>
            </a:r>
            <a:r>
              <a:rPr lang="en-GB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GB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GB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en-GB" altLang="zh-CN" sz="32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(</a:t>
            </a:r>
            <a:r>
              <a:rPr lang="en-GB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  <a:endParaRPr lang="en-GB" altLang="zh-CN" sz="32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/>
          <p:cNvSpPr/>
          <p:nvPr/>
        </p:nvSpPr>
        <p:spPr>
          <a:xfrm>
            <a:off x="215426" y="2586102"/>
            <a:ext cx="67877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altLang="zh-CN" sz="32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“Reng…reng” là tiếng của tôi</a:t>
            </a:r>
            <a:endParaRPr lang="en-GB" altLang="zh-CN" sz="320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 chơi, vào học, tôi thường báo ngay</a:t>
            </a:r>
            <a:endParaRPr lang="en-GB" altLang="zh-CN" sz="320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( Là cái gì?)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/>
          <p:cNvSpPr/>
          <p:nvPr/>
        </p:nvSpPr>
        <p:spPr>
          <a:xfrm>
            <a:off x="456660" y="100753"/>
            <a:ext cx="3382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và giải câu đố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83485" y="3570987"/>
            <a:ext cx="25620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 điện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/>
          <p:cNvSpPr/>
          <p:nvPr/>
        </p:nvSpPr>
        <p:spPr>
          <a:xfrm>
            <a:off x="788843" y="276509"/>
            <a:ext cx="678777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 bằng gỗ</a:t>
            </a:r>
            <a:endParaRPr lang="en-GB" altLang="zh-CN" sz="320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 bằng da</a:t>
            </a:r>
            <a:endParaRPr lang="en-GB" altLang="zh-CN" sz="320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Hễ động đến</a:t>
            </a:r>
            <a:endParaRPr lang="en-GB" altLang="zh-CN" sz="320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 kêu la</a:t>
            </a:r>
            <a:endParaRPr lang="en-GB" altLang="zh-CN" sz="320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 bạn tới</a:t>
            </a:r>
            <a:endParaRPr lang="en-GB" altLang="zh-CN" sz="320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Tiễn bạn  về</a:t>
            </a:r>
            <a:endParaRPr lang="en-GB" altLang="zh-CN" sz="320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 đầu hè</a:t>
            </a:r>
            <a:endParaRPr lang="en-GB" altLang="zh-CN" sz="320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 người đánh   </a:t>
            </a:r>
            <a:r>
              <a:rPr lang="en-GB" altLang="zh-CN" sz="320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GB" altLang="zh-CN" sz="32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 cái gì?)</a:t>
            </a:r>
            <a:endParaRPr lang="en-GB" altLang="zh-CN" sz="320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endParaRPr lang="zh-CN" altLang="en-US" sz="320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  <a:endParaRPr lang="en-GB" altLang="zh-CN" sz="32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5826156" y="3664166"/>
            <a:ext cx="2705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 trường</a:t>
            </a:r>
            <a:endParaRPr lang="zh-CN" altLang="en-US" sz="3200" dirty="0">
              <a:solidFill>
                <a:srgbClr val="4CA42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/>
          <p:cNvSpPr/>
          <p:nvPr/>
        </p:nvSpPr>
        <p:spPr>
          <a:xfrm>
            <a:off x="262647" y="801802"/>
            <a:ext cx="73249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6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 đầu, một mặt, bốn chân</a:t>
            </a:r>
            <a:endParaRPr lang="en-GB" altLang="zh-CN" sz="360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6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 bạn trò nhỏ kết thân hàng ngày</a:t>
            </a:r>
            <a:endParaRPr lang="en-GB" altLang="zh-CN" sz="360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r"/>
            <a:r>
              <a:rPr lang="en-GB" altLang="zh-CN" sz="36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(Là cái gì?)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/>
          <p:cNvSpPr/>
          <p:nvPr/>
        </p:nvSpPr>
        <p:spPr>
          <a:xfrm>
            <a:off x="5223041" y="2390918"/>
            <a:ext cx="2705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 ghế</a:t>
            </a:r>
            <a:endParaRPr lang="zh-CN" altLang="en-US" sz="3200" dirty="0">
              <a:solidFill>
                <a:srgbClr val="4CA42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582167" y="10175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 thấy những gì trong tranh?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582167" y="782301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Trong tranh đồ vật nào quen thuộc với em nhất </a:t>
            </a:r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 được dùng để làm gì</a:t>
            </a:r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784" y="1859519"/>
            <a:ext cx="7956000" cy="26064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b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 trống trường</a:t>
            </a:r>
            <a:endParaRPr lang="en-US" altLang="zh-CN" sz="2800" b="1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Tôi là trống trường. Thân hình tôi đẫy đà, nước da nâu bóng. Học trò thường gọi tôi là bác trống. Có lẽ vì các bạn ấy thấy tôi ở trường lâu lắm rồi. Chính tôi cũng không biết mình đến đây từ bao giờ.</a:t>
            </a:r>
            <a:endParaRPr lang="en-US" altLang="zh-CN" sz="280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Hằng ngày, tôi giúp học trò ra vào lớp đúng giờ. Ngày khai trường, tiếng của tôi dõng dạc “tùng… tùng… tùng…”, báo hiệu một năm học mới.</a:t>
            </a:r>
            <a:endParaRPr lang="en-US" altLang="zh-CN" sz="280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Bây giờ có thêm anh chuông điện, thỉnh thoảng cũng “reng… reng</a:t>
            </a:r>
            <a:r>
              <a:rPr lang="en-US" altLang="zh-CN" sz="280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 giờ học. Nhưng tôi </a:t>
            </a:r>
            <a:r>
              <a:rPr lang="en-US" altLang="zh-CN" sz="280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 </a:t>
            </a:r>
            <a:r>
              <a:rPr lang="en-US" altLang="zh-CN" sz="280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 người bạn thân thiết của các cô cậu học trò.</a:t>
            </a:r>
            <a:endParaRPr lang="en-US" altLang="zh-CN" sz="280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(Huy Bình)</a:t>
            </a:r>
            <a:endParaRPr lang="zh-CN" altLang="en-US" sz="28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32689" y="4231532"/>
            <a:ext cx="1721796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8730" y="1431641"/>
            <a:ext cx="398834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540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reng… </a:t>
            </a:r>
            <a:r>
              <a:rPr lang="en-US" altLang="zh-CN" sz="540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endParaRPr lang="en-US" sz="5400"/>
          </a:p>
        </p:txBody>
      </p:sp>
      <p:sp>
        <p:nvSpPr>
          <p:cNvPr id="3" name="TextBox 2"/>
          <p:cNvSpPr txBox="1"/>
          <p:nvPr/>
        </p:nvSpPr>
        <p:spPr>
          <a:xfrm>
            <a:off x="1284051" y="1431641"/>
            <a:ext cx="2354094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altLang="zh-CN" sz="540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eng</a:t>
            </a:r>
            <a:endParaRPr lang="en-US" sz="540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b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 trống trường</a:t>
            </a:r>
            <a:endParaRPr lang="en-US" altLang="zh-CN" sz="2800" b="1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Tôi là trống trường. Thân hình tôi đẫy đà, nước da nâu bóng. Học trò thường gọi tôi là bác trống. Có lẽ vì các bạn ấy thấy tôi ở trường lâu lắm rồi. Chính tôi cũng không biết mình đến đây từ bao giờ.</a:t>
            </a:r>
            <a:endParaRPr lang="en-US" altLang="zh-CN" sz="280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Hằng ngày, tôi giúp học trò ra vào lớp đúng giờ. Ngày khai trường, tiếng của tôi dõng dạc “tùng… tùng… tùng…”, báo hiệu một năm học mới.</a:t>
            </a:r>
            <a:endParaRPr lang="en-US" altLang="zh-CN" sz="280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Bây giờ có thêm anh chuông điện, thỉnh thoảng cũng “reng… reng</a:t>
            </a:r>
            <a:r>
              <a:rPr lang="en-US" altLang="zh-CN" sz="280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 giờ học. Nhưng tôi </a:t>
            </a:r>
            <a:r>
              <a:rPr lang="en-US" altLang="zh-CN" sz="280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 </a:t>
            </a:r>
            <a:r>
              <a:rPr lang="en-US" altLang="zh-CN" sz="280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 người bạn thân thiết của các cô cậu học trò.</a:t>
            </a:r>
            <a:endParaRPr lang="en-US" altLang="zh-CN" sz="280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(Huy Bình)</a:t>
            </a:r>
            <a:endParaRPr lang="zh-CN" altLang="en-US" sz="28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2689" y="4231532"/>
            <a:ext cx="1721796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4485" y="2953967"/>
            <a:ext cx="680936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4928681" y="2976826"/>
            <a:ext cx="1287294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11430" y="3809837"/>
            <a:ext cx="1721796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39063" y="3860577"/>
            <a:ext cx="1721796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739" y="1274323"/>
            <a:ext cx="8531159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Tiếng, dõng dạc, chuông điện, thỉnh thoảng, reng reng</a:t>
            </a:r>
            <a:endParaRPr lang="en-US" sz="36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4819</Words>
  <Application>WPS Presentation</Application>
  <PresentationFormat>On-screen Show (16:9)</PresentationFormat>
  <Paragraphs>195</Paragraphs>
  <Slides>35</Slides>
  <Notes>11</Notes>
  <HiddenSlides>0</HiddenSlides>
  <MMClips>2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2" baseType="lpstr">
      <vt:lpstr>Arial</vt:lpstr>
      <vt:lpstr>SimSun</vt:lpstr>
      <vt:lpstr>Wingdings</vt:lpstr>
      <vt:lpstr>Arial-Rounded</vt:lpstr>
      <vt:lpstr>Times New Roman</vt:lpstr>
      <vt:lpstr>Microsoft YaHei</vt:lpstr>
      <vt:lpstr>DFPOP1-W9</vt:lpstr>
      <vt:lpstr>Arial Unicode MS</vt:lpstr>
      <vt:lpstr>华康少女文字W5</vt:lpstr>
      <vt:lpstr>Segoe Print</vt:lpstr>
      <vt:lpstr>Calibri</vt:lpstr>
      <vt:lpstr>Arial-Rounded</vt:lpstr>
      <vt:lpstr>HL Hoctro</vt:lpstr>
      <vt:lpstr>.VnAvant</vt:lpstr>
      <vt:lpstr>Arial Black</vt:lpstr>
      <vt:lpstr>UTM Avo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Administrator</cp:lastModifiedBy>
  <cp:revision>63</cp:revision>
  <dcterms:created xsi:type="dcterms:W3CDTF">2020-08-13T09:19:00Z</dcterms:created>
  <dcterms:modified xsi:type="dcterms:W3CDTF">2020-10-25T09:18:51Z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1033-11.2.0.9718</vt:lpwstr>
  </property>
</Properties>
</file>