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3"/>
    <p:sldMasterId id="2147483674" r:id="rId4"/>
    <p:sldMasterId id="2147483679" r:id="rId5"/>
    <p:sldMasterId id="2147483685" r:id="rId6"/>
    <p:sldMasterId id="2147483697" r:id="rId7"/>
  </p:sldMasterIdLst>
  <p:notesMasterIdLst>
    <p:notesMasterId r:id="rId9"/>
  </p:notesMasterIdLst>
  <p:sldIdLst>
    <p:sldId id="311" r:id="rId8"/>
    <p:sldId id="312" r:id="rId10"/>
    <p:sldId id="256" r:id="rId11"/>
    <p:sldId id="258" r:id="rId12"/>
    <p:sldId id="275" r:id="rId13"/>
    <p:sldId id="266" r:id="rId14"/>
    <p:sldId id="297" r:id="rId15"/>
    <p:sldId id="267" r:id="rId16"/>
    <p:sldId id="279" r:id="rId17"/>
    <p:sldId id="298" r:id="rId18"/>
    <p:sldId id="299" r:id="rId19"/>
    <p:sldId id="300" r:id="rId20"/>
    <p:sldId id="313" r:id="rId21"/>
    <p:sldId id="269" r:id="rId22"/>
    <p:sldId id="283" r:id="rId23"/>
    <p:sldId id="271" r:id="rId24"/>
    <p:sldId id="301" r:id="rId25"/>
    <p:sldId id="302" r:id="rId26"/>
    <p:sldId id="314" r:id="rId27"/>
    <p:sldId id="303" r:id="rId28"/>
    <p:sldId id="304" r:id="rId29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Microsoft YaHei" panose="020B0503020204020204" pitchFamily="34" charset="-122"/>
      <p:regular r:id="rId36"/>
    </p:embeddedFont>
    <p:embeddedFont>
      <p:font typeface="Arial-Rounded" panose="020B0500000000000000" pitchFamily="34" charset="-93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  <p:embeddedFont>
      <p:font typeface="DFPOP1-W9" panose="02010609010101010101" charset="0"/>
      <p:regular r:id="rId42"/>
    </p:embeddedFont>
    <p:embeddedFont>
      <p:font typeface="UTM Avo" panose="02040603050506020204" charset="0"/>
      <p:regular r:id="rId43"/>
      <p:bold r:id="rId44"/>
      <p:italic r:id="rId45"/>
      <p:boldItalic r:id="rId46"/>
    </p:embeddedFont>
    <p:embeddedFont>
      <p:font typeface="Arial-Rounded" panose="020B0500000000000000" charset="0"/>
      <p:regular r:id="rId47"/>
    </p:embeddedFont>
    <p:embeddedFont>
      <p:font typeface=".VnAvant" panose="020B7200000000000000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11"/>
            <p14:sldId id="312"/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97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313"/>
            <p14:sldId id="269"/>
            <p14:sldId id="283"/>
            <p14:sldId id="271"/>
            <p14:sldId id="301"/>
            <p14:sldId id="302"/>
            <p14:sldId id="303"/>
            <p14:sldId id="304"/>
            <p14:sldId id="31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306" y="-18"/>
      </p:cViewPr>
      <p:guideLst>
        <p:guide orient="horz" pos="157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2" Type="http://schemas.openxmlformats.org/officeDocument/2006/relationships/tags" Target="tags/tag2.xml"/><Relationship Id="rId51" Type="http://schemas.openxmlformats.org/officeDocument/2006/relationships/font" Target="fonts/font19.fntdata"/><Relationship Id="rId50" Type="http://schemas.openxmlformats.org/officeDocument/2006/relationships/font" Target="fonts/font18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7.fntdata"/><Relationship Id="rId48" Type="http://schemas.openxmlformats.org/officeDocument/2006/relationships/font" Target="fonts/font16.fntdata"/><Relationship Id="rId47" Type="http://schemas.openxmlformats.org/officeDocument/2006/relationships/font" Target="fonts/font15.fntdata"/><Relationship Id="rId46" Type="http://schemas.openxmlformats.org/officeDocument/2006/relationships/font" Target="fonts/font14.fntdata"/><Relationship Id="rId45" Type="http://schemas.openxmlformats.org/officeDocument/2006/relationships/font" Target="fonts/font13.fntdata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4442235"/>
            <a:ext cx="9144000" cy="7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BDD7EC-0600-4280-828E-E906F703D0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DD40D-77CE-4BCF-99F8-7A6943217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BDD7EC-0600-4280-828E-E906F703D0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DD40D-77CE-4BCF-99F8-7A6943217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BDD7EC-0600-4280-828E-E906F703D0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DD40D-77CE-4BCF-99F8-7A6943217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BDD7EC-0600-4280-828E-E906F703D0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DD40D-77CE-4BCF-99F8-7A6943217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BDD7EC-0600-4280-828E-E906F703D0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DD40D-77CE-4BCF-99F8-7A6943217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BDD7EC-0600-4280-828E-E906F703D0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DD40D-77CE-4BCF-99F8-7A6943217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BDD7EC-0600-4280-828E-E906F703D0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DD40D-77CE-4BCF-99F8-7A6943217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BDD7EC-0600-4280-828E-E906F703D0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DD40D-77CE-4BCF-99F8-7A6943217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BDD7EC-0600-4280-828E-E906F703D0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DD40D-77CE-4BCF-99F8-7A6943217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BDD7EC-0600-4280-828E-E906F703D0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DD40D-77CE-4BCF-99F8-7A6943217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BDD7EC-0600-4280-828E-E906F703D0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DD40D-77CE-4BCF-99F8-7A6943217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image" Target="../media/image17.png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170815" indent="-170815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513715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855980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198245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1540510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1883410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5675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7940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0205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1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43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969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196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422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649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3875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 indent="-228600"/>
            <a:r>
              <a:rPr lang="en-US" altLang="en-US" dirty="0"/>
              <a:t>Second level</a:t>
            </a:r>
            <a:endParaRPr lang="en-US" altLang="en-US" dirty="0"/>
          </a:p>
          <a:p>
            <a:pPr lvl="2" indent="-228600"/>
            <a:r>
              <a:rPr lang="en-US" altLang="en-US" dirty="0"/>
              <a:t>Third level</a:t>
            </a:r>
            <a:endParaRPr lang="en-US" altLang="en-US" dirty="0"/>
          </a:p>
          <a:p>
            <a:pPr lvl="3" indent="-228600"/>
            <a:r>
              <a:rPr lang="en-US" altLang="en-US" dirty="0"/>
              <a:t>Fourth level</a:t>
            </a:r>
            <a:endParaRPr lang="en-US" altLang="en-US" dirty="0"/>
          </a:p>
          <a:p>
            <a:pPr lvl="4" indent="-228600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BDD7EC-0600-4280-828E-E906F703D0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3DD40D-77CE-4BCF-99F8-7A6943217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19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30.xml"/><Relationship Id="rId11" Type="http://schemas.openxmlformats.org/officeDocument/2006/relationships/themeOverride" Target="../theme/themeOverride1.xml"/><Relationship Id="rId10" Type="http://schemas.openxmlformats.org/officeDocument/2006/relationships/image" Target="../media/image20.png"/><Relationship Id="rId1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audio1.wav"/><Relationship Id="rId1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21.png"/><Relationship Id="rId3" Type="http://schemas.openxmlformats.org/officeDocument/2006/relationships/tags" Target="../tags/tag1.xml"/><Relationship Id="rId2" Type="http://schemas.microsoft.com/office/2007/relationships/media" Target="file:///E:\Video%20-%20k&#7871;t%20n&#7889;i\&#272;i&#7879;u%20nh&#7843;y%20r&#7917;a%20tay.mp4" TargetMode="External"/><Relationship Id="rId1" Type="http://schemas.openxmlformats.org/officeDocument/2006/relationships/video" Target="file:///E:\Video%20-%20k&#7871;t%20n&#7889;i\&#272;i&#7879;u%20nh&#7843;y%20r&#7917;a%20tay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2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8.png"/><Relationship Id="rId12" Type="http://schemas.microsoft.com/office/2007/relationships/media" Target="../media/media2.mp3"/><Relationship Id="rId11" Type="http://schemas.openxmlformats.org/officeDocument/2006/relationships/audio" Target="NULL" TargetMode="External"/><Relationship Id="rId10" Type="http://schemas.openxmlformats.org/officeDocument/2006/relationships/image" Target="../media/image27.png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  <a:endParaRPr lang="en-US" sz="5400" b="1" kern="10" dirty="0" err="1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2338578" y="1645920"/>
            <a:ext cx="5637276" cy="1193292"/>
          </a:xfrm>
          <a:prstGeom prst="rect">
            <a:avLst/>
          </a:prstGeom>
          <a:noFill/>
        </p:spPr>
        <p:txBody>
          <a:bodyPr numCol="1">
            <a:prstTxWarp prst="textDoubleWave1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495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4950" b="1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95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en-GB" sz="4950" b="1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810510"/>
            <a:ext cx="7886700" cy="1967865"/>
          </a:xfrm>
        </p:spPr>
        <p:txBody>
          <a:bodyPr/>
          <a:p>
            <a:pPr marL="0" indent="0" algn="ctr">
              <a:buNone/>
            </a:pPr>
            <a:r>
              <a:rPr lang="en-US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Để phòng bệnh chúng ta phải làm rửa tay sạch trước khi ăn.</a:t>
            </a:r>
            <a:endParaRPr lang="en-US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6525" y="238125"/>
            <a:ext cx="4617720" cy="8496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Viết vào vở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3" grpId="0" uiExpand="1" build="p"/>
      <p:bldP spid="3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44700"/>
            <a:ext cx="7886700" cy="2733675"/>
          </a:xfrm>
        </p:spPr>
        <p:txBody>
          <a:bodyPr/>
          <a:p>
            <a:pPr marL="0" indent="0" algn="ctr">
              <a:buNone/>
            </a:pPr>
            <a:r>
              <a:rPr lang="en-US" sz="320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Ăn chín uống sôi để (....)</a:t>
            </a:r>
            <a:endParaRPr lang="en-US" sz="3200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  <a:p>
            <a:pPr marL="0" indent="0" algn="ctr">
              <a:buNone/>
            </a:pPr>
            <a:endParaRPr lang="en-US" sz="3200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6525" y="238125"/>
            <a:ext cx="4617720" cy="8496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4. Hoàn thiện câu</a:t>
            </a:r>
            <a:endParaRPr lang="en-US" sz="3600" b="1" dirty="0">
              <a:solidFill>
                <a:schemeClr val="bg1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405890" y="3501390"/>
            <a:ext cx="66421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Arial-Rounded" panose="020B0500000000000000" charset="0"/>
                <a:cs typeface="Arial-Rounded" panose="020B0500000000000000" charset="0"/>
              </a:rPr>
              <a:t>Vi trùng                        Rửa tay                        Phòng bệnh</a:t>
            </a:r>
            <a:endParaRPr lang="en-US" sz="20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31865" y="3428365"/>
            <a:ext cx="1815465" cy="602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600" b="1">
                <a:latin typeface="Arial-Rounded" panose="020B0500000000000000" charset="0"/>
                <a:cs typeface="Arial-Rounded" panose="020B0500000000000000" charset="0"/>
              </a:rPr>
              <a:t>Phòng bệnh</a:t>
            </a:r>
            <a:endParaRPr lang="en-US" sz="1600" b="1"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3" grpId="0" build="p"/>
      <p:bldP spid="3" grpId="1" build="p"/>
      <p:bldP spid="4" grpId="0"/>
      <p:bldP spid="4" grpId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  <a:endParaRPr lang="en-US" sz="2700" b="1" i="1" kern="1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en-US" altLang="zh-CN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2955" y="118110"/>
            <a:ext cx="5329555" cy="472313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421380" y="889000"/>
            <a:ext cx="365125" cy="5657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1365" y="870585"/>
            <a:ext cx="1167765" cy="8947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804285" y="824865"/>
            <a:ext cx="1569720" cy="26739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195695" y="889000"/>
            <a:ext cx="127635" cy="26098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en-US" altLang="zh-CN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610870" y="706755"/>
            <a:ext cx="82308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Để phòng bệnh chúng ta phải rửa tay trước khi ăn. Cần rửa tay bằng xà phòng với nước sạch.</a:t>
            </a:r>
            <a:endParaRPr lang="en-US" sz="3200"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3980" y="567055"/>
            <a:ext cx="6504305" cy="292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Subtitle 2"/>
          <p:cNvSpPr txBox="1"/>
          <p:nvPr/>
        </p:nvSpPr>
        <p:spPr>
          <a:xfrm>
            <a:off x="820341" y="1425179"/>
            <a:ext cx="8608219" cy="185142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vi-VN" sz="2100" dirty="0">
                <a:latin typeface="Times New Roman" panose="02020603050405020304" pitchFamily="18" charset="0"/>
              </a:rPr>
              <a:t>Chọn chữ phù hợp thay cho bông hoa</a:t>
            </a:r>
            <a:endParaRPr lang="en-US" altLang="vi-VN" sz="2100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/>
            </a:pPr>
            <a:r>
              <a:rPr lang="en-US" altLang="vi-VN" sz="2100" i="1" dirty="0">
                <a:latin typeface=".VnAvant" panose="020B7200000000000000" pitchFamily="34" charset="0"/>
              </a:rPr>
              <a:t>tr hay ch</a:t>
            </a:r>
            <a:r>
              <a:rPr lang="vi-VN" altLang="en-US" sz="2100" dirty="0">
                <a:latin typeface=".VnAvant" panose="020B7200000000000000" pitchFamily="34" charset="0"/>
              </a:rPr>
              <a:t>      </a:t>
            </a:r>
            <a:r>
              <a:rPr lang="en-US" altLang="vi-VN" sz="2400" dirty="0">
                <a:latin typeface="Arial" panose="020B0604020202020204" pitchFamily="34" charset="0"/>
              </a:rPr>
              <a:t>vi trùng</a:t>
            </a:r>
            <a:r>
              <a:rPr lang="vi-VN" altLang="en-US" sz="2400" dirty="0">
                <a:latin typeface="Arial" panose="020B0604020202020204" pitchFamily="34" charset="0"/>
              </a:rPr>
              <a:t>          </a:t>
            </a:r>
            <a:r>
              <a:rPr lang="en-US" altLang="vi-VN" sz="2400" dirty="0">
                <a:latin typeface="Arial" panose="020B0604020202020204" pitchFamily="34" charset="0"/>
              </a:rPr>
              <a:t>chà sát</a:t>
            </a:r>
            <a:r>
              <a:rPr lang="vi-VN" altLang="en-US" sz="2400" dirty="0">
                <a:latin typeface="Arial" panose="020B0604020202020204" pitchFamily="34" charset="0"/>
              </a:rPr>
              <a:t>         </a:t>
            </a:r>
            <a:r>
              <a:rPr lang="en-US" altLang="vi-VN" sz="2400" dirty="0">
                <a:latin typeface="Arial" panose="020B0604020202020204" pitchFamily="34" charset="0"/>
              </a:rPr>
              <a:t>nhanh chóng</a:t>
            </a:r>
            <a:endParaRPr lang="en-US" altLang="vi-VN" sz="24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/>
            </a:pPr>
            <a:r>
              <a:rPr lang="en-US" altLang="vi-VN" sz="2100" i="1" dirty="0">
                <a:latin typeface=".VnAvant" panose="020B7200000000000000" pitchFamily="34" charset="0"/>
              </a:rPr>
              <a:t>gh hay g</a:t>
            </a:r>
            <a:r>
              <a:rPr lang="vi-VN" altLang="en-US" sz="2100" dirty="0">
                <a:latin typeface=".VnAvant" panose="020B7200000000000000" pitchFamily="34" charset="0"/>
              </a:rPr>
              <a:t>       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ghi nhớ        cố gắng       gọn ghẽ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/>
            </a:pP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</a:rPr>
              <a:t> r/d hay gi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   da dẻ           rửa tay        giữ gìn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endParaRPr lang="en-US" sz="2400" dirty="0">
              <a:latin typeface="Calibri" panose="020F050202020403020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0272" y="1557338"/>
            <a:ext cx="492919" cy="45839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AutoShape 14" descr="daisy_button_pink_hb"/>
          <p:cNvSpPr/>
          <p:nvPr/>
        </p:nvSpPr>
        <p:spPr>
          <a:xfrm>
            <a:off x="6812915" y="2875280"/>
            <a:ext cx="419735" cy="473710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altLang="en-US" sz="1015" dirty="0">
              <a:latin typeface="Verdana" panose="020B0604030504040204" pitchFamily="34" charset="0"/>
            </a:endParaRPr>
          </a:p>
        </p:txBody>
      </p:sp>
      <p:sp>
        <p:nvSpPr>
          <p:cNvPr id="27" name="AutoShape 14" descr="daisy_button_pink_hb"/>
          <p:cNvSpPr/>
          <p:nvPr/>
        </p:nvSpPr>
        <p:spPr>
          <a:xfrm>
            <a:off x="4895850" y="2943860"/>
            <a:ext cx="339725" cy="346710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altLang="en-US" sz="1015" dirty="0">
              <a:latin typeface="Verdana" panose="020B0604030504040204" pitchFamily="34" charset="0"/>
            </a:endParaRPr>
          </a:p>
        </p:txBody>
      </p:sp>
      <p:sp>
        <p:nvSpPr>
          <p:cNvPr id="28" name="AutoShape 14" descr="daisy_button_pink_hb"/>
          <p:cNvSpPr/>
          <p:nvPr/>
        </p:nvSpPr>
        <p:spPr>
          <a:xfrm>
            <a:off x="2767965" y="2970530"/>
            <a:ext cx="355600" cy="320040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altLang="en-US" sz="1015" dirty="0">
              <a:latin typeface="Verdana" panose="020B0604030504040204" pitchFamily="34" charset="0"/>
            </a:endParaRPr>
          </a:p>
        </p:txBody>
      </p:sp>
      <p:sp>
        <p:nvSpPr>
          <p:cNvPr id="29" name="AutoShape 14" descr="daisy_button_pink_hb"/>
          <p:cNvSpPr/>
          <p:nvPr/>
        </p:nvSpPr>
        <p:spPr>
          <a:xfrm>
            <a:off x="7232095" y="2163763"/>
            <a:ext cx="409575" cy="520304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altLang="en-US" sz="1015" dirty="0">
              <a:latin typeface="Verdana" panose="020B0604030504040204" pitchFamily="34" charset="0"/>
            </a:endParaRPr>
          </a:p>
        </p:txBody>
      </p:sp>
      <p:sp>
        <p:nvSpPr>
          <p:cNvPr id="30" name="AutoShape 14" descr="daisy_button_pink_hb"/>
          <p:cNvSpPr/>
          <p:nvPr/>
        </p:nvSpPr>
        <p:spPr>
          <a:xfrm>
            <a:off x="4486116" y="2163763"/>
            <a:ext cx="409575" cy="520304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altLang="en-US" sz="1015" dirty="0">
              <a:latin typeface="Verdana" panose="020B0604030504040204" pitchFamily="34" charset="0"/>
            </a:endParaRPr>
          </a:p>
        </p:txBody>
      </p:sp>
      <p:sp>
        <p:nvSpPr>
          <p:cNvPr id="31" name="AutoShape 14" descr="daisy_button_pink_hb"/>
          <p:cNvSpPr/>
          <p:nvPr/>
        </p:nvSpPr>
        <p:spPr>
          <a:xfrm>
            <a:off x="2924175" y="2243931"/>
            <a:ext cx="409575" cy="519113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altLang="en-US" sz="1015" dirty="0">
              <a:latin typeface="Verdana" panose="020B0604030504040204" pitchFamily="34" charset="0"/>
            </a:endParaRPr>
          </a:p>
        </p:txBody>
      </p:sp>
      <p:sp>
        <p:nvSpPr>
          <p:cNvPr id="2" name="AutoShape 14" descr="daisy_button_pink_hb"/>
          <p:cNvSpPr/>
          <p:nvPr/>
        </p:nvSpPr>
        <p:spPr>
          <a:xfrm>
            <a:off x="2694305" y="3598545"/>
            <a:ext cx="355600" cy="320040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altLang="en-US" sz="1015" dirty="0">
              <a:latin typeface="Verdana" panose="020B0604030504040204" pitchFamily="34" charset="0"/>
            </a:endParaRPr>
          </a:p>
        </p:txBody>
      </p:sp>
      <p:sp>
        <p:nvSpPr>
          <p:cNvPr id="3" name="AutoShape 14" descr="daisy_button_pink_hb"/>
          <p:cNvSpPr/>
          <p:nvPr/>
        </p:nvSpPr>
        <p:spPr>
          <a:xfrm>
            <a:off x="4307205" y="3598545"/>
            <a:ext cx="355600" cy="320040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altLang="en-US" sz="1015" dirty="0">
              <a:latin typeface="Verdana" panose="020B0604030504040204" pitchFamily="34" charset="0"/>
            </a:endParaRPr>
          </a:p>
        </p:txBody>
      </p:sp>
      <p:sp>
        <p:nvSpPr>
          <p:cNvPr id="4" name="AutoShape 14" descr="daisy_button_pink_hb"/>
          <p:cNvSpPr/>
          <p:nvPr/>
        </p:nvSpPr>
        <p:spPr>
          <a:xfrm>
            <a:off x="5955030" y="3543935"/>
            <a:ext cx="464185" cy="447040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altLang="en-US" sz="1015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9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9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9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2" grpId="0" bldLvl="0" animBg="1"/>
      <p:bldP spid="3" grpId="0" bldLvl="0" animBg="1"/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Điệu nhảy rửa tay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ounded Rectangle 7"/>
          <p:cNvSpPr/>
          <p:nvPr/>
        </p:nvSpPr>
        <p:spPr>
          <a:xfrm>
            <a:off x="136525" y="238125"/>
            <a:ext cx="2720340" cy="8496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ea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ea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ea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ea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Trò chơi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658870" y="341630"/>
            <a:ext cx="4078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>
                <a:latin typeface="Calibri" panose="020F0502020204030204" charset="0"/>
                <a:cs typeface="Calibri" panose="020F0502020204030204" charset="0"/>
              </a:rPr>
              <a:t>Em làm bác sỹ</a:t>
            </a:r>
            <a:endParaRPr lang="en-US" sz="400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3050" y="1232535"/>
            <a:ext cx="6057900" cy="2969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762000" y="646510"/>
            <a:ext cx="822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85" tIns="34288" rIns="68485" bIns="3428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  <a:endParaRPr lang="en-US" sz="3000" b="1">
              <a:solidFill>
                <a:srgbClr val="FF0000"/>
              </a:solidFill>
              <a:latin typeface="Arial" panose="020B0604020202020204" pitchFamily="34" charset="0"/>
              <a:cs typeface="方正准圆简体"/>
            </a:endParaRP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411606" y="1485906"/>
            <a:ext cx="6149340" cy="2225993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68485" tIns="34288" rIns="68485" bIns="3428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  <a:endParaRPr lang="en-US" altLang="zh-CN" sz="2400">
              <a:solidFill>
                <a:srgbClr val="002060"/>
              </a:solidFill>
              <a:latin typeface="Arial" panose="020B0604020202020204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  <a:endParaRPr lang="en-US" altLang="zh-CN" sz="2400">
              <a:solidFill>
                <a:srgbClr val="002060"/>
              </a:solidFill>
              <a:latin typeface="Arial" panose="020B0604020202020204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Avo" panose="02040603050506020204" charset="0"/>
              <a:cs typeface="UTM Avo" panose="0204060305050602020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Avo" panose="02040603050506020204" charset="0"/>
              <a:cs typeface="UTM Avo" panose="02040603050506020204" charset="0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Avo" panose="02040603050506020204" charset="0"/>
              <a:cs typeface="UTM Avo" panose="02040603050506020204" charset="0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Avo" panose="02040603050506020204" charset="0"/>
              <a:cs typeface="UTM Avo" panose="02040603050506020204" charset="0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8900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181292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UTM Avo" panose="02040603050506020204" charset="0"/>
                <a:ea typeface="Microsoft YaHei" panose="020B0503020204020204" pitchFamily="34" charset="-122"/>
                <a:cs typeface="UTM Avo" panose="02040603050506020204" charset="0"/>
              </a:rPr>
              <a:t>Giáo</a:t>
            </a:r>
            <a:r>
              <a:rPr lang="en-US" altLang="zh-CN" sz="1400" b="1" kern="0" dirty="0">
                <a:latin typeface="UTM Avo" panose="02040603050506020204" charset="0"/>
                <a:ea typeface="Microsoft YaHei" panose="020B0503020204020204" pitchFamily="34" charset="-122"/>
                <a:cs typeface="UTM Avo" panose="02040603050506020204" charset="0"/>
              </a:rPr>
              <a:t> </a:t>
            </a:r>
            <a:r>
              <a:rPr lang="en-US" altLang="zh-CN" sz="1400" b="1" kern="0" dirty="0" err="1">
                <a:latin typeface="UTM Avo" panose="02040603050506020204" charset="0"/>
                <a:ea typeface="Microsoft YaHei" panose="020B0503020204020204" pitchFamily="34" charset="-122"/>
                <a:cs typeface="UTM Avo" panose="02040603050506020204" charset="0"/>
              </a:rPr>
              <a:t>viên</a:t>
            </a:r>
            <a:r>
              <a:rPr lang="en-US" altLang="zh-CN" sz="1400" b="1" kern="0">
                <a:latin typeface="UTM Avo" panose="02040603050506020204" charset="0"/>
                <a:ea typeface="Microsoft YaHei" panose="020B0503020204020204" pitchFamily="34" charset="-122"/>
                <a:cs typeface="UTM Avo" panose="02040603050506020204" charset="0"/>
              </a:rPr>
              <a:t>: </a:t>
            </a:r>
            <a:r>
              <a:rPr lang="en-US" altLang="zh-CN" sz="1400" b="1" kern="0" smtClean="0">
                <a:latin typeface="UTM Avo" panose="02040603050506020204" charset="0"/>
                <a:ea typeface="Microsoft YaHei" panose="020B0503020204020204" pitchFamily="34" charset="-122"/>
                <a:cs typeface="UTM Avo" panose="02040603050506020204" charset="0"/>
              </a:rPr>
              <a:t>..................</a:t>
            </a:r>
            <a:endParaRPr lang="zh-CN" altLang="zh-CN" sz="1100" kern="100" dirty="0">
              <a:effectLst/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063750" y="2764155"/>
            <a:ext cx="46062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Rửa tay trước khi ăn</a:t>
            </a:r>
            <a:endParaRPr lang="en-US" sz="400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402965" y="1854835"/>
            <a:ext cx="20897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>
                <a:latin typeface="UTM Avo" panose="02040603050506020204" charset="0"/>
                <a:cs typeface="UTM Avo" panose="02040603050506020204" charset="0"/>
              </a:rPr>
              <a:t>Bài 1</a:t>
            </a:r>
            <a:endParaRPr lang="en-US" sz="480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319177" y="329765"/>
            <a:ext cx="85056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các bạn đang rửa tay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46075" y="1116965"/>
            <a:ext cx="244538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b="1">
                <a:latin typeface="Arial-Rounded" panose="020B0500000000000000" charset="0"/>
                <a:cs typeface="Arial-Rounded" panose="020B0500000000000000" charset="0"/>
              </a:rPr>
              <a:t>a. Vì sao các bạn phải rửa tay?</a:t>
            </a:r>
            <a:endParaRPr lang="en-US" b="1"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50000"/>
              </a:lnSpc>
            </a:pPr>
            <a:r>
              <a:rPr lang="en-US" b="1">
                <a:latin typeface="Arial-Rounded" panose="020B0500000000000000" charset="0"/>
                <a:cs typeface="Arial-Rounded" panose="020B0500000000000000" charset="0"/>
              </a:rPr>
              <a:t>b. Em thường rửa tay khi nào?</a:t>
            </a:r>
            <a:endParaRPr lang="en-US" b="1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Picture 5" descr="Captur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2645" y="1116965"/>
            <a:ext cx="4441190" cy="340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4269740" y="2374900"/>
            <a:ext cx="358140" cy="299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>
              <a:latin typeface="Arial-Rounded" panose="020B0500000000000000" charset="0"/>
              <a:cs typeface="Arial-Rounded" panose="020B0500000000000000" charset="0"/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96900" y="238125"/>
            <a:ext cx="770509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sz="1600" b="1">
                <a:latin typeface="Arial-Rounded" panose="020B0500000000000000" charset="0"/>
                <a:cs typeface="Arial-Rounded" panose="020B0500000000000000" charset="0"/>
              </a:rPr>
              <a:t>Rửa tay trước khi ăn</a:t>
            </a:r>
            <a:endParaRPr lang="en-US" sz="1600" b="1">
              <a:latin typeface="Arial-Rounded" panose="020B0500000000000000" charset="0"/>
              <a:cs typeface="Arial-Rounded" panose="020B0500000000000000" charset="0"/>
            </a:endParaRPr>
          </a:p>
          <a:p>
            <a:pPr algn="ctr">
              <a:lnSpc>
                <a:spcPct val="100000"/>
              </a:lnSpc>
            </a:pPr>
            <a:endParaRPr lang="en-US" sz="1600" b="1">
              <a:latin typeface="Arial-Rounded" panose="020B0500000000000000" charset="0"/>
              <a:cs typeface="Arial-Rounded" panose="020B0500000000000000" charset="0"/>
            </a:endParaRPr>
          </a:p>
          <a:p>
            <a:pPr>
              <a:lnSpc>
                <a:spcPct val="100000"/>
              </a:lnSpc>
            </a:pPr>
            <a:r>
              <a:rPr lang="en-US" sz="1600">
                <a:latin typeface="Arial-Rounded" panose="020B0500000000000000" charset="0"/>
                <a:cs typeface="Arial-Rounded" panose="020B0500000000000000" charset="0"/>
              </a:rPr>
              <a:t>     Vi trùng có ở khắp nơi. Nhưng chúng ta không nhìn thấy được bằng mắt thường. Khi tay tiếp xúc với đồ vật, vi trùng dính vào tay.</a:t>
            </a:r>
            <a:endParaRPr lang="en-US" sz="1600">
              <a:latin typeface="Arial-Rounded" panose="020B0500000000000000" charset="0"/>
              <a:cs typeface="Arial-Rounded" panose="020B0500000000000000" charset="0"/>
            </a:endParaRPr>
          </a:p>
          <a:p>
            <a:pPr>
              <a:lnSpc>
                <a:spcPct val="100000"/>
              </a:lnSpc>
            </a:pPr>
            <a:r>
              <a:rPr lang="en-US" sz="1600">
                <a:latin typeface="Arial-Rounded" panose="020B0500000000000000" charset="0"/>
                <a:cs typeface="Arial-Rounded" panose="020B0500000000000000" charset="0"/>
              </a:rPr>
              <a:t>     Tay cầm thức ăn, vi trùng từ tay theo tay đi vào cơ thể. Do đó chúng ta có thể mắc bệnh.</a:t>
            </a:r>
            <a:endParaRPr lang="en-US" sz="1600">
              <a:latin typeface="Arial-Rounded" panose="020B0500000000000000" charset="0"/>
              <a:cs typeface="Arial-Rounded" panose="020B0500000000000000" charset="0"/>
            </a:endParaRPr>
          </a:p>
          <a:p>
            <a:pPr>
              <a:lnSpc>
                <a:spcPct val="100000"/>
              </a:lnSpc>
            </a:pPr>
            <a:r>
              <a:rPr lang="en-US" sz="1600">
                <a:latin typeface="Arial-Rounded" panose="020B0500000000000000" charset="0"/>
                <a:cs typeface="Arial-Rounded" panose="020B0500000000000000" charset="0"/>
              </a:rPr>
              <a:t>     Để phòng bệnh chúng ta phải rửa tay trước khi ăn. Cần rửa tay bằng xà phòng với nước sạch.</a:t>
            </a:r>
            <a:endParaRPr lang="en-US" sz="160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2" name="Picture 21" descr="Captur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3375" y="2437765"/>
            <a:ext cx="5932805" cy="2573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738505" y="469265"/>
            <a:ext cx="7136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a. Vi trùng đi vào cơ thể người bằng cách nào?</a:t>
            </a:r>
            <a:endParaRPr lang="en-US" sz="2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645410" y="889635"/>
            <a:ext cx="41979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 trùng từ tay theo tay đi vào cơ thể</a:t>
            </a:r>
            <a:endParaRPr lang="en-US" sz="200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93750" y="1537335"/>
            <a:ext cx="75457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Arial-Rounded" panose="020B0500000000000000" charset="0"/>
                <a:cs typeface="Arial-Rounded" panose="020B0500000000000000" charset="0"/>
              </a:rPr>
              <a:t>b. Để phòng bệnh chúng ta phải làm gì?</a:t>
            </a:r>
            <a:endParaRPr lang="en-US" sz="20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037840" y="2011680"/>
            <a:ext cx="33851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Rửa tay sạch trước khi ăn</a:t>
            </a:r>
            <a:endParaRPr lang="en-US" sz="200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907415" y="2541270"/>
            <a:ext cx="5037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Arial-Rounded" panose="020B0500000000000000" charset="0"/>
                <a:cs typeface="Arial-Rounded" panose="020B0500000000000000" charset="0"/>
              </a:rPr>
              <a:t>c. Cần rửa tay như thế nào cho đúng?</a:t>
            </a:r>
            <a:endParaRPr lang="en-US" sz="20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2003425" y="2924175"/>
            <a:ext cx="48399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sz="200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Cần rửa tay bằng xà phòng với nước sạch.</a:t>
            </a:r>
            <a:endParaRPr lang="en-US" sz="200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1429</Words>
  <Application>WPS Presentation</Application>
  <PresentationFormat>On-screen Show (16:9)</PresentationFormat>
  <Paragraphs>91</Paragraphs>
  <Slides>21</Slides>
  <Notes>11</Notes>
  <HiddenSlides>0</HiddenSlides>
  <MMClips>4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21</vt:i4>
      </vt:variant>
    </vt:vector>
  </HeadingPairs>
  <TitlesOfParts>
    <vt:vector size="48" baseType="lpstr">
      <vt:lpstr>Arial</vt:lpstr>
      <vt:lpstr>SimSun</vt:lpstr>
      <vt:lpstr>Wingdings</vt:lpstr>
      <vt:lpstr>Calibri Light</vt:lpstr>
      <vt:lpstr>方正准圆简体</vt:lpstr>
      <vt:lpstr>Segoe Print</vt:lpstr>
      <vt:lpstr>Times New Roman</vt:lpstr>
      <vt:lpstr>Microsoft YaHei</vt:lpstr>
      <vt:lpstr>Arial-Rounded</vt:lpstr>
      <vt:lpstr>Wingdings</vt:lpstr>
      <vt:lpstr>Calibri</vt:lpstr>
      <vt:lpstr>思源黑体 CN Light</vt:lpstr>
      <vt:lpstr>DFPOP1-W9</vt:lpstr>
      <vt:lpstr>Arial Unicode MS</vt:lpstr>
      <vt:lpstr>华康少女文字W5</vt:lpstr>
      <vt:lpstr>inpin heiti</vt:lpstr>
      <vt:lpstr>Times New Roman</vt:lpstr>
      <vt:lpstr>UTM Avo</vt:lpstr>
      <vt:lpstr>Arial-Rounded</vt:lpstr>
      <vt:lpstr>.VnAvant</vt:lpstr>
      <vt:lpstr>Verdana</vt:lpstr>
      <vt:lpstr>Office 主题</vt:lpstr>
      <vt:lpstr>Office Theme</vt:lpstr>
      <vt:lpstr>1_Office 主题</vt:lpstr>
      <vt:lpstr>第一PPT，www.1ppt.com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21</cp:revision>
  <dcterms:created xsi:type="dcterms:W3CDTF">2020-08-13T09:19:00Z</dcterms:created>
  <dcterms:modified xsi:type="dcterms:W3CDTF">2020-10-25T07:07:43Z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1033-11.2.0.9718</vt:lpwstr>
  </property>
</Properties>
</file>