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8"/>
  </p:notesMasterIdLst>
  <p:sldIdLst>
    <p:sldId id="257" r:id="rId4"/>
    <p:sldId id="283" r:id="rId5"/>
    <p:sldId id="282" r:id="rId6"/>
    <p:sldId id="258" r:id="rId7"/>
    <p:sldId id="267" r:id="rId9"/>
    <p:sldId id="262" r:id="rId10"/>
    <p:sldId id="268" r:id="rId11"/>
    <p:sldId id="269" r:id="rId12"/>
    <p:sldId id="270" r:id="rId13"/>
    <p:sldId id="271" r:id="rId14"/>
    <p:sldId id="272" r:id="rId15"/>
    <p:sldId id="274" r:id="rId16"/>
    <p:sldId id="273" r:id="rId17"/>
    <p:sldId id="276" r:id="rId18"/>
    <p:sldId id="275" r:id="rId19"/>
    <p:sldId id="277" r:id="rId20"/>
    <p:sldId id="278" r:id="rId21"/>
    <p:sldId id="279" r:id="rId22"/>
    <p:sldId id="2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3839789" y="2192867"/>
            <a:ext cx="2448232" cy="580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6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561493" y="4262120"/>
            <a:ext cx="3498427" cy="257556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927773" y="2173393"/>
            <a:ext cx="716534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66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5: Đèn giao thông</a:t>
            </a:r>
            <a:endParaRPr lang="en-US" sz="6600" b="1" kern="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Cloud Callout 1"/>
          <p:cNvSpPr/>
          <p:nvPr/>
        </p:nvSpPr>
        <p:spPr>
          <a:xfrm>
            <a:off x="1711960" y="987425"/>
            <a:ext cx="8779510" cy="378904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>
                <a:solidFill>
                  <a:schemeClr val="bg1"/>
                </a:solidFill>
                <a:latin typeface=".VnAvant" panose="020B7200000000000000" pitchFamily="34" charset="0"/>
                <a:cs typeface=".VnAvant" panose="020B7200000000000000" pitchFamily="34" charset="0"/>
                <a:sym typeface="+mn-ea"/>
              </a:rPr>
              <a:t>Nếu kh«ng cã ®Ìn giao th«ng viÖc ®i l¹i lén xén vµ nguy hiÓm</a:t>
            </a:r>
            <a:endParaRPr lang="en-US" sz="4000" b="1">
              <a:solidFill>
                <a:schemeClr val="bg1"/>
              </a:solidFill>
              <a:latin typeface=".VnAvant" panose="020B7200000000000000" pitchFamily="34" charset="0"/>
              <a:cs typeface=".VnAvant" panose="020B7200000000000000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" y="1497330"/>
            <a:ext cx="10695305" cy="32194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6933565" y="3246120"/>
            <a:ext cx="2185670" cy="7410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Quan sát tranh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1805" y="394335"/>
            <a:ext cx="6908800" cy="633476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205105" y="1558290"/>
            <a:ext cx="3133090" cy="292671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Đèn đỏ xe cộ phải dừng lại</a:t>
            </a:r>
            <a:endParaRPr lang="en-US" sz="2800"/>
          </a:p>
        </p:txBody>
      </p:sp>
      <p:sp>
        <p:nvSpPr>
          <p:cNvPr id="4" name="Cloud Callout 3"/>
          <p:cNvSpPr/>
          <p:nvPr/>
        </p:nvSpPr>
        <p:spPr>
          <a:xfrm>
            <a:off x="9508490" y="1873885"/>
            <a:ext cx="2452370" cy="277304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Đèn xanh cô giáo dẫn các bạn qua đường</a:t>
            </a:r>
            <a:endParaRPr lang="en-US" sz="24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Nghe</a:t>
            </a:r>
            <a:b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</a:br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viết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Captur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0" y="1096645"/>
            <a:ext cx="10585450" cy="405701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1980" y="553085"/>
            <a:ext cx="8593455" cy="181737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529715" y="2639060"/>
            <a:ext cx="9386570" cy="3387725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>
                <a:latin typeface=".VnAvant" panose="020B7200000000000000" pitchFamily="34" charset="0"/>
                <a:cs typeface=".VnAvant" panose="020B7200000000000000" pitchFamily="34" charset="0"/>
              </a:rPr>
              <a:t>Ng· ba          ngâ nhá     </a:t>
            </a:r>
            <a:endParaRPr lang="en-US" sz="3200"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pPr algn="ctr"/>
            <a:r>
              <a:rPr lang="en-US" sz="3200">
                <a:latin typeface=".VnAvant" panose="020B7200000000000000" pitchFamily="34" charset="0"/>
                <a:cs typeface=".VnAvant" panose="020B7200000000000000" pitchFamily="34" charset="0"/>
              </a:rPr>
              <a:t>®iÒu khiÓn      bót vÏ</a:t>
            </a:r>
            <a:endParaRPr lang="en-US" sz="320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8145" y="2767330"/>
            <a:ext cx="6315075" cy="336232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7510" y="356235"/>
            <a:ext cx="4834890" cy="1845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Nhận biết biển báo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845777" y="-118116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charset="0"/>
                <a:ea typeface="Arial-Rounded" panose="020B0500000000000000" pitchFamily="34" charset="-93"/>
                <a:cs typeface="Times New Roman" panose="02020603050405020304" charset="0"/>
                <a:sym typeface="+mn-lt"/>
              </a:rPr>
              <a:t>9. Trò chơi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charset="0"/>
              <a:ea typeface="Arial-Rounded" panose="020B0500000000000000" pitchFamily="34" charset="-93"/>
              <a:cs typeface="Times New Roman" panose="0202060305040502030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0"/>
            <a:ext cx="12191365" cy="674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714751" y="1882915"/>
            <a:ext cx="4667249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3714751" y="2416315"/>
            <a:ext cx="4667249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2592050"/>
            <a:ext cx="55626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cs typeface="+mn-lt"/>
              </a:rPr>
              <a:t>Khởi động</a:t>
            </a:r>
            <a:endParaRPr lang="en-US" sz="8800" b="1">
              <a:solidFill>
                <a:srgbClr val="FF0000"/>
              </a:solidFill>
              <a:cs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" name="y2mate.com - Bài hát đèn giao thông - Nhạc thiếu nhi - Beep, Beep! Traffic Light Song - CarrieTV VietNam_v720P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2615" y="93980"/>
            <a:ext cx="10562590" cy="6306185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Avo" panose="02040603050506020204" charset="0"/>
              <a:cs typeface="UTM Avo" panose="020406030505060202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84312" y="2473424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anose="02040603050506020204" charset="0"/>
                <a:ea typeface="Arial-Rounded" panose="020B0500000000000000" pitchFamily="34" charset="-93"/>
                <a:cs typeface="UTM Avo" panose="02040603050506020204" charset="0"/>
                <a:sym typeface="+mn-lt"/>
              </a:rPr>
              <a:t>1. Quan sát </a:t>
            </a:r>
            <a:b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anose="02040603050506020204" charset="0"/>
                <a:ea typeface="Arial-Rounded" panose="020B0500000000000000" pitchFamily="34" charset="-93"/>
                <a:cs typeface="UTM Avo" panose="02040603050506020204" charset="0"/>
                <a:sym typeface="+mn-lt"/>
              </a:rPr>
            </a:br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anose="02040603050506020204" charset="0"/>
                <a:ea typeface="Arial-Rounded" panose="020B0500000000000000" pitchFamily="34" charset="-93"/>
                <a:cs typeface="UTM Avo" panose="02040603050506020204" charset="0"/>
                <a:sym typeface="+mn-lt"/>
              </a:rPr>
              <a:t>tranh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anose="02040603050506020204" charset="0"/>
              <a:ea typeface="Arial-Rounded" panose="020B0500000000000000" pitchFamily="34" charset="-93"/>
              <a:cs typeface="UTM Avo" panose="0204060305050602020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7130" y="311150"/>
            <a:ext cx="9603740" cy="39268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323340" y="4351020"/>
            <a:ext cx="7371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.VnAvant" panose="020B7200000000000000" pitchFamily="34" charset="0"/>
                <a:cs typeface=".VnAvant" panose="020B7200000000000000" pitchFamily="34" charset="0"/>
              </a:rPr>
              <a:t>Tranh vÏ c¶nh g×?</a:t>
            </a:r>
            <a:endParaRPr lang="en-US" sz="360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3168650" y="5092065"/>
            <a:ext cx="6156960" cy="17487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.VnAvant" panose="020B7200000000000000" pitchFamily="34" charset="0"/>
                <a:cs typeface=".VnAvant" panose="020B7200000000000000" pitchFamily="34" charset="0"/>
              </a:rPr>
              <a:t>C¶nh c¸c ph­¬ng tiÖn giao th«ng tÊp nËp ®i l¹i</a:t>
            </a:r>
            <a:endParaRPr lang="en-US" sz="280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Đọc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Leduchieu.com-Mẫu-Slide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10" y="199390"/>
            <a:ext cx="10271125" cy="649351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3050" y="3332480"/>
            <a:ext cx="6566535" cy="352552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88670" y="332105"/>
            <a:ext cx="95694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.VnAvant" panose="020B7200000000000000" pitchFamily="34" charset="0"/>
                <a:cs typeface=".VnAvant" panose="020B7200000000000000" pitchFamily="34" charset="0"/>
              </a:rPr>
              <a:t>1. ĐÌn giao th«ng cã mÊy mµu?</a:t>
            </a:r>
            <a:endParaRPr lang="en-US" sz="2000"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r>
              <a:rPr lang="en-US" sz="2000">
                <a:latin typeface=".VnAvant" panose="020B7200000000000000" pitchFamily="34" charset="0"/>
                <a:cs typeface=".VnAvant" panose="020B7200000000000000" pitchFamily="34" charset="0"/>
              </a:rPr>
              <a:t>2. Mçi mµu cña ®Ìn giao th«ng b¸o hiÖu ®iÒu g×?</a:t>
            </a:r>
            <a:endParaRPr lang="en-US" sz="2000"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r>
              <a:rPr lang="en-US" sz="2000">
                <a:latin typeface=".VnAvant" panose="020B7200000000000000" pitchFamily="34" charset="0"/>
                <a:cs typeface=".VnAvant" panose="020B7200000000000000" pitchFamily="34" charset="0"/>
              </a:rPr>
              <a:t>3. NÕu kh«ng cã ®Ìn giao th«ng viÖc ®i l¹i ë c¸c ®­êng phè nh­ thÕ nµo?</a:t>
            </a:r>
            <a:endParaRPr lang="en-US" sz="200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602740" y="1558290"/>
            <a:ext cx="7213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Tr¶ lêi: ®Ìn giao th«ng cã 3 mµu</a:t>
            </a:r>
            <a:endParaRPr lang="en-US" b="1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r>
              <a:rPr lang="en-US" b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- Mµu ®á b¸o hiÖu dõng l¹i, ®Ìn xanh b¸o hiÖu ®­îc ®i, ®Ìn vµng ph¶i ®i chËm l¹i</a:t>
            </a:r>
            <a:endParaRPr lang="en-US" b="1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r>
              <a:rPr lang="en-US" b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- Kh«ng cã ®Ìn giao th«ng viÖc ®i l¹i lén xén vµ nguy hiÓm</a:t>
            </a:r>
            <a:endParaRPr lang="en-US" b="1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Avo" panose="02040603050506020204" charset="0"/>
              <a:cs typeface="UTM Avo" panose="020406030505060202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anose="02040603050506020204" charset="0"/>
                <a:ea typeface="Arial-Rounded" panose="020B0500000000000000" pitchFamily="34" charset="-93"/>
                <a:cs typeface="UTM Avo" panose="02040603050506020204" charset="0"/>
                <a:sym typeface="+mn-lt"/>
              </a:rPr>
              <a:t>4. Viết vào </a:t>
            </a:r>
            <a:b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anose="02040603050506020204" charset="0"/>
                <a:ea typeface="Arial-Rounded" panose="020B0500000000000000" pitchFamily="34" charset="-93"/>
                <a:cs typeface="UTM Avo" panose="02040603050506020204" charset="0"/>
                <a:sym typeface="+mn-lt"/>
              </a:rPr>
            </a:br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anose="02040603050506020204" charset="0"/>
                <a:ea typeface="Arial-Rounded" panose="020B0500000000000000" pitchFamily="34" charset="-93"/>
                <a:cs typeface="UTM Avo" panose="02040603050506020204" charset="0"/>
                <a:sym typeface="+mn-lt"/>
              </a:rPr>
              <a:t>vở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anose="02040603050506020204" charset="0"/>
              <a:ea typeface="Arial-Rounded" panose="020B0500000000000000" pitchFamily="34" charset="-93"/>
              <a:cs typeface="UTM Avo" panose="0204060305050602020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698</Words>
  <Application>WPS Presentation</Application>
  <PresentationFormat>Widescreen</PresentationFormat>
  <Paragraphs>41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inpin heiti</vt:lpstr>
      <vt:lpstr>Chivo Light</vt:lpstr>
      <vt:lpstr>Segoe Print</vt:lpstr>
      <vt:lpstr>Arial-Rounded</vt:lpstr>
      <vt:lpstr>Arial-Rounded</vt:lpstr>
      <vt:lpstr>VNI 27 Bendigo</vt:lpstr>
      <vt:lpstr>.VnAvant</vt:lpstr>
      <vt:lpstr>Microsoft YaHei</vt:lpstr>
      <vt:lpstr>Arial Unicode MS</vt:lpstr>
      <vt:lpstr>Calibri Light</vt:lpstr>
      <vt:lpstr>Calibri</vt:lpstr>
      <vt:lpstr>Arial Black</vt:lpstr>
      <vt:lpstr>UTM Avo</vt:lpstr>
      <vt:lpstr>HP001 4 hàng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3</cp:revision>
  <dcterms:created xsi:type="dcterms:W3CDTF">2020-09-01T13:58:00Z</dcterms:created>
  <dcterms:modified xsi:type="dcterms:W3CDTF">2020-10-25T07:25:21Z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