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69" r:id="rId3"/>
    <p:sldId id="280" r:id="rId4"/>
    <p:sldId id="281" r:id="rId5"/>
    <p:sldId id="256" r:id="rId6"/>
    <p:sldId id="270" r:id="rId7"/>
    <p:sldId id="257" r:id="rId8"/>
    <p:sldId id="259" r:id="rId9"/>
    <p:sldId id="273" r:id="rId10"/>
    <p:sldId id="271" r:id="rId11"/>
    <p:sldId id="261" r:id="rId12"/>
    <p:sldId id="262" r:id="rId13"/>
    <p:sldId id="263" r:id="rId14"/>
    <p:sldId id="265" r:id="rId15"/>
    <p:sldId id="267" r:id="rId16"/>
    <p:sldId id="274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43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2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59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01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56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1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581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23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48167" y="498455"/>
            <a:ext cx="60067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Chµo mõng </a:t>
            </a:r>
          </a:p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c¸c thÇy c« gi¸o</a:t>
            </a:r>
          </a:p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vÒ dù giê</a:t>
            </a:r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3358" y="4047559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 tËp ®äc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850" y="294155"/>
            <a:ext cx="485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.VnAvant" panose="020B7200000000000000" pitchFamily="34" charset="0"/>
              </a:rPr>
              <a:t>KiÕn vµ chim bå c©u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006" y="1102631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n­íc.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víi!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Nghe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tiÕng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kªu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cøu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trÝ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chiÕc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</a:p>
          <a:p>
            <a:endParaRPr lang="en-US" sz="2000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l¸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xuèng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nư­íc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h«m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thÊy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ng­ưêi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s¨n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ng¾m b¾n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9850" y="2627052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®­îc 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20" y="3492193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Ngay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lËp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tøc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nã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bß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c¾n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vµo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ch©n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ta. </a:t>
            </a:r>
            <a:endParaRPr lang="en-US" sz="2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8022" y="3492193"/>
            <a:ext cx="538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Ng­ưêi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s¨n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giËt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m×nh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142" y="4833186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-C¶m 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20505" y="1112114"/>
            <a:ext cx="313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00756" y="1207477"/>
            <a:ext cx="293080" cy="17232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45" y="1600810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11020" y="3165231"/>
            <a:ext cx="45719" cy="116753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145" y="3233218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200756" y="4534560"/>
            <a:ext cx="293080" cy="17232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45" y="4833186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3472" y="2659559"/>
            <a:ext cx="5632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.VnAvant" panose="020B7200000000000000" pitchFamily="34" charset="0"/>
              </a:rPr>
              <a:t>Tr¶ lêi c©u hái</a:t>
            </a:r>
            <a:endParaRPr 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08" y="2523744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a) </a:t>
            </a:r>
            <a:r>
              <a:rPr lang="en-US" sz="3600" dirty="0" err="1" smtClean="0">
                <a:latin typeface=".VnAvant" panose="020B7200000000000000" pitchFamily="34" charset="0"/>
              </a:rPr>
              <a:t>Bå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c©u</a:t>
            </a:r>
            <a:r>
              <a:rPr lang="en-US" sz="3600" dirty="0" smtClean="0">
                <a:latin typeface=".VnAvant" panose="020B7200000000000000" pitchFamily="34" charset="0"/>
              </a:rPr>
              <a:t> ®· </a:t>
            </a:r>
            <a:r>
              <a:rPr lang="en-US" sz="3600" dirty="0" err="1" smtClean="0">
                <a:latin typeface=".VnAvant" panose="020B7200000000000000" pitchFamily="34" charset="0"/>
              </a:rPr>
              <a:t>lµm</a:t>
            </a:r>
            <a:r>
              <a:rPr lang="en-US" sz="3600" dirty="0" smtClean="0">
                <a:latin typeface=".VnAvant" panose="020B7200000000000000" pitchFamily="34" charset="0"/>
              </a:rPr>
              <a:t> g× ®Ó </a:t>
            </a:r>
            <a:r>
              <a:rPr lang="en-US" sz="3600" dirty="0" err="1" smtClean="0">
                <a:latin typeface=".VnAvant" panose="020B7200000000000000" pitchFamily="34" charset="0"/>
              </a:rPr>
              <a:t>cøu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kiÕn</a:t>
            </a:r>
            <a:r>
              <a:rPr lang="en-US" sz="3600" dirty="0" smtClean="0">
                <a:latin typeface=".VnAvant" panose="020B7200000000000000" pitchFamily="34" charset="0"/>
              </a:rPr>
              <a:t>?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11559" y="3834882"/>
            <a:ext cx="6055568" cy="9423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mét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chiÕc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l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¸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xuèng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n­ưíc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08" y="2523744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b</a:t>
            </a:r>
            <a:r>
              <a:rPr lang="en-US" sz="3600" smtClean="0">
                <a:latin typeface=".VnAvant" panose="020B7200000000000000" pitchFamily="34" charset="0"/>
              </a:rPr>
              <a:t>) KiÕn ®· lµm g× ®Ó cøu bå c©u ?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11559" y="3834882"/>
            <a:ext cx="6055568" cy="9423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c¾n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vµo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ch©n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ng­ưêi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thî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c) </a:t>
            </a:r>
            <a:r>
              <a:rPr lang="en-US" sz="3600" dirty="0" err="1" smtClean="0">
                <a:latin typeface=".VnAvant" panose="020B7200000000000000" pitchFamily="34" charset="0"/>
              </a:rPr>
              <a:t>Em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häc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®</a:t>
            </a:r>
            <a:r>
              <a:rPr lang="en-US" sz="3600" dirty="0" err="1" smtClean="0">
                <a:latin typeface=".VnAvant" panose="020B7200000000000000" pitchFamily="34" charset="0"/>
              </a:rPr>
              <a:t>ùợc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iÒu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g× </a:t>
            </a:r>
            <a:r>
              <a:rPr lang="en-US" sz="3600" dirty="0" err="1" smtClean="0">
                <a:latin typeface=".VnAvant" panose="020B7200000000000000" pitchFamily="34" charset="0"/>
              </a:rPr>
              <a:t>tõ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c©u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chuyÖn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nµy</a:t>
            </a:r>
            <a:r>
              <a:rPr lang="en-US" sz="3600" dirty="0" smtClean="0">
                <a:latin typeface=".VnAvant" panose="020B7200000000000000" pitchFamily="34" charset="0"/>
              </a:rPr>
              <a:t>?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11559" y="3834882"/>
            <a:ext cx="6055568" cy="9423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gióp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®ì </a:t>
            </a:r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lÉn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nhau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lóc</a:t>
            </a:r>
            <a:r>
              <a:rPr lang="en-US" sz="2800" dirty="0" smtClean="0">
                <a:solidFill>
                  <a:schemeClr val="bg1"/>
                </a:solidFill>
                <a:latin typeface=".VnAvant" panose="020B7200000000000000" pitchFamily="34" charset="0"/>
              </a:rPr>
              <a:t> ho¹n n¹n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8" y="1208162"/>
            <a:ext cx="8759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ViÕt vµo vë c©u tr¶ lêi cho c©u hái c ë môc 3</a:t>
            </a:r>
          </a:p>
          <a:p>
            <a:endParaRPr lang="en-US" sz="3600">
              <a:latin typeface=".VnAvant" panose="020B7200000000000000" pitchFamily="34" charset="0"/>
            </a:endParaRPr>
          </a:p>
          <a:p>
            <a:r>
              <a:rPr lang="en-US" sz="3600" smtClean="0">
                <a:solidFill>
                  <a:srgbClr val="FFC000"/>
                </a:solidFill>
                <a:latin typeface=".VnAvant" panose="020B7200000000000000" pitchFamily="34" charset="0"/>
              </a:rPr>
              <a:t>KiÕn bß ®Õn chç ngu­êi thî s¨n vµ(….)</a:t>
            </a:r>
            <a:endParaRPr lang="en-US" sz="360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9420" y="3685592"/>
            <a:ext cx="2584580" cy="81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Avant" panose="020B7200000000000000" pitchFamily="34" charset="0"/>
              </a:rPr>
              <a:t>c¾n </a:t>
            </a:r>
            <a:r>
              <a:rPr lang="en-US" dirty="0" err="1">
                <a:solidFill>
                  <a:schemeClr val="bg1"/>
                </a:solidFill>
                <a:latin typeface=".VnAvant" panose="020B7200000000000000" pitchFamily="34" charset="0"/>
              </a:rPr>
              <a:t>vµo</a:t>
            </a:r>
            <a:r>
              <a:rPr lang="en-US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.VnAvant" panose="020B7200000000000000" pitchFamily="34" charset="0"/>
              </a:rPr>
              <a:t>ch©n</a:t>
            </a:r>
            <a:r>
              <a:rPr lang="en-US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.VnAvant" panose="020B7200000000000000" pitchFamily="34" charset="0"/>
              </a:rPr>
              <a:t>anh</a:t>
            </a:r>
            <a:r>
              <a:rPr lang="en-US" dirty="0">
                <a:solidFill>
                  <a:schemeClr val="bg1"/>
                </a:solidFill>
                <a:latin typeface=".VnAvant" panose="020B7200000000000000" pitchFamily="34" charset="0"/>
              </a:rPr>
              <a:t> ta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30" y="853022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Chän tõ ng÷ ®Ó hoµn thiÖn c©u vµ viÕt c©u vµo vë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335" y="243920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     giËt m×nh  nhanh trÝ   c¶m ®éng</a:t>
            </a:r>
          </a:p>
          <a:p>
            <a:pPr algn="ctr"/>
            <a:r>
              <a:rPr lang="en-US" sz="3600">
                <a:solidFill>
                  <a:srgbClr val="F60A3D"/>
                </a:solidFill>
                <a:latin typeface=".VnAvant" panose="020B7200000000000000" pitchFamily="34" charset="0"/>
              </a:rPr>
              <a:t>g</a:t>
            </a:r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ióp nhau  cøu</a:t>
            </a:r>
            <a:endParaRPr lang="en-US" sz="3600">
              <a:solidFill>
                <a:srgbClr val="F60A3D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2169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a) Nam (…) nghÜ ngay ra lêi gi¶I cho c©u ®è.</a:t>
            </a:r>
            <a:endParaRPr lang="en-US" sz="3600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2030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60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b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) ¤ng kÓ cho em nghe mét c©u chuyÖn (…).</a:t>
            </a:r>
            <a:endParaRPr lang="en-US" sz="3600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72612" y="2911151"/>
            <a:ext cx="1819470" cy="1259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48678" y="2911151"/>
            <a:ext cx="5374432" cy="3004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" y="270456"/>
            <a:ext cx="8408875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439758" y="234334"/>
            <a:ext cx="4000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1407533" y="1314497"/>
            <a:ext cx="783777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6895199" y="1136534"/>
            <a:ext cx="880848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1369604" y="2628207"/>
            <a:ext cx="671090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2790394" y="1298456"/>
            <a:ext cx="701162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0350" y="3741003"/>
            <a:ext cx="377190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 VỀ TỔ</a:t>
            </a:r>
          </a:p>
        </p:txBody>
      </p:sp>
      <p:sp>
        <p:nvSpPr>
          <p:cNvPr id="3" name="Pentagon 2">
            <a:hlinkClick r:id="" action="ppaction://noaction"/>
          </p:cNvPr>
          <p:cNvSpPr/>
          <p:nvPr/>
        </p:nvSpPr>
        <p:spPr>
          <a:xfrm>
            <a:off x="6629400" y="5314950"/>
            <a:ext cx="124099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Nhac thien nhi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2600" y="54292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7" b="89286" l="56998" r="96349">
                        <a14:foregroundMark x1="65822" y1="60000" x2="70994" y2="58929"/>
                        <a14:foregroundMark x1="91684" y1="58036" x2="93408" y2="57500"/>
                        <a14:foregroundMark x1="93408" y1="60000" x2="93611" y2="62857"/>
                        <a14:foregroundMark x1="93611" y1="65000" x2="95538" y2="72679"/>
                        <a14:foregroundMark x1="95538" y1="72679" x2="93712" y2="80536"/>
                        <a14:foregroundMark x1="93712" y1="80536" x2="92191" y2="82321"/>
                        <a14:foregroundMark x1="93915" y1="71071" x2="95233" y2="74286"/>
                        <a14:foregroundMark x1="95233" y1="68036" x2="95639" y2="72679"/>
                        <a14:foregroundMark x1="90974" y1="83214" x2="92698" y2="86250"/>
                        <a14:foregroundMark x1="94016" y1="82143" x2="93915" y2="86250"/>
                        <a14:foregroundMark x1="95740" y1="76964" x2="95030" y2="81964"/>
                        <a14:foregroundMark x1="95842" y1="81250" x2="95335" y2="85536"/>
                        <a14:foregroundMark x1="95335" y1="80000" x2="95639" y2="78571"/>
                        <a14:foregroundMark x1="96349" y1="81071" x2="96349" y2="81071"/>
                        <a14:foregroundMark x1="89858" y1="84643" x2="90061" y2="88214"/>
                        <a14:foregroundMark x1="80832" y1="86429" x2="84381" y2="86071"/>
                        <a14:foregroundMark x1="79310" y1="85893" x2="84686" y2="88214"/>
                        <a14:foregroundMark x1="84686" y1="88214" x2="87221" y2="86607"/>
                        <a14:foregroundMark x1="79209" y1="87321" x2="81744" y2="88393"/>
                        <a14:foregroundMark x1="79716" y1="86964" x2="82150" y2="89286"/>
                        <a14:foregroundMark x1="79412" y1="86250" x2="79919" y2="89107"/>
                        <a14:foregroundMark x1="79006" y1="86250" x2="79310" y2="87321"/>
                        <a14:foregroundMark x1="79209" y1="85000" x2="78905" y2="85536"/>
                        <a14:foregroundMark x1="68154" y1="60000" x2="70690" y2="59107"/>
                        <a14:foregroundMark x1="58621" y1="81429" x2="60345" y2="82857"/>
                        <a14:foregroundMark x1="60751" y1="75357" x2="62880" y2="79821"/>
                        <a14:foregroundMark x1="59331" y1="76964" x2="61055" y2="79286"/>
                        <a14:foregroundMark x1="58519" y1="76964" x2="59432" y2="79821"/>
                        <a14:foregroundMark x1="57099" y1="85179" x2="58418" y2="84286"/>
                        <a14:foregroundMark x1="90061" y1="59286" x2="90264" y2="58929"/>
                        <a14:foregroundMark x1="92394" y1="53214" x2="92495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50000" r="2500" b="10230"/>
          <a:stretch>
            <a:fillRect/>
          </a:stretch>
        </p:blipFill>
        <p:spPr>
          <a:xfrm>
            <a:off x="6290851" y="4296635"/>
            <a:ext cx="2857500" cy="1727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25191" y="4963238"/>
            <a:ext cx="1568269" cy="690245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 dirty="0">
                <a:solidFill>
                  <a:prstClr val="black"/>
                </a:solidFill>
                <a:latin typeface=".VnAvant" panose="020B7200000000000000" pitchFamily="34" charset="0"/>
              </a:rPr>
              <a:t>y</a:t>
            </a:r>
            <a:r>
              <a:rPr kumimoji="0" lang="en-US" sz="4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ªn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8053" y="4937040"/>
            <a:ext cx="1748025" cy="690245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i</a:t>
            </a:r>
            <a:r>
              <a:rPr kumimoji="0" lang="en-US" sz="4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ªm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3596" y="4937040"/>
            <a:ext cx="1671215" cy="690245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uyt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761" y="4962870"/>
            <a:ext cx="1568269" cy="690245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405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i</a:t>
            </a:r>
            <a:r>
              <a:rPr kumimoji="0" lang="en-US" altLang="es-ES" sz="4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ªu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6458" y="4937040"/>
            <a:ext cx="1671215" cy="690245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40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oanh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390996" y="370796"/>
            <a:ext cx="4000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6256549" y="3388127"/>
            <a:ext cx="884186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6358634" y="2066795"/>
            <a:ext cx="680015" cy="8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815889" y="4065893"/>
            <a:ext cx="877991" cy="11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4799519" y="4459398"/>
            <a:ext cx="831398" cy="10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904304" y="2108371"/>
            <a:ext cx="701162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25989 -0.2240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12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8628 0.022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47 L 0.20612 -0.3516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75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48148E-6 L -0.12226 -0.3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94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5 -0.00023 L 0.20743 0.0307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5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  <p:bldP spid="14" grpId="0" bldLvl="0" animBg="1"/>
      <p:bldP spid="14" grpId="1" bldLvl="0" animBg="1"/>
      <p:bldP spid="4" grpId="0" bldLvl="0" animBg="1"/>
      <p:bldP spid="4" grpId="1" bldLvl="0" animBg="1"/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009380"/>
            <a:ext cx="8164018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</a:p>
          <a:p>
            <a:pPr algn="ctr"/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KIẾN VÀ CHIM BỒ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7" b="41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.VnAvant" panose="020B7200000000000000" pitchFamily="34" charset="0"/>
              </a:rPr>
              <a:t>KiÕn vµ chim bå c©u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006" y="1102631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n­íc.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víi!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Nghe tiÕng kªu cøu cña kiÕn, bå c©u nhanh trÝ th¶ mét chiÕc </a:t>
            </a: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l¸ th¶ xuèng n­íc.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Mét h«m, kiÕn thÊy ng­êi thî s¨n ng¾m b¾n bå c©u.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9850" y="2627052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®­îc 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20" y="3492193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Ngay lËp tøc, nã bß ®Õn, c¾n vµo ch©n anh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ta. 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8022" y="3492193"/>
            <a:ext cx="538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Ng­êi thî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s¨n 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giËt m×nh.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142" y="4833186"/>
            <a:ext cx="3771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C¶m 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20505" y="1112114"/>
            <a:ext cx="313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501" y="163463"/>
            <a:ext cx="747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.VnAvant" panose="020B7200000000000000" pitchFamily="34" charset="0"/>
              </a:rPr>
              <a:t>KiÕn vµ chim bå c©u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006" y="1102631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n­íc.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víi!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Nghe tiÕng kªu cøu cña kiÕn, bå c©u nhanh trÝ th¶ mét chiÕc </a:t>
            </a: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l¸ th¶ xuèng n­íc.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Mét h«m, kiÕn thÊy ng­êi thî s¨n ng¾m b¾n bå c©u.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9850" y="2627052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®­îc 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20" y="3492193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Ngay lËp tøc, nã bß ®Õn, c¾n vµo ch©n anh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ta. 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8022" y="3492193"/>
            <a:ext cx="538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Ng­êi thî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s¨n 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giËt m×nh.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397" y="477358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- C¶m 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77760" y="1111939"/>
            <a:ext cx="313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887" y="1093323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20505" y="883530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887" y="1549852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225" y="2406337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173" y="3930395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07" y="2042922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337" y="3027353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7057" y="3454101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7200" y="3312315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6019" y="4353681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9694" y="5977754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08062" y="5196151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386" y="4770304"/>
            <a:ext cx="6061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32" y="5523986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55" grpId="0"/>
      <p:bldP spid="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.VnAvant" panose="020B7200000000000000" pitchFamily="34" charset="0"/>
              </a:rPr>
              <a:t>KiÕn vµ chim bå c©u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23" y="1101226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n­uíc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víi !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Nghe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tiÕng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kªu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cøu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trÝ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chiÕc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</a:p>
          <a:p>
            <a:endParaRPr lang="en-US" sz="2000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l¸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xuèng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n­íc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Mét h«m, kiÕn thÊy ng­êi thî s¨n ng¾m b¾n bå c©u.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996" y="2601614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®­uîc 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81" y="3478831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Ngay lËp tøc, nã bß ®Õn, c¾n vµo ch©n anh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ta. 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9385" y="3592518"/>
            <a:ext cx="538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.VnAvant" panose="020B7200000000000000" pitchFamily="34" charset="0"/>
              </a:rPr>
              <a:t>Ng­uêi </a:t>
            </a:r>
            <a:r>
              <a:rPr lang="en-US">
                <a:solidFill>
                  <a:srgbClr val="0070C0"/>
                </a:solidFill>
                <a:latin typeface=".VnAvant" panose="020B7200000000000000" pitchFamily="34" charset="0"/>
              </a:rPr>
              <a:t>thî </a:t>
            </a:r>
            <a:r>
              <a:rPr lang="en-US" smtClean="0">
                <a:solidFill>
                  <a:srgbClr val="0070C0"/>
                </a:solidFill>
                <a:latin typeface=".VnAvant" panose="020B7200000000000000" pitchFamily="34" charset="0"/>
              </a:rPr>
              <a:t>s¨n </a:t>
            </a:r>
            <a:r>
              <a:rPr lang="en-US">
                <a:solidFill>
                  <a:srgbClr val="0070C0"/>
                </a:solidFill>
                <a:latin typeface=".VnAvant" panose="020B7200000000000000" pitchFamily="34" charset="0"/>
              </a:rPr>
              <a:t>giËt </a:t>
            </a:r>
            <a:r>
              <a:rPr lang="en-US" smtClean="0">
                <a:solidFill>
                  <a:srgbClr val="0070C0"/>
                </a:solidFill>
                <a:latin typeface=".VnAvant" panose="020B7200000000000000" pitchFamily="34" charset="0"/>
              </a:rPr>
              <a:t>m×nh</a:t>
            </a:r>
            <a:r>
              <a:rPr lang="en-US">
                <a:solidFill>
                  <a:srgbClr val="0070C0"/>
                </a:solidFill>
                <a:latin typeface=".VnAvant" panose="020B7200000000000000" pitchFamily="34" charset="0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142" y="4833186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-C¶m 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98525" y="1113245"/>
            <a:ext cx="319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lªn: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25970" y="107429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803492" y="106453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81426" y="106645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82569" y="1541224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15245" y="159216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105206" y="196437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05041" y="258353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16719" y="2583077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254541" y="260032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380152" y="261588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55078" y="298696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193334" y="303842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788284" y="342344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980980" y="3852524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091311" y="351056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012519" y="351005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3598" y="356087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76732" y="35925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518248" y="43794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54750" y="43794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20123" y="43794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82039" y="483967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745298" y="512181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812092" y="5161021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914871" y="547032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045293" y="547032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30018" y="483967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811140" y="598424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906846" y="598424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797771" y="159126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116861" y="302865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803904" y="111215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837</Words>
  <Application>Microsoft Office PowerPoint</Application>
  <PresentationFormat>On-screen Show (4:3)</PresentationFormat>
  <Paragraphs>116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2020-08-26T02:05:00Z</dcterms:created>
  <dcterms:modified xsi:type="dcterms:W3CDTF">2020-10-25T08:14:04Z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