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57" r:id="rId5"/>
    <p:sldId id="280" r:id="rId7"/>
    <p:sldId id="281" r:id="rId8"/>
    <p:sldId id="282" r:id="rId9"/>
    <p:sldId id="283" r:id="rId10"/>
    <p:sldId id="284" r:id="rId11"/>
    <p:sldId id="258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7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48" d="100"/>
          <a:sy n="48" d="100"/>
        </p:scale>
        <p:origin x="-1446" y="-534"/>
      </p:cViewPr>
      <p:guideLst>
        <p:guide orient="horz" pos="2160"/>
        <p:guide pos="2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DBDC60-AE0C-4E41-BC0D-AC98C3DDE2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97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GIF"/><Relationship Id="rId4" Type="http://schemas.openxmlformats.org/officeDocument/2006/relationships/slide" Target="slide1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3.xml"/><Relationship Id="rId10" Type="http://schemas.openxmlformats.org/officeDocument/2006/relationships/image" Target="../media/image11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media" Target="../media/audio2.wav"/><Relationship Id="rId7" Type="http://schemas.openxmlformats.org/officeDocument/2006/relationships/audio" Target="../media/audio2.wav"/><Relationship Id="rId6" Type="http://schemas.openxmlformats.org/officeDocument/2006/relationships/image" Target="../media/image9.png"/><Relationship Id="rId5" Type="http://schemas.microsoft.com/office/2007/relationships/media" Target="../media/audio1.wav"/><Relationship Id="rId4" Type="http://schemas.openxmlformats.org/officeDocument/2006/relationships/audio" Target="NULL" TargetMode="Externa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8" Type="http://schemas.openxmlformats.org/officeDocument/2006/relationships/slideLayout" Target="../slideLayouts/slideLayout23.xml"/><Relationship Id="rId17" Type="http://schemas.openxmlformats.org/officeDocument/2006/relationships/image" Target="../media/image19.png"/><Relationship Id="rId16" Type="http://schemas.openxmlformats.org/officeDocument/2006/relationships/image" Target="../media/image8.GIF"/><Relationship Id="rId15" Type="http://schemas.openxmlformats.org/officeDocument/2006/relationships/image" Target="../media/image18.GIF"/><Relationship Id="rId14" Type="http://schemas.openxmlformats.org/officeDocument/2006/relationships/slide" Target="slide1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slide" Target="slide4.xml"/><Relationship Id="rId10" Type="http://schemas.openxmlformats.org/officeDocument/2006/relationships/slide" Target="slide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160338" y="-635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39" name="WordArt 9"/>
          <p:cNvSpPr>
            <a:spLocks noTextEdit="1"/>
          </p:cNvSpPr>
          <p:nvPr/>
        </p:nvSpPr>
        <p:spPr>
          <a:xfrm>
            <a:off x="2470150" y="7239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4568" y="2286000"/>
            <a:ext cx="4572000" cy="646330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1" name="Picture 6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Picture 7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8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9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5" descr="Chemistry-inazuma-eleven-34381942-800-6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3" y="1814513"/>
            <a:ext cx="8542337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88" y="48863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720850"/>
            <a:ext cx="4343400" cy="900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08330" y="2553970"/>
            <a:ext cx="7164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UTM Avo" panose="02040603050506020204" pitchFamily="18" charset="0"/>
                <a:cs typeface="UTM Avo" panose="02040603050506020204" pitchFamily="18" charset="0"/>
              </a:rPr>
              <a:t>a. Cuộc thi có những con vật nào tham gia?</a:t>
            </a:r>
            <a:endParaRPr lang="en-US" sz="240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08330" y="3189605"/>
            <a:ext cx="7776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Chim yểng, mèo rừng, gõ kiến, chim công, </a:t>
            </a:r>
            <a:r>
              <a:rPr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Voọc xám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UTM Avo" panose="020406030505060202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16255" y="3888105"/>
            <a:ext cx="7776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b. Mỗi con vật biểu diễn tiết mục gì?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UTM Avo" panose="02040603050506020204" pitchFamily="18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8330" y="4649470"/>
            <a:ext cx="77736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Yểng bắt chước tiếng của một số loài vật.</a:t>
            </a:r>
            <a:endParaRPr sz="2400" dirty="0">
              <a:solidFill>
                <a:schemeClr val="tx1"/>
              </a:solidFill>
              <a:latin typeface="UTM Avo" panose="02040603050506020204" pitchFamily="18" charset="0"/>
              <a:cs typeface="UTM Avo" panose="02040603050506020204" pitchFamily="18" charset="0"/>
              <a:sym typeface="+mn-ea"/>
            </a:endParaRPr>
          </a:p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Mèo rừng hát ca khúc </a:t>
            </a:r>
            <a:r>
              <a:rPr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ngoao ngoao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UTM Avo" panose="02040603050506020204" pitchFamily="18" charset="0"/>
              <a:sym typeface="+mn-ea"/>
            </a:endParaRPr>
          </a:p>
          <a:p>
            <a:r>
              <a:rPr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Gõ kiến khoét cái tổ xinh xắn.</a:t>
            </a:r>
            <a:endParaRPr sz="2400" dirty="0">
              <a:solidFill>
                <a:schemeClr val="tx1"/>
              </a:solidFill>
              <a:latin typeface="UTM Avo" panose="02040603050506020204" pitchFamily="18" charset="0"/>
              <a:cs typeface="UTM Avo" panose="02040603050506020204" pitchFamily="18" charset="0"/>
              <a:sym typeface="+mn-ea"/>
            </a:endParaRPr>
          </a:p>
          <a:p>
            <a:r>
              <a:rPr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Chim công 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múa </a:t>
            </a:r>
            <a:r>
              <a:rPr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điệu múa tuyệt đẹp.</a:t>
            </a:r>
            <a:endParaRPr sz="2400" dirty="0">
              <a:solidFill>
                <a:schemeClr val="tx1"/>
              </a:solidFill>
              <a:latin typeface="UTM Avo" panose="02040603050506020204" pitchFamily="18" charset="0"/>
              <a:cs typeface="UTM Avo" panose="02040603050506020204" pitchFamily="18" charset="0"/>
              <a:sym typeface="+mn-ea"/>
            </a:endParaRPr>
          </a:p>
          <a:p>
            <a:r>
              <a:rPr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Voọc xám với tiết mục đu cây điêu luyện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  <a:sym typeface="+mn-ea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UTM Avo" panose="020406030505060202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25650"/>
            <a:ext cx="7086600" cy="3841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1676400"/>
            <a:ext cx="8437563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028950"/>
            <a:ext cx="4629150" cy="452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719513"/>
            <a:ext cx="3873500" cy="68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3988"/>
            <a:ext cx="8256588" cy="92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89213"/>
            <a:ext cx="2265363" cy="687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0" y="2589213"/>
            <a:ext cx="1711325" cy="687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2589213"/>
            <a:ext cx="1228725" cy="69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075" y="2589213"/>
            <a:ext cx="1203325" cy="69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075" y="2589213"/>
            <a:ext cx="1733550" cy="69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50" y="3709988"/>
            <a:ext cx="1974850" cy="785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8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488" y="3633788"/>
            <a:ext cx="5243512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9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4612" y="4800600"/>
            <a:ext cx="317817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0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5325" y="4810125"/>
            <a:ext cx="4638675" cy="828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26857 0.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-0.00533 L 0.0198 0.333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325"/>
            <a:ext cx="8991600" cy="5553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219200"/>
            <a:ext cx="8723313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88" y="4191000"/>
            <a:ext cx="6980237" cy="2266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2076450"/>
            <a:ext cx="8713787" cy="3714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66875"/>
            <a:ext cx="8763000" cy="5191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endParaRPr dirty="0"/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endParaRPr dirty="0"/>
          </a:p>
        </p:txBody>
      </p:sp>
      <p:pic>
        <p:nvPicPr>
          <p:cNvPr id="27652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5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27656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36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27657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8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0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2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4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4864757" y="3541271"/>
            <a:ext cx="1545949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8458" y="1075337"/>
            <a:ext cx="2598545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60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kumimoji="0" lang="en-US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kumimoji="0" lang="en-US" sz="60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65" y="2490449"/>
            <a:ext cx="912729" cy="1005110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67" y="4627536"/>
            <a:ext cx="612259" cy="662147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4533951" y="3560270"/>
            <a:ext cx="2167255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  <a:endParaRPr kumimoji="0" lang="en-US" sz="3600" b="1" i="0" u="none" strike="noStrike" kern="1200" cap="none" spc="0" normalizeH="0" baseline="0" noProof="0">
              <a:ln w="12700" cmpd="sng">
                <a:noFill/>
                <a:prstDash val="solid"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426" y="6312056"/>
            <a:ext cx="3429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7" y="3154609"/>
            <a:ext cx="1690643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1261651"/>
            <a:ext cx="2043861" cy="220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67" y="1565078"/>
            <a:ext cx="426702" cy="610481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534560" y="1886140"/>
            <a:ext cx="1932827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71" y="3474483"/>
            <a:ext cx="740729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041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0568" y="6261374"/>
            <a:ext cx="3429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0348" y="4514661"/>
            <a:ext cx="342900" cy="4572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237344" y="1912680"/>
            <a:ext cx="1235195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13" y="4667250"/>
            <a:ext cx="554461" cy="609222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2063167" y="2887568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79597" y="1683434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2757690" y="4217447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67152" y="1683434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467386" y="1912685"/>
            <a:ext cx="457469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693785" y="4592792"/>
            <a:ext cx="486911" cy="300938"/>
          </a:xfrm>
          <a:prstGeom prst="rect">
            <a:avLst/>
          </a:prstGeom>
        </p:spPr>
      </p:pic>
      <p:sp>
        <p:nvSpPr>
          <p:cNvPr id="65" name="TextBox 64">
            <a:hlinkClick r:id="" action="ppaction://noaction"/>
          </p:cNvPr>
          <p:cNvSpPr txBox="1"/>
          <p:nvPr/>
        </p:nvSpPr>
        <p:spPr>
          <a:xfrm>
            <a:off x="4259952" y="4181041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67152" y="1683434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4461860" y="1895043"/>
            <a:ext cx="1797133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5723800" y="4641084"/>
            <a:ext cx="1070382" cy="661556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891320" y="1683434"/>
            <a:ext cx="101536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/>
                <a:ea typeface="+mn-ea"/>
                <a:cs typeface="Champion Script" panose="020B0506030404030204" pitchFamily="34" charset="0"/>
              </a:rPr>
              <a:t>150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4504937" y="1895048"/>
            <a:ext cx="211722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6377492" y="3465653"/>
            <a:ext cx="556664" cy="344049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</p:cNvPr>
          <p:cNvSpPr txBox="1"/>
          <p:nvPr/>
        </p:nvSpPr>
        <p:spPr>
          <a:xfrm>
            <a:off x="6353485" y="2856679"/>
            <a:ext cx="7035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68052" y="1683434"/>
            <a:ext cx="3098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9377" y="1161765"/>
            <a:ext cx="660046" cy="934143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98" y="1683440"/>
            <a:ext cx="455044" cy="492121"/>
          </a:xfrm>
          <a:prstGeom prst="rect">
            <a:avLst/>
          </a:prstGeom>
        </p:spPr>
      </p:pic>
      <p:sp>
        <p:nvSpPr>
          <p:cNvPr id="72" name="TextBox 71">
            <a:hlinkClick r:id="rId14" action="ppaction://hlinksldjump"/>
          </p:cNvPr>
          <p:cNvSpPr txBox="1"/>
          <p:nvPr/>
        </p:nvSpPr>
        <p:spPr>
          <a:xfrm>
            <a:off x="5934885" y="4000985"/>
            <a:ext cx="90233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92" y="1078316"/>
            <a:ext cx="515850" cy="55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88821" y="235116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cs typeface="+mn-lt"/>
              </a:rPr>
              <a:t>Con gì hai mắt trong veo</a:t>
            </a:r>
            <a:endParaRPr lang="en-US" sz="2400" dirty="0" err="1" smtClean="0">
              <a:solidFill>
                <a:prstClr val="white"/>
              </a:solidFill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cs typeface="+mn-lt"/>
              </a:rPr>
              <a:t>Thích nằm sưởi nắng, thích trèo cây cau</a:t>
            </a:r>
            <a:endParaRPr lang="en-US" sz="2400" dirty="0" err="1" smtClean="0">
              <a:solidFill>
                <a:prstClr val="white"/>
              </a:solidFill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400" dirty="0" err="1" smtClean="0">
              <a:solidFill>
                <a:prstClr val="white"/>
              </a:solidFill>
              <a:cs typeface="+mn-lt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07665" y="2136140"/>
            <a:ext cx="3664585" cy="185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49171" y="156376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cs typeface="+mn-lt"/>
              </a:rPr>
              <a:t>Con gì đuôi ngắn tai dài</a:t>
            </a:r>
            <a:endParaRPr lang="en-US" sz="2400" dirty="0" err="1" smtClean="0">
              <a:solidFill>
                <a:prstClr val="white"/>
              </a:solidFill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cs typeface="+mn-lt"/>
              </a:rPr>
              <a:t>Mắt hồng lông mượt</a:t>
            </a:r>
            <a:endParaRPr lang="en-US" sz="2400" dirty="0" err="1" smtClean="0">
              <a:solidFill>
                <a:prstClr val="white"/>
              </a:solidFill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cs typeface="+mn-lt"/>
              </a:rPr>
              <a:t>Có tài chạy nhanh</a:t>
            </a:r>
            <a:endParaRPr lang="en-US" sz="2400" dirty="0" err="1" smtClean="0">
              <a:solidFill>
                <a:prstClr val="white"/>
              </a:solidFill>
              <a:cs typeface="+mn-lt"/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011002" y="3444720"/>
            <a:ext cx="2363915" cy="2694143"/>
          </a:xfrm>
          <a:prstGeom prst="rect">
            <a:avLst/>
          </a:prstGeom>
        </p:spPr>
      </p:pic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707640" y="2024380"/>
            <a:ext cx="4248150" cy="204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64386" y="40806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cs typeface="+mn-lt"/>
              </a:rPr>
              <a:t>Con gì ăn cỏ</a:t>
            </a:r>
            <a:endParaRPr lang="en-US" sz="2400">
              <a:solidFill>
                <a:prstClr val="white"/>
              </a:solidFill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cs typeface="+mn-lt"/>
              </a:rPr>
              <a:t>Đầu có 2 sừng</a:t>
            </a:r>
            <a:endParaRPr lang="en-US" sz="2400">
              <a:solidFill>
                <a:prstClr val="white"/>
              </a:solidFill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cs typeface="+mn-lt"/>
              </a:rPr>
              <a:t>Lỗ mũi buộc thừng</a:t>
            </a:r>
            <a:endParaRPr lang="en-US" sz="2400">
              <a:solidFill>
                <a:prstClr val="white"/>
              </a:solidFill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cs typeface="+mn-lt"/>
              </a:rPr>
              <a:t>Kéo cày rất giỏi</a:t>
            </a:r>
            <a:endParaRPr lang="en-US" sz="2400">
              <a:solidFill>
                <a:prstClr val="white"/>
              </a:solidFill>
              <a:cs typeface="+mn-lt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135630" y="1872615"/>
            <a:ext cx="4657725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8484703" cy="12635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63650"/>
            <a:ext cx="5257800" cy="64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8" y="2209800"/>
            <a:ext cx="8316912" cy="419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24113"/>
            <a:ext cx="7239000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88" y="4038600"/>
            <a:ext cx="7710487" cy="914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23863" y="609600"/>
            <a:ext cx="8110538" cy="489267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sz="24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Cuộc thi tài năng rừng xanh</a:t>
            </a:r>
            <a:endParaRPr sz="2400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algn="just"/>
            <a:r>
              <a:rPr sz="2400" dirty="0">
                <a:latin typeface="UTM Avo" panose="02040603050506020204" pitchFamily="18" charset="0"/>
                <a:cs typeface="UTM Avo" panose="02040603050506020204" pitchFamily="18" charset="0"/>
              </a:rPr>
              <a:t>	</a:t>
            </a:r>
            <a:r>
              <a:rPr sz="2400" dirty="0">
                <a:solidFill>
                  <a:schemeClr val="accent2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Mừng xuân, các con vật trong rừng tổ chức một cuộc thi tài năng. </a:t>
            </a:r>
            <a:r>
              <a:rPr sz="24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Đúng như chương  trình đã niêm yết, cuộc thi mở đầu bằng tiết mục của chim yểng. </a:t>
            </a:r>
            <a:r>
              <a:rPr sz="24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Yểng nhoẻn miệng cười rồi bắt chước tiếng của một số loài vật. </a:t>
            </a:r>
            <a:r>
              <a:rPr sz="24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Tiếp theo là ca khúc "ngoao ngoao" của mèo rừng. </a:t>
            </a:r>
            <a:r>
              <a:rPr sz="2400" dirty="0">
                <a:solidFill>
                  <a:srgbClr val="0070C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Gõ kiến chỉ trong nháy mắt đã khoét được cái tổ xinh xắn. </a:t>
            </a:r>
            <a:r>
              <a:rPr sz="24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Chim công khiến khán giả say mê, chuếnh choáng vì điệu múa tuyệt đẹp.</a:t>
            </a:r>
            <a:r>
              <a:rPr sz="2400" dirty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Voọc xám với tiết mục đu cây điêu luyện làm tất cả trầm trồ thích thú</a:t>
            </a:r>
            <a:r>
              <a:rPr sz="2400" dirty="0"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  <a:endParaRPr sz="2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algn="just"/>
            <a:r>
              <a:rPr sz="2400" dirty="0">
                <a:latin typeface="UTM Avo" panose="02040603050506020204" pitchFamily="18" charset="0"/>
                <a:cs typeface="UTM Avo" panose="02040603050506020204" pitchFamily="18" charset="0"/>
              </a:rPr>
              <a:t>Các con vật đều xứng đáng nhận phần thưởng.</a:t>
            </a:r>
            <a:endParaRPr sz="24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algn="r"/>
            <a:r>
              <a:rPr lang="vi-VN" altLang="x-none" sz="2400" dirty="0">
                <a:latin typeface="UTM Avo" panose="02040603050506020204" pitchFamily="18" charset="0"/>
                <a:cs typeface="UTM Avo" panose="02040603050506020204" pitchFamily="18" charset="0"/>
              </a:rPr>
              <a:t>(Lâm </a:t>
            </a:r>
            <a:r>
              <a:rPr sz="2400" dirty="0">
                <a:latin typeface="UTM Avo" panose="02040603050506020204" pitchFamily="18" charset="0"/>
                <a:cs typeface="UTM Avo" panose="02040603050506020204" pitchFamily="18" charset="0"/>
              </a:rPr>
              <a:t>Anh)</a:t>
            </a:r>
            <a:endParaRPr sz="24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1129</Words>
  <Application>WPS Presentation</Application>
  <PresentationFormat>On-screen Show (4:3)</PresentationFormat>
  <Paragraphs>62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Arial Black</vt:lpstr>
      <vt:lpstr>Times New Roman</vt:lpstr>
      <vt:lpstr>Verdana</vt:lpstr>
      <vt:lpstr>VNI-Brush</vt:lpstr>
      <vt:lpstr>Microsoft YaHei</vt:lpstr>
      <vt:lpstr>Arial Unicode MS</vt:lpstr>
      <vt:lpstr>.VnAvant</vt:lpstr>
      <vt:lpstr>Calibri</vt:lpstr>
      <vt:lpstr>UTM Avo</vt:lpstr>
      <vt:lpstr>Tahoma</vt:lpstr>
      <vt:lpstr>Britannic Bold</vt:lpstr>
      <vt:lpstr>Champion Script</vt:lpstr>
      <vt:lpstr>Yu Gothic UI</vt:lpstr>
      <vt:lpstr>Britannic Bold</vt:lpstr>
      <vt:lpstr>Calibri Light</vt:lpstr>
      <vt:lpstr>Office Theme</vt:lpstr>
      <vt:lpstr>3_Default Design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81</cp:revision>
  <dcterms:created xsi:type="dcterms:W3CDTF">2020-08-18T11:40:23Z</dcterms:created>
  <dcterms:modified xsi:type="dcterms:W3CDTF">2020-10-25T09:50:07Z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