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7"/>
  </p:notesMasterIdLst>
  <p:sldIdLst>
    <p:sldId id="270" r:id="rId5"/>
    <p:sldId id="273" r:id="rId6"/>
    <p:sldId id="274" r:id="rId8"/>
    <p:sldId id="275" r:id="rId9"/>
    <p:sldId id="263" r:id="rId10"/>
    <p:sldId id="264" r:id="rId11"/>
    <p:sldId id="276" r:id="rId12"/>
    <p:sldId id="283" r:id="rId13"/>
    <p:sldId id="284" r:id="rId14"/>
    <p:sldId id="285" r:id="rId15"/>
    <p:sldId id="286" r:id="rId16"/>
    <p:sldId id="278" r:id="rId17"/>
    <p:sldId id="279" r:id="rId18"/>
    <p:sldId id="272" r:id="rId19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 lang="en-US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  <a:endParaRPr lang="en-US" altLang="zh-CN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altLang="zh-CN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slide" Target="slide5.xml"/><Relationship Id="rId3" Type="http://schemas.openxmlformats.org/officeDocument/2006/relationships/image" Target="../media/image25.png"/><Relationship Id="rId2" Type="http://schemas.microsoft.com/office/2007/relationships/media" Target="../media/audio2.wav"/><Relationship Id="rId1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slide" Target="slide5.xml"/><Relationship Id="rId3" Type="http://schemas.openxmlformats.org/officeDocument/2006/relationships/image" Target="../media/image25.png"/><Relationship Id="rId2" Type="http://schemas.microsoft.com/office/2007/relationships/media" Target="../media/audio2.wav"/><Relationship Id="rId1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image" Target="../media/image30.GIF"/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9.xml"/><Relationship Id="rId7" Type="http://schemas.openxmlformats.org/officeDocument/2006/relationships/image" Target="../media/image24.png"/><Relationship Id="rId6" Type="http://schemas.microsoft.com/office/2007/relationships/media" Target="../media/audio1.wav"/><Relationship Id="rId5" Type="http://schemas.openxmlformats.org/officeDocument/2006/relationships/audio" Target="NULL" TargetMode="External"/><Relationship Id="rId4" Type="http://schemas.openxmlformats.org/officeDocument/2006/relationships/image" Target="../media/image23.GIF"/><Relationship Id="rId3" Type="http://schemas.openxmlformats.org/officeDocument/2006/relationships/slide" Target="slide1.xml"/><Relationship Id="rId2" Type="http://schemas.openxmlformats.org/officeDocument/2006/relationships/image" Target="../media/image22.GIF"/><Relationship Id="rId11" Type="http://schemas.openxmlformats.org/officeDocument/2006/relationships/slideLayout" Target="../slideLayouts/slideLayout23.xml"/><Relationship Id="rId10" Type="http://schemas.openxmlformats.org/officeDocument/2006/relationships/slide" Target="slide11.xml"/><Relationship Id="rId1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25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1" tooltip="click vao qua 3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  <a:endParaRPr lang="en-US" sz="2800" b="1" kern="10" dirty="0">
              <a:ln w="9525">
                <a:noFill/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  <a:endParaRPr lang="en-US" sz="2800" b="1" dirty="0">
              <a:solidFill>
                <a:srgbClr val="FF3300"/>
              </a:solidFill>
            </a:endParaRP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Ruộng bậc thang có từ bao giờ?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9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Có từ hàng trăm năm nay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UTM Avo" panose="02040603050506020204" charset="0"/>
              <a:sym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77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31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39228" y="616347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7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" name="Pentagon 10">
            <a:hlinkClick r:id="rId4" action="ppaction://hlinksldjump"/>
          </p:cNvPr>
          <p:cNvSpPr/>
          <p:nvPr/>
        </p:nvSpPr>
        <p:spPr>
          <a:xfrm flipH="1">
            <a:off x="8553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đã tạo nên những khu ruộng bậc thang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9850" y="2980055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just" defTabSz="914400" rtl="0" eaLnBrk="1" latinLnBrk="0" hangingPunct="1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Người Hờ Môn, Dao, Hà Nhì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77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31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34343" y="613731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7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" name="Pentagon 10">
            <a:hlinkClick r:id="rId4" action="ppaction://hlinksldjump"/>
          </p:cNvPr>
          <p:cNvSpPr/>
          <p:nvPr/>
        </p:nvSpPr>
        <p:spPr>
          <a:xfrm flipH="1">
            <a:off x="8553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1658" y="608863"/>
            <a:ext cx="8764861" cy="1947776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598420" y="3355340"/>
            <a:ext cx="80022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+mj-lt"/>
                <a:cs typeface="+mj-lt"/>
              </a:rPr>
              <a:t>tờ lịch      yêu thích       tối mịt</a:t>
            </a:r>
            <a:endParaRPr lang="en-US" sz="3600">
              <a:latin typeface="+mj-lt"/>
              <a:cs typeface="+mj-lt"/>
            </a:endParaRPr>
          </a:p>
          <a:p>
            <a:r>
              <a:rPr lang="en-US" sz="3600">
                <a:latin typeface="+mj-lt"/>
                <a:cs typeface="+mj-lt"/>
              </a:rPr>
              <a:t>Cách xa      túi xách       chênh chếch</a:t>
            </a:r>
            <a:endParaRPr lang="en-US" sz="3600">
              <a:latin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tar: 6 Points 3"/>
          <p:cNvSpPr/>
          <p:nvPr/>
        </p:nvSpPr>
        <p:spPr>
          <a:xfrm>
            <a:off x="3391786" y="2020186"/>
            <a:ext cx="5263116" cy="326419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.VnAvant" panose="020B7200000000000000" pitchFamily="34" charset="0"/>
              </a:rPr>
              <a:t>5. </a:t>
            </a:r>
            <a:r>
              <a:rPr lang="en-US" sz="3200" dirty="0" err="1">
                <a:latin typeface=".VnAvant" panose="020B7200000000000000" pitchFamily="34" charset="0"/>
              </a:rPr>
              <a:t>H¸t</a:t>
            </a:r>
            <a:r>
              <a:rPr lang="en-US" sz="3200" dirty="0">
                <a:latin typeface=".VnAvant" panose="020B7200000000000000" pitchFamily="34" charset="0"/>
              </a:rPr>
              <a:t> 1 </a:t>
            </a:r>
            <a:r>
              <a:rPr lang="en-US" sz="3200" dirty="0" err="1">
                <a:latin typeface=".VnAvant" panose="020B7200000000000000" pitchFamily="34" charset="0"/>
              </a:rPr>
              <a:t>bµi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vÒ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qu</a:t>
            </a:r>
            <a:r>
              <a:rPr lang="en-US" sz="3200" dirty="0">
                <a:latin typeface=".VnAvant" panose="020B7200000000000000" pitchFamily="34" charset="0"/>
              </a:rPr>
              <a:t>ª </a:t>
            </a:r>
            <a:r>
              <a:rPr lang="en-US" sz="3200" dirty="0" err="1">
                <a:latin typeface=".VnAvant" panose="020B7200000000000000" pitchFamily="34" charset="0"/>
              </a:rPr>
              <a:t>h­¬ng</a:t>
            </a:r>
            <a:endParaRPr lang="en-US" sz="32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0" y="609600"/>
            <a:ext cx="8582025" cy="2962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05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72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599614" flipV="1">
            <a:off x="7543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76227" flipV="1">
            <a:off x="7679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16429" flipV="1">
            <a:off x="6096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76227" flipV="1">
            <a:off x="7298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39186" flipV="1">
            <a:off x="5431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2527">
            <a:off x="9513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/>
            <a:endParaRPr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2884290" y="2395220"/>
            <a:ext cx="6523320" cy="160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Bµi</a:t>
            </a:r>
            <a:r>
              <a:rPr lang="en-US" sz="4800" b="1" dirty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 4: </a:t>
            </a:r>
            <a:r>
              <a:rPr lang="en-US" sz="4800" b="1" dirty="0" err="1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Ruéng</a:t>
            </a:r>
            <a:r>
              <a:rPr lang="en-US" sz="4800" b="1" dirty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bËc</a:t>
            </a:r>
            <a:r>
              <a:rPr lang="en-US" sz="4800" b="1" dirty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 thang</a:t>
            </a:r>
            <a:endParaRPr lang="en-US" sz="4800" b="1" dirty="0">
              <a:solidFill>
                <a:srgbClr val="FF6600"/>
              </a:solidFill>
              <a:latin typeface=".VnAvant" panose="020B7200000000000000" pitchFamily="34" charset="0"/>
              <a:ea typeface="Arial Rounded"/>
              <a:cs typeface=".VnAvant" panose="020B7200000000000000" pitchFamily="34" charset="0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5"/>
          <a:srcRect l="30888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6"/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6"/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0"/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6577" y="6291729"/>
            <a:ext cx="12192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4100301" y="5431464"/>
            <a:ext cx="3860459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5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</a:t>
            </a:r>
            <a:r>
              <a:rPr lang="en-US" sz="1865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865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1865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..................</a:t>
            </a:r>
            <a:endParaRPr sz="1465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92993" y="1600200"/>
            <a:ext cx="7806014" cy="4525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488" y="274638"/>
            <a:ext cx="4369982" cy="1022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.VnAvant" panose="020B7200000000000000" pitchFamily="34" charset="0"/>
              </a:rPr>
              <a:t>1. Quan </a:t>
            </a:r>
            <a:r>
              <a:rPr lang="en-US" dirty="0" err="1">
                <a:latin typeface=".VnAvant" panose="020B7200000000000000" pitchFamily="34" charset="0"/>
              </a:rPr>
              <a:t>s¸t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c¶nh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vÏ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vïng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cao</a:t>
            </a:r>
            <a:endParaRPr 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70" y="274637"/>
            <a:ext cx="11167730" cy="1564795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.VnAvant" panose="020B7200000000000000" pitchFamily="34" charset="0"/>
              </a:rPr>
              <a:t>a. </a:t>
            </a:r>
            <a:r>
              <a:rPr lang="en-US" sz="2800" dirty="0" err="1">
                <a:latin typeface=".VnAvant" panose="020B7200000000000000" pitchFamily="34" charset="0"/>
              </a:rPr>
              <a:t>H×nh</a:t>
            </a:r>
            <a:r>
              <a:rPr lang="en-US" sz="2800" dirty="0">
                <a:latin typeface=".VnAvant" panose="020B7200000000000000" pitchFamily="34" charset="0"/>
              </a:rPr>
              <a:t> ¶</a:t>
            </a:r>
            <a:r>
              <a:rPr lang="en-US" sz="2800" dirty="0" err="1">
                <a:latin typeface=".VnAvant" panose="020B7200000000000000" pitchFamily="34" charset="0"/>
              </a:rPr>
              <a:t>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nµo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trong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em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chó</a:t>
            </a:r>
            <a:r>
              <a:rPr lang="en-US" sz="2800" dirty="0">
                <a:latin typeface=".VnAvant" panose="020B7200000000000000" pitchFamily="34" charset="0"/>
              </a:rPr>
              <a:t> ý </a:t>
            </a:r>
            <a:r>
              <a:rPr lang="en-US" sz="2800" dirty="0" err="1">
                <a:latin typeface=".VnAvant" panose="020B7200000000000000" pitchFamily="34" charset="0"/>
              </a:rPr>
              <a:t>nhÊt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02958"/>
            <a:ext cx="10972800" cy="3723205"/>
          </a:xfrm>
        </p:spPr>
        <p:txBody>
          <a:bodyPr/>
          <a:lstStyle/>
          <a:p>
            <a:r>
              <a:rPr lang="en-US" dirty="0">
                <a:latin typeface=".VnAvant" panose="020B7200000000000000" pitchFamily="34" charset="0"/>
              </a:rPr>
              <a:t>b. </a:t>
            </a:r>
            <a:r>
              <a:rPr lang="en-US" dirty="0" err="1">
                <a:latin typeface=".VnAvant" panose="020B7200000000000000" pitchFamily="34" charset="0"/>
              </a:rPr>
              <a:t>Em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cã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thÝch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c¶nh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vËt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trong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kh«ng</a:t>
            </a:r>
            <a:r>
              <a:rPr lang="en-US" dirty="0">
                <a:latin typeface=".VnAvant" panose="020B7200000000000000" pitchFamily="34" charset="0"/>
              </a:rPr>
              <a:t>? v× </a:t>
            </a:r>
            <a:r>
              <a:rPr lang="en-US" dirty="0" err="1">
                <a:latin typeface=".VnAvant" panose="020B7200000000000000" pitchFamily="34" charset="0"/>
              </a:rPr>
              <a:t>sao</a:t>
            </a:r>
            <a:r>
              <a:rPr lang="en-US" dirty="0">
                <a:latin typeface=".VnAvant" panose="020B7200000000000000" pitchFamily="34" charset="0"/>
              </a:rPr>
              <a:t>?</a:t>
            </a:r>
            <a:endParaRPr 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6" y="104503"/>
            <a:ext cx="12192000" cy="7027817"/>
          </a:xfrm>
        </p:spPr>
      </p:pic>
      <p:sp>
        <p:nvSpPr>
          <p:cNvPr id="5" name="TextBox 4"/>
          <p:cNvSpPr txBox="1"/>
          <p:nvPr/>
        </p:nvSpPr>
        <p:spPr>
          <a:xfrm>
            <a:off x="0" y="6505303"/>
            <a:ext cx="2573383" cy="4770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0"/>
            <a:ext cx="11821886" cy="7093131"/>
          </a:xfrm>
        </p:spPr>
      </p:pic>
      <p:sp>
        <p:nvSpPr>
          <p:cNvPr id="5" name="TextBox 4"/>
          <p:cNvSpPr txBox="1"/>
          <p:nvPr/>
        </p:nvSpPr>
        <p:spPr>
          <a:xfrm>
            <a:off x="2599508" y="6439989"/>
            <a:ext cx="459812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H’mông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47776" y="3944679"/>
            <a:ext cx="8338887" cy="13424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6809" y="361507"/>
            <a:ext cx="2721935" cy="935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.VnAvant" panose="020B7200000000000000" pitchFamily="34" charset="0"/>
              </a:rPr>
              <a:t>3. §</a:t>
            </a:r>
            <a:r>
              <a:rPr lang="en-US" dirty="0" err="1">
                <a:latin typeface=".VnAvant" panose="020B7200000000000000" pitchFamily="34" charset="0"/>
              </a:rPr>
              <a:t>äc</a:t>
            </a:r>
            <a:endParaRPr lang="en-US" dirty="0"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293" y="1739106"/>
            <a:ext cx="918141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479290" y="1736725"/>
            <a:ext cx="125222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  <a:endParaRPr lang="en-US" sz="4400" b="1"/>
          </a:p>
        </p:txBody>
      </p:sp>
      <p:sp>
        <p:nvSpPr>
          <p:cNvPr id="32" name="Rectangle 31"/>
          <p:cNvSpPr/>
          <p:nvPr/>
        </p:nvSpPr>
        <p:spPr>
          <a:xfrm>
            <a:off x="3364611" y="874737"/>
            <a:ext cx="5357495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  <a:endParaRPr lang="en-US" sz="36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5994" y="100412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396" y="139569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1500" y="100412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448" y="139569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326" y="1404921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4953364"/>
            <a:ext cx="1009650" cy="904875"/>
          </a:xfrm>
          <a:prstGeom prst="rect">
            <a:avLst/>
          </a:prstGeom>
        </p:spPr>
      </p:pic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50.18017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03876" y="632460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8" action="ppaction://hlinksldjump"/>
          </p:cNvPr>
          <p:cNvSpPr/>
          <p:nvPr/>
        </p:nvSpPr>
        <p:spPr>
          <a:xfrm>
            <a:off x="4478655" y="1736725"/>
            <a:ext cx="125222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  <a:endParaRPr lang="en-US" sz="4400" b="1"/>
          </a:p>
        </p:txBody>
      </p:sp>
      <p:sp>
        <p:nvSpPr>
          <p:cNvPr id="41" name="Rectangle 40"/>
          <p:cNvSpPr/>
          <p:nvPr/>
        </p:nvSpPr>
        <p:spPr>
          <a:xfrm>
            <a:off x="5731510" y="1736725"/>
            <a:ext cx="137731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  <a:endParaRPr lang="en-US" sz="4400" b="1"/>
          </a:p>
        </p:txBody>
      </p:sp>
      <p:sp>
        <p:nvSpPr>
          <p:cNvPr id="42" name="Rectangle 41">
            <a:hlinkClick r:id="rId9" action="ppaction://hlinksldjump"/>
          </p:cNvPr>
          <p:cNvSpPr/>
          <p:nvPr/>
        </p:nvSpPr>
        <p:spPr>
          <a:xfrm>
            <a:off x="5732145" y="1737360"/>
            <a:ext cx="137604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  <a:endParaRPr lang="en-US" sz="4400" b="1"/>
          </a:p>
        </p:txBody>
      </p:sp>
      <p:sp>
        <p:nvSpPr>
          <p:cNvPr id="44" name="Rectangle 43"/>
          <p:cNvSpPr/>
          <p:nvPr/>
        </p:nvSpPr>
        <p:spPr>
          <a:xfrm>
            <a:off x="7108825" y="1736725"/>
            <a:ext cx="143065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  <a:endParaRPr lang="en-US" sz="4400" b="1"/>
          </a:p>
        </p:txBody>
      </p:sp>
      <p:sp>
        <p:nvSpPr>
          <p:cNvPr id="45" name="Rectangle 44">
            <a:hlinkClick r:id="rId10" action="ppaction://hlinksldjump"/>
          </p:cNvPr>
          <p:cNvSpPr/>
          <p:nvPr/>
        </p:nvSpPr>
        <p:spPr>
          <a:xfrm>
            <a:off x="7108825" y="1737360"/>
            <a:ext cx="143192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  <a:endParaRPr lang="en-US" sz="4400" b="1"/>
          </a:p>
        </p:txBody>
      </p:sp>
      <p:sp>
        <p:nvSpPr>
          <p:cNvPr id="6" name="5-Point Star 5"/>
          <p:cNvSpPr/>
          <p:nvPr/>
        </p:nvSpPr>
        <p:spPr>
          <a:xfrm>
            <a:off x="1666802" y="270363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bldLvl="0" animBg="1"/>
      <p:bldP spid="32" grpId="0"/>
      <p:bldP spid="7" grpId="0" bldLvl="0" animBg="1"/>
      <p:bldP spid="41" grpId="0" bldLvl="0" animBg="1"/>
      <p:bldP spid="42" grpId="0" bldLvl="0" animBg="1"/>
      <p:bldP spid="44" grpId="0" bldLvl="0" animBg="1"/>
      <p:bldP spid="4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a. Vào mùa lúa chín Sa Pa có gì đặc biệt?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9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Những khu ruộng bậc thang chín rực rỡ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ea"/>
              <a:sym typeface="+mn-ea"/>
            </a:endParaRPr>
          </a:p>
        </p:txBody>
      </p:sp>
      <p:sp>
        <p:nvSpPr>
          <p:cNvPr id="6" name="Pentagon 5">
            <a:hlinkClick r:id="rId1" action="ppaction://hlinksldjump"/>
          </p:cNvPr>
          <p:cNvSpPr/>
          <p:nvPr/>
        </p:nvSpPr>
        <p:spPr>
          <a:xfrm flipH="1">
            <a:off x="8553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177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2231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4343" y="609600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17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5" grpId="0"/>
    </p:bld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47&quot;&gt;&lt;property id=&quot;20148&quot; value=&quot;5&quot;/&gt;&lt;property id=&quot;20300&quot; value=&quot;Slide 5&quot;/&gt;&lt;property id=&quot;20307&quot; value=&quot;260&quot;/&gt;&lt;/object&gt;&lt;object type=&quot;3&quot; unique_id=&quot;10048&quot;&gt;&lt;property id=&quot;20148&quot; value=&quot;5&quot;/&gt;&lt;property id=&quot;20300&quot; value=&quot;Slide 6&quot;/&gt;&lt;property id=&quot;20307&quot; value=&quot;258&quot;/&gt;&lt;/object&gt;&lt;object type=&quot;3&quot; unique_id=&quot;10049&quot;&gt;&lt;property id=&quot;20148&quot; value=&quot;5&quot;/&gt;&lt;property id=&quot;20300&quot; value=&quot;Slide 7&quot;/&gt;&lt;property id=&quot;20307&quot; value=&quot;259&quot;/&gt;&lt;/object&gt;&lt;object type=&quot;3&quot; unique_id=&quot;10099&quot;&gt;&lt;property id=&quot;20148&quot; value=&quot;5&quot;/&gt;&lt;property id=&quot;20300&quot; value=&quot;Slide 3&quot;/&gt;&lt;property id=&quot;20307&quot; value=&quot;263&quot;/&gt;&lt;/object&gt;&lt;object type=&quot;3&quot; unique_id=&quot;10100&quot;&gt;&lt;property id=&quot;20148&quot; value=&quot;5&quot;/&gt;&lt;property id=&quot;20300&quot; value=&quot;Slide 4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WPS Presentation</Application>
  <PresentationFormat>Widescreen</PresentationFormat>
  <Paragraphs>74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Arial</vt:lpstr>
      <vt:lpstr>.VnAvant</vt:lpstr>
      <vt:lpstr>Arial Rounded</vt:lpstr>
      <vt:lpstr>Times New Roman</vt:lpstr>
      <vt:lpstr>.VnHelvetInsH</vt:lpstr>
      <vt:lpstr>Calibri</vt:lpstr>
      <vt:lpstr>Microsoft YaHei</vt:lpstr>
      <vt:lpstr>Arial Unicode MS</vt:lpstr>
      <vt:lpstr>Arial Black</vt:lpstr>
      <vt:lpstr>Malgun Gothic</vt:lpstr>
      <vt:lpstr>Calibri</vt:lpstr>
      <vt:lpstr>UTM Avo</vt:lpstr>
      <vt:lpstr>Blue Waves</vt:lpstr>
      <vt:lpstr>Office Theme</vt:lpstr>
      <vt:lpstr>1_Office Theme</vt:lpstr>
      <vt:lpstr>PowerPoint 演示文稿</vt:lpstr>
      <vt:lpstr>PowerPoint 演示文稿</vt:lpstr>
      <vt:lpstr>PowerPoint 演示文稿</vt:lpstr>
      <vt:lpstr>a. H×nh ¶nh nµo trong tranh khiÕn em chó ý nhÊt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Administrator</cp:lastModifiedBy>
  <cp:revision>20</cp:revision>
  <dcterms:created xsi:type="dcterms:W3CDTF">2020-08-20T23:14:00Z</dcterms:created>
  <dcterms:modified xsi:type="dcterms:W3CDTF">2020-10-25T11:13:01Z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