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21"/>
  </p:notesMasterIdLst>
  <p:sldIdLst>
    <p:sldId id="461" r:id="rId3"/>
    <p:sldId id="412" r:id="rId4"/>
    <p:sldId id="422" r:id="rId5"/>
    <p:sldId id="423" r:id="rId6"/>
    <p:sldId id="425" r:id="rId7"/>
    <p:sldId id="426" r:id="rId8"/>
    <p:sldId id="430" r:id="rId9"/>
    <p:sldId id="441" r:id="rId10"/>
    <p:sldId id="442" r:id="rId11"/>
    <p:sldId id="443" r:id="rId12"/>
    <p:sldId id="444" r:id="rId13"/>
    <p:sldId id="389" r:id="rId14"/>
    <p:sldId id="403" r:id="rId15"/>
    <p:sldId id="449" r:id="rId16"/>
    <p:sldId id="432" r:id="rId17"/>
    <p:sldId id="258" r:id="rId18"/>
    <p:sldId id="454" r:id="rId19"/>
    <p:sldId id="455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51674"/>
    <a:srgbClr val="FF75AD"/>
    <a:srgbClr val="E8141A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26" autoAdjust="0"/>
    <p:restoredTop sz="91278" autoAdjust="0"/>
  </p:normalViewPr>
  <p:slideViewPr>
    <p:cSldViewPr snapToGrid="0">
      <p:cViewPr varScale="1">
        <p:scale>
          <a:sx n="62" d="100"/>
          <a:sy n="62" d="100"/>
        </p:scale>
        <p:origin x="6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6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88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8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33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93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26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03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đây</a:t>
            </a:r>
            <a:r>
              <a:rPr lang="en-US" dirty="0"/>
              <a:t>”, “kia”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trỏ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,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xưng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,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4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7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5.GIF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11" Type="http://schemas.openxmlformats.org/officeDocument/2006/relationships/image" Target="../media/image5.GIF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73867" y="-95251"/>
            <a:ext cx="1445585" cy="1445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60" r:id="rId3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audio" Target="file:///D:\PHU%20HUYNH%20VOI%20%20TH&#212;NG%20T&#431;%2030%20-%20NG&#192;Y%2010%20-%201%20-%202014%20-MAI%20-%20OK\Y&#202;U%20NG&#431;&#416;I%20BAO%20NHI&#202;U%20Y&#202;U%20NGH&#202;%20B&#194;Y%20NHI&#202;U.wma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7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1828800"/>
            <a:ext cx="85344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THẦY CÔ GIÁO</a:t>
            </a:r>
            <a:r>
              <a:rPr lang="pt-BR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  <a:cs typeface="Arial" pitchFamily="34" charset="0"/>
              </a:rPr>
              <a:t>  </a:t>
            </a:r>
          </a:p>
          <a:p>
            <a:pPr algn="ctr"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.VnTimeH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57400" y="1783140"/>
            <a:ext cx="7848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>
                <a:solidFill>
                  <a:srgbClr val="CC00CC"/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10001" y="3744914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905000" y="7620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543801" y="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5257801" y="914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9982201" y="152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9906000" y="57150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1524001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2895600" y="2971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5029201" y="645795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>
            <a:off x="8839200" y="228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74676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1752600" y="58674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8" name="AutoShape 18"/>
          <p:cNvSpPr>
            <a:spLocks noChangeArrowheads="1"/>
          </p:cNvSpPr>
          <p:nvPr/>
        </p:nvSpPr>
        <p:spPr bwMode="auto">
          <a:xfrm>
            <a:off x="1524000" y="4800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3"/>
          <p:cNvSpPr>
            <a:spLocks noChangeArrowheads="1" noChangeShapeType="1" noTextEdit="1"/>
          </p:cNvSpPr>
          <p:nvPr/>
        </p:nvSpPr>
        <p:spPr bwMode="auto">
          <a:xfrm>
            <a:off x="1676400" y="228600"/>
            <a:ext cx="37338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u="sng" kern="1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Picture 8"/>
          <p:cNvSpPr>
            <a:spLocks noChangeAspect="1" noChangeArrowheads="1"/>
          </p:cNvSpPr>
          <p:nvPr/>
        </p:nvSpPr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4000" y="476387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TỪ VÀ CÂU – LỚP 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4B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YÊU NGƯƠI BAO NHIÊU YÊU NGHÊ BÂY NHIÊU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9829800" y="36576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auto">
          <a:xfrm>
            <a:off x="5715000" y="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1524001" y="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AutoShape 8"/>
          <p:cNvSpPr>
            <a:spLocks noChangeArrowheads="1"/>
          </p:cNvSpPr>
          <p:nvPr/>
        </p:nvSpPr>
        <p:spPr bwMode="auto">
          <a:xfrm>
            <a:off x="10301288" y="1295400"/>
            <a:ext cx="366712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10301288" y="4648200"/>
            <a:ext cx="366712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2362201" y="5181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1800" u="none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5" name="WordArt 6" descr="1005-004-41-1059"/>
          <p:cNvSpPr>
            <a:spLocks noChangeArrowheads="1" noChangeShapeType="1" noTextEdit="1"/>
          </p:cNvSpPr>
          <p:nvPr/>
        </p:nvSpPr>
        <p:spPr bwMode="auto">
          <a:xfrm>
            <a:off x="2895600" y="3657600"/>
            <a:ext cx="6553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i="1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</a:t>
            </a:r>
            <a:r>
              <a:rPr lang="vi-VN" sz="3600" b="1" i="1" u="sng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vi-VN" sz="3600" b="1" i="1" u="sng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743200" y="5616576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4000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Nga</a:t>
            </a:r>
            <a:endParaRPr lang="en-US" altLang="en-US" sz="400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15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3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4" grpId="0" animBg="1"/>
      <p:bldP spid="26" grpId="0" animBg="1"/>
      <p:bldP spid="28" grpId="0" animBg="1"/>
      <p:bldP spid="31" grpId="0" animBg="1"/>
      <p:bldP spid="37" grpId="0" animBg="1"/>
      <p:bldP spid="38" grpId="0" animBg="1"/>
      <p:bldP spid="39" grpId="0" animBg="1"/>
      <p:bldP spid="42" grpId="0" animBg="1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uyen\Desktop\dong bao tb1959.jpg">
            <a:extLst>
              <a:ext uri="{FF2B5EF4-FFF2-40B4-BE49-F238E27FC236}">
                <a16:creationId xmlns:a16="http://schemas.microsoft.com/office/drawing/2014/main" id="{BFC52C93-B243-4716-820B-D86A8736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58" y="2029208"/>
            <a:ext cx="4067116" cy="3654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Huyen\Desktop\31779_402030901892_1489119_n.jpg">
            <a:extLst>
              <a:ext uri="{FF2B5EF4-FFF2-40B4-BE49-F238E27FC236}">
                <a16:creationId xmlns:a16="http://schemas.microsoft.com/office/drawing/2014/main" id="{D321D3D0-E210-4F21-90D6-F82A4780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1" y="0"/>
            <a:ext cx="4241957" cy="34808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Huyen\Desktop\t29916.jpg">
            <a:extLst>
              <a:ext uri="{FF2B5EF4-FFF2-40B4-BE49-F238E27FC236}">
                <a16:creationId xmlns:a16="http://schemas.microsoft.com/office/drawing/2014/main" id="{297FE918-E36A-46EA-B451-817B5589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043" y="122074"/>
            <a:ext cx="4241957" cy="3654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26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uyen\Desktop\bac-ho-30120121535.jpg">
            <a:extLst>
              <a:ext uri="{FF2B5EF4-FFF2-40B4-BE49-F238E27FC236}">
                <a16:creationId xmlns:a16="http://schemas.microsoft.com/office/drawing/2014/main" id="{9B60E380-F315-4DFA-A4EA-E3EF5458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" y="66261"/>
            <a:ext cx="4476750" cy="3238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Huyen\Desktop\bac_ho_2_SHCN.jpg">
            <a:extLst>
              <a:ext uri="{FF2B5EF4-FFF2-40B4-BE49-F238E27FC236}">
                <a16:creationId xmlns:a16="http://schemas.microsoft.com/office/drawing/2014/main" id="{C82EC756-D8F0-4710-983A-F985E2D6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8" y="3553240"/>
            <a:ext cx="4476749" cy="2882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C:\Users\Huyen\Desktop\images.jpg">
            <a:extLst>
              <a:ext uri="{FF2B5EF4-FFF2-40B4-BE49-F238E27FC236}">
                <a16:creationId xmlns:a16="http://schemas.microsoft.com/office/drawing/2014/main" id="{3F8C1AE0-B215-4839-92D8-222FB84A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33" y="142461"/>
            <a:ext cx="5983357" cy="632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063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vnschool.net/images/img_Thang6/Baihoctructuyen/Quocvan/bai63_9062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" b="11821"/>
          <a:stretch/>
        </p:blipFill>
        <p:spPr bwMode="auto">
          <a:xfrm>
            <a:off x="1020731" y="1754372"/>
            <a:ext cx="10345473" cy="38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90" y="-1"/>
            <a:ext cx="7205487" cy="1207011"/>
          </a:xfrm>
          <a:prstGeom prst="rect">
            <a:avLst/>
          </a:prstGeom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EAB42A08-89EA-4C0D-9BBC-187DB03E9AE8}"/>
              </a:ext>
            </a:extLst>
          </p:cNvPr>
          <p:cNvSpPr txBox="1"/>
          <p:nvPr/>
        </p:nvSpPr>
        <p:spPr>
          <a:xfrm>
            <a:off x="1735364" y="-120915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7200" b="1" dirty="0" err="1" smtClean="0">
                <a:ln w="28575">
                  <a:solidFill>
                    <a:schemeClr val="bg1"/>
                  </a:solidFill>
                </a:ln>
                <a:solidFill>
                  <a:srgbClr val="E51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7200" b="1" dirty="0" smtClean="0">
                <a:ln w="28575">
                  <a:solidFill>
                    <a:schemeClr val="bg1"/>
                  </a:solidFill>
                </a:ln>
                <a:solidFill>
                  <a:srgbClr val="E51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2:</a:t>
            </a:r>
            <a:endParaRPr lang="zh-CN" altLang="en-US" sz="7200" b="1" dirty="0">
              <a:ln w="28575">
                <a:solidFill>
                  <a:schemeClr val="bg1"/>
                </a:solidFill>
              </a:ln>
              <a:solidFill>
                <a:srgbClr val="E51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0732" y="709948"/>
            <a:ext cx="10547491" cy="570148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>
            <a:prstDash val="sysDash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874877" y="960714"/>
            <a:ext cx="883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 err="1" smtClean="0">
                <a:solidFill>
                  <a:srgbClr val="0070C0"/>
                </a:solidFill>
                <a:latin typeface="UTM Neo Sans Intel" pitchFamily="18" charset="0"/>
              </a:rPr>
              <a:t>Gạch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chân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những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đại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từ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trong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bài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ca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dao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UTM Neo Sans Intel" pitchFamily="18" charset="0"/>
              </a:rPr>
              <a:t>sau</a:t>
            </a:r>
            <a:r>
              <a:rPr lang="en-US" altLang="en-US" sz="2800" b="1" i="1" dirty="0">
                <a:solidFill>
                  <a:srgbClr val="0070C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412894" y="1754372"/>
            <a:ext cx="5592884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	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cò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vạc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nông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Sao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mày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giẫm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lúa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ông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hỡi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cò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	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tôi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đứng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trên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bờ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con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diệc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ngờ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cho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tôi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	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Chẳng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tin,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ông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đến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coi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con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nó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còn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ngồi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đây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5458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EDA8AC4-D39D-1041-97B6-CC13821314DD}"/>
              </a:ext>
            </a:extLst>
          </p:cNvPr>
          <p:cNvGrpSpPr/>
          <p:nvPr/>
        </p:nvGrpSpPr>
        <p:grpSpPr>
          <a:xfrm>
            <a:off x="1093791" y="2550762"/>
            <a:ext cx="3175019" cy="3184264"/>
            <a:chOff x="259410" y="-64586"/>
            <a:chExt cx="6280289" cy="5259222"/>
          </a:xfrm>
        </p:grpSpPr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CB5AD9D2-1C78-304C-8F28-8C4C74279BB5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91C4D6C-F6C0-3649-AF2D-519CF4D43E93}"/>
                </a:ext>
              </a:extLst>
            </p:cNvPr>
            <p:cNvSpPr/>
            <p:nvPr/>
          </p:nvSpPr>
          <p:spPr>
            <a:xfrm rot="20740147">
              <a:off x="672945" y="869904"/>
              <a:ext cx="5866754" cy="340677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13000" t="-1000" r="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56303E-4460-D149-88EA-021994B889DF}"/>
                </a:ext>
              </a:extLst>
            </p:cNvPr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7AD1CE2B-8A87-B344-8CBC-8FAE8336BBDF}"/>
                  </a:ext>
                </a:extLst>
              </p:cNvPr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4" name="Group 51">
                <a:extLst>
                  <a:ext uri="{FF2B5EF4-FFF2-40B4-BE49-F238E27FC236}">
                    <a16:creationId xmlns:a16="http://schemas.microsoft.com/office/drawing/2014/main" id="{E546F44C-A0B7-9E44-BE2A-4D65EE7C4A6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15" name="Freeform 54">
                  <a:extLst>
                    <a:ext uri="{FF2B5EF4-FFF2-40B4-BE49-F238E27FC236}">
                      <a16:creationId xmlns:a16="http://schemas.microsoft.com/office/drawing/2014/main" id="{A706400E-E5C9-4345-8A81-20AAC370A763}"/>
                    </a:ext>
                  </a:extLst>
                </p:cNvPr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" name="Freeform 55">
                  <a:extLst>
                    <a:ext uri="{FF2B5EF4-FFF2-40B4-BE49-F238E27FC236}">
                      <a16:creationId xmlns:a16="http://schemas.microsoft.com/office/drawing/2014/main" id="{9AD315E5-A7AE-A243-A094-A49D48B20883}"/>
                    </a:ext>
                  </a:extLst>
                </p:cNvPr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7" name="AutoShape 50">
                  <a:extLst>
                    <a:ext uri="{FF2B5EF4-FFF2-40B4-BE49-F238E27FC236}">
                      <a16:creationId xmlns:a16="http://schemas.microsoft.com/office/drawing/2014/main" id="{7CE440AA-6C7D-B24E-BE98-77AD70D00983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8" name="Oval 52">
                  <a:extLst>
                    <a:ext uri="{FF2B5EF4-FFF2-40B4-BE49-F238E27FC236}">
                      <a16:creationId xmlns:a16="http://schemas.microsoft.com/office/drawing/2014/main" id="{D3AD0148-25B8-854F-A1BB-82785E0C9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9" name="Freeform 53">
                  <a:extLst>
                    <a:ext uri="{FF2B5EF4-FFF2-40B4-BE49-F238E27FC236}">
                      <a16:creationId xmlns:a16="http://schemas.microsoft.com/office/drawing/2014/main" id="{E2E0DE6F-3B4F-D34B-A0EF-BC89F55AD8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7" name="Freeform 43">
              <a:extLst>
                <a:ext uri="{FF2B5EF4-FFF2-40B4-BE49-F238E27FC236}">
                  <a16:creationId xmlns:a16="http://schemas.microsoft.com/office/drawing/2014/main" id="{16A15476-7662-0F4E-AAC1-A5BF80D118E6}"/>
                </a:ext>
              </a:extLst>
            </p:cNvPr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6F25190E-19B4-2B4F-B537-585522B2A7C8}"/>
                </a:ext>
              </a:extLst>
            </p:cNvPr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D0995EB6-C47C-0241-9299-2064132ABB31}"/>
                </a:ext>
              </a:extLst>
            </p:cNvPr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2B8ADF8F-10DD-1C45-BD47-189B2D2A9BBA}"/>
                </a:ext>
              </a:extLst>
            </p:cNvPr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8EE2F32F-606A-214E-8FCB-EF682B76611A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2009F3FB-7DF6-BD48-A754-B74390301F66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168D1F2-CDD1-F946-A090-181759521C09}"/>
              </a:ext>
            </a:extLst>
          </p:cNvPr>
          <p:cNvGrpSpPr/>
          <p:nvPr/>
        </p:nvGrpSpPr>
        <p:grpSpPr>
          <a:xfrm rot="727474">
            <a:off x="4869656" y="898874"/>
            <a:ext cx="3480327" cy="3006802"/>
            <a:chOff x="259410" y="-64586"/>
            <a:chExt cx="6074724" cy="5259222"/>
          </a:xfrm>
        </p:grpSpPr>
        <p:sp>
          <p:nvSpPr>
            <p:cNvPr id="21" name="Freeform 59">
              <a:extLst>
                <a:ext uri="{FF2B5EF4-FFF2-40B4-BE49-F238E27FC236}">
                  <a16:creationId xmlns:a16="http://schemas.microsoft.com/office/drawing/2014/main" id="{F1A6D418-6806-D147-BBB1-9E3ADC0B2EEA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B7B31C3-028B-1D46-859F-F4B1CAE732C2}"/>
                </a:ext>
              </a:extLst>
            </p:cNvPr>
            <p:cNvSpPr/>
            <p:nvPr/>
          </p:nvSpPr>
          <p:spPr>
            <a:xfrm rot="20740147">
              <a:off x="840291" y="950070"/>
              <a:ext cx="5098701" cy="340677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12000" r="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6EADA92-43B4-0C44-A024-D02879799798}"/>
                </a:ext>
              </a:extLst>
            </p:cNvPr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9757B913-8AD1-764B-B409-BA12091E7750}"/>
                  </a:ext>
                </a:extLst>
              </p:cNvPr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1" name="Group 51">
                <a:extLst>
                  <a:ext uri="{FF2B5EF4-FFF2-40B4-BE49-F238E27FC236}">
                    <a16:creationId xmlns:a16="http://schemas.microsoft.com/office/drawing/2014/main" id="{FAA7230A-4217-C349-9BD9-9F7FAAE88E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32" name="Freeform 54">
                  <a:extLst>
                    <a:ext uri="{FF2B5EF4-FFF2-40B4-BE49-F238E27FC236}">
                      <a16:creationId xmlns:a16="http://schemas.microsoft.com/office/drawing/2014/main" id="{803B1017-1A58-E748-A5CD-D9A5DA07F13D}"/>
                    </a:ext>
                  </a:extLst>
                </p:cNvPr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33" name="Freeform 55">
                  <a:extLst>
                    <a:ext uri="{FF2B5EF4-FFF2-40B4-BE49-F238E27FC236}">
                      <a16:creationId xmlns:a16="http://schemas.microsoft.com/office/drawing/2014/main" id="{7EDAB52C-F210-194D-BF67-823205E720A6}"/>
                    </a:ext>
                  </a:extLst>
                </p:cNvPr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34" name="AutoShape 50">
                  <a:extLst>
                    <a:ext uri="{FF2B5EF4-FFF2-40B4-BE49-F238E27FC236}">
                      <a16:creationId xmlns:a16="http://schemas.microsoft.com/office/drawing/2014/main" id="{25DBB839-76DF-BC48-ABA2-5A2B9C8E666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35" name="Oval 52">
                  <a:extLst>
                    <a:ext uri="{FF2B5EF4-FFF2-40B4-BE49-F238E27FC236}">
                      <a16:creationId xmlns:a16="http://schemas.microsoft.com/office/drawing/2014/main" id="{D1B45317-D932-364D-B979-279A7FE04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36" name="Freeform 53">
                  <a:extLst>
                    <a:ext uri="{FF2B5EF4-FFF2-40B4-BE49-F238E27FC236}">
                      <a16:creationId xmlns:a16="http://schemas.microsoft.com/office/drawing/2014/main" id="{32E9B969-6101-0B4C-B3D1-4D90EA56B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44CA54EB-7A77-9B46-A7DA-7E7370F4AD71}"/>
                </a:ext>
              </a:extLst>
            </p:cNvPr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755F830F-423A-D442-83A3-EF8DC397975B}"/>
                </a:ext>
              </a:extLst>
            </p:cNvPr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35930AA8-3099-6F40-BF6E-1EA0DB04DF31}"/>
                </a:ext>
              </a:extLst>
            </p:cNvPr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4D3AE9BD-83BD-9043-B339-7C75299A933A}"/>
                </a:ext>
              </a:extLst>
            </p:cNvPr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C3B436BF-6E33-4F4E-B97E-CFBFFD2D0E49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587ED2E3-6A58-1B41-A430-1856754C3708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4C3A3AB1-0C70-374F-BE8C-8E2A8E3CBDF3}"/>
              </a:ext>
            </a:extLst>
          </p:cNvPr>
          <p:cNvGrpSpPr/>
          <p:nvPr/>
        </p:nvGrpSpPr>
        <p:grpSpPr>
          <a:xfrm>
            <a:off x="8687424" y="2270702"/>
            <a:ext cx="3292629" cy="2844642"/>
            <a:chOff x="259410" y="-64586"/>
            <a:chExt cx="6074724" cy="5259222"/>
          </a:xfrm>
        </p:grpSpPr>
        <p:sp>
          <p:nvSpPr>
            <p:cNvPr id="38" name="Freeform 59">
              <a:extLst>
                <a:ext uri="{FF2B5EF4-FFF2-40B4-BE49-F238E27FC236}">
                  <a16:creationId xmlns:a16="http://schemas.microsoft.com/office/drawing/2014/main" id="{94D1E57D-507C-A449-9439-AD23540E8A0E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396D15-F8E7-884D-9269-5C0D6521B685}"/>
                </a:ext>
              </a:extLst>
            </p:cNvPr>
            <p:cNvSpPr/>
            <p:nvPr/>
          </p:nvSpPr>
          <p:spPr>
            <a:xfrm rot="20740147">
              <a:off x="840291" y="950070"/>
              <a:ext cx="5098701" cy="3406777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44BA8338-1FD2-E541-BBCE-DB6A3B76BC3F}"/>
                </a:ext>
              </a:extLst>
            </p:cNvPr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220D5D48-DB5B-F448-9250-DC096FBB6981}"/>
                  </a:ext>
                </a:extLst>
              </p:cNvPr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48" name="Group 51">
                <a:extLst>
                  <a:ext uri="{FF2B5EF4-FFF2-40B4-BE49-F238E27FC236}">
                    <a16:creationId xmlns:a16="http://schemas.microsoft.com/office/drawing/2014/main" id="{E87A80F7-4F8B-864F-AE3B-9491FA68EB1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49" name="Freeform 54">
                  <a:extLst>
                    <a:ext uri="{FF2B5EF4-FFF2-40B4-BE49-F238E27FC236}">
                      <a16:creationId xmlns:a16="http://schemas.microsoft.com/office/drawing/2014/main" id="{D8C331E9-B76D-DD48-BC26-DBB46D09D981}"/>
                    </a:ext>
                  </a:extLst>
                </p:cNvPr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0" name="Freeform 55">
                  <a:extLst>
                    <a:ext uri="{FF2B5EF4-FFF2-40B4-BE49-F238E27FC236}">
                      <a16:creationId xmlns:a16="http://schemas.microsoft.com/office/drawing/2014/main" id="{614D4DD0-D123-E04D-9A2F-B97EDB891140}"/>
                    </a:ext>
                  </a:extLst>
                </p:cNvPr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1" name="AutoShape 50">
                  <a:extLst>
                    <a:ext uri="{FF2B5EF4-FFF2-40B4-BE49-F238E27FC236}">
                      <a16:creationId xmlns:a16="http://schemas.microsoft.com/office/drawing/2014/main" id="{D0E90311-E0B3-4E49-92FD-60856D5312F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2" name="Oval 52">
                  <a:extLst>
                    <a:ext uri="{FF2B5EF4-FFF2-40B4-BE49-F238E27FC236}">
                      <a16:creationId xmlns:a16="http://schemas.microsoft.com/office/drawing/2014/main" id="{77D8F383-24C7-604A-9EDF-D7A155F01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3" name="Freeform 53">
                  <a:extLst>
                    <a:ext uri="{FF2B5EF4-FFF2-40B4-BE49-F238E27FC236}">
                      <a16:creationId xmlns:a16="http://schemas.microsoft.com/office/drawing/2014/main" id="{5198DCB7-2E69-1F41-A17A-1191A82451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DCBB4610-32EC-BA4C-BC9C-0939F7035D6A}"/>
                </a:ext>
              </a:extLst>
            </p:cNvPr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3C46670F-9DAD-B346-909D-57D0C3B4B5BB}"/>
                </a:ext>
              </a:extLst>
            </p:cNvPr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56FEB60E-98FA-7A49-973E-C6C564EA8454}"/>
                </a:ext>
              </a:extLst>
            </p:cNvPr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6F79C49D-27A0-FE4D-9E49-463D27E660C5}"/>
                </a:ext>
              </a:extLst>
            </p:cNvPr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5354D8DD-8C22-824E-8C17-CD49A51AEEF1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1AABC4CC-0E61-B24D-B09D-ED1FE78E0BF3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7DD76AB-AF3B-FB4F-9637-834C23F535D5}"/>
              </a:ext>
            </a:extLst>
          </p:cNvPr>
          <p:cNvGrpSpPr/>
          <p:nvPr/>
        </p:nvGrpSpPr>
        <p:grpSpPr>
          <a:xfrm>
            <a:off x="5282736" y="3799176"/>
            <a:ext cx="2916668" cy="2525120"/>
            <a:chOff x="259410" y="-64586"/>
            <a:chExt cx="6074724" cy="5259222"/>
          </a:xfrm>
        </p:grpSpPr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7AC5A7FD-4CF7-3440-8A64-AAE3BE5584D0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CC7FB148-AA12-5A47-B66D-FF6A6C296332}"/>
                </a:ext>
              </a:extLst>
            </p:cNvPr>
            <p:cNvSpPr/>
            <p:nvPr/>
          </p:nvSpPr>
          <p:spPr>
            <a:xfrm rot="20740147">
              <a:off x="840291" y="950070"/>
              <a:ext cx="5098701" cy="3406777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32502AF4-6311-154F-9142-473337A48632}"/>
                </a:ext>
              </a:extLst>
            </p:cNvPr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0075827C-2A9E-AC4E-A353-7EFAF172137B}"/>
                  </a:ext>
                </a:extLst>
              </p:cNvPr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5" name="Group 51">
                <a:extLst>
                  <a:ext uri="{FF2B5EF4-FFF2-40B4-BE49-F238E27FC236}">
                    <a16:creationId xmlns:a16="http://schemas.microsoft.com/office/drawing/2014/main" id="{0FA2F8E2-65E0-3347-9CBB-32C0E17A4C8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B7DF10CD-845F-8C41-9176-C9F3DAF49BD0}"/>
                    </a:ext>
                  </a:extLst>
                </p:cNvPr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49072E5-BBE6-0C45-A3DC-5B068F1EF0F1}"/>
                    </a:ext>
                  </a:extLst>
                </p:cNvPr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8" name="AutoShape 50">
                  <a:extLst>
                    <a:ext uri="{FF2B5EF4-FFF2-40B4-BE49-F238E27FC236}">
                      <a16:creationId xmlns:a16="http://schemas.microsoft.com/office/drawing/2014/main" id="{8BCDE2CC-C916-5F41-96B7-C5176F9F326E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9" name="Oval 52">
                  <a:extLst>
                    <a:ext uri="{FF2B5EF4-FFF2-40B4-BE49-F238E27FC236}">
                      <a16:creationId xmlns:a16="http://schemas.microsoft.com/office/drawing/2014/main" id="{2E50B4EE-8E97-8A45-A652-60FA0D47D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0" name="Freeform 53">
                  <a:extLst>
                    <a:ext uri="{FF2B5EF4-FFF2-40B4-BE49-F238E27FC236}">
                      <a16:creationId xmlns:a16="http://schemas.microsoft.com/office/drawing/2014/main" id="{5EC58AF6-2359-6C4E-9533-41A077DC51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561400C0-7DCC-604B-84D2-F27B9B69D691}"/>
                </a:ext>
              </a:extLst>
            </p:cNvPr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98F2EFE8-C08B-EF48-B047-87852CF193D0}"/>
                </a:ext>
              </a:extLst>
            </p:cNvPr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3D2353D3-FB1D-3440-88C5-D4C4E4180A25}"/>
                </a:ext>
              </a:extLst>
            </p:cNvPr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361C715C-5BB5-D449-AB3F-8820537DE565}"/>
                </a:ext>
              </a:extLst>
            </p:cNvPr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8A11B44F-F0FD-CD43-B86D-55F2628CF3FD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C1193327-4C5C-5045-9174-339F37FAF6D2}"/>
                </a:ext>
              </a:extLst>
            </p:cNvPr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71" name="图片 70">
            <a:extLst>
              <a:ext uri="{FF2B5EF4-FFF2-40B4-BE49-F238E27FC236}">
                <a16:creationId xmlns:a16="http://schemas.microsoft.com/office/drawing/2014/main" id="{74344DEE-7709-3F42-8DCB-6FB1496A2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86" y="868585"/>
            <a:ext cx="1320502" cy="1207316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206434" y="236166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Vạc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83882" y="4717891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065498" y="380339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Diệc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44572" y="5522819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nông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201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2F139C21-A271-41B6-ACAD-0F6CBD2EC21C}"/>
              </a:ext>
            </a:extLst>
          </p:cNvPr>
          <p:cNvSpPr txBox="1"/>
          <p:nvPr/>
        </p:nvSpPr>
        <p:spPr>
          <a:xfrm>
            <a:off x="771939" y="149087"/>
            <a:ext cx="1060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Tìm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đại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được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dùng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dao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vi-VN" alt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1EB9B124-E501-4543-A715-BF6499540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05" y="805071"/>
            <a:ext cx="68845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3200" b="1" dirty="0">
                <a:latin typeface="Times New Roman" pitchFamily="18" charset="0"/>
              </a:rPr>
              <a:t>- </a:t>
            </a:r>
            <a:r>
              <a:rPr lang="en-US" altLang="en-US" sz="3200" b="1" dirty="0" err="1">
                <a:latin typeface="Times New Roman" pitchFamily="18" charset="0"/>
              </a:rPr>
              <a:t>Cái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cò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cái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vạc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cái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nông</a:t>
            </a:r>
            <a:r>
              <a:rPr lang="en-US" altLang="en-US" sz="3200" b="1" dirty="0">
                <a:latin typeface="Times New Roman" pitchFamily="18" charset="0"/>
              </a:rPr>
              <a:t>,</a:t>
            </a:r>
          </a:p>
          <a:p>
            <a:pPr eaLnBrk="0" hangingPunct="0"/>
            <a:r>
              <a:rPr lang="en-US" altLang="en-US" sz="3200" b="1" dirty="0">
                <a:latin typeface="Times New Roman" pitchFamily="18" charset="0"/>
              </a:rPr>
              <a:t>  Sao </a:t>
            </a:r>
            <a:r>
              <a:rPr lang="en-US" altLang="en-US" sz="3200" b="1" dirty="0" err="1">
                <a:latin typeface="Times New Roman" pitchFamily="18" charset="0"/>
              </a:rPr>
              <a:t>mày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giẫm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lúa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nhà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ông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hỡi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cò</a:t>
            </a:r>
            <a:r>
              <a:rPr lang="en-US" altLang="en-US" sz="3200" b="1" dirty="0">
                <a:latin typeface="Times New Roman" pitchFamily="18" charset="0"/>
              </a:rPr>
              <a:t>?</a:t>
            </a:r>
          </a:p>
          <a:p>
            <a:pPr eaLnBrk="0" hangingPunct="0"/>
            <a:r>
              <a:rPr lang="en-US" altLang="en-US" sz="3200" b="1" dirty="0">
                <a:latin typeface="Times New Roman" pitchFamily="18" charset="0"/>
              </a:rPr>
              <a:t>      - </a:t>
            </a:r>
            <a:r>
              <a:rPr lang="en-US" altLang="en-US" sz="3200" b="1" dirty="0" err="1">
                <a:latin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</a:rPr>
              <a:t>tôi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đứng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trên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bờ</a:t>
            </a:r>
            <a:r>
              <a:rPr lang="en-US" altLang="en-US" sz="3200" b="1" dirty="0">
                <a:latin typeface="Times New Roman" pitchFamily="18" charset="0"/>
              </a:rPr>
              <a:t>,</a:t>
            </a:r>
          </a:p>
          <a:p>
            <a:pPr eaLnBrk="0" hangingPunct="0"/>
            <a:r>
              <a:rPr lang="en-US" altLang="en-US" sz="3200" b="1" dirty="0">
                <a:latin typeface="Times New Roman" pitchFamily="18" charset="0"/>
              </a:rPr>
              <a:t>  </a:t>
            </a:r>
            <a:r>
              <a:rPr lang="en-US" altLang="en-US" sz="3200" b="1" dirty="0" err="1">
                <a:latin typeface="Times New Roman" pitchFamily="18" charset="0"/>
              </a:rPr>
              <a:t>Mẹ</a:t>
            </a:r>
            <a:r>
              <a:rPr lang="en-US" altLang="en-US" sz="3200" b="1" dirty="0">
                <a:latin typeface="Times New Roman" pitchFamily="18" charset="0"/>
              </a:rPr>
              <a:t> con </a:t>
            </a:r>
            <a:r>
              <a:rPr lang="en-US" altLang="en-US" sz="3200" b="1" dirty="0" err="1">
                <a:latin typeface="Times New Roman" pitchFamily="18" charset="0"/>
              </a:rPr>
              <a:t>cái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diệc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đổ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ngờ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tôi</a:t>
            </a:r>
            <a:r>
              <a:rPr lang="en-US" altLang="en-US" sz="3200" b="1" dirty="0">
                <a:latin typeface="Times New Roman" pitchFamily="18" charset="0"/>
              </a:rPr>
              <a:t>.</a:t>
            </a:r>
          </a:p>
          <a:p>
            <a:pPr eaLnBrk="0" hangingPunct="0"/>
            <a:r>
              <a:rPr lang="en-US" altLang="en-US" sz="3200" b="1" dirty="0">
                <a:latin typeface="Times New Roman" pitchFamily="18" charset="0"/>
              </a:rPr>
              <a:t>        </a:t>
            </a:r>
            <a:r>
              <a:rPr lang="en-US" altLang="en-US" sz="3200" b="1" dirty="0" err="1">
                <a:latin typeface="Times New Roman" pitchFamily="18" charset="0"/>
              </a:rPr>
              <a:t>Chẳng</a:t>
            </a:r>
            <a:r>
              <a:rPr lang="en-US" altLang="en-US" sz="3200" b="1" dirty="0">
                <a:latin typeface="Times New Roman" pitchFamily="18" charset="0"/>
              </a:rPr>
              <a:t> tin, </a:t>
            </a:r>
            <a:r>
              <a:rPr lang="en-US" altLang="en-US" sz="3200" b="1" dirty="0" err="1">
                <a:latin typeface="Times New Roman" pitchFamily="18" charset="0"/>
              </a:rPr>
              <a:t>ông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đến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mà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coi</a:t>
            </a:r>
            <a:r>
              <a:rPr lang="en-US" altLang="en-US" sz="3200" b="1" dirty="0">
                <a:latin typeface="Times New Roman" pitchFamily="18" charset="0"/>
              </a:rPr>
              <a:t>,</a:t>
            </a:r>
          </a:p>
          <a:p>
            <a:pPr eaLnBrk="0" hangingPunct="0"/>
            <a:r>
              <a:rPr lang="en-US" altLang="en-US" sz="3200" b="1" dirty="0">
                <a:latin typeface="Times New Roman" pitchFamily="18" charset="0"/>
              </a:rPr>
              <a:t>  </a:t>
            </a:r>
            <a:r>
              <a:rPr lang="en-US" altLang="en-US" sz="3200" b="1" dirty="0" err="1">
                <a:latin typeface="Times New Roman" pitchFamily="18" charset="0"/>
              </a:rPr>
              <a:t>Mẹ</a:t>
            </a:r>
            <a:r>
              <a:rPr lang="en-US" altLang="en-US" sz="3200" b="1" dirty="0">
                <a:latin typeface="Times New Roman" pitchFamily="18" charset="0"/>
              </a:rPr>
              <a:t> con </a:t>
            </a:r>
            <a:r>
              <a:rPr lang="en-US" altLang="en-US" sz="3200" b="1" dirty="0" err="1">
                <a:latin typeface="Times New Roman" pitchFamily="18" charset="0"/>
              </a:rPr>
              <a:t>nhà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nó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còn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ngồi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đây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kia</a:t>
            </a:r>
            <a:r>
              <a:rPr lang="en-US" altLang="en-US" sz="3200" b="1" dirty="0">
                <a:latin typeface="Times New Roman" pitchFamily="18" charset="0"/>
              </a:rPr>
              <a:t>.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1FA137F-AAE5-4033-8B51-92C540B2608E}"/>
              </a:ext>
            </a:extLst>
          </p:cNvPr>
          <p:cNvCxnSpPr>
            <a:cxnSpLocks/>
          </p:cNvCxnSpPr>
          <p:nvPr/>
        </p:nvCxnSpPr>
        <p:spPr>
          <a:xfrm>
            <a:off x="1982403" y="656348"/>
            <a:ext cx="594724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C965D18E-4026-40A7-A755-4124AC09645B}"/>
              </a:ext>
            </a:extLst>
          </p:cNvPr>
          <p:cNvCxnSpPr>
            <a:cxnSpLocks/>
          </p:cNvCxnSpPr>
          <p:nvPr/>
        </p:nvCxnSpPr>
        <p:spPr>
          <a:xfrm>
            <a:off x="3986555" y="656348"/>
            <a:ext cx="858581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4">
            <a:extLst>
              <a:ext uri="{FF2B5EF4-FFF2-40B4-BE49-F238E27FC236}">
                <a16:creationId xmlns:a16="http://schemas.microsoft.com/office/drawing/2014/main" id="{BC76C49D-F316-4BBE-BD7C-981251402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8" y="3846626"/>
            <a:ext cx="11600597" cy="26770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just"/>
            <a:r>
              <a:rPr lang="en-US" alt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+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(2): 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AD4508D-0864-4EA2-8C73-8900C8C09DE8}"/>
              </a:ext>
            </a:extLst>
          </p:cNvPr>
          <p:cNvCxnSpPr>
            <a:cxnSpLocks/>
          </p:cNvCxnSpPr>
          <p:nvPr/>
        </p:nvCxnSpPr>
        <p:spPr>
          <a:xfrm>
            <a:off x="4415846" y="1784563"/>
            <a:ext cx="641263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53852084-F255-4DDA-A15C-A3F7CD10CC7B}"/>
              </a:ext>
            </a:extLst>
          </p:cNvPr>
          <p:cNvCxnSpPr>
            <a:cxnSpLocks/>
          </p:cNvCxnSpPr>
          <p:nvPr/>
        </p:nvCxnSpPr>
        <p:spPr>
          <a:xfrm>
            <a:off x="7638992" y="1784563"/>
            <a:ext cx="641263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E7942443-8BD8-49AA-BB03-EAC4F73A121B}"/>
              </a:ext>
            </a:extLst>
          </p:cNvPr>
          <p:cNvCxnSpPr>
            <a:cxnSpLocks/>
          </p:cNvCxnSpPr>
          <p:nvPr/>
        </p:nvCxnSpPr>
        <p:spPr>
          <a:xfrm>
            <a:off x="8478330" y="2776300"/>
            <a:ext cx="447306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5717527A-C236-42C7-ABA5-938B008A8EC8}"/>
              </a:ext>
            </a:extLst>
          </p:cNvPr>
          <p:cNvCxnSpPr>
            <a:cxnSpLocks/>
          </p:cNvCxnSpPr>
          <p:nvPr/>
        </p:nvCxnSpPr>
        <p:spPr>
          <a:xfrm>
            <a:off x="6895189" y="2286603"/>
            <a:ext cx="45413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85D4B27E-E951-4669-B38A-BE69FF18D807}"/>
              </a:ext>
            </a:extLst>
          </p:cNvPr>
          <p:cNvCxnSpPr>
            <a:cxnSpLocks/>
          </p:cNvCxnSpPr>
          <p:nvPr/>
        </p:nvCxnSpPr>
        <p:spPr>
          <a:xfrm>
            <a:off x="6180294" y="3260796"/>
            <a:ext cx="641263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F92A8969-E0BD-44D3-952F-56F413A4D138}"/>
              </a:ext>
            </a:extLst>
          </p:cNvPr>
          <p:cNvCxnSpPr>
            <a:cxnSpLocks/>
          </p:cNvCxnSpPr>
          <p:nvPr/>
        </p:nvCxnSpPr>
        <p:spPr>
          <a:xfrm>
            <a:off x="5805643" y="3745292"/>
            <a:ext cx="431384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7">
            <a:extLst>
              <a:ext uri="{FF2B5EF4-FFF2-40B4-BE49-F238E27FC236}">
                <a16:creationId xmlns:a16="http://schemas.microsoft.com/office/drawing/2014/main" id="{40170257-0C67-461A-9044-C94298CDE29A}"/>
              </a:ext>
            </a:extLst>
          </p:cNvPr>
          <p:cNvSpPr txBox="1"/>
          <p:nvPr/>
        </p:nvSpPr>
        <p:spPr>
          <a:xfrm>
            <a:off x="5213445" y="3849956"/>
            <a:ext cx="674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2F0FE61B-AA0F-4DDC-9484-8350D7DF53C1}"/>
              </a:ext>
            </a:extLst>
          </p:cNvPr>
          <p:cNvSpPr txBox="1"/>
          <p:nvPr/>
        </p:nvSpPr>
        <p:spPr>
          <a:xfrm>
            <a:off x="5677470" y="4292375"/>
            <a:ext cx="664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63C2FAC1-1F8F-4DEB-AEC1-69989387D334}"/>
              </a:ext>
            </a:extLst>
          </p:cNvPr>
          <p:cNvSpPr txBox="1"/>
          <p:nvPr/>
        </p:nvSpPr>
        <p:spPr>
          <a:xfrm>
            <a:off x="5204344" y="4700725"/>
            <a:ext cx="6437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62E994F2-4D1A-4840-8EA0-8A9BACFF5705}"/>
              </a:ext>
            </a:extLst>
          </p:cNvPr>
          <p:cNvSpPr txBox="1"/>
          <p:nvPr/>
        </p:nvSpPr>
        <p:spPr>
          <a:xfrm>
            <a:off x="5166470" y="5545744"/>
            <a:ext cx="678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diệc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553EF252-F202-433F-A440-E32651B7174A}"/>
              </a:ext>
            </a:extLst>
          </p:cNvPr>
          <p:cNvSpPr txBox="1"/>
          <p:nvPr/>
        </p:nvSpPr>
        <p:spPr>
          <a:xfrm>
            <a:off x="5534169" y="5123235"/>
            <a:ext cx="664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solidFill>
                <a:srgbClr val="3333FF"/>
              </a:solidFill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7DFDBFAB-BD3E-4E40-8C7C-7535CD8BC552}"/>
              </a:ext>
            </a:extLst>
          </p:cNvPr>
          <p:cNvSpPr txBox="1"/>
          <p:nvPr/>
        </p:nvSpPr>
        <p:spPr>
          <a:xfrm>
            <a:off x="2956224" y="5976944"/>
            <a:ext cx="678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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đại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được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dùng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để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xưng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hô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.</a:t>
            </a:r>
            <a:endParaRPr lang="en-US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/>
      <p:bldP spid="27" grpId="0"/>
      <p:bldP spid="28" grpId="0"/>
      <p:bldP spid="29" grpId="0"/>
      <p:bldP spid="30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90" y="-1"/>
            <a:ext cx="7205487" cy="1207011"/>
          </a:xfrm>
          <a:prstGeom prst="rect">
            <a:avLst/>
          </a:prstGeom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EAB42A08-89EA-4C0D-9BBC-187DB03E9AE8}"/>
              </a:ext>
            </a:extLst>
          </p:cNvPr>
          <p:cNvSpPr txBox="1"/>
          <p:nvPr/>
        </p:nvSpPr>
        <p:spPr>
          <a:xfrm>
            <a:off x="1735364" y="-120915"/>
            <a:ext cx="2151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7200" b="1" dirty="0" err="1" smtClean="0">
                <a:ln w="28575">
                  <a:solidFill>
                    <a:schemeClr val="bg1"/>
                  </a:solidFill>
                </a:ln>
                <a:solidFill>
                  <a:srgbClr val="E51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7200" b="1" dirty="0" smtClean="0">
                <a:ln w="28575">
                  <a:solidFill>
                    <a:schemeClr val="bg1"/>
                  </a:solidFill>
                </a:ln>
                <a:solidFill>
                  <a:srgbClr val="E51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3:</a:t>
            </a:r>
            <a:endParaRPr lang="zh-CN" altLang="en-US" sz="7200" b="1" dirty="0">
              <a:ln w="28575">
                <a:solidFill>
                  <a:schemeClr val="bg1"/>
                </a:solidFill>
              </a:ln>
              <a:solidFill>
                <a:srgbClr val="E51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9548" y="770217"/>
            <a:ext cx="10547491" cy="570148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>
            <a:prstDash val="sysDash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665046" y="960714"/>
            <a:ext cx="948850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đại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những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thích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hợp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thế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cho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danh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bị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lặp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lại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nhiều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lần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mẩu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chuyện</a:t>
            </a:r>
            <a:r>
              <a:rPr lang="en-US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sau</a:t>
            </a:r>
            <a:r>
              <a:rPr lang="vi-VN" alt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  <a:endParaRPr lang="en-US" alt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013735" y="2106747"/>
            <a:ext cx="9563304" cy="41857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Con chuột tham lam</a:t>
            </a:r>
            <a:r>
              <a:rPr lang="en-US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  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  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ta gặm vách nhà. Một cái khe hở hiện ra.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chui qua khe và tìm được rất nhiều thức ăn. Là một con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tham lam nên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ăn nhiều quá, nhiều đến mức bụng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phình to ra. Đến sáng,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tìm đường trở về ổ, nhưng bụng to quá, </a:t>
            </a:r>
            <a:r>
              <a:rPr lang="vi-V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chuột</a:t>
            </a:r>
            <a:r>
              <a:rPr lang="vi-VN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không sao lách qua khe hở được</a:t>
            </a:r>
            <a:endParaRPr lang="en-US" alt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493194" y="3611055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20836" y="3620959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79398" y="4901826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78557" y="4901826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8493" y="5486689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749271" y="4378606"/>
            <a:ext cx="7598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nó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97485" y="4387308"/>
            <a:ext cx="9440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nó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14077" y="5046426"/>
            <a:ext cx="9440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nó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147131" y="4216783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714077" y="5486689"/>
            <a:ext cx="8996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79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5" grpId="0" animBg="1"/>
      <p:bldP spid="4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1859" y="4106206"/>
            <a:ext cx="3636211" cy="290443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A75A5127-8F0E-4D2C-92E3-FCCC00C3FB3F}"/>
              </a:ext>
            </a:extLst>
          </p:cNvPr>
          <p:cNvSpPr txBox="1"/>
          <p:nvPr/>
        </p:nvSpPr>
        <p:spPr>
          <a:xfrm>
            <a:off x="3397867" y="2001870"/>
            <a:ext cx="75139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Dùng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để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xưng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hô</a:t>
            </a:r>
            <a:endParaRPr lang="en-US" altLang="zh-CN" sz="2800" dirty="0">
              <a:solidFill>
                <a:srgbClr val="7030A0"/>
              </a:solidFill>
              <a:latin typeface="UTM Neo Sans Intel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Dùng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để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thay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thế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danh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động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tính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(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hoặc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cụm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danh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cụm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động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cụm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tính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C0000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800" dirty="0">
              <a:solidFill>
                <a:srgbClr val="C00000"/>
              </a:solidFill>
              <a:latin typeface="UTM Neo Sans Intel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Nhằm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để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khỏi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lặp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những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từ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ngữ</a:t>
            </a:r>
            <a:r>
              <a:rPr lang="en-US" altLang="zh-CN" sz="2800" dirty="0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UTM Neo Sans Intel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đó</a:t>
            </a:r>
            <a:endParaRPr lang="en-US" altLang="zh-CN" sz="2800" dirty="0">
              <a:solidFill>
                <a:srgbClr val="0070C0"/>
              </a:solidFill>
              <a:latin typeface="UTM Neo Sans Intel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Oval 1"/>
          <p:cNvSpPr/>
          <p:nvPr/>
        </p:nvSpPr>
        <p:spPr>
          <a:xfrm>
            <a:off x="886995" y="2375414"/>
            <a:ext cx="2004498" cy="18348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</a:rPr>
              <a:t>Đại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</a:rPr>
              <a:t>từ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criptina KT" pitchFamily="2" charset="0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9BE0C91E-D71D-4E2D-80AD-DF5AC3FF3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1" y="2082224"/>
            <a:ext cx="2711740" cy="242121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2228" name="Picture 4" descr="00000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5" name="WordArt 5"/>
          <p:cNvSpPr>
            <a:spLocks noChangeArrowheads="1" noChangeShapeType="1" noTextEdit="1"/>
          </p:cNvSpPr>
          <p:nvPr/>
        </p:nvSpPr>
        <p:spPr bwMode="auto">
          <a:xfrm rot="182134">
            <a:off x="4267200" y="1066801"/>
            <a:ext cx="3352800" cy="18319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3333"/>
              </a:avLst>
            </a:prstTxWarp>
            <a:scene3d>
              <a:camera prst="legacyPerspectiveFront">
                <a:rot lat="2051997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3962400" y="2743200"/>
            <a:ext cx="4267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/>
              <a:t>Chú ong thông minh</a:t>
            </a:r>
          </a:p>
        </p:txBody>
      </p:sp>
    </p:spTree>
    <p:extLst>
      <p:ext uri="{BB962C8B-B14F-4D97-AF65-F5344CB8AC3E}">
        <p14:creationId xmlns:p14="http://schemas.microsoft.com/office/powerpoint/2010/main" val="28580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484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8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Oval 2" descr="Picture3"/>
          <p:cNvSpPr>
            <a:spLocks noChangeArrowheads="1"/>
          </p:cNvSpPr>
          <p:nvPr/>
        </p:nvSpPr>
        <p:spPr bwMode="auto">
          <a:xfrm>
            <a:off x="1981200" y="-152400"/>
            <a:ext cx="8001000" cy="70104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6019800" y="2286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FF00"/>
                </a:solidFill>
              </a:rPr>
              <a:t>vẻ đẹp</a:t>
            </a: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4343400" y="18288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990099"/>
                </a:solidFill>
              </a:rPr>
              <a:t>mình</a:t>
            </a: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4648200" y="3048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990099"/>
                </a:solidFill>
                <a:latin typeface="VNI-Times" pitchFamily="2" charset="0"/>
              </a:rPr>
              <a:t>maøy,tao</a:t>
            </a:r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>
            <a:off x="6248400" y="228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C0099"/>
                </a:solidFill>
              </a:rPr>
              <a:t>bầu trời</a:t>
            </a:r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>
            <a:off x="5867400" y="365760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99"/>
                </a:solidFill>
              </a:rPr>
              <a:t>nó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7239000" y="4140200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</a:rPr>
              <a:t>tớ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3258" name="Text Box 9"/>
          <p:cNvSpPr txBox="1">
            <a:spLocks noChangeArrowheads="1"/>
          </p:cNvSpPr>
          <p:nvPr/>
        </p:nvSpPr>
        <p:spPr bwMode="auto">
          <a:xfrm>
            <a:off x="7162800" y="30480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99"/>
                </a:solidFill>
                <a:latin typeface="VNI-Times" pitchFamily="2" charset="0"/>
              </a:rPr>
              <a:t>caäu</a:t>
            </a:r>
          </a:p>
        </p:txBody>
      </p:sp>
      <p:sp>
        <p:nvSpPr>
          <p:cNvPr id="53259" name="Text Box 10"/>
          <p:cNvSpPr txBox="1">
            <a:spLocks noChangeArrowheads="1"/>
          </p:cNvSpPr>
          <p:nvPr/>
        </p:nvSpPr>
        <p:spPr bwMode="auto">
          <a:xfrm>
            <a:off x="7391400" y="5334001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99"/>
                </a:solidFill>
              </a:rPr>
              <a:t>núi</a:t>
            </a:r>
          </a:p>
        </p:txBody>
      </p: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4876800" y="53340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99"/>
                </a:solidFill>
              </a:rPr>
              <a:t>nhìn</a:t>
            </a:r>
          </a:p>
        </p:txBody>
      </p:sp>
      <p:sp>
        <p:nvSpPr>
          <p:cNvPr id="53261" name="Text Box 12"/>
          <p:cNvSpPr txBox="1">
            <a:spLocks noChangeArrowheads="1"/>
          </p:cNvSpPr>
          <p:nvPr/>
        </p:nvSpPr>
        <p:spPr bwMode="auto">
          <a:xfrm>
            <a:off x="3657600" y="36576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</a:rPr>
              <a:t>chạy</a:t>
            </a:r>
          </a:p>
        </p:txBody>
      </p:sp>
      <p:sp>
        <p:nvSpPr>
          <p:cNvPr id="53262" name="Text Box 13"/>
          <p:cNvSpPr txBox="1">
            <a:spLocks noChangeArrowheads="1"/>
          </p:cNvSpPr>
          <p:nvPr/>
        </p:nvSpPr>
        <p:spPr bwMode="auto">
          <a:xfrm>
            <a:off x="3276600" y="4800600"/>
            <a:ext cx="1600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>
                <a:solidFill>
                  <a:srgbClr val="9933FF"/>
                </a:solidFill>
              </a:rPr>
              <a:t>xanh tươi</a:t>
            </a:r>
          </a:p>
        </p:txBody>
      </p:sp>
      <p:sp>
        <p:nvSpPr>
          <p:cNvPr id="53263" name="Text Box 14"/>
          <p:cNvSpPr txBox="1">
            <a:spLocks noChangeArrowheads="1"/>
          </p:cNvSpPr>
          <p:nvPr/>
        </p:nvSpPr>
        <p:spPr bwMode="auto">
          <a:xfrm>
            <a:off x="5867400" y="1371601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CCFF"/>
                </a:solidFill>
                <a:latin typeface="VNI-Times" pitchFamily="2" charset="0"/>
              </a:rPr>
              <a:t>Caäu,tôù</a:t>
            </a:r>
          </a:p>
        </p:txBody>
      </p:sp>
      <p:sp>
        <p:nvSpPr>
          <p:cNvPr id="53264" name="Text Box 15"/>
          <p:cNvSpPr txBox="1">
            <a:spLocks noChangeArrowheads="1"/>
          </p:cNvSpPr>
          <p:nvPr/>
        </p:nvSpPr>
        <p:spPr bwMode="auto">
          <a:xfrm>
            <a:off x="4953000" y="7620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/>
              <a:t>múa</a:t>
            </a:r>
          </a:p>
        </p:txBody>
      </p:sp>
      <p:sp>
        <p:nvSpPr>
          <p:cNvPr id="53265" name="Text Box 16"/>
          <p:cNvSpPr txBox="1">
            <a:spLocks noChangeArrowheads="1"/>
          </p:cNvSpPr>
          <p:nvPr/>
        </p:nvSpPr>
        <p:spPr bwMode="auto">
          <a:xfrm>
            <a:off x="3429000" y="13716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/>
              <a:t>bộ đội</a:t>
            </a:r>
          </a:p>
        </p:txBody>
      </p:sp>
      <p:sp>
        <p:nvSpPr>
          <p:cNvPr id="53266" name="Text Box 17"/>
          <p:cNvSpPr txBox="1">
            <a:spLocks noChangeArrowheads="1"/>
          </p:cNvSpPr>
          <p:nvPr/>
        </p:nvSpPr>
        <p:spPr bwMode="auto">
          <a:xfrm>
            <a:off x="3505200" y="228600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99"/>
                </a:solidFill>
              </a:rPr>
              <a:t>xinh đẹp</a:t>
            </a:r>
          </a:p>
        </p:txBody>
      </p:sp>
      <p:sp>
        <p:nvSpPr>
          <p:cNvPr id="53267" name="Text Box 18"/>
          <p:cNvSpPr txBox="1">
            <a:spLocks noChangeArrowheads="1"/>
          </p:cNvSpPr>
          <p:nvPr/>
        </p:nvSpPr>
        <p:spPr bwMode="auto">
          <a:xfrm>
            <a:off x="4572000" y="41910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</a:rPr>
              <a:t>tôi</a:t>
            </a:r>
          </a:p>
        </p:txBody>
      </p:sp>
      <p:sp>
        <p:nvSpPr>
          <p:cNvPr id="53268" name="Text Box 19"/>
          <p:cNvSpPr txBox="1">
            <a:spLocks noChangeArrowheads="1"/>
          </p:cNvSpPr>
          <p:nvPr/>
        </p:nvSpPr>
        <p:spPr bwMode="auto">
          <a:xfrm>
            <a:off x="4876800" y="53340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33CC33"/>
                </a:solidFill>
              </a:rPr>
              <a:t>nhìn</a:t>
            </a:r>
          </a:p>
        </p:txBody>
      </p:sp>
      <p:sp>
        <p:nvSpPr>
          <p:cNvPr id="53269" name="Text Box 20"/>
          <p:cNvSpPr txBox="1">
            <a:spLocks noChangeArrowheads="1"/>
          </p:cNvSpPr>
          <p:nvPr/>
        </p:nvSpPr>
        <p:spPr bwMode="auto">
          <a:xfrm>
            <a:off x="6019800" y="457200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hoa hồng</a:t>
            </a:r>
          </a:p>
        </p:txBody>
      </p:sp>
      <p:sp>
        <p:nvSpPr>
          <p:cNvPr id="53270" name="Text Box 21"/>
          <p:cNvSpPr txBox="1">
            <a:spLocks noChangeArrowheads="1"/>
          </p:cNvSpPr>
          <p:nvPr/>
        </p:nvSpPr>
        <p:spPr bwMode="auto">
          <a:xfrm>
            <a:off x="7315200" y="1905001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VNI-Times" pitchFamily="2" charset="0"/>
              </a:rPr>
              <a:t>baø</a:t>
            </a:r>
          </a:p>
        </p:txBody>
      </p:sp>
      <p:sp>
        <p:nvSpPr>
          <p:cNvPr id="53271" name="Text Box 22"/>
          <p:cNvSpPr txBox="1">
            <a:spLocks noChangeArrowheads="1"/>
          </p:cNvSpPr>
          <p:nvPr/>
        </p:nvSpPr>
        <p:spPr bwMode="auto">
          <a:xfrm>
            <a:off x="7315200" y="762001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99"/>
                </a:solidFill>
                <a:latin typeface="VNI-Times" pitchFamily="2" charset="0"/>
              </a:rPr>
              <a:t>tôù</a:t>
            </a:r>
          </a:p>
        </p:txBody>
      </p:sp>
      <p:sp>
        <p:nvSpPr>
          <p:cNvPr id="149527" name="AutoShape 23"/>
          <p:cNvSpPr>
            <a:spLocks noChangeArrowheads="1"/>
          </p:cNvSpPr>
          <p:nvPr/>
        </p:nvSpPr>
        <p:spPr bwMode="auto">
          <a:xfrm>
            <a:off x="5791200" y="-76200"/>
            <a:ext cx="16764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28" name="AutoShape 24"/>
          <p:cNvSpPr>
            <a:spLocks noChangeArrowheads="1"/>
          </p:cNvSpPr>
          <p:nvPr/>
        </p:nvSpPr>
        <p:spPr bwMode="auto">
          <a:xfrm>
            <a:off x="4495800" y="457200"/>
            <a:ext cx="16002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29" name="AutoShape 25"/>
          <p:cNvSpPr>
            <a:spLocks noChangeArrowheads="1"/>
          </p:cNvSpPr>
          <p:nvPr/>
        </p:nvSpPr>
        <p:spPr bwMode="auto">
          <a:xfrm>
            <a:off x="3200400" y="990600"/>
            <a:ext cx="1676400" cy="12192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30" name="AutoShape 26"/>
          <p:cNvSpPr>
            <a:spLocks noChangeArrowheads="1"/>
          </p:cNvSpPr>
          <p:nvPr/>
        </p:nvSpPr>
        <p:spPr bwMode="auto">
          <a:xfrm>
            <a:off x="3200400" y="2209800"/>
            <a:ext cx="1752600" cy="10668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1</a:t>
            </a:r>
          </a:p>
        </p:txBody>
      </p:sp>
      <p:sp>
        <p:nvSpPr>
          <p:cNvPr id="149531" name="AutoShape 27"/>
          <p:cNvSpPr>
            <a:spLocks noChangeArrowheads="1"/>
          </p:cNvSpPr>
          <p:nvPr/>
        </p:nvSpPr>
        <p:spPr bwMode="auto">
          <a:xfrm>
            <a:off x="4572000" y="1600200"/>
            <a:ext cx="16002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2</a:t>
            </a:r>
          </a:p>
        </p:txBody>
      </p:sp>
      <p:sp>
        <p:nvSpPr>
          <p:cNvPr id="149532" name="AutoShape 28"/>
          <p:cNvSpPr>
            <a:spLocks noChangeArrowheads="1"/>
          </p:cNvSpPr>
          <p:nvPr/>
        </p:nvSpPr>
        <p:spPr bwMode="auto">
          <a:xfrm>
            <a:off x="5818188" y="990600"/>
            <a:ext cx="16002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33" name="AutoShape 29"/>
          <p:cNvSpPr>
            <a:spLocks noChangeArrowheads="1"/>
          </p:cNvSpPr>
          <p:nvPr/>
        </p:nvSpPr>
        <p:spPr bwMode="auto">
          <a:xfrm>
            <a:off x="7162800" y="457200"/>
            <a:ext cx="1600200" cy="12192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34" name="AutoShape 30"/>
          <p:cNvSpPr>
            <a:spLocks noChangeArrowheads="1"/>
          </p:cNvSpPr>
          <p:nvPr/>
        </p:nvSpPr>
        <p:spPr bwMode="auto">
          <a:xfrm>
            <a:off x="7086600" y="1600200"/>
            <a:ext cx="17526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35" name="AutoShape 31"/>
          <p:cNvSpPr>
            <a:spLocks noChangeArrowheads="1"/>
          </p:cNvSpPr>
          <p:nvPr/>
        </p:nvSpPr>
        <p:spPr bwMode="auto">
          <a:xfrm>
            <a:off x="5791200" y="2133600"/>
            <a:ext cx="1600200" cy="12192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3</a:t>
            </a:r>
          </a:p>
        </p:txBody>
      </p:sp>
      <p:sp>
        <p:nvSpPr>
          <p:cNvPr id="149536" name="AutoShape 32"/>
          <p:cNvSpPr>
            <a:spLocks noChangeArrowheads="1"/>
          </p:cNvSpPr>
          <p:nvPr/>
        </p:nvSpPr>
        <p:spPr bwMode="auto">
          <a:xfrm>
            <a:off x="4572000" y="2743200"/>
            <a:ext cx="15240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7</a:t>
            </a:r>
          </a:p>
        </p:txBody>
      </p:sp>
      <p:sp>
        <p:nvSpPr>
          <p:cNvPr id="149537" name="AutoShape 33"/>
          <p:cNvSpPr>
            <a:spLocks noChangeArrowheads="1"/>
          </p:cNvSpPr>
          <p:nvPr/>
        </p:nvSpPr>
        <p:spPr bwMode="auto">
          <a:xfrm>
            <a:off x="7086600" y="2667000"/>
            <a:ext cx="1600200" cy="12192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4</a:t>
            </a:r>
          </a:p>
        </p:txBody>
      </p:sp>
      <p:sp>
        <p:nvSpPr>
          <p:cNvPr id="149538" name="AutoShape 34"/>
          <p:cNvSpPr>
            <a:spLocks noChangeArrowheads="1"/>
          </p:cNvSpPr>
          <p:nvPr/>
        </p:nvSpPr>
        <p:spPr bwMode="auto">
          <a:xfrm>
            <a:off x="3276600" y="3276600"/>
            <a:ext cx="16002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8</a:t>
            </a:r>
          </a:p>
        </p:txBody>
      </p:sp>
      <p:sp>
        <p:nvSpPr>
          <p:cNvPr id="149539" name="AutoShape 35"/>
          <p:cNvSpPr>
            <a:spLocks noChangeArrowheads="1"/>
          </p:cNvSpPr>
          <p:nvPr/>
        </p:nvSpPr>
        <p:spPr bwMode="auto">
          <a:xfrm>
            <a:off x="5791200" y="3276600"/>
            <a:ext cx="1600200" cy="12192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6</a:t>
            </a:r>
          </a:p>
        </p:txBody>
      </p:sp>
      <p:sp>
        <p:nvSpPr>
          <p:cNvPr id="149540" name="AutoShape 36"/>
          <p:cNvSpPr>
            <a:spLocks noChangeArrowheads="1"/>
          </p:cNvSpPr>
          <p:nvPr/>
        </p:nvSpPr>
        <p:spPr bwMode="auto">
          <a:xfrm>
            <a:off x="4572000" y="3810000"/>
            <a:ext cx="1524000" cy="12954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9</a:t>
            </a:r>
          </a:p>
        </p:txBody>
      </p:sp>
      <p:sp>
        <p:nvSpPr>
          <p:cNvPr id="149541" name="AutoShape 37"/>
          <p:cNvSpPr>
            <a:spLocks noChangeArrowheads="1"/>
          </p:cNvSpPr>
          <p:nvPr/>
        </p:nvSpPr>
        <p:spPr bwMode="auto">
          <a:xfrm>
            <a:off x="3262313" y="4405313"/>
            <a:ext cx="1600200" cy="12954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42" name="AutoShape 38"/>
          <p:cNvSpPr>
            <a:spLocks noChangeArrowheads="1"/>
          </p:cNvSpPr>
          <p:nvPr/>
        </p:nvSpPr>
        <p:spPr bwMode="auto">
          <a:xfrm>
            <a:off x="4572000" y="5029200"/>
            <a:ext cx="1600200" cy="12954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sp>
        <p:nvSpPr>
          <p:cNvPr id="149543" name="AutoShape 39"/>
          <p:cNvSpPr>
            <a:spLocks noChangeArrowheads="1"/>
          </p:cNvSpPr>
          <p:nvPr/>
        </p:nvSpPr>
        <p:spPr bwMode="auto">
          <a:xfrm>
            <a:off x="5791200" y="4419600"/>
            <a:ext cx="1600200" cy="12954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10</a:t>
            </a:r>
          </a:p>
        </p:txBody>
      </p:sp>
      <p:sp>
        <p:nvSpPr>
          <p:cNvPr id="149544" name="AutoShape 40"/>
          <p:cNvSpPr>
            <a:spLocks noChangeArrowheads="1"/>
          </p:cNvSpPr>
          <p:nvPr/>
        </p:nvSpPr>
        <p:spPr bwMode="auto">
          <a:xfrm>
            <a:off x="7086600" y="3886200"/>
            <a:ext cx="1600200" cy="11430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400" b="1" dirty="0"/>
              <a:t>5</a:t>
            </a:r>
          </a:p>
        </p:txBody>
      </p:sp>
      <p:sp>
        <p:nvSpPr>
          <p:cNvPr id="149545" name="AutoShape 41"/>
          <p:cNvSpPr>
            <a:spLocks noChangeArrowheads="1"/>
          </p:cNvSpPr>
          <p:nvPr/>
        </p:nvSpPr>
        <p:spPr bwMode="auto">
          <a:xfrm>
            <a:off x="7086600" y="5029200"/>
            <a:ext cx="1600200" cy="1219200"/>
          </a:xfrm>
          <a:prstGeom prst="flowChartPreparation">
            <a:avLst/>
          </a:prstGeom>
          <a:solidFill>
            <a:srgbClr val="FFD21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4400" b="1" dirty="0"/>
          </a:p>
        </p:txBody>
      </p:sp>
      <p:pic>
        <p:nvPicPr>
          <p:cNvPr id="53291" name="Picture 42" descr="be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95864"/>
            <a:ext cx="2286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92" name="Picture 43" descr="Abelha_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1"/>
            <a:ext cx="1219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30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9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9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9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9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9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9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9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9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9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9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49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9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149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9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9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149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9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4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2" dur="2000"/>
                                        <p:tgtEl>
                                          <p:spTgt spid="149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9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9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4" dur="2000"/>
                                        <p:tgtEl>
                                          <p:spTgt spid="149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4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9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149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45"/>
                  </p:tgtEl>
                </p:cond>
              </p:nextCondLst>
            </p:seq>
          </p:childTnLst>
        </p:cTn>
      </p:par>
    </p:tnLst>
    <p:bldLst>
      <p:bldP spid="149527" grpId="0" animBg="1"/>
      <p:bldP spid="149528" grpId="0" animBg="1"/>
      <p:bldP spid="149529" grpId="0" animBg="1"/>
      <p:bldP spid="149530" grpId="0" animBg="1"/>
      <p:bldP spid="149531" grpId="0" animBg="1"/>
      <p:bldP spid="149532" grpId="0" animBg="1"/>
      <p:bldP spid="149533" grpId="0" animBg="1"/>
      <p:bldP spid="149534" grpId="0" animBg="1"/>
      <p:bldP spid="149535" grpId="0" animBg="1"/>
      <p:bldP spid="149536" grpId="0" animBg="1"/>
      <p:bldP spid="149537" grpId="0" animBg="1"/>
      <p:bldP spid="149538" grpId="0" animBg="1"/>
      <p:bldP spid="149539" grpId="0" animBg="1"/>
      <p:bldP spid="149540" grpId="0" animBg="1"/>
      <p:bldP spid="149541" grpId="0" animBg="1"/>
      <p:bldP spid="149542" grpId="0" animBg="1"/>
      <p:bldP spid="149543" grpId="0" animBg="1"/>
      <p:bldP spid="149544" grpId="0" animBg="1"/>
      <p:bldP spid="1495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3135" y="701749"/>
            <a:ext cx="8654901" cy="4710223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6041" y="1054287"/>
            <a:ext cx="83890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UTM Neo Sans Intel" pitchFamily="18" charset="0"/>
              </a:rPr>
              <a:t>1. </a:t>
            </a:r>
            <a:r>
              <a:rPr lang="en-US" sz="3200" b="1" dirty="0" err="1" smtClean="0">
                <a:latin typeface="UTM Neo Sans Intel" pitchFamily="18" charset="0"/>
              </a:rPr>
              <a:t>Các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từ</a:t>
            </a:r>
            <a:r>
              <a:rPr lang="en-US" sz="3200" b="1" dirty="0" smtClean="0">
                <a:latin typeface="UTM Neo Sans Intel" pitchFamily="18" charset="0"/>
              </a:rPr>
              <a:t> in </a:t>
            </a:r>
            <a:r>
              <a:rPr lang="en-US" sz="3200" b="1" dirty="0" err="1" smtClean="0">
                <a:latin typeface="UTM Neo Sans Intel" pitchFamily="18" charset="0"/>
              </a:rPr>
              <a:t>đậm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dưới</a:t>
            </a:r>
            <a:r>
              <a:rPr lang="en-US" sz="3200" b="1" dirty="0" smtClean="0">
                <a:latin typeface="UTM Neo Sans Intel" pitchFamily="18" charset="0"/>
              </a:rPr>
              <a:t>  </a:t>
            </a:r>
            <a:r>
              <a:rPr lang="en-US" sz="3200" b="1" dirty="0" err="1" smtClean="0">
                <a:latin typeface="UTM Neo Sans Intel" pitchFamily="18" charset="0"/>
              </a:rPr>
              <a:t>đây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được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dùng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làm</a:t>
            </a:r>
            <a:r>
              <a:rPr lang="en-US" sz="3200" b="1" dirty="0" smtClean="0">
                <a:latin typeface="UTM Neo Sans Intel" pitchFamily="18" charset="0"/>
              </a:rPr>
              <a:t> </a:t>
            </a:r>
            <a:r>
              <a:rPr lang="en-US" sz="3200" b="1" dirty="0" err="1" smtClean="0">
                <a:latin typeface="UTM Neo Sans Intel" pitchFamily="18" charset="0"/>
              </a:rPr>
              <a:t>gì</a:t>
            </a:r>
            <a:r>
              <a:rPr lang="en-US" sz="3200" b="1" dirty="0" smtClean="0">
                <a:latin typeface="UTM Neo Sans Intel" pitchFamily="18" charset="0"/>
              </a:rPr>
              <a:t>?</a:t>
            </a:r>
          </a:p>
          <a:p>
            <a:pPr algn="just"/>
            <a:endParaRPr lang="en-US" sz="3200" b="1" i="1" dirty="0" smtClean="0">
              <a:latin typeface="UTM Neo Sans Intel" pitchFamily="18" charset="0"/>
            </a:endParaRPr>
          </a:p>
          <a:p>
            <a:pPr algn="just"/>
            <a:r>
              <a:rPr lang="en-US" sz="3200" dirty="0" smtClean="0">
                <a:solidFill>
                  <a:srgbClr val="E51674"/>
                </a:solidFill>
                <a:latin typeface="UTM Neo Sans Intel" pitchFamily="18" charset="0"/>
              </a:rPr>
              <a:t>a)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Hùng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nói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:“Theo </a:t>
            </a:r>
            <a:r>
              <a:rPr lang="en-US" altLang="en-US" sz="3200" b="1" i="1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tớ</a:t>
            </a:r>
            <a:r>
              <a:rPr lang="en-US" altLang="en-US" sz="3200" i="1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quý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nhất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là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lúa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gạo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.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altLang="en-US" sz="3200" b="1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cậu</a:t>
            </a:r>
            <a:r>
              <a:rPr lang="en-US" altLang="en-US" sz="3200" i="1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thấy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ai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không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ăn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mà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sống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không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?”</a:t>
            </a:r>
          </a:p>
          <a:p>
            <a:pPr algn="just"/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   </a:t>
            </a:r>
            <a:r>
              <a:rPr lang="en-US" altLang="en-US" sz="3200" dirty="0" err="1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Quý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Nam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lí</a:t>
            </a:r>
            <a:r>
              <a:rPr lang="en-US" altLang="en-US" sz="3200" dirty="0" smtClean="0">
                <a:solidFill>
                  <a:srgbClr val="E51674"/>
                </a:solidFill>
                <a:latin typeface="UTM Neo Sans Intel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altLang="en-US" sz="3200" dirty="0">
              <a:latin typeface="UTM Neo Sans Intel" pitchFamily="18" charset="0"/>
              <a:cs typeface="Times New Roman" pitchFamily="18" charset="0"/>
            </a:endParaRPr>
          </a:p>
          <a:p>
            <a:pPr algn="just"/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b)  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Chích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bông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sà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xuống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vườn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cải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. </a:t>
            </a:r>
            <a:r>
              <a:rPr lang="en-US" altLang="en-US" sz="3200" b="1" i="1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Nó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tìm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bắt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sâu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bọ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52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75" y="3670156"/>
            <a:ext cx="1912232" cy="3015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419" y="3681942"/>
            <a:ext cx="1874106" cy="2944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79" y="3845440"/>
            <a:ext cx="1805465" cy="27607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129" y="-20165"/>
            <a:ext cx="4039727" cy="3332775"/>
            <a:chOff x="1081794" y="534747"/>
            <a:chExt cx="4039727" cy="3332775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1081794" y="534747"/>
              <a:ext cx="4039727" cy="33327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03278" y="1043119"/>
              <a:ext cx="291757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smtClean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Theo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tớ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quý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nhất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là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lúa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gạo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.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Các</a:t>
              </a:r>
              <a:r>
                <a:rPr lang="en-US" altLang="en-US" sz="2400" b="1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cậu</a:t>
              </a:r>
              <a:r>
                <a:rPr lang="en-US" altLang="en-US" sz="2400" i="1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có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thấy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ai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không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ăn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mà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sống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được</a:t>
              </a:r>
              <a:r>
                <a:rPr lang="en-US" altLang="en-US" sz="2400" dirty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không</a:t>
              </a:r>
              <a:r>
                <a:rPr lang="en-US" altLang="en-US" sz="2400" dirty="0" smtClean="0">
                  <a:solidFill>
                    <a:srgbClr val="002060"/>
                  </a:solidFill>
                  <a:latin typeface="UTM Neo Sans Intel" pitchFamily="18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1544777" y="477575"/>
            <a:ext cx="581748" cy="4910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0" idx="4"/>
            <a:endCxn id="31" idx="0"/>
          </p:cNvCxnSpPr>
          <p:nvPr/>
        </p:nvCxnSpPr>
        <p:spPr>
          <a:xfrm flipH="1">
            <a:off x="1277311" y="968663"/>
            <a:ext cx="558340" cy="2232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526770" y="864886"/>
            <a:ext cx="581748" cy="4910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6" idx="5"/>
            <a:endCxn id="40" idx="0"/>
          </p:cNvCxnSpPr>
          <p:nvPr/>
        </p:nvCxnSpPr>
        <p:spPr>
          <a:xfrm>
            <a:off x="3023323" y="1284056"/>
            <a:ext cx="3092530" cy="21065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907658" y="3201435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UTM Neo Sans Intel" pitchFamily="18" charset="0"/>
              </a:rPr>
              <a:t>Hùng</a:t>
            </a:r>
            <a:endParaRPr lang="en-US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68090" y="3400535"/>
            <a:ext cx="603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UTM Neo Sans Intel" pitchFamily="18" charset="0"/>
              </a:rPr>
              <a:t>Quý</a:t>
            </a:r>
            <a:endParaRPr lang="en-US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47864" y="3388749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UTM Neo Sans Intel" pitchFamily="18" charset="0"/>
              </a:rPr>
              <a:t>Nam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99287" y="339057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UTM Neo Sans Intel" pitchFamily="18" charset="0"/>
              </a:rPr>
              <a:t>và</a:t>
            </a:r>
            <a:endParaRPr lang="en-US" b="1" dirty="0">
              <a:solidFill>
                <a:srgbClr val="0070C0"/>
              </a:solidFill>
              <a:latin typeface="UTM Neo Sans Intel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32979" y="73317"/>
            <a:ext cx="5992448" cy="2568263"/>
          </a:xfrm>
          <a:prstGeom prst="roundRect">
            <a:avLst/>
          </a:prstGeom>
          <a:solidFill>
            <a:srgbClr val="FF75AD"/>
          </a:solidFill>
          <a:ln w="28575">
            <a:solidFill>
              <a:srgbClr val="E51674"/>
            </a:solidFill>
            <a:prstDash val="soli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ristote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32979" y="138224"/>
            <a:ext cx="599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2400" dirty="0" smtClean="0">
                <a:solidFill>
                  <a:srgbClr val="FFFF00"/>
                </a:solidFill>
                <a:latin typeface="UTM Neo Sans Intel" pitchFamily="18" charset="0"/>
              </a:rPr>
              <a:t>“</a:t>
            </a:r>
            <a:r>
              <a:rPr lang="en-US" sz="2400" dirty="0" err="1" smtClean="0">
                <a:solidFill>
                  <a:srgbClr val="FFFF00"/>
                </a:solidFill>
                <a:latin typeface="UTM Neo Sans Intel" pitchFamily="18" charset="0"/>
              </a:rPr>
              <a:t>Tớ</a:t>
            </a:r>
            <a:r>
              <a:rPr lang="en-US" sz="2400" dirty="0" smtClean="0">
                <a:solidFill>
                  <a:srgbClr val="FFFF00"/>
                </a:solidFill>
                <a:latin typeface="UTM Neo Sans Intel" pitchFamily="18" charset="0"/>
              </a:rPr>
              <a:t>”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Hùng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dùng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để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tự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xưng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mình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khi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nói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Neo Sans Intel" pitchFamily="18" charset="0"/>
              </a:rPr>
              <a:t>chuyện</a:t>
            </a:r>
            <a:r>
              <a:rPr lang="en-US" sz="2400" dirty="0" smtClean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28676" y="2029064"/>
            <a:ext cx="5992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Vậy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“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tớ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”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“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cậu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”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xưng</a:t>
            </a:r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hô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2123" y="2452363"/>
            <a:ext cx="2093688" cy="4405637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01080" y="103428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2400" dirty="0">
                <a:solidFill>
                  <a:srgbClr val="FFFF00"/>
                </a:solidFill>
                <a:latin typeface="UTM Neo Sans Intel" pitchFamily="18" charset="0"/>
              </a:rPr>
              <a:t>“</a:t>
            </a:r>
            <a:r>
              <a:rPr lang="en-US" sz="2400" dirty="0" err="1">
                <a:solidFill>
                  <a:srgbClr val="FFFF00"/>
                </a:solidFill>
                <a:latin typeface="UTM Neo Sans Intel" pitchFamily="18" charset="0"/>
              </a:rPr>
              <a:t>Cậu</a:t>
            </a:r>
            <a:r>
              <a:rPr lang="en-US" sz="2400" dirty="0">
                <a:solidFill>
                  <a:srgbClr val="FFFF00"/>
                </a:solidFill>
                <a:latin typeface="UTM Neo Sans Intel" pitchFamily="18" charset="0"/>
              </a:rPr>
              <a:t>”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Hùng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Nam)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Neo Sans Intel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50804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31" grpId="0"/>
      <p:bldP spid="33" grpId="0"/>
      <p:bldP spid="34" grpId="0"/>
      <p:bldP spid="40" grpId="0"/>
      <p:bldP spid="45" grpId="0" animBg="1"/>
      <p:bldP spid="46" grpId="0" build="p"/>
      <p:bldP spid="44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 Chim chích bông - Thư viện mầm n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r="1"/>
          <a:stretch/>
        </p:blipFill>
        <p:spPr bwMode="auto">
          <a:xfrm>
            <a:off x="494762" y="398122"/>
            <a:ext cx="5025976" cy="4429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1" name="Rectangle 20"/>
          <p:cNvSpPr/>
          <p:nvPr/>
        </p:nvSpPr>
        <p:spPr>
          <a:xfrm>
            <a:off x="136229" y="4996106"/>
            <a:ext cx="6604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Chích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bông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sà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xuống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vườn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cải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Nó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tìm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bắt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sâu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bọ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73915" y="143865"/>
            <a:ext cx="3898760" cy="4518509"/>
            <a:chOff x="8222363" y="563526"/>
            <a:chExt cx="3898760" cy="2764465"/>
          </a:xfrm>
        </p:grpSpPr>
        <p:sp>
          <p:nvSpPr>
            <p:cNvPr id="45" name="Rounded Rectangle 44"/>
            <p:cNvSpPr/>
            <p:nvPr/>
          </p:nvSpPr>
          <p:spPr>
            <a:xfrm>
              <a:off x="8222363" y="563526"/>
              <a:ext cx="3898760" cy="276446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/>
              </a:solidFill>
              <a:prstDash val="soli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ristote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311890" y="940400"/>
              <a:ext cx="3719703" cy="2127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en-US" sz="2800" dirty="0" smtClean="0">
                  <a:solidFill>
                    <a:srgbClr val="FFFF00"/>
                  </a:solidFill>
                  <a:latin typeface="UTM Neo Sans Intel" pitchFamily="18" charset="0"/>
                </a:rPr>
                <a:t>“</a:t>
              </a:r>
              <a:r>
                <a:rPr lang="en-US" sz="2800" dirty="0" err="1" smtClean="0">
                  <a:solidFill>
                    <a:srgbClr val="FFFF00"/>
                  </a:solidFill>
                  <a:latin typeface="UTM Neo Sans Intel" pitchFamily="18" charset="0"/>
                </a:rPr>
                <a:t>Nó</a:t>
              </a:r>
              <a:r>
                <a:rPr lang="en-US" sz="2800" dirty="0" smtClean="0">
                  <a:solidFill>
                    <a:srgbClr val="FFFF00"/>
                  </a:solidFill>
                  <a:latin typeface="UTM Neo Sans Intel" pitchFamily="18" charset="0"/>
                </a:rPr>
                <a:t>”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: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dùng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để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b="1" u="sng" dirty="0" err="1" smtClean="0">
                  <a:solidFill>
                    <a:schemeClr val="bg1"/>
                  </a:solidFill>
                  <a:latin typeface="UTM Neo Sans Intel" pitchFamily="18" charset="0"/>
                </a:rPr>
                <a:t>thay</a:t>
              </a:r>
              <a:r>
                <a:rPr lang="en-US" sz="2800" b="1" u="sng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b="1" u="sng" dirty="0" err="1" smtClean="0">
                  <a:solidFill>
                    <a:schemeClr val="bg1"/>
                  </a:solidFill>
                  <a:latin typeface="UTM Neo Sans Intel" pitchFamily="18" charset="0"/>
                </a:rPr>
                <a:t>thế</a:t>
              </a:r>
              <a:r>
                <a:rPr lang="en-US" sz="2800" b="1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cho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danh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từ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“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chích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bông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”.</a:t>
              </a:r>
            </a:p>
            <a:p>
              <a:pPr algn="just">
                <a:lnSpc>
                  <a:spcPct val="150000"/>
                </a:lnSpc>
                <a:spcBef>
                  <a:spcPts val="1200"/>
                </a:spcBef>
              </a:pP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Việc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thay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thế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từ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ngữ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  <a:latin typeface="UTM Neo Sans Intel" pitchFamily="18" charset="0"/>
                </a:rPr>
                <a:t>nhằm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b="1" u="sng" dirty="0" err="1" smtClean="0">
                  <a:solidFill>
                    <a:schemeClr val="bg1"/>
                  </a:solidFill>
                  <a:latin typeface="UTM Neo Sans Intel" pitchFamily="18" charset="0"/>
                </a:rPr>
                <a:t>tránh</a:t>
              </a:r>
              <a:r>
                <a:rPr lang="en-US" sz="2800" b="1" u="sng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b="1" u="sng" dirty="0" err="1" smtClean="0">
                  <a:solidFill>
                    <a:schemeClr val="bg1"/>
                  </a:solidFill>
                  <a:latin typeface="UTM Neo Sans Intel" pitchFamily="18" charset="0"/>
                </a:rPr>
                <a:t>bị</a:t>
              </a:r>
              <a:r>
                <a:rPr lang="en-US" sz="2800" b="1" u="sng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b="1" u="sng" dirty="0" err="1" smtClean="0">
                  <a:solidFill>
                    <a:schemeClr val="bg1"/>
                  </a:solidFill>
                  <a:latin typeface="UTM Neo Sans Intel" pitchFamily="18" charset="0"/>
                </a:rPr>
                <a:t>lặp</a:t>
              </a:r>
              <a:r>
                <a:rPr lang="en-US" sz="2800" b="1" u="sng" dirty="0" smtClean="0">
                  <a:solidFill>
                    <a:schemeClr val="bg1"/>
                  </a:solidFill>
                  <a:latin typeface="UTM Neo Sans Intel" pitchFamily="18" charset="0"/>
                </a:rPr>
                <a:t> </a:t>
              </a:r>
              <a:r>
                <a:rPr lang="en-US" sz="2800" b="1" u="sng" dirty="0" err="1" smtClean="0">
                  <a:solidFill>
                    <a:schemeClr val="bg1"/>
                  </a:solidFill>
                  <a:latin typeface="UTM Neo Sans Intel" pitchFamily="18" charset="0"/>
                </a:rPr>
                <a:t>từ</a:t>
              </a:r>
              <a:r>
                <a:rPr lang="en-US" sz="2800" dirty="0" smtClean="0">
                  <a:solidFill>
                    <a:schemeClr val="bg1"/>
                  </a:solidFill>
                  <a:latin typeface="UTM Neo Sans Intel" pitchFamily="18" charset="0"/>
                </a:rPr>
                <a:t>.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8980" y="5529420"/>
            <a:ext cx="7904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Chích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bông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sà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xuống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vườn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cải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Chích</a:t>
            </a:r>
            <a:r>
              <a:rPr lang="en-US" altLang="en-US" sz="2400" b="1" dirty="0" smtClean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bông</a:t>
            </a:r>
            <a:r>
              <a:rPr lang="en-US" altLang="en-US" sz="2400" dirty="0" smtClean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tìm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bắt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sâu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bọ</a:t>
            </a:r>
            <a:r>
              <a:rPr lang="en-US" altLang="en-US" sz="2400" dirty="0">
                <a:solidFill>
                  <a:srgbClr val="000000"/>
                </a:solidFill>
                <a:latin typeface="UTM Neo Sans Intel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5167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3135" y="701749"/>
            <a:ext cx="8654901" cy="4710223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6041" y="1224415"/>
            <a:ext cx="838908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Qua 2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câu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vừa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rồi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ta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thấy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những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in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đậm</a:t>
            </a:r>
            <a:r>
              <a:rPr lang="en-US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“tớ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cậu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nó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”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gọi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đại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từ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78" y="1764723"/>
            <a:ext cx="1892597" cy="48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3829" y="711474"/>
            <a:ext cx="8654901" cy="4710223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86735" y="1191619"/>
            <a:ext cx="83890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ts val="1800"/>
              </a:spcBef>
            </a:pPr>
            <a:r>
              <a:rPr lang="en-US" altLang="en-US" sz="3200" b="1" dirty="0">
                <a:latin typeface="UTM Neo Sans Intel" pitchFamily="18" charset="0"/>
              </a:rPr>
              <a:t>2. </a:t>
            </a:r>
            <a:r>
              <a:rPr lang="en-US" altLang="en-US" sz="3200" b="1" dirty="0" err="1">
                <a:latin typeface="UTM Neo Sans Intel" pitchFamily="18" charset="0"/>
              </a:rPr>
              <a:t>Cách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dùng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những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từ</a:t>
            </a:r>
            <a:r>
              <a:rPr lang="en-US" altLang="en-US" sz="3200" b="1" dirty="0">
                <a:latin typeface="UTM Neo Sans Intel" pitchFamily="18" charset="0"/>
              </a:rPr>
              <a:t> in </a:t>
            </a:r>
            <a:r>
              <a:rPr lang="en-US" altLang="en-US" sz="3200" b="1" dirty="0" err="1">
                <a:latin typeface="UTM Neo Sans Intel" pitchFamily="18" charset="0"/>
              </a:rPr>
              <a:t>đậm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dưới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đây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có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gì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giống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các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từ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nêu</a:t>
            </a:r>
            <a:r>
              <a:rPr lang="en-US" altLang="en-US" sz="3200" b="1" dirty="0">
                <a:latin typeface="UTM Neo Sans Intel" pitchFamily="18" charset="0"/>
              </a:rPr>
              <a:t> ở </a:t>
            </a:r>
            <a:r>
              <a:rPr lang="en-US" altLang="en-US" sz="3200" b="1" dirty="0" err="1">
                <a:latin typeface="UTM Neo Sans Intel" pitchFamily="18" charset="0"/>
              </a:rPr>
              <a:t>bài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err="1">
                <a:latin typeface="UTM Neo Sans Intel" pitchFamily="18" charset="0"/>
              </a:rPr>
              <a:t>tập</a:t>
            </a:r>
            <a:r>
              <a:rPr lang="en-US" altLang="en-US" sz="3200" b="1" dirty="0">
                <a:latin typeface="UTM Neo Sans Intel" pitchFamily="18" charset="0"/>
              </a:rPr>
              <a:t> </a:t>
            </a:r>
            <a:r>
              <a:rPr lang="en-US" altLang="en-US" sz="3200" b="1" dirty="0" smtClean="0">
                <a:latin typeface="UTM Neo Sans Intel" pitchFamily="18" charset="0"/>
              </a:rPr>
              <a:t>1?</a:t>
            </a:r>
            <a:endParaRPr lang="en-US" altLang="en-US" sz="3200" b="1" dirty="0">
              <a:latin typeface="UTM Neo Sans Intel" pitchFamily="18" charset="0"/>
            </a:endParaRPr>
          </a:p>
          <a:p>
            <a:pPr marL="342900" indent="-342900" algn="just">
              <a:lnSpc>
                <a:spcPct val="120000"/>
              </a:lnSpc>
              <a:spcBef>
                <a:spcPts val="1800"/>
              </a:spcBef>
              <a:buFont typeface="Wingdings" pitchFamily="2" charset="2"/>
              <a:buNone/>
            </a:pP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a)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Tôi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rất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thích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thơ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.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Em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gái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tôi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E51674"/>
                </a:solidFill>
                <a:latin typeface="UTM Neo Sans Intel" pitchFamily="18" charset="0"/>
              </a:rPr>
              <a:t>cũng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 </a:t>
            </a:r>
            <a:r>
              <a:rPr lang="en-US" altLang="en-US" sz="3200" b="1" dirty="0" err="1">
                <a:solidFill>
                  <a:srgbClr val="E51674"/>
                </a:solidFill>
                <a:latin typeface="UTM Neo Sans Intel" pitchFamily="18" charset="0"/>
              </a:rPr>
              <a:t>vậy</a:t>
            </a:r>
            <a:r>
              <a:rPr lang="en-US" altLang="en-US" sz="3200" dirty="0">
                <a:solidFill>
                  <a:srgbClr val="E51674"/>
                </a:solidFill>
                <a:latin typeface="UTM Neo Sans Intel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spcBef>
                <a:spcPts val="1800"/>
              </a:spcBef>
              <a:buFont typeface="Wingdings" pitchFamily="2" charset="2"/>
              <a:buNone/>
            </a:pP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b)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Lúa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gạo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hay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vàng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đều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rất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quý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.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Thời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gian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cũng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Neo Sans Intel" pitchFamily="18" charset="0"/>
              </a:rPr>
              <a:t>thế</a:t>
            </a:r>
            <a:r>
              <a:rPr lang="en-US" altLang="en-US" sz="3200" b="1" dirty="0">
                <a:solidFill>
                  <a:srgbClr val="0070C0"/>
                </a:solidFill>
                <a:latin typeface="UTM Neo Sans Intel" pitchFamily="18" charset="0"/>
              </a:rPr>
              <a:t>.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Nhưng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quý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nhất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người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lao</a:t>
            </a:r>
            <a:r>
              <a:rPr lang="en-US" altLang="en-US" sz="3200" dirty="0">
                <a:solidFill>
                  <a:srgbClr val="0070C0"/>
                </a:solidFill>
                <a:latin typeface="UTM Neo Sans Intel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UTM Neo Sans Intel" pitchFamily="18" charset="0"/>
              </a:rPr>
              <a:t>động</a:t>
            </a:r>
            <a:r>
              <a:rPr lang="en-US" altLang="en-US" sz="3200" dirty="0" smtClean="0">
                <a:solidFill>
                  <a:srgbClr val="000000"/>
                </a:solidFill>
                <a:latin typeface="UTM Neo Sans Intel" pitchFamily="18" charset="0"/>
              </a:rPr>
              <a:t>.</a:t>
            </a:r>
            <a:endParaRPr lang="en-US" altLang="en-US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833" y="1614892"/>
            <a:ext cx="2110419" cy="49152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166781" y="3189514"/>
            <a:ext cx="1828800" cy="108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195457" y="3984171"/>
            <a:ext cx="1284514" cy="108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67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DBC1826-70AD-334B-9103-B3DCC841F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95929" y="528176"/>
            <a:ext cx="11866650" cy="5254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406147">
            <a:off x="494203" y="1570604"/>
            <a:ext cx="70331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UTM Beautiful Caps" pitchFamily="18" charset="0"/>
              </a:rPr>
              <a:t>Đại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từ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là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dùng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để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xưng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hô</a:t>
            </a:r>
            <a:r>
              <a:rPr lang="en-US" sz="4000" dirty="0" smtClean="0">
                <a:latin typeface="UTM Beautiful Caps" pitchFamily="18" charset="0"/>
              </a:rPr>
              <a:t> hay </a:t>
            </a:r>
            <a:r>
              <a:rPr lang="en-US" sz="4000" dirty="0" err="1" smtClean="0">
                <a:latin typeface="UTM Beautiful Caps" pitchFamily="18" charset="0"/>
              </a:rPr>
              <a:t>để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thay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thế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danh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, </a:t>
            </a:r>
            <a:r>
              <a:rPr lang="en-US" sz="4000" dirty="0" err="1" smtClean="0">
                <a:latin typeface="UTM Beautiful Caps" pitchFamily="18" charset="0"/>
              </a:rPr>
              <a:t>động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, </a:t>
            </a:r>
            <a:r>
              <a:rPr lang="en-US" sz="4000" dirty="0" err="1" smtClean="0">
                <a:latin typeface="UTM Beautiful Caps" pitchFamily="18" charset="0"/>
              </a:rPr>
              <a:t>tính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 (</a:t>
            </a:r>
            <a:r>
              <a:rPr lang="en-US" sz="4000" dirty="0" err="1" smtClean="0">
                <a:latin typeface="UTM Beautiful Caps" pitchFamily="18" charset="0"/>
              </a:rPr>
              <a:t>hoặc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cụm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danh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, </a:t>
            </a:r>
            <a:r>
              <a:rPr lang="en-US" sz="4000" dirty="0" err="1" smtClean="0">
                <a:latin typeface="UTM Beautiful Caps" pitchFamily="18" charset="0"/>
              </a:rPr>
              <a:t>cụm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động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, </a:t>
            </a:r>
            <a:r>
              <a:rPr lang="en-US" sz="4000" dirty="0" err="1" smtClean="0">
                <a:latin typeface="UTM Beautiful Caps" pitchFamily="18" charset="0"/>
              </a:rPr>
              <a:t>cụm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tính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) </a:t>
            </a:r>
            <a:r>
              <a:rPr lang="en-US" sz="4000" dirty="0" err="1" smtClean="0">
                <a:latin typeface="UTM Beautiful Caps" pitchFamily="18" charset="0"/>
              </a:rPr>
              <a:t>trong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câu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cho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khỏi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lặp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b="1" dirty="0" err="1" smtClean="0">
                <a:latin typeface="UTM Beautiful Caps" pitchFamily="18" charset="0"/>
              </a:rPr>
              <a:t>lại</a:t>
            </a:r>
            <a:r>
              <a:rPr lang="en-US" sz="4000" b="1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các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từ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ngữ</a:t>
            </a:r>
            <a:r>
              <a:rPr lang="en-US" sz="4000" dirty="0" smtClean="0">
                <a:latin typeface="UTM Beautiful Caps" pitchFamily="18" charset="0"/>
              </a:rPr>
              <a:t> </a:t>
            </a:r>
            <a:r>
              <a:rPr lang="en-US" sz="4000" dirty="0" err="1" smtClean="0">
                <a:latin typeface="UTM Beautiful Caps" pitchFamily="18" charset="0"/>
              </a:rPr>
              <a:t>ấy</a:t>
            </a:r>
            <a:r>
              <a:rPr lang="en-US" sz="4000" dirty="0" smtClean="0">
                <a:latin typeface="UTM Beautiful Caps" pitchFamily="18" charset="0"/>
              </a:rPr>
              <a:t>.</a:t>
            </a:r>
            <a:endParaRPr lang="en-US" sz="4000" dirty="0">
              <a:latin typeface="UTM Beautiful Cap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282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2">
            <a:extLst>
              <a:ext uri="{FF2B5EF4-FFF2-40B4-BE49-F238E27FC236}">
                <a16:creationId xmlns:a16="http://schemas.microsoft.com/office/drawing/2014/main" id="{2A78C219-3F46-4706-9F29-5658CAF09128}"/>
              </a:ext>
            </a:extLst>
          </p:cNvPr>
          <p:cNvSpPr txBox="1">
            <a:spLocks noChangeArrowheads="1"/>
          </p:cNvSpPr>
          <p:nvPr/>
        </p:nvSpPr>
        <p:spPr>
          <a:xfrm>
            <a:off x="308541" y="262726"/>
            <a:ext cx="11146704" cy="94338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ai?     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139" name="Rectangle 6">
            <a:extLst>
              <a:ext uri="{FF2B5EF4-FFF2-40B4-BE49-F238E27FC236}">
                <a16:creationId xmlns:a16="http://schemas.microsoft.com/office/drawing/2014/main" id="{75D6DF7D-FE12-40D4-BDAB-E312852A3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308" y="1143000"/>
            <a:ext cx="8077200" cy="4572000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0" dirty="0">
                <a:solidFill>
                  <a:srgbClr val="3333FF"/>
                </a:solidFill>
              </a:rPr>
              <a:t>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xuôi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giùm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nguôi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nâu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túi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sương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Ung dung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ngựa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suối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reo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đèo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000" b="0" i="1" dirty="0"/>
              <a:t>                                                </a:t>
            </a:r>
            <a:r>
              <a:rPr lang="en-US" alt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0" name="Đường nối Thẳng 139">
            <a:extLst>
              <a:ext uri="{FF2B5EF4-FFF2-40B4-BE49-F238E27FC236}">
                <a16:creationId xmlns:a16="http://schemas.microsoft.com/office/drawing/2014/main" id="{F029808B-8B86-4EB0-85A9-D672D0E640DE}"/>
              </a:ext>
            </a:extLst>
          </p:cNvPr>
          <p:cNvCxnSpPr/>
          <p:nvPr/>
        </p:nvCxnSpPr>
        <p:spPr>
          <a:xfrm>
            <a:off x="2653443" y="656348"/>
            <a:ext cx="1447332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Đường nối Thẳng 140">
            <a:extLst>
              <a:ext uri="{FF2B5EF4-FFF2-40B4-BE49-F238E27FC236}">
                <a16:creationId xmlns:a16="http://schemas.microsoft.com/office/drawing/2014/main" id="{F30C141C-8723-4D1D-9143-2831268398EC}"/>
              </a:ext>
            </a:extLst>
          </p:cNvPr>
          <p:cNvCxnSpPr>
            <a:cxnSpLocks/>
          </p:cNvCxnSpPr>
          <p:nvPr/>
        </p:nvCxnSpPr>
        <p:spPr>
          <a:xfrm>
            <a:off x="9419771" y="656348"/>
            <a:ext cx="852737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Đường nối Thẳng 143">
            <a:extLst>
              <a:ext uri="{FF2B5EF4-FFF2-40B4-BE49-F238E27FC236}">
                <a16:creationId xmlns:a16="http://schemas.microsoft.com/office/drawing/2014/main" id="{CFE15FBB-ADF3-42A4-8214-7542EDCD0E8B}"/>
              </a:ext>
            </a:extLst>
          </p:cNvPr>
          <p:cNvCxnSpPr>
            <a:cxnSpLocks/>
          </p:cNvCxnSpPr>
          <p:nvPr/>
        </p:nvCxnSpPr>
        <p:spPr>
          <a:xfrm>
            <a:off x="7856814" y="1143000"/>
            <a:ext cx="1989325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Đường nối Thẳng 145">
            <a:extLst>
              <a:ext uri="{FF2B5EF4-FFF2-40B4-BE49-F238E27FC236}">
                <a16:creationId xmlns:a16="http://schemas.microsoft.com/office/drawing/2014/main" id="{F1FBFEFC-543F-43A0-8454-D4F712CA945B}"/>
              </a:ext>
            </a:extLst>
          </p:cNvPr>
          <p:cNvCxnSpPr>
            <a:cxnSpLocks/>
          </p:cNvCxnSpPr>
          <p:nvPr/>
        </p:nvCxnSpPr>
        <p:spPr>
          <a:xfrm>
            <a:off x="5624286" y="1143000"/>
            <a:ext cx="1161654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0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  <p:bldP spid="1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6">
            <a:extLst>
              <a:ext uri="{FF2B5EF4-FFF2-40B4-BE49-F238E27FC236}">
                <a16:creationId xmlns:a16="http://schemas.microsoft.com/office/drawing/2014/main" id="{75D6DF7D-FE12-40D4-BDAB-E312852A3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7869" y="476237"/>
            <a:ext cx="7272130" cy="4572000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0" dirty="0">
                <a:solidFill>
                  <a:srgbClr val="3333FF"/>
                </a:solidFill>
              </a:rPr>
              <a:t>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xuôi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giùm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nguôi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nâu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túi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thường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sương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Ung dung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ngựa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suối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reo</a:t>
            </a:r>
            <a:endParaRPr lang="en-US" altLang="en-US" sz="2800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đèo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000" b="0" i="1" dirty="0"/>
              <a:t>                                                </a:t>
            </a:r>
            <a:r>
              <a:rPr lang="en-US" alt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400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16">
            <a:extLst>
              <a:ext uri="{FF2B5EF4-FFF2-40B4-BE49-F238E27FC236}">
                <a16:creationId xmlns:a16="http://schemas.microsoft.com/office/drawing/2014/main" id="{B2457477-BE8C-415C-A38E-588820F1C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9730" y="229032"/>
            <a:ext cx="0" cy="5410200"/>
          </a:xfrm>
          <a:prstGeom prst="line">
            <a:avLst/>
          </a:prstGeom>
          <a:noFill/>
          <a:ln w="28575">
            <a:solidFill>
              <a:srgbClr val="220D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4C842C60-C99C-420A-A672-B16E0AB9486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5584745" y="396336"/>
            <a:ext cx="3115308" cy="1879448"/>
          </a:xfrm>
          <a:prstGeom prst="wedgeEllipseCallout">
            <a:avLst>
              <a:gd name="adj1" fmla="val -105955"/>
              <a:gd name="adj2" fmla="val -2235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A0B3F963-A527-47E7-B85F-C8325174D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9791" y="987287"/>
            <a:ext cx="536707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E0A412B-9C62-4A28-B228-0B4208E979AE}"/>
              </a:ext>
            </a:extLst>
          </p:cNvPr>
          <p:cNvSpPr txBox="1"/>
          <p:nvPr/>
        </p:nvSpPr>
        <p:spPr>
          <a:xfrm>
            <a:off x="5939915" y="700868"/>
            <a:ext cx="26529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38F2C261-C391-4676-962B-96396AC50C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7096" y="2044950"/>
            <a:ext cx="1013791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E78743B3-C12C-49E7-9B96-9AB5166C34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4711318" y="1616072"/>
            <a:ext cx="3332751" cy="2193923"/>
          </a:xfrm>
          <a:prstGeom prst="wedgeEllipseCallout">
            <a:avLst>
              <a:gd name="adj1" fmla="val -104762"/>
              <a:gd name="adj2" fmla="val -29296"/>
            </a:avLst>
          </a:prstGeom>
          <a:solidFill>
            <a:srgbClr val="A0CC3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51A17DA-1D6E-430E-8BBB-5BF4FC9E61BC}"/>
              </a:ext>
            </a:extLst>
          </p:cNvPr>
          <p:cNvSpPr txBox="1"/>
          <p:nvPr/>
        </p:nvSpPr>
        <p:spPr>
          <a:xfrm>
            <a:off x="5009177" y="1797016"/>
            <a:ext cx="27885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26" name="Line 17">
            <a:extLst>
              <a:ext uri="{FF2B5EF4-FFF2-40B4-BE49-F238E27FC236}">
                <a16:creationId xmlns:a16="http://schemas.microsoft.com/office/drawing/2014/main" id="{F2229720-5477-4363-A79C-6D510A7F1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7096" y="3052115"/>
            <a:ext cx="823899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509B38AB-0E18-440A-AB24-00EEEBBB43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7841" y="4086516"/>
            <a:ext cx="823899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7">
            <a:extLst>
              <a:ext uri="{FF2B5EF4-FFF2-40B4-BE49-F238E27FC236}">
                <a16:creationId xmlns:a16="http://schemas.microsoft.com/office/drawing/2014/main" id="{CEBC9687-209E-4B62-AB0A-E8EC9B77CF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696" y="4602620"/>
            <a:ext cx="823899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7">
            <a:extLst>
              <a:ext uri="{FF2B5EF4-FFF2-40B4-BE49-F238E27FC236}">
                <a16:creationId xmlns:a16="http://schemas.microsoft.com/office/drawing/2014/main" id="{9BC93E32-2A62-4B77-A659-BF1756B68F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7965" y="4602620"/>
            <a:ext cx="823899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5C785B0F-8C34-44A2-996A-B7C69C76E045}"/>
              </a:ext>
            </a:extLst>
          </p:cNvPr>
          <p:cNvSpPr/>
          <p:nvPr/>
        </p:nvSpPr>
        <p:spPr>
          <a:xfrm>
            <a:off x="960640" y="4912256"/>
            <a:ext cx="4744419" cy="1415656"/>
          </a:xfrm>
          <a:prstGeom prst="ellipse">
            <a:avLst/>
          </a:prstGeom>
          <a:solidFill>
            <a:srgbClr val="7363E3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0CBD453-FFCC-48D9-8D59-A0671B7DB1A3}"/>
              </a:ext>
            </a:extLst>
          </p:cNvPr>
          <p:cNvSpPr txBox="1"/>
          <p:nvPr/>
        </p:nvSpPr>
        <p:spPr>
          <a:xfrm>
            <a:off x="1431801" y="5143131"/>
            <a:ext cx="40961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86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3" grpId="0"/>
      <p:bldP spid="3" grpId="1"/>
      <p:bldP spid="21" grpId="0" animBg="1"/>
      <p:bldP spid="24" grpId="0" animBg="1"/>
      <p:bldP spid="24" grpId="1" animBg="1"/>
      <p:bldP spid="25" grpId="0"/>
      <p:bldP spid="25" grpId="1"/>
      <p:bldP spid="26" grpId="0" animBg="1"/>
      <p:bldP spid="27" grpId="0" animBg="1"/>
      <p:bldP spid="28" grpId="0" animBg="1"/>
      <p:bldP spid="29" grpId="0" animBg="1"/>
      <p:bldP spid="4" grpId="0" animBg="1"/>
      <p:bldP spid="4" grpId="1" animBg="1"/>
      <p:bldP spid="31" grpId="0"/>
      <p:bldP spid="3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  <p:tag name="ISPRING_SCORM_RATE_SLIDES" val="0"/>
  <p:tag name="ISPRING_SCORM_PASSING_SCORE" val="0.000000"/>
  <p:tag name="ISPRING_ULTRA_SCORM_COURSE_ID" val="ADCE9B1E-C345-471B-9F45-9430512B2865"/>
  <p:tag name="ISPRINGONLINEFOLDERID" val="0"/>
  <p:tag name="ISPRINGONLINEFOLDERPATH" val="内容列表"/>
  <p:tag name="ISPRINGCLOUDFOLDERID" val="0"/>
  <p:tag name="ISPRINGCLOUDFOLDERPATH" val="系统信息库"/>
  <p:tag name="ISPRING_OUTPUT_FOLDER" val="G:\第十一批待发作品\365097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www.33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1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1758</TotalTime>
  <Words>1042</Words>
  <Application>Microsoft Office PowerPoint</Application>
  <PresentationFormat>Widescreen</PresentationFormat>
  <Paragraphs>137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inpin heiti</vt:lpstr>
      <vt:lpstr>宋体</vt:lpstr>
      <vt:lpstr>UTM Aristote</vt:lpstr>
      <vt:lpstr>UTM Beautiful Caps</vt:lpstr>
      <vt:lpstr>UTM Neo Sans Intel</vt:lpstr>
      <vt:lpstr>UTM Ong Do Gia</vt:lpstr>
      <vt:lpstr>UTM Scriptina KT</vt:lpstr>
      <vt:lpstr>方正正中黑简体</vt:lpstr>
      <vt:lpstr>方正行楷简体</vt:lpstr>
      <vt:lpstr>汉真广标</vt:lpstr>
      <vt:lpstr>.VnTimeH</vt:lpstr>
      <vt:lpstr>Arial</vt:lpstr>
      <vt:lpstr>Bodoni MT</vt:lpstr>
      <vt:lpstr>Calibri</vt:lpstr>
      <vt:lpstr>Calibri Light</vt:lpstr>
      <vt:lpstr>Tahoma</vt:lpstr>
      <vt:lpstr>Times New Roman</vt:lpstr>
      <vt:lpstr>VNI-Times</vt:lpstr>
      <vt:lpstr>Wingdings</vt:lpstr>
      <vt:lpstr>Wingdings 2</vt:lpstr>
      <vt:lpstr>www.33ppt.com</vt:lpstr>
      <vt:lpstr>www.33ppt.com1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www.33ppt.com</Manager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subject>www.33ppt.com</dc:subject>
  <dc:creator>寂寞</dc:creator>
  <cp:keywords>寂寞</cp:keywords>
  <dc:description>www.33ppt.com</dc:description>
  <cp:lastModifiedBy>Asus</cp:lastModifiedBy>
  <cp:revision>107</cp:revision>
  <dcterms:created xsi:type="dcterms:W3CDTF">2016-03-16T07:12:00Z</dcterms:created>
  <dcterms:modified xsi:type="dcterms:W3CDTF">2024-01-16T07:15:53Z</dcterms:modified>
  <cp:category>www.33ppt.com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2052-10.1.0.6205</vt:lpwstr>
  </property>
</Properties>
</file>