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Lst>
  <p:notesMasterIdLst>
    <p:notesMasterId r:id="rId19"/>
  </p:notesMasterIdLst>
  <p:sldIdLst>
    <p:sldId id="336" r:id="rId4"/>
    <p:sldId id="258" r:id="rId5"/>
    <p:sldId id="296" r:id="rId6"/>
    <p:sldId id="262" r:id="rId7"/>
    <p:sldId id="337" r:id="rId8"/>
    <p:sldId id="338" r:id="rId9"/>
    <p:sldId id="339" r:id="rId10"/>
    <p:sldId id="340" r:id="rId11"/>
    <p:sldId id="341" r:id="rId12"/>
    <p:sldId id="342" r:id="rId13"/>
    <p:sldId id="343" r:id="rId14"/>
    <p:sldId id="344" r:id="rId15"/>
    <p:sldId id="345" r:id="rId16"/>
    <p:sldId id="281"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11C49-9F60-4E38-9BF1-CB093329CC54}"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3FCD6-EDF0-4BE1-84F8-A93E894A49D2}" type="slidenum">
              <a:rPr lang="en-US" smtClean="0"/>
              <a:t>‹#›</a:t>
            </a:fld>
            <a:endParaRPr lang="en-US"/>
          </a:p>
        </p:txBody>
      </p:sp>
    </p:spTree>
    <p:extLst>
      <p:ext uri="{BB962C8B-B14F-4D97-AF65-F5344CB8AC3E}">
        <p14:creationId xmlns:p14="http://schemas.microsoft.com/office/powerpoint/2010/main" val="375002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22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4949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617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414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56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318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677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751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871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244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518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97EFBC-4345-4434-9EE8-82F03B3206C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82136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93101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417799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21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840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2079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559" y="207642"/>
            <a:ext cx="736768" cy="825688"/>
          </a:xfrm>
          <a:prstGeom prst="rect">
            <a:avLst/>
          </a:prstGeom>
        </p:spPr>
      </p:pic>
      <p:sp>
        <p:nvSpPr>
          <p:cNvPr id="10" name="矩形 9"/>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26442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209" y="212272"/>
            <a:ext cx="604520" cy="935568"/>
          </a:xfrm>
          <a:prstGeom prst="rect">
            <a:avLst/>
          </a:prstGeom>
        </p:spPr>
      </p:pic>
      <p:sp>
        <p:nvSpPr>
          <p:cNvPr id="11" name="矩形 10"/>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3297882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43" y="187464"/>
            <a:ext cx="609600" cy="964018"/>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2061929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815" y="193622"/>
            <a:ext cx="642256" cy="992574"/>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155582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41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481428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294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709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6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562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75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46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554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100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636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507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97EFBC-4345-4434-9EE8-82F03B3206C9}"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58067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97EFBC-4345-4434-9EE8-82F03B3206C9}"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07904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97EFBC-4345-4434-9EE8-82F03B3206C9}"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72448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97EFBC-4345-4434-9EE8-82F03B3206C9}"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69342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7EFBC-4345-4434-9EE8-82F03B3206C9}"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424896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97EFBC-4345-4434-9EE8-82F03B3206C9}"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100488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97EFBC-4345-4434-9EE8-82F03B3206C9}"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10465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7EFBC-4345-4434-9EE8-82F03B3206C9}" type="datetimeFigureOut">
              <a:rPr lang="en-US" smtClean="0"/>
              <a:t>10/10/2023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BE980-CB08-4C0C-8128-0F65EA0A070D}" type="slidenum">
              <a:rPr lang="en-US" smtClean="0"/>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C8A755FD-BB92-EA5D-D8CA-937BD5171D8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344400" y="0"/>
            <a:ext cx="1123950" cy="1123950"/>
          </a:xfrm>
          <a:prstGeom prst="rect">
            <a:avLst/>
          </a:prstGeom>
        </p:spPr>
      </p:pic>
    </p:spTree>
    <p:extLst>
      <p:ext uri="{BB962C8B-B14F-4D97-AF65-F5344CB8AC3E}">
        <p14:creationId xmlns:p14="http://schemas.microsoft.com/office/powerpoint/2010/main" val="949382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6712AA5-1737-5E9A-07A8-B4EF017000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344400" y="0"/>
            <a:ext cx="1123950" cy="1123950"/>
          </a:xfrm>
          <a:prstGeom prst="rect">
            <a:avLst/>
          </a:prstGeom>
        </p:spPr>
      </p:pic>
    </p:spTree>
    <p:extLst>
      <p:ext uri="{BB962C8B-B14F-4D97-AF65-F5344CB8AC3E}">
        <p14:creationId xmlns:p14="http://schemas.microsoft.com/office/powerpoint/2010/main" val="2067747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10/10/2023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92297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emf"/><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25.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2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9.sv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emf"/><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678928" y="2207048"/>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rPr>
              <a:t>KHỞI</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rPr>
              <a:t> ĐỘNG</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ndParaRPr>
          </a:p>
        </p:txBody>
      </p:sp>
      <p:pic>
        <p:nvPicPr>
          <p:cNvPr id="31"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045" y="3407377"/>
            <a:ext cx="1836990" cy="1836990"/>
          </a:xfrm>
          <a:prstGeom prst="rect">
            <a:avLst/>
          </a:prstGeom>
        </p:spPr>
      </p:pic>
    </p:spTree>
    <p:extLst>
      <p:ext uri="{BB962C8B-B14F-4D97-AF65-F5344CB8AC3E}">
        <p14:creationId xmlns:p14="http://schemas.microsoft.com/office/powerpoint/2010/main" val="3423127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250" fill="hold"/>
                                        <p:tgtEl>
                                          <p:spTgt spid="10"/>
                                        </p:tgtEl>
                                        <p:attrNameLst>
                                          <p:attrName>ppt_w</p:attrName>
                                        </p:attrNameLst>
                                      </p:cBhvr>
                                      <p:tavLst>
                                        <p:tav tm="0">
                                          <p:val>
                                            <p:fltVal val="0"/>
                                          </p:val>
                                        </p:tav>
                                        <p:tav tm="100000">
                                          <p:val>
                                            <p:strVal val="#ppt_w"/>
                                          </p:val>
                                        </p:tav>
                                      </p:tavLst>
                                    </p:anim>
                                    <p:anim calcmode="lin" valueType="num">
                                      <p:cBhvr>
                                        <p:cTn id="18" dur="1250" fill="hold"/>
                                        <p:tgtEl>
                                          <p:spTgt spid="10"/>
                                        </p:tgtEl>
                                        <p:attrNameLst>
                                          <p:attrName>ppt_h</p:attrName>
                                        </p:attrNameLst>
                                      </p:cBhvr>
                                      <p:tavLst>
                                        <p:tav tm="0">
                                          <p:val>
                                            <p:fltVal val="0"/>
                                          </p:val>
                                        </p:tav>
                                        <p:tav tm="100000">
                                          <p:val>
                                            <p:strVal val="#ppt_h"/>
                                          </p:val>
                                        </p:tav>
                                      </p:tavLst>
                                    </p:anim>
                                    <p:animEffect transition="in" filter="fade">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arn(inVertical)">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321611" y="3208926"/>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6921795" y="1076325"/>
            <a:ext cx="4927305" cy="461962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nhân hóa</a:t>
            </a:r>
            <a:r>
              <a:rPr lang="vi-VN" sz="3600" b="1" dirty="0">
                <a:solidFill>
                  <a:srgbClr val="002060"/>
                </a:solidFill>
                <a:latin typeface="Calibri"/>
                <a:ea typeface="Calibri"/>
                <a:cs typeface="Calibri"/>
                <a:sym typeface="Calibri"/>
              </a:rPr>
              <a:t> giúp biểu hiện những trạng thái tâm lý, cảm xúc của con vật giống như những trạng thái tâm lý cảm xúc của con người. </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97AD17BE-72C6-80E6-23EE-2EC19FF172D3}"/>
              </a:ext>
            </a:extLst>
          </p:cNvPr>
          <p:cNvPicPr>
            <a:picLocks noChangeAspect="1"/>
          </p:cNvPicPr>
          <p:nvPr/>
        </p:nvPicPr>
        <p:blipFill>
          <a:blip r:embed="rId5"/>
          <a:stretch>
            <a:fillRect/>
          </a:stretch>
        </p:blipFill>
        <p:spPr>
          <a:xfrm>
            <a:off x="457199" y="18907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7627004"/>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85220" y="1084005"/>
            <a:ext cx="3820029" cy="5773995"/>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7" name="PA_库_图片 6">
            <a:extLst>
              <a:ext uri="{FF2B5EF4-FFF2-40B4-BE49-F238E27FC236}">
                <a16:creationId xmlns:a16="http://schemas.microsoft.com/office/drawing/2014/main" id="{D51D88D0-2E88-D007-8BB2-56694620819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flipH="1">
            <a:off x="3363363" y="-200026"/>
            <a:ext cx="7799936" cy="3949093"/>
          </a:xfrm>
          <a:prstGeom prst="rect">
            <a:avLst/>
          </a:prstGeom>
          <a:ln>
            <a:noFill/>
          </a:ln>
          <a:extLst>
            <a:ext uri="{91240B29-F687-4F45-9708-019B960494DF}">
              <a14:hiddenLine xmlns:a14="http://schemas.microsoft.com/office/drawing/2010/main">
                <a:solidFill>
                  <a:srgbClr val="FF0000"/>
                </a:solidFill>
              </a14:hiddenLine>
            </a:ext>
          </a:extLst>
        </p:spPr>
      </p:pic>
      <p:sp>
        <p:nvSpPr>
          <p:cNvPr id="8" name="TextBox 7">
            <a:extLst>
              <a:ext uri="{FF2B5EF4-FFF2-40B4-BE49-F238E27FC236}">
                <a16:creationId xmlns:a16="http://schemas.microsoft.com/office/drawing/2014/main" id="{EB19AFA7-5951-623C-A897-61F50F65F0C1}"/>
              </a:ext>
            </a:extLst>
          </p:cNvPr>
          <p:cNvSpPr txBox="1"/>
          <p:nvPr/>
        </p:nvSpPr>
        <p:spPr>
          <a:xfrm>
            <a:off x="5381625" y="419100"/>
            <a:ext cx="4429125" cy="2554545"/>
          </a:xfrm>
          <a:prstGeom prst="rect">
            <a:avLst/>
          </a:prstGeom>
          <a:noFill/>
        </p:spPr>
        <p:txBody>
          <a:bodyPr wrap="square" rtlCol="0">
            <a:spAutoFit/>
          </a:bodyPr>
          <a:lstStyle/>
          <a:p>
            <a:pPr algn="ctr"/>
            <a:r>
              <a:rPr lang="en-US" sz="4000" b="1" i="0" dirty="0">
                <a:solidFill>
                  <a:srgbClr val="000000"/>
                </a:solidFill>
                <a:effectLst/>
                <a:latin typeface="Cambria" panose="02040503050406030204" pitchFamily="18" charset="0"/>
                <a:ea typeface="Cambria" panose="02040503050406030204" pitchFamily="18" charset="0"/>
              </a:rPr>
              <a:t>c. </a:t>
            </a:r>
            <a:r>
              <a:rPr lang="en-US" sz="4000" b="1" i="0" dirty="0" err="1">
                <a:solidFill>
                  <a:srgbClr val="000000"/>
                </a:solidFill>
                <a:effectLst/>
                <a:latin typeface="Cambria" panose="02040503050406030204" pitchFamily="18" charset="0"/>
                <a:ea typeface="Cambria" panose="02040503050406030204" pitchFamily="18" charset="0"/>
              </a:rPr>
              <a:t>Em</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thích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cách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miêu</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tả</a:t>
            </a:r>
            <a:r>
              <a:rPr lang="en-US" sz="4000" b="1" i="0" dirty="0">
                <a:solidFill>
                  <a:srgbClr val="000000"/>
                </a:solidFill>
                <a:effectLst/>
                <a:latin typeface="Cambria" panose="02040503050406030204" pitchFamily="18" charset="0"/>
                <a:ea typeface="Cambria" panose="02040503050406030204" pitchFamily="18" charset="0"/>
              </a:rPr>
              <a:t> con </a:t>
            </a:r>
            <a:r>
              <a:rPr lang="en-US" sz="4000" b="1" i="0" dirty="0" err="1">
                <a:solidFill>
                  <a:srgbClr val="000000"/>
                </a:solidFill>
                <a:effectLst/>
                <a:latin typeface="Cambria" panose="02040503050406030204" pitchFamily="18" charset="0"/>
                <a:ea typeface="Cambria" panose="02040503050406030204" pitchFamily="18" charset="0"/>
              </a:rPr>
              <a:t>vật</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trong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đoạn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văn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nào</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Vì</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sao</a:t>
            </a:r>
            <a:r>
              <a:rPr lang="en-US" sz="4000" b="1" i="0" dirty="0">
                <a:solidFill>
                  <a:srgbClr val="000000"/>
                </a:solidFill>
                <a:effectLst/>
                <a:latin typeface="Cambria" panose="02040503050406030204" pitchFamily="18" charset="0"/>
                <a:ea typeface="Cambria" panose="02040503050406030204" pitchFamily="18" charset="0"/>
              </a:rPr>
              <a:t>?</a:t>
            </a:r>
            <a:endParaRPr lang="en-US" sz="4000" b="1" dirty="0">
              <a:latin typeface="Cambria" panose="02040503050406030204" pitchFamily="18" charset="0"/>
              <a:ea typeface="Cambria" panose="02040503050406030204" pitchFamily="18" charset="0"/>
            </a:endParaRPr>
          </a:p>
        </p:txBody>
      </p:sp>
      <p:sp>
        <p:nvSpPr>
          <p:cNvPr id="10" name="Google Shape;1082;p23">
            <a:extLst>
              <a:ext uri="{FF2B5EF4-FFF2-40B4-BE49-F238E27FC236}">
                <a16:creationId xmlns:a16="http://schemas.microsoft.com/office/drawing/2014/main" id="{06857900-03EC-482E-0679-F5E97A1A9B56}"/>
              </a:ext>
            </a:extLst>
          </p:cNvPr>
          <p:cNvSpPr/>
          <p:nvPr/>
        </p:nvSpPr>
        <p:spPr>
          <a:xfrm>
            <a:off x="4257676" y="3886200"/>
            <a:ext cx="7610474" cy="2381250"/>
          </a:xfrm>
          <a:prstGeom prst="rect">
            <a:avLst/>
          </a:prstGeom>
          <a:solidFill>
            <a:schemeClr val="accent5">
              <a:lumMod val="20000"/>
              <a:lumOff val="80000"/>
            </a:schemeClr>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en-US" sz="3600" b="1" dirty="0" err="1">
                <a:solidFill>
                  <a:srgbClr val="002060"/>
                </a:solidFill>
                <a:latin typeface="Calibri"/>
                <a:ea typeface="Calibri"/>
                <a:cs typeface="Calibri"/>
                <a:sym typeface="Calibri"/>
              </a:rPr>
              <a:t>Ví</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dụ</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Em</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thích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cách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miêu</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tả</a:t>
            </a:r>
            <a:r>
              <a:rPr lang="en-US" sz="3600" b="1" dirty="0">
                <a:solidFill>
                  <a:srgbClr val="002060"/>
                </a:solidFill>
                <a:latin typeface="Calibri"/>
                <a:ea typeface="Calibri"/>
                <a:cs typeface="Calibri"/>
                <a:sym typeface="Calibri"/>
              </a:rPr>
              <a:t> con </a:t>
            </a:r>
            <a:r>
              <a:rPr lang="en-US" sz="3600" b="1" dirty="0" err="1">
                <a:solidFill>
                  <a:srgbClr val="002060"/>
                </a:solidFill>
                <a:latin typeface="Calibri"/>
                <a:ea typeface="Calibri"/>
                <a:cs typeface="Calibri"/>
                <a:sym typeface="Calibri"/>
              </a:rPr>
              <a:t>vật</a:t>
            </a:r>
            <a:r>
              <a:rPr lang="en-US" sz="3600" b="1" dirty="0">
                <a:solidFill>
                  <a:srgbClr val="002060"/>
                </a:solidFill>
                <a:latin typeface="Calibri"/>
                <a:ea typeface="Calibri"/>
                <a:cs typeface="Calibri"/>
                <a:sym typeface="Calibri"/>
              </a:rPr>
              <a:t> ở </a:t>
            </a:r>
            <a:r>
              <a:rPr lang="en-US" sz="3600" b="1" dirty="0" err="1">
                <a:solidFill>
                  <a:srgbClr val="002060"/>
                </a:solidFill>
                <a:latin typeface="Calibri"/>
                <a:ea typeface="Calibri"/>
                <a:cs typeface="Calibri"/>
                <a:sym typeface="Calibri"/>
              </a:rPr>
              <a:t>đoạn</a:t>
            </a:r>
            <a:r>
              <a:rPr lang="en-US" sz="3600" b="1" dirty="0">
                <a:solidFill>
                  <a:srgbClr val="002060"/>
                </a:solidFill>
                <a:latin typeface="Calibri"/>
                <a:ea typeface="Calibri"/>
                <a:cs typeface="Calibri"/>
                <a:sym typeface="Calibri"/>
              </a:rPr>
              <a:t> 1 </a:t>
            </a:r>
            <a:r>
              <a:rPr lang="en-US" sz="3600" b="1" dirty="0" err="1">
                <a:solidFill>
                  <a:srgbClr val="002060"/>
                </a:solidFill>
                <a:latin typeface="Calibri"/>
                <a:ea typeface="Calibri"/>
                <a:cs typeface="Calibri"/>
                <a:sym typeface="Calibri"/>
              </a:rPr>
              <a:t>vì</a:t>
            </a:r>
            <a:r>
              <a:rPr lang="en-US" sz="3600" b="1" dirty="0">
                <a:solidFill>
                  <a:srgbClr val="002060"/>
                </a:solidFill>
                <a:latin typeface="Calibri"/>
                <a:ea typeface="Calibri"/>
                <a:cs typeface="Calibri"/>
                <a:sym typeface="Calibri"/>
              </a:rPr>
              <a:t> t</a:t>
            </a:r>
            <a:r>
              <a:rPr lang="vi-VN" sz="3600" b="1" dirty="0">
                <a:solidFill>
                  <a:srgbClr val="002060"/>
                </a:solidFill>
                <a:latin typeface="Calibri"/>
                <a:ea typeface="Calibri"/>
                <a:cs typeface="Calibri"/>
                <a:sym typeface="Calibri"/>
              </a:rPr>
              <a:t>ác giả sử dụng nhiều từ ngữ gợi tả </a:t>
            </a:r>
            <a:r>
              <a:rPr lang="en-US" sz="3600" b="1" dirty="0">
                <a:solidFill>
                  <a:srgbClr val="002060"/>
                </a:solidFill>
                <a:latin typeface="Calibri"/>
                <a:ea typeface="Calibri"/>
                <a:cs typeface="Calibri"/>
                <a:sym typeface="Calibri"/>
              </a:rPr>
              <a:t> </a:t>
            </a:r>
            <a:r>
              <a:rPr lang="vi-VN" sz="3600" b="1" dirty="0">
                <a:solidFill>
                  <a:srgbClr val="002060"/>
                </a:solidFill>
                <a:latin typeface="Calibri"/>
                <a:ea typeface="Calibri"/>
                <a:cs typeface="Calibri"/>
                <a:sym typeface="Calibri"/>
              </a:rPr>
              <a:t>giúp cho con ong được miêu tả một cách rất chi tiết, chân thực</a:t>
            </a:r>
          </a:p>
        </p:txBody>
      </p:sp>
    </p:spTree>
    <p:extLst>
      <p:ext uri="{BB962C8B-B14F-4D97-AF65-F5344CB8AC3E}">
        <p14:creationId xmlns:p14="http://schemas.microsoft.com/office/powerpoint/2010/main" val="10332651"/>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1323439"/>
          </a:xfrm>
          <a:prstGeom prst="rect">
            <a:avLst/>
          </a:prstGeom>
          <a:noFill/>
        </p:spPr>
        <p:txBody>
          <a:bodyPr wrap="square" rtlCol="0">
            <a:spAutoFit/>
          </a:bodyP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Viết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đoạn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động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ngoại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con </a:t>
            </a:r>
            <a:r>
              <a:rPr lang="en-US" sz="4000" b="1" dirty="0" err="1">
                <a:solidFill>
                  <a:srgbClr val="002060"/>
                </a:solidFill>
                <a:latin typeface="Cambria" panose="02040503050406030204" pitchFamily="18" charset="0"/>
                <a:ea typeface="Cambria" panose="02040503050406030204" pitchFamily="18" charset="0"/>
              </a:rPr>
              <a:t>vật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thích</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9C562F4C-95E5-3366-C628-58D35190205B}"/>
              </a:ext>
            </a:extLst>
          </p:cNvPr>
          <p:cNvPicPr>
            <a:picLocks noChangeAspect="1"/>
          </p:cNvPicPr>
          <p:nvPr/>
        </p:nvPicPr>
        <p:blipFill>
          <a:blip r:embed="rId5"/>
          <a:stretch>
            <a:fillRect/>
          </a:stretch>
        </p:blipFill>
        <p:spPr>
          <a:xfrm>
            <a:off x="1481137" y="1885949"/>
            <a:ext cx="8977313" cy="2799225"/>
          </a:xfrm>
          <a:prstGeom prst="rect">
            <a:avLst/>
          </a:prstGeom>
        </p:spPr>
      </p:pic>
    </p:spTree>
    <p:extLst>
      <p:ext uri="{BB962C8B-B14F-4D97-AF65-F5344CB8AC3E}">
        <p14:creationId xmlns:p14="http://schemas.microsoft.com/office/powerpoint/2010/main" val="43772656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29E524B4-87F7-8DC6-E2A5-78BAF00B05F5}"/>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4">
            <a:extLst>
              <a:ext uri="{FF2B5EF4-FFF2-40B4-BE49-F238E27FC236}">
                <a16:creationId xmlns:a16="http://schemas.microsoft.com/office/drawing/2014/main" id="{13360428-67B8-F2D5-227C-F8D88A47F3E9}"/>
              </a:ext>
            </a:extLst>
          </p:cNvPr>
          <p:cNvSpPr/>
          <p:nvPr/>
        </p:nvSpPr>
        <p:spPr>
          <a:xfrm>
            <a:off x="289251" y="1935619"/>
            <a:ext cx="11613492" cy="3068764"/>
          </a:xfrm>
          <a:prstGeom prst="roundRect">
            <a:avLst>
              <a:gd name="adj" fmla="val 1612"/>
            </a:avLst>
          </a:prstGeom>
          <a:solidFill>
            <a:srgbClr val="299AD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a:extLst>
              <a:ext uri="{FF2B5EF4-FFF2-40B4-BE49-F238E27FC236}">
                <a16:creationId xmlns:a16="http://schemas.microsoft.com/office/drawing/2014/main" id="{B7352957-28A7-C4EA-970A-4C7668462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73" y="1935619"/>
            <a:ext cx="8986448" cy="4591513"/>
          </a:xfrm>
          <a:prstGeom prst="rect">
            <a:avLst/>
          </a:prstGeom>
        </p:spPr>
      </p:pic>
      <p:sp>
        <p:nvSpPr>
          <p:cNvPr id="5" name="TextBox 4">
            <a:extLst>
              <a:ext uri="{FF2B5EF4-FFF2-40B4-BE49-F238E27FC236}">
                <a16:creationId xmlns:a16="http://schemas.microsoft.com/office/drawing/2014/main" id="{2493455C-1D1E-7863-F2D5-2920E3645894}"/>
              </a:ext>
            </a:extLst>
          </p:cNvPr>
          <p:cNvSpPr txBox="1"/>
          <p:nvPr/>
        </p:nvSpPr>
        <p:spPr>
          <a:xfrm>
            <a:off x="114899" y="409969"/>
            <a:ext cx="11962195" cy="1200329"/>
          </a:xfrm>
          <a:prstGeom prst="rect">
            <a:avLst/>
          </a:prstGeom>
          <a:noFill/>
        </p:spPr>
        <p:txBody>
          <a:bodyPr wrap="square" rtlCol="0">
            <a:spAutoFit/>
          </a:bodyPr>
          <a:lstStyle/>
          <a:p>
            <a:pPr algn="ct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ta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cùng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viết</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nào</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105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3766877" y="477907"/>
            <a:ext cx="11043306" cy="5756323"/>
          </a:xfrm>
          <a:prstGeom prst="rect">
            <a:avLst/>
          </a:prstGeom>
        </p:spPr>
      </p:pic>
      <p:pic>
        <p:nvPicPr>
          <p:cNvPr id="3" name="Picture 3"/>
          <p:cNvPicPr>
            <a:picLocks noChangeAspect="1"/>
          </p:cNvPicPr>
          <p:nvPr/>
        </p:nvPicPr>
        <p:blipFill>
          <a:blip r:embed="rId4">
            <a:alphaModFix amt="47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60057" y="4830579"/>
            <a:ext cx="3846143" cy="240864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44665" y="4706584"/>
            <a:ext cx="1923071" cy="120432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2634" y="4618759"/>
            <a:ext cx="1648434" cy="103233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1169" b="40998"/>
          <a:stretch>
            <a:fillRect/>
          </a:stretch>
        </p:blipFill>
        <p:spPr>
          <a:xfrm rot="-9005201">
            <a:off x="9729547" y="-1479898"/>
            <a:ext cx="4874289" cy="368466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6095838" y="6060403"/>
            <a:ext cx="397485" cy="38381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1946081" y="-695829"/>
            <a:ext cx="1422809" cy="137386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6096000" y="292090"/>
            <a:ext cx="653739" cy="631252"/>
          </a:xfrm>
          <a:prstGeom prst="rect">
            <a:avLst/>
          </a:prstGeom>
        </p:spPr>
      </p:pic>
      <p:pic>
        <p:nvPicPr>
          <p:cNvPr id="10" name="Picture 10"/>
          <p:cNvPicPr>
            <a:picLocks noChangeAspect="1"/>
          </p:cNvPicPr>
          <p:nvPr/>
        </p:nvPicPr>
        <p:blipFill>
          <a:blip r:embed="rId12"/>
          <a:srcRect/>
          <a:stretch>
            <a:fillRect/>
          </a:stretch>
        </p:blipFill>
        <p:spPr>
          <a:xfrm rot="-147168">
            <a:off x="14066484" y="2025032"/>
            <a:ext cx="4015663" cy="4474276"/>
          </a:xfrm>
          <a:prstGeom prst="rect">
            <a:avLst/>
          </a:prstGeom>
        </p:spPr>
      </p:pic>
      <p:grpSp>
        <p:nvGrpSpPr>
          <p:cNvPr id="19" name="Group 6"/>
          <p:cNvGrpSpPr/>
          <p:nvPr/>
        </p:nvGrpSpPr>
        <p:grpSpPr>
          <a:xfrm>
            <a:off x="7983783" y="3209233"/>
            <a:ext cx="3672940" cy="3534414"/>
            <a:chOff x="0" y="0"/>
            <a:chExt cx="6350000" cy="6350000"/>
          </a:xfrm>
        </p:grpSpPr>
        <p:sp>
          <p:nvSpPr>
            <p:cNvPr id="20"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B35F">
                <a:alpha val="34902"/>
              </a:srgbClr>
            </a:solidFill>
          </p:spPr>
        </p:sp>
      </p:grpSp>
      <p:grpSp>
        <p:nvGrpSpPr>
          <p:cNvPr id="21" name="Group 10"/>
          <p:cNvGrpSpPr/>
          <p:nvPr/>
        </p:nvGrpSpPr>
        <p:grpSpPr>
          <a:xfrm>
            <a:off x="6529157" y="484547"/>
            <a:ext cx="3724663" cy="3356067"/>
            <a:chOff x="0" y="0"/>
            <a:chExt cx="6350000" cy="6350000"/>
          </a:xfrm>
        </p:grpSpPr>
        <p:sp>
          <p:nvSpPr>
            <p:cNvPr id="22"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E1E">
                <a:alpha val="34902"/>
              </a:srgbClr>
            </a:solidFill>
          </p:spPr>
        </p:sp>
      </p:grpSp>
      <p:sp>
        <p:nvSpPr>
          <p:cNvPr id="16" name="TextBox 13"/>
          <p:cNvSpPr txBox="1"/>
          <p:nvPr/>
        </p:nvSpPr>
        <p:spPr>
          <a:xfrm>
            <a:off x="8328991" y="4352150"/>
            <a:ext cx="2802835" cy="1559338"/>
          </a:xfrm>
          <a:prstGeom prst="rect">
            <a:avLst/>
          </a:prstGeom>
        </p:spPr>
        <p:txBody>
          <a:bodyPr wrap="square" lIns="0" tIns="0" rIns="0" bIns="0" rtlCol="0" anchor="t">
            <a:spAutoFit/>
          </a:bodyPr>
          <a:lstStyle/>
          <a:p>
            <a:pPr algn="ctr" defTabSz="609630">
              <a:lnSpc>
                <a:spcPct val="150000"/>
              </a:lnSpc>
            </a:pP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Chuẩn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bị</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bài</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mới</a:t>
            </a:r>
            <a:endParaRPr lang="en-US" sz="3600" dirty="0">
              <a:solidFill>
                <a:prstClr val="black"/>
              </a:solidFill>
              <a:latin typeface="Arial" panose="020B0604020202020204" pitchFamily="34" charset="0"/>
              <a:cs typeface="Arial" panose="020B0604020202020204" pitchFamily="34" charset="0"/>
            </a:endParaRPr>
          </a:p>
        </p:txBody>
      </p:sp>
      <p:sp>
        <p:nvSpPr>
          <p:cNvPr id="13" name="TextBox 13"/>
          <p:cNvSpPr txBox="1"/>
          <p:nvPr/>
        </p:nvSpPr>
        <p:spPr>
          <a:xfrm>
            <a:off x="6749739" y="1079893"/>
            <a:ext cx="3267950" cy="2390334"/>
          </a:xfrm>
          <a:prstGeom prst="rect">
            <a:avLst/>
          </a:prstGeom>
        </p:spPr>
        <p:txBody>
          <a:bodyPr wrap="square" lIns="0" tIns="0" rIns="0" bIns="0" rtlCol="0" anchor="t">
            <a:spAutoFit/>
          </a:bodyPr>
          <a:lstStyle/>
          <a:p>
            <a:pPr algn="ctr" defTabSz="609630">
              <a:lnSpc>
                <a:spcPct val="150000"/>
              </a:lnSpc>
            </a:pPr>
            <a:r>
              <a:rPr lang="en-US" sz="3600" dirty="0">
                <a:solidFill>
                  <a:prstClr val="black"/>
                </a:solidFill>
                <a:latin typeface="Arial" panose="020B0604020202020204" pitchFamily="34" charset="0"/>
                <a:cs typeface="Arial" panose="020B0604020202020204" pitchFamily="34" charset="0"/>
              </a:rPr>
              <a:t>- Hoàn </a:t>
            </a:r>
            <a:r>
              <a:rPr lang="en-US" sz="3600" dirty="0" err="1">
                <a:solidFill>
                  <a:prstClr val="black"/>
                </a:solidFill>
                <a:latin typeface="Arial" panose="020B0604020202020204" pitchFamily="34" charset="0"/>
                <a:cs typeface="Arial" panose="020B0604020202020204" pitchFamily="34" charset="0"/>
              </a:rPr>
              <a:t>thành</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đoạn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văn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vào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vở</a:t>
            </a:r>
            <a:r>
              <a:rPr lang="en-US" sz="3600" dirty="0">
                <a:solidFill>
                  <a:prstClr val="black"/>
                </a:solidFill>
                <a:latin typeface="Arial" panose="020B0604020202020204" pitchFamily="34" charset="0"/>
                <a:cs typeface="Arial" panose="020B0604020202020204" pitchFamily="34" charset="0"/>
              </a:rPr>
              <a:t>.</a:t>
            </a:r>
          </a:p>
        </p:txBody>
      </p:sp>
      <p:pic>
        <p:nvPicPr>
          <p:cNvPr id="23" name="Picture 15"/>
          <p:cNvPicPr>
            <a:picLocks noChangeAspect="1"/>
          </p:cNvPicPr>
          <p:nvPr/>
        </p:nvPicPr>
        <p:blipFill>
          <a:blip r:embed="rId13"/>
          <a:srcRect/>
          <a:stretch>
            <a:fillRect/>
          </a:stretch>
        </p:blipFill>
        <p:spPr>
          <a:xfrm>
            <a:off x="-392317" y="292090"/>
            <a:ext cx="7483710" cy="6807058"/>
          </a:xfrm>
          <a:prstGeom prst="rect">
            <a:avLst/>
          </a:prstGeom>
        </p:spPr>
      </p:pic>
      <p:pic>
        <p:nvPicPr>
          <p:cNvPr id="11" name="Picture 10">
            <a:extLst>
              <a:ext uri="{FF2B5EF4-FFF2-40B4-BE49-F238E27FC236}">
                <a16:creationId xmlns:a16="http://schemas.microsoft.com/office/drawing/2014/main" id="{8A21CB60-CC71-E0D1-45A1-8621689C709E}"/>
              </a:ext>
            </a:extLst>
          </p:cNvPr>
          <p:cNvPicPr>
            <a:picLocks noChangeAspect="1"/>
          </p:cNvPicPr>
          <p:nvPr/>
        </p:nvPicPr>
        <p:blipFill>
          <a:blip r:embed="rId14"/>
          <a:stretch>
            <a:fillRect/>
          </a:stretch>
        </p:blipFill>
        <p:spPr>
          <a:xfrm>
            <a:off x="2430040" y="4141787"/>
            <a:ext cx="3316511" cy="10790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0" y="0"/>
            <a:ext cx="12192000" cy="6858000"/>
          </a:xfrm>
          <a:prstGeom prst="rect">
            <a:avLst/>
          </a:prstGeom>
        </p:spPr>
      </p:pic>
      <p:grpSp>
        <p:nvGrpSpPr>
          <p:cNvPr id="3" name="Group 3"/>
          <p:cNvGrpSpPr/>
          <p:nvPr/>
        </p:nvGrpSpPr>
        <p:grpSpPr>
          <a:xfrm>
            <a:off x="4354256" y="0"/>
            <a:ext cx="7460558" cy="746055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0232">
                <a:alpha val="57647"/>
              </a:srgbClr>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64559" y="4459091"/>
            <a:ext cx="2119938" cy="1327611"/>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73725" y="4132189"/>
            <a:ext cx="1581968" cy="990707"/>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8340" y="-613137"/>
            <a:ext cx="3517577" cy="2202883"/>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80220" y="5936405"/>
            <a:ext cx="2974467" cy="186275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8663348" y="822778"/>
            <a:ext cx="755435" cy="729451"/>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6415274" y="6232653"/>
            <a:ext cx="498809" cy="481651"/>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11350674" y="3027699"/>
            <a:ext cx="810069" cy="782204"/>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9418783" y="1650200"/>
            <a:ext cx="249405" cy="2408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7843" y="0"/>
            <a:ext cx="5073851" cy="6709225"/>
          </a:xfrm>
          <a:prstGeom prst="rect">
            <a:avLst/>
          </a:prstGeom>
        </p:spPr>
      </p:pic>
      <p:pic>
        <p:nvPicPr>
          <p:cNvPr id="15" name="Picture 14">
            <a:extLst>
              <a:ext uri="{FF2B5EF4-FFF2-40B4-BE49-F238E27FC236}">
                <a16:creationId xmlns:a16="http://schemas.microsoft.com/office/drawing/2014/main" id="{DCC89F3E-FE51-EB3D-5351-C197315DDA17}"/>
              </a:ext>
            </a:extLst>
          </p:cNvPr>
          <p:cNvPicPr>
            <a:picLocks noChangeAspect="1"/>
          </p:cNvPicPr>
          <p:nvPr/>
        </p:nvPicPr>
        <p:blipFill>
          <a:blip r:embed="rId9"/>
          <a:stretch>
            <a:fillRect/>
          </a:stretch>
        </p:blipFill>
        <p:spPr>
          <a:xfrm>
            <a:off x="4643720" y="1624388"/>
            <a:ext cx="6657409" cy="45236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6829"/>
            <a:ext cx="5704114" cy="718457"/>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a:ea typeface="+mn-ea"/>
                <a:cs typeface="+mn-cs"/>
              </a:rPr>
              <a:t>Trò</a:t>
            </a:r>
            <a:r>
              <a:rPr kumimoji="0" lang="en-US" sz="3600" b="1" i="0" u="none" strike="noStrike" kern="1200" cap="none" spc="0" normalizeH="0" baseline="0" noProof="0" dirty="0">
                <a:ln>
                  <a:noFill/>
                </a:ln>
                <a:solidFill>
                  <a:prstClr val="black"/>
                </a:solidFill>
                <a:effectLst/>
                <a:uLnTx/>
                <a:uFillTx/>
                <a:latin typeface="Calibri"/>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chơi</a:t>
            </a:r>
            <a:r>
              <a:rPr kumimoji="0" lang="en-US" sz="3600" b="1" i="0" u="none" strike="noStrike" kern="1200" cap="none" spc="0" normalizeH="0" baseline="0" noProof="0" dirty="0">
                <a:ln>
                  <a:noFill/>
                </a:ln>
                <a:solidFill>
                  <a:prstClr val="black"/>
                </a:solidFill>
                <a:effectLst/>
                <a:uLnTx/>
                <a:uFillTx/>
                <a:latin typeface="Calibri"/>
                <a:ea typeface="+mn-ea"/>
                <a:cs typeface="+mn-cs"/>
              </a:rPr>
              <a:t> “ĐỐ BẠN, ĐỐ BẠN”</a:t>
            </a:r>
          </a:p>
        </p:txBody>
      </p:sp>
      <p:pic>
        <p:nvPicPr>
          <p:cNvPr id="102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634926"/>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045537" y="634927"/>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3603172"/>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110848" y="3566739"/>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38646" y="1194325"/>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45329" y="980277"/>
            <a:ext cx="4149329" cy="1429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đuôi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mướt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chạy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1226981"/>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86695" y="4178923"/>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4197251"/>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245334" y="1000807"/>
            <a:ext cx="4082143" cy="14500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Nấp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ngồi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le 12"/>
          <p:cNvSpPr/>
          <p:nvPr/>
        </p:nvSpPr>
        <p:spPr>
          <a:xfrm>
            <a:off x="1645329" y="3811763"/>
            <a:ext cx="4007813" cy="164834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mượt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sớm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Gọi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ounded Rectangle 14"/>
          <p:cNvSpPr/>
          <p:nvPr/>
        </p:nvSpPr>
        <p:spPr>
          <a:xfrm>
            <a:off x="6481360" y="3811763"/>
            <a:ext cx="3610090" cy="16598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gì ăn no.</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Bụng to mắt bíp.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Mồm kêu ụt ịt.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Nằm thở phì phò.</a:t>
            </a:r>
            <a:endPar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endParaRPr>
          </a:p>
        </p:txBody>
      </p:sp>
      <p:pic>
        <p:nvPicPr>
          <p:cNvPr id="1030" name="Picture 6" descr="595.387 hình ảnh về con thỏ, dễ thương đáng yêu nhất - Mua bán hình ảnh  shutterstock giá rẻ chỉ từ 3.000 đ trong 2 phút"/>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901"/>
          <a:stretch/>
        </p:blipFill>
        <p:spPr bwMode="auto">
          <a:xfrm>
            <a:off x="472197" y="1805862"/>
            <a:ext cx="2413454" cy="20186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iều gì đàn ông có còn phụ nữ thì không? - VnExpress"/>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1362"/>
          <a:stretch/>
        </p:blipFill>
        <p:spPr bwMode="auto">
          <a:xfrm>
            <a:off x="9116680" y="1190511"/>
            <a:ext cx="2409263" cy="29720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 Gà Trống Biểu Tượng Thiết Kế Phim Hoạt Hình đầy Màu Sắc-phim Hoạt Hình  Véc Tơ-miễn Phí Vector Miễn Phí Tải Về"/>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b="4283"/>
          <a:stretch/>
        </p:blipFill>
        <p:spPr bwMode="auto">
          <a:xfrm>
            <a:off x="424909" y="3899237"/>
            <a:ext cx="1980832" cy="28977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ách vẽ tranh tô màu CON HEO || How to Draw a Cartoon Pig - YouTube"/>
          <p:cNvPicPr>
            <a:picLocks noChangeAspect="1" noChangeArrowheads="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t="12102" r="30069" b="10721"/>
          <a:stretch/>
        </p:blipFill>
        <p:spPr bwMode="auto">
          <a:xfrm>
            <a:off x="9095111" y="4388754"/>
            <a:ext cx="2815192" cy="233017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338058" y="2550853"/>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23" name="Oval 22"/>
          <p:cNvSpPr/>
          <p:nvPr/>
        </p:nvSpPr>
        <p:spPr>
          <a:xfrm>
            <a:off x="7990550" y="2508694"/>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24" name="Oval 23"/>
          <p:cNvSpPr/>
          <p:nvPr/>
        </p:nvSpPr>
        <p:spPr>
          <a:xfrm>
            <a:off x="3348943" y="5568392"/>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25" name="Oval 24"/>
          <p:cNvSpPr/>
          <p:nvPr/>
        </p:nvSpPr>
        <p:spPr>
          <a:xfrm>
            <a:off x="8033216" y="5506301"/>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4</a:t>
            </a:r>
          </a:p>
        </p:txBody>
      </p:sp>
    </p:spTree>
    <p:extLst>
      <p:ext uri="{BB962C8B-B14F-4D97-AF65-F5344CB8AC3E}">
        <p14:creationId xmlns:p14="http://schemas.microsoft.com/office/powerpoint/2010/main" val="18987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500"/>
                                        <p:tgtEl>
                                          <p:spTgt spid="1030"/>
                                        </p:tgtEl>
                                      </p:cBhvr>
                                    </p:animEffect>
                                  </p:child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500"/>
                                        <p:tgtEl>
                                          <p:spTgt spid="1032"/>
                                        </p:tgtEl>
                                      </p:cBhvr>
                                    </p:animEffect>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xit" presetSubtype="0" fill="hold"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2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00"/>
                                        <p:tgtEl>
                                          <p:spTgt spid="13"/>
                                        </p:tgtEl>
                                      </p:cBhvr>
                                    </p:animEffec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34"/>
                                        </p:tgtEl>
                                        <p:attrNameLst>
                                          <p:attrName>style.visibility</p:attrName>
                                        </p:attrNameLst>
                                      </p:cBhvr>
                                      <p:to>
                                        <p:strVal val="visible"/>
                                      </p:to>
                                    </p:set>
                                    <p:animEffect transition="in" filter="fade">
                                      <p:cBhvr>
                                        <p:cTn id="82" dur="500"/>
                                        <p:tgtEl>
                                          <p:spTgt spid="1034"/>
                                        </p:tgtEl>
                                      </p:cBhvr>
                                    </p:animEffect>
                                  </p:childTnLst>
                                </p:cTn>
                              </p:par>
                            </p:childTnLst>
                          </p:cTn>
                        </p:par>
                      </p:childTnLst>
                    </p:cTn>
                  </p:par>
                </p:childTnLst>
              </p:cTn>
              <p:nextCondLst>
                <p:cond evt="onClick" delay="0">
                  <p:tgtEl>
                    <p:spTgt spid="13"/>
                  </p:tgtEl>
                </p:cond>
              </p:nextCondLst>
            </p:seq>
            <p:seq concurrent="1" nextAc="seek">
              <p:cTn id="83" restart="whenNotActive" fill="hold" evtFilter="cancelBubble" nodeType="interactiveSeq">
                <p:stCondLst>
                  <p:cond evt="onClick" delay="0">
                    <p:tgtEl>
                      <p:spTgt spid="25"/>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xit" presetSubtype="0" fill="hold" nodeType="withEffect">
                                  <p:stCondLst>
                                    <p:cond delay="0"/>
                                  </p:stCondLst>
                                  <p:childTnLst>
                                    <p:animEffect transition="out" filter="fade">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22" presetClass="entr" presetSubtype="4"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00"/>
                                        <p:tgtEl>
                                          <p:spTgt spid="15"/>
                                        </p:tgtEl>
                                      </p:cBhvr>
                                    </p:animEffect>
                                  </p:childTnLst>
                                </p:cTn>
                              </p:par>
                            </p:childTnLst>
                          </p:cTn>
                        </p:par>
                      </p:childTnLst>
                    </p:cTn>
                  </p:par>
                </p:childTnLst>
              </p:cTn>
              <p:nextCondLst>
                <p:cond evt="onClick" delay="0">
                  <p:tgtEl>
                    <p:spTgt spid="25"/>
                  </p:tgtEl>
                </p:cond>
              </p:nextCondLst>
            </p:seq>
            <p:seq concurrent="1" nextAc="seek">
              <p:cTn id="95" restart="whenNotActive" fill="hold" evtFilter="cancelBubble" nodeType="interactiveSeq">
                <p:stCondLst>
                  <p:cond evt="onClick" delay="0">
                    <p:tgtEl>
                      <p:spTgt spid="15"/>
                    </p:tgtEl>
                  </p:cond>
                </p:stCondLst>
                <p:endSync evt="end" delay="0">
                  <p:rtn val="all"/>
                </p:endSync>
                <p:childTnLst>
                  <p:par>
                    <p:cTn id="96" fill="hold">
                      <p:stCondLst>
                        <p:cond delay="0"/>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36"/>
                                        </p:tgtEl>
                                        <p:attrNameLst>
                                          <p:attrName>style.visibility</p:attrName>
                                        </p:attrNameLst>
                                      </p:cBhvr>
                                      <p:to>
                                        <p:strVal val="visible"/>
                                      </p:to>
                                    </p:set>
                                    <p:animEffect transition="in" filter="fade">
                                      <p:cBhvr>
                                        <p:cTn id="100" dur="500"/>
                                        <p:tgtEl>
                                          <p:spTgt spid="1036"/>
                                        </p:tgtEl>
                                      </p:cBhvr>
                                    </p:animEffect>
                                  </p:childTnLst>
                                </p:cTn>
                              </p:par>
                            </p:childTnLst>
                          </p:cTn>
                        </p:par>
                      </p:childTnLst>
                    </p:cTn>
                  </p:par>
                </p:childTnLst>
              </p:cTn>
              <p:nextCondLst>
                <p:cond evt="onClick" delay="0">
                  <p:tgtEl>
                    <p:spTgt spid="15"/>
                  </p:tgtEl>
                </p:cond>
              </p:nextCondLst>
            </p:seq>
          </p:childTnLst>
        </p:cTn>
      </p:par>
    </p:tnLst>
    <p:bldLst>
      <p:bldP spid="3" grpId="0" animBg="1"/>
      <p:bldP spid="8" grpId="0" animBg="1"/>
      <p:bldP spid="13" grpId="0" animBg="1"/>
      <p:bldP spid="15" grpId="0" animBg="1"/>
      <p:bldP spid="16"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8102" y="2121630"/>
            <a:ext cx="1876473" cy="428302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25683" t="22962" r="50390" b="21927"/>
          <a:stretch/>
        </p:blipFill>
        <p:spPr>
          <a:xfrm>
            <a:off x="2874850" y="2945571"/>
            <a:ext cx="2304288" cy="2985381"/>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5061579" y="3160076"/>
            <a:ext cx="1975104" cy="2985381"/>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69262" t="22962" b="21927"/>
          <a:stretch/>
        </p:blipFill>
        <p:spPr>
          <a:xfrm>
            <a:off x="7132320" y="3145535"/>
            <a:ext cx="2960156" cy="2985381"/>
          </a:xfrm>
          <a:prstGeom prst="rect">
            <a:avLst/>
          </a:prstGeom>
        </p:spPr>
      </p:pic>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9607286" y="2541604"/>
            <a:ext cx="2273818" cy="3671136"/>
          </a:xfrm>
          <a:prstGeom prst="rect">
            <a:avLst/>
          </a:prstGeom>
        </p:spPr>
      </p:pic>
      <p:grpSp>
        <p:nvGrpSpPr>
          <p:cNvPr id="2" name="组合 1"/>
          <p:cNvGrpSpPr/>
          <p:nvPr/>
        </p:nvGrpSpPr>
        <p:grpSpPr>
          <a:xfrm>
            <a:off x="-91440" y="4562899"/>
            <a:ext cx="12283440" cy="2295101"/>
            <a:chOff x="-91440" y="4352544"/>
            <a:chExt cx="12283440" cy="2505456"/>
          </a:xfrm>
        </p:grpSpPr>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91440" y="4352544"/>
              <a:ext cx="4185322" cy="2505456"/>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t="41579" r="44063" b="10955"/>
          <a:stretch/>
        </p:blipFill>
        <p:spPr>
          <a:xfrm>
            <a:off x="2409115" y="435164"/>
            <a:ext cx="2557578" cy="3255264"/>
          </a:xfrm>
          <a:prstGeom prst="rect">
            <a:avLst/>
          </a:prstGeom>
        </p:spPr>
      </p:pic>
      <p:pic>
        <p:nvPicPr>
          <p:cNvPr id="15" name="图片 14"/>
          <p:cNvPicPr>
            <a:picLocks noChangeAspect="1"/>
          </p:cNvPicPr>
          <p:nvPr/>
        </p:nvPicPr>
        <p:blipFill rotWithShape="1">
          <a:blip r:embed="rId8" cstate="print">
            <a:extLst>
              <a:ext uri="{28A0092B-C50C-407E-A947-70E740481C1C}">
                <a14:useLocalDpi xmlns:a14="http://schemas.microsoft.com/office/drawing/2010/main" val="0"/>
              </a:ext>
            </a:extLst>
          </a:blip>
          <a:srcRect l="57065" t="65100" r="9338" b="10955"/>
          <a:stretch/>
        </p:blipFill>
        <p:spPr>
          <a:xfrm>
            <a:off x="9212603" y="1385594"/>
            <a:ext cx="1536192" cy="1642172"/>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19" name="Google Shape;487;p33"/>
          <p:cNvSpPr txBox="1">
            <a:spLocks/>
          </p:cNvSpPr>
          <p:nvPr/>
        </p:nvSpPr>
        <p:spPr>
          <a:xfrm>
            <a:off x="960000" y="176176"/>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Thứ</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ngày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tháng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năm</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a:t>
            </a:r>
          </a:p>
        </p:txBody>
      </p:sp>
      <p:pic>
        <p:nvPicPr>
          <p:cNvPr id="6" name="Picture 5">
            <a:extLst>
              <a:ext uri="{FF2B5EF4-FFF2-40B4-BE49-F238E27FC236}">
                <a16:creationId xmlns:a16="http://schemas.microsoft.com/office/drawing/2014/main" id="{74C504A5-68E8-1F43-9E0A-5E943CF25D39}"/>
              </a:ext>
            </a:extLst>
          </p:cNvPr>
          <p:cNvPicPr>
            <a:picLocks noChangeAspect="1"/>
          </p:cNvPicPr>
          <p:nvPr/>
        </p:nvPicPr>
        <p:blipFill>
          <a:blip r:embed="rId10"/>
          <a:stretch>
            <a:fillRect/>
          </a:stretch>
        </p:blipFill>
        <p:spPr>
          <a:xfrm>
            <a:off x="3526720" y="971137"/>
            <a:ext cx="4548010" cy="743776"/>
          </a:xfrm>
          <a:prstGeom prst="rect">
            <a:avLst/>
          </a:prstGeom>
        </p:spPr>
      </p:pic>
      <p:pic>
        <p:nvPicPr>
          <p:cNvPr id="9" name="Picture 8">
            <a:extLst>
              <a:ext uri="{FF2B5EF4-FFF2-40B4-BE49-F238E27FC236}">
                <a16:creationId xmlns:a16="http://schemas.microsoft.com/office/drawing/2014/main" id="{BDB35C60-6AE3-2467-6A26-A05F9E0F61FF}"/>
              </a:ext>
            </a:extLst>
          </p:cNvPr>
          <p:cNvPicPr>
            <a:picLocks noChangeAspect="1"/>
          </p:cNvPicPr>
          <p:nvPr/>
        </p:nvPicPr>
        <p:blipFill>
          <a:blip r:embed="rId11"/>
          <a:stretch>
            <a:fillRect/>
          </a:stretch>
        </p:blipFill>
        <p:spPr>
          <a:xfrm>
            <a:off x="2402277" y="1589435"/>
            <a:ext cx="7120745" cy="2231329"/>
          </a:xfrm>
          <a:prstGeom prst="rect">
            <a:avLst/>
          </a:prstGeom>
        </p:spPr>
      </p:pic>
    </p:spTree>
    <p:extLst>
      <p:ext uri="{BB962C8B-B14F-4D97-AF65-F5344CB8AC3E}">
        <p14:creationId xmlns:p14="http://schemas.microsoft.com/office/powerpoint/2010/main" val="16655233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900" decel="100000" fill="hold"/>
                                        <p:tgtEl>
                                          <p:spTgt spid="2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par>
                                <p:cTn id="43" presetID="22" presetClass="entr" presetSubtype="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1000"/>
                                        <p:tgtEl>
                                          <p:spTgt spid="16"/>
                                        </p:tgtEl>
                                      </p:cBhvr>
                                    </p:animEffect>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250"/>
                                        <p:tgtEl>
                                          <p:spTgt spid="15"/>
                                        </p:tgtEl>
                                      </p:cBhvr>
                                    </p:animEffect>
                                    <p:anim calcmode="lin" valueType="num">
                                      <p:cBhvr>
                                        <p:cTn id="49" dur="1250" fill="hold"/>
                                        <p:tgtEl>
                                          <p:spTgt spid="15"/>
                                        </p:tgtEl>
                                        <p:attrNameLst>
                                          <p:attrName>ppt_x</p:attrName>
                                        </p:attrNameLst>
                                      </p:cBhvr>
                                      <p:tavLst>
                                        <p:tav tm="0">
                                          <p:val>
                                            <p:strVal val="#ppt_x"/>
                                          </p:val>
                                        </p:tav>
                                        <p:tav tm="100000">
                                          <p:val>
                                            <p:strVal val="#ppt_x"/>
                                          </p:val>
                                        </p:tav>
                                      </p:tavLst>
                                    </p:anim>
                                    <p:anim calcmode="lin" valueType="num">
                                      <p:cBhvr>
                                        <p:cTn id="50" dur="125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250"/>
                                        <p:tgtEl>
                                          <p:spTgt spid="10"/>
                                        </p:tgtEl>
                                      </p:cBhvr>
                                    </p:animEffect>
                                    <p:anim calcmode="lin" valueType="num">
                                      <p:cBhvr>
                                        <p:cTn id="54" dur="1250" fill="hold"/>
                                        <p:tgtEl>
                                          <p:spTgt spid="10"/>
                                        </p:tgtEl>
                                        <p:attrNameLst>
                                          <p:attrName>ppt_x</p:attrName>
                                        </p:attrNameLst>
                                      </p:cBhvr>
                                      <p:tavLst>
                                        <p:tav tm="0">
                                          <p:val>
                                            <p:strVal val="#ppt_x"/>
                                          </p:val>
                                        </p:tav>
                                        <p:tav tm="100000">
                                          <p:val>
                                            <p:strVal val="#ppt_x"/>
                                          </p:val>
                                        </p:tav>
                                      </p:tavLst>
                                    </p:anim>
                                    <p:anim calcmode="lin" valueType="num">
                                      <p:cBhvr>
                                        <p:cTn id="55" dur="1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arn(inVertical)">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2" name="TextBox 8">
            <a:extLst>
              <a:ext uri="{FF2B5EF4-FFF2-40B4-BE49-F238E27FC236}">
                <a16:creationId xmlns:a16="http://schemas.microsoft.com/office/drawing/2014/main" id="{5E49D96F-4000-E743-53AA-70FA12AD0C72}"/>
              </a:ext>
            </a:extLst>
          </p:cNvPr>
          <p:cNvSpPr txBox="1"/>
          <p:nvPr/>
        </p:nvSpPr>
        <p:spPr>
          <a:xfrm>
            <a:off x="1629176" y="2286000"/>
            <a:ext cx="9219799" cy="2708434"/>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4400" dirty="0" err="1">
                <a:solidFill>
                  <a:prstClr val="black">
                    <a:lumMod val="95000"/>
                    <a:lumOff val="5000"/>
                  </a:prstClr>
                </a:solidFill>
                <a:latin typeface="Cambria" panose="02040503050406030204" pitchFamily="18" charset="0"/>
                <a:ea typeface="Cambria" panose="02040503050406030204" pitchFamily="18" charset="0"/>
              </a:rPr>
              <a:t>Tìm</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hiểu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một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số</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cách</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đoạn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văn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miêu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tả</a:t>
            </a:r>
            <a:r>
              <a:rPr lang="en-US" sz="4400" dirty="0">
                <a:solidFill>
                  <a:prstClr val="black">
                    <a:lumMod val="95000"/>
                    <a:lumOff val="5000"/>
                  </a:prstClr>
                </a:solidFill>
                <a:latin typeface="Cambria" panose="02040503050406030204" pitchFamily="18" charset="0"/>
                <a:ea typeface="Cambria" panose="02040503050406030204" pitchFamily="18" charset="0"/>
              </a:rPr>
              <a:t> con </a:t>
            </a:r>
            <a:r>
              <a:rPr lang="en-US" sz="4400" dirty="0" err="1">
                <a:solidFill>
                  <a:prstClr val="black">
                    <a:lumMod val="95000"/>
                    <a:lumOff val="5000"/>
                  </a:prstClr>
                </a:solidFill>
                <a:latin typeface="Cambria" panose="02040503050406030204" pitchFamily="18" charset="0"/>
                <a:ea typeface="Cambria" panose="02040503050406030204" pitchFamily="18" charset="0"/>
              </a:rPr>
              <a:t>vật</a:t>
            </a:r>
            <a:endParaRPr lang="en-US" sz="4400" dirty="0">
              <a:solidFill>
                <a:prstClr val="black">
                  <a:lumMod val="95000"/>
                  <a:lumOff val="5000"/>
                </a:prstClr>
              </a:solidFill>
              <a:latin typeface="Cambria" panose="02040503050406030204" pitchFamily="18" charset="0"/>
              <a:ea typeface="Cambria" panose="02040503050406030204" pitchFamily="18" charset="0"/>
            </a:endParaRPr>
          </a:p>
          <a:p>
            <a:pPr marL="571500" indent="-571500" algn="just" defTabSz="609630">
              <a:buFont typeface="Arial" panose="020B0604020202020204" pitchFamily="34" charset="0"/>
              <a:buChar char="•"/>
            </a:pPr>
            <a:r>
              <a:rPr lang="en-US" sz="4400" dirty="0" err="1">
                <a:solidFill>
                  <a:prstClr val="black">
                    <a:lumMod val="95000"/>
                    <a:lumOff val="5000"/>
                  </a:prstClr>
                </a:solidFill>
                <a:latin typeface="Cambria" panose="02040503050406030204" pitchFamily="18" charset="0"/>
                <a:ea typeface="Cambria" panose="02040503050406030204" pitchFamily="18" charset="0"/>
              </a:rPr>
              <a:t>Biết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cách</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một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đoạn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văn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miêu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tả</a:t>
            </a:r>
            <a:r>
              <a:rPr lang="en-US" sz="4400" dirty="0">
                <a:solidFill>
                  <a:prstClr val="black">
                    <a:lumMod val="95000"/>
                    <a:lumOff val="5000"/>
                  </a:prstClr>
                </a:solidFill>
                <a:latin typeface="Cambria" panose="02040503050406030204" pitchFamily="18" charset="0"/>
                <a:ea typeface="Cambria" panose="02040503050406030204" pitchFamily="18" charset="0"/>
              </a:rPr>
              <a:t> con </a:t>
            </a:r>
            <a:r>
              <a:rPr lang="en-US" sz="4400" dirty="0" err="1">
                <a:solidFill>
                  <a:prstClr val="black">
                    <a:lumMod val="95000"/>
                    <a:lumOff val="5000"/>
                  </a:prstClr>
                </a:solidFill>
                <a:latin typeface="Cambria" panose="02040503050406030204" pitchFamily="18" charset="0"/>
                <a:ea typeface="Cambria" panose="02040503050406030204" pitchFamily="18" charset="0"/>
              </a:rPr>
              <a:t>vật</a:t>
            </a:r>
            <a:endParaRPr lang="en-US" sz="4400" dirty="0">
              <a:solidFill>
                <a:prstClr val="black">
                  <a:lumMod val="95000"/>
                  <a:lumOff val="5000"/>
                </a:prst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F1C9204-989A-3CDE-801A-32EF5D6C0F4B}"/>
              </a:ext>
            </a:extLst>
          </p:cNvPr>
          <p:cNvPicPr>
            <a:picLocks noChangeAspect="1"/>
          </p:cNvPicPr>
          <p:nvPr/>
        </p:nvPicPr>
        <p:blipFill>
          <a:blip r:embed="rId5"/>
          <a:stretch>
            <a:fillRect/>
          </a:stretch>
        </p:blipFill>
        <p:spPr>
          <a:xfrm>
            <a:off x="2578749" y="390525"/>
            <a:ext cx="7235858" cy="1571625"/>
          </a:xfrm>
          <a:prstGeom prst="rect">
            <a:avLst/>
          </a:prstGeom>
        </p:spPr>
      </p:pic>
    </p:spTree>
    <p:extLst>
      <p:ext uri="{BB962C8B-B14F-4D97-AF65-F5344CB8AC3E}">
        <p14:creationId xmlns:p14="http://schemas.microsoft.com/office/powerpoint/2010/main" val="187001945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678928" y="2207048"/>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ea typeface="+mn-ea"/>
                <a:cs typeface="+mn-cs"/>
              </a:rPr>
              <a:t>LUYỆN</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ea typeface="+mn-ea"/>
                <a:cs typeface="+mn-cs"/>
              </a:rPr>
              <a:t> TẬP</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a typeface="+mn-ea"/>
              <a:cs typeface="+mn-cs"/>
            </a:endParaRPr>
          </a:p>
        </p:txBody>
      </p:sp>
      <p:pic>
        <p:nvPicPr>
          <p:cNvPr id="31"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045" y="3407377"/>
            <a:ext cx="1836990" cy="1836990"/>
          </a:xfrm>
          <a:prstGeom prst="rect">
            <a:avLst/>
          </a:prstGeom>
        </p:spPr>
      </p:pic>
    </p:spTree>
    <p:extLst>
      <p:ext uri="{BB962C8B-B14F-4D97-AF65-F5344CB8AC3E}">
        <p14:creationId xmlns:p14="http://schemas.microsoft.com/office/powerpoint/2010/main" val="30726572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250" fill="hold"/>
                                        <p:tgtEl>
                                          <p:spTgt spid="10"/>
                                        </p:tgtEl>
                                        <p:attrNameLst>
                                          <p:attrName>ppt_w</p:attrName>
                                        </p:attrNameLst>
                                      </p:cBhvr>
                                      <p:tavLst>
                                        <p:tav tm="0">
                                          <p:val>
                                            <p:fltVal val="0"/>
                                          </p:val>
                                        </p:tav>
                                        <p:tav tm="100000">
                                          <p:val>
                                            <p:strVal val="#ppt_w"/>
                                          </p:val>
                                        </p:tav>
                                      </p:tavLst>
                                    </p:anim>
                                    <p:anim calcmode="lin" valueType="num">
                                      <p:cBhvr>
                                        <p:cTn id="18" dur="1250" fill="hold"/>
                                        <p:tgtEl>
                                          <p:spTgt spid="10"/>
                                        </p:tgtEl>
                                        <p:attrNameLst>
                                          <p:attrName>ppt_h</p:attrName>
                                        </p:attrNameLst>
                                      </p:cBhvr>
                                      <p:tavLst>
                                        <p:tav tm="0">
                                          <p:val>
                                            <p:fltVal val="0"/>
                                          </p:val>
                                        </p:tav>
                                        <p:tav tm="100000">
                                          <p:val>
                                            <p:strVal val="#ppt_h"/>
                                          </p:val>
                                        </p:tav>
                                      </p:tavLst>
                                    </p:anim>
                                    <p:animEffect transition="in" filter="fade">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arn(inVertical)">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algn="ctr"/>
            <a:r>
              <a:rPr lang="en-US"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sau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thực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cầu</a:t>
            </a:r>
            <a:r>
              <a:rPr lang="en-US" sz="4000" b="1" dirty="0">
                <a:solidFill>
                  <a:srgbClr val="002060"/>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57524" y="31861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1844321" y="5743575"/>
            <a:ext cx="8985604" cy="94013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a:solidFill>
                  <a:srgbClr val="002060"/>
                </a:solidFill>
                <a:latin typeface="Calibri"/>
              </a:rPr>
              <a:t>a. Mỗi đoạn văn tả con vật nào?</a:t>
            </a:r>
            <a:endParaRPr lang="en-US" sz="4334" b="1" dirty="0">
              <a:solidFill>
                <a:srgbClr val="002060"/>
              </a:solidFill>
              <a:latin typeface="Calibri"/>
            </a:endParaRPr>
          </a:p>
        </p:txBody>
      </p:sp>
      <p:cxnSp>
        <p:nvCxnSpPr>
          <p:cNvPr id="17" name="Straight Connector 16">
            <a:extLst>
              <a:ext uri="{FF2B5EF4-FFF2-40B4-BE49-F238E27FC236}">
                <a16:creationId xmlns:a16="http://schemas.microsoft.com/office/drawing/2014/main" id="{2942F13A-F82D-357F-6ECB-4F26D9ABC2EC}"/>
              </a:ext>
            </a:extLst>
          </p:cNvPr>
          <p:cNvCxnSpPr/>
          <p:nvPr/>
        </p:nvCxnSpPr>
        <p:spPr>
          <a:xfrm>
            <a:off x="2143125" y="1543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032F9E-622F-BCA7-1934-F8F6877C36B2}"/>
              </a:ext>
            </a:extLst>
          </p:cNvPr>
          <p:cNvCxnSpPr>
            <a:cxnSpLocks/>
          </p:cNvCxnSpPr>
          <p:nvPr/>
        </p:nvCxnSpPr>
        <p:spPr>
          <a:xfrm>
            <a:off x="6667500" y="1543050"/>
            <a:ext cx="5143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289A21-B954-3482-3C4F-9B67E89099B7}"/>
              </a:ext>
            </a:extLst>
          </p:cNvPr>
          <p:cNvCxnSpPr>
            <a:cxnSpLocks/>
          </p:cNvCxnSpPr>
          <p:nvPr/>
        </p:nvCxnSpPr>
        <p:spPr>
          <a:xfrm>
            <a:off x="3409950" y="3800475"/>
            <a:ext cx="1428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5050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văn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thực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hiện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cầu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86099" y="3081337"/>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809626" y="5610225"/>
            <a:ext cx="10963274" cy="104775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4000" b="1" dirty="0">
                <a:solidFill>
                  <a:srgbClr val="002060"/>
                </a:solidFill>
              </a:rPr>
              <a:t>b.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từ</a:t>
            </a:r>
            <a:r>
              <a:rPr lang="en-US" sz="4000" b="1" dirty="0">
                <a:solidFill>
                  <a:srgbClr val="002060"/>
                </a:solidFill>
              </a:rPr>
              <a:t> </a:t>
            </a:r>
            <a:r>
              <a:rPr lang="en-US" sz="4000" b="1" dirty="0" err="1">
                <a:solidFill>
                  <a:srgbClr val="002060"/>
                </a:solidFill>
              </a:rPr>
              <a:t>ngữ</a:t>
            </a:r>
            <a:r>
              <a:rPr lang="en-US" sz="4000" b="1" dirty="0">
                <a:solidFill>
                  <a:srgbClr val="002060"/>
                </a:solidFill>
              </a:rPr>
              <a:t> in </a:t>
            </a:r>
            <a:r>
              <a:rPr lang="en-US" sz="4000" b="1" dirty="0" err="1">
                <a:solidFill>
                  <a:srgbClr val="002060"/>
                </a:solidFill>
              </a:rPr>
              <a:t>đậm</a:t>
            </a:r>
            <a:r>
              <a:rPr lang="en-US" sz="4000" b="1" dirty="0">
                <a:solidFill>
                  <a:srgbClr val="002060"/>
                </a:solidFill>
              </a:rPr>
              <a:t> </a:t>
            </a:r>
            <a:r>
              <a:rPr lang="en-US" sz="4000" b="1" dirty="0" err="1">
                <a:solidFill>
                  <a:srgbClr val="002060"/>
                </a:solidFill>
              </a:rPr>
              <a:t>trong</a:t>
            </a:r>
            <a:r>
              <a:rPr lang="en-US" sz="4000" b="1" dirty="0">
                <a:solidFill>
                  <a:srgbClr val="002060"/>
                </a:solidFill>
              </a:rPr>
              <a:t> </a:t>
            </a:r>
            <a:r>
              <a:rPr lang="en-US" sz="4000" b="1" dirty="0" err="1">
                <a:solidFill>
                  <a:srgbClr val="002060"/>
                </a:solidFill>
              </a:rPr>
              <a:t>đoạn</a:t>
            </a:r>
            <a:r>
              <a:rPr lang="en-US" sz="4000" b="1" dirty="0">
                <a:solidFill>
                  <a:srgbClr val="002060"/>
                </a:solidFill>
              </a:rPr>
              <a:t> </a:t>
            </a:r>
            <a:r>
              <a:rPr lang="en-US" sz="4000" b="1" dirty="0" err="1">
                <a:solidFill>
                  <a:srgbClr val="002060"/>
                </a:solidFill>
              </a:rPr>
              <a:t>văn</a:t>
            </a:r>
            <a:r>
              <a:rPr lang="en-US" sz="4000" b="1" dirty="0">
                <a:solidFill>
                  <a:srgbClr val="002060"/>
                </a:solidFill>
              </a:rPr>
              <a:t> </a:t>
            </a:r>
            <a:r>
              <a:rPr lang="en-US" sz="4000" b="1" dirty="0" err="1">
                <a:solidFill>
                  <a:srgbClr val="002060"/>
                </a:solidFill>
              </a:rPr>
              <a:t>có</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gì</a:t>
            </a:r>
            <a:r>
              <a:rPr lang="en-US" sz="4000" b="1" dirty="0">
                <a:solidFill>
                  <a:srgbClr val="002060"/>
                </a:solidFill>
              </a:rPr>
              <a:t> </a:t>
            </a:r>
            <a:r>
              <a:rPr lang="en-US" sz="4000" b="1" dirty="0" err="1">
                <a:solidFill>
                  <a:srgbClr val="002060"/>
                </a:solidFill>
              </a:rPr>
              <a:t>đối</a:t>
            </a:r>
            <a:r>
              <a:rPr lang="en-US" sz="4000" b="1" dirty="0">
                <a:solidFill>
                  <a:srgbClr val="002060"/>
                </a:solidFill>
              </a:rPr>
              <a:t> </a:t>
            </a:r>
            <a:r>
              <a:rPr lang="en-US" sz="4000" b="1" dirty="0" err="1">
                <a:solidFill>
                  <a:srgbClr val="002060"/>
                </a:solidFill>
              </a:rPr>
              <a:t>với</a:t>
            </a:r>
            <a:r>
              <a:rPr lang="en-US" sz="4000" b="1" dirty="0">
                <a:solidFill>
                  <a:srgbClr val="002060"/>
                </a:solidFill>
              </a:rPr>
              <a:t> </a:t>
            </a:r>
            <a:r>
              <a:rPr lang="en-US" sz="4000" b="1" dirty="0" err="1">
                <a:solidFill>
                  <a:srgbClr val="002060"/>
                </a:solidFill>
              </a:rPr>
              <a:t>việc</a:t>
            </a:r>
            <a:r>
              <a:rPr lang="en-US" sz="4000" b="1" dirty="0">
                <a:solidFill>
                  <a:srgbClr val="002060"/>
                </a:solidFill>
              </a:rPr>
              <a:t> </a:t>
            </a:r>
            <a:r>
              <a:rPr lang="en-US" sz="4000" b="1" dirty="0" err="1">
                <a:solidFill>
                  <a:srgbClr val="002060"/>
                </a:solidFill>
              </a:rPr>
              <a:t>miêu</a:t>
            </a:r>
            <a:r>
              <a:rPr lang="en-US" sz="4000" b="1" dirty="0">
                <a:solidFill>
                  <a:srgbClr val="002060"/>
                </a:solidFill>
              </a:rPr>
              <a:t> </a:t>
            </a:r>
            <a:r>
              <a:rPr lang="en-US" sz="4000" b="1" dirty="0" err="1">
                <a:solidFill>
                  <a:srgbClr val="002060"/>
                </a:solidFill>
              </a:rPr>
              <a:t>tả</a:t>
            </a:r>
            <a:r>
              <a:rPr lang="en-US" sz="4000" b="1" dirty="0">
                <a:solidFill>
                  <a:srgbClr val="002060"/>
                </a:solidFill>
              </a:rPr>
              <a:t> con </a:t>
            </a:r>
            <a:r>
              <a:rPr lang="en-US" sz="4000" b="1" dirty="0" err="1">
                <a:solidFill>
                  <a:srgbClr val="002060"/>
                </a:solidFill>
              </a:rPr>
              <a:t>vật</a:t>
            </a:r>
            <a:r>
              <a:rPr lang="en-US" sz="4000" b="1" dirty="0">
                <a:solidFill>
                  <a:srgbClr val="002060"/>
                </a:solidFill>
              </a:rPr>
              <a:t>?</a:t>
            </a:r>
            <a:endParaRPr kumimoji="0" lang="en-US" sz="4000" b="1" i="0" u="none" strike="noStrike" kern="1200" cap="none" spc="0" normalizeH="0" baseline="0" noProof="0" dirty="0">
              <a:ln>
                <a:noFill/>
              </a:ln>
              <a:solidFill>
                <a:srgbClr val="002060"/>
              </a:solidFill>
              <a:effectLst/>
              <a:uLnTx/>
              <a:uFillTx/>
              <a:latin typeface="Calibri"/>
            </a:endParaRPr>
          </a:p>
        </p:txBody>
      </p:sp>
    </p:spTree>
    <p:extLst>
      <p:ext uri="{BB962C8B-B14F-4D97-AF65-F5344CB8AC3E}">
        <p14:creationId xmlns:p14="http://schemas.microsoft.com/office/powerpoint/2010/main" val="3530526802"/>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266699" y="2085975"/>
            <a:ext cx="6212265" cy="2190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1866900"/>
            <a:ext cx="4927305" cy="2239703"/>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a:solidFill>
                  <a:srgbClr val="002060"/>
                </a:solidFill>
                <a:latin typeface="Calibri"/>
                <a:ea typeface="Calibri"/>
                <a:cs typeface="Calibri"/>
                <a:sym typeface="Calibri"/>
              </a:rPr>
              <a:t>Các từ ngữ in đậm là các tính từ, giúp cho việc miêu tả con vật trở nên cụ thể sinh động hơn.</a:t>
            </a:r>
            <a:endParaRPr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34731879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723900"/>
            <a:ext cx="4927305" cy="486727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so sánh </a:t>
            </a:r>
            <a:r>
              <a:rPr lang="vi-VN" sz="3600" b="1" dirty="0">
                <a:solidFill>
                  <a:srgbClr val="002060"/>
                </a:solidFill>
                <a:latin typeface="Calibri"/>
                <a:ea typeface="Calibri"/>
                <a:cs typeface="Calibri"/>
                <a:sym typeface="Calibri"/>
              </a:rPr>
              <a:t>để miêu tả hoạt động của con vật và môi trường xung quanh</a:t>
            </a:r>
            <a:endParaRPr lang="en-US" sz="3600" b="1" dirty="0">
              <a:solidFill>
                <a:srgbClr val="002060"/>
              </a:solidFill>
              <a:latin typeface="Calibri"/>
              <a:ea typeface="Calibri"/>
              <a:cs typeface="Calibri"/>
              <a:sym typeface="Calibri"/>
            </a:endParaRPr>
          </a:p>
          <a:p>
            <a:pPr lvl="0" algn="just"/>
            <a:r>
              <a:rPr lang="en-US" sz="3600" b="1" dirty="0">
                <a:solidFill>
                  <a:srgbClr val="002060"/>
                </a:solidFill>
                <a:latin typeface="Calibri"/>
                <a:ea typeface="Calibri"/>
                <a:cs typeface="Calibri"/>
                <a:sym typeface="Calibri"/>
              </a:rPr>
              <a:t>N</a:t>
            </a:r>
            <a:r>
              <a:rPr lang="vi-VN" sz="3600" b="1" dirty="0">
                <a:solidFill>
                  <a:srgbClr val="002060"/>
                </a:solidFill>
                <a:latin typeface="Calibri"/>
                <a:ea typeface="Calibri"/>
                <a:cs typeface="Calibri"/>
                <a:sym typeface="Calibri"/>
              </a:rPr>
              <a:t>ó giúp cho con vật và hoạt động của nó trở nên sinh động hơn.</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D340BB2E-9629-3BF3-FFDE-B4DB28EB60D8}"/>
              </a:ext>
            </a:extLst>
          </p:cNvPr>
          <p:cNvPicPr>
            <a:picLocks noChangeAspect="1"/>
          </p:cNvPicPr>
          <p:nvPr/>
        </p:nvPicPr>
        <p:blipFill>
          <a:blip r:embed="rId5"/>
          <a:stretch>
            <a:fillRect/>
          </a:stretch>
        </p:blipFill>
        <p:spPr>
          <a:xfrm>
            <a:off x="561975" y="212883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9026617"/>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388</Words>
  <Application>Microsoft Office PowerPoint</Application>
  <PresentationFormat>Widescreen</PresentationFormat>
  <Paragraphs>42</Paragraphs>
  <Slides>15</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Bubblegum Sans</vt:lpstr>
      <vt:lpstr>等线</vt:lpstr>
      <vt:lpstr>汉仪帅线体简</vt:lpstr>
      <vt:lpstr>Arial</vt:lpstr>
      <vt:lpstr>Calibri</vt:lpstr>
      <vt:lpstr>Calibri Light</vt:lpstr>
      <vt:lpstr>Cambria</vt:lpstr>
      <vt:lpstr>iCiel Cadena</vt:lpstr>
      <vt:lpstr>Tahoma</vt:lpstr>
      <vt:lpstr>Times New Roman</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27</cp:revision>
  <dcterms:created xsi:type="dcterms:W3CDTF">2023-10-10T00:08:07Z</dcterms:created>
  <dcterms:modified xsi:type="dcterms:W3CDTF">2023-10-10T05:21:23Z</dcterms:modified>
</cp:coreProperties>
</file>