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449" r:id="rId2"/>
    <p:sldId id="299" r:id="rId3"/>
    <p:sldId id="281" r:id="rId4"/>
    <p:sldId id="277" r:id="rId5"/>
    <p:sldId id="273" r:id="rId6"/>
    <p:sldId id="301" r:id="rId7"/>
    <p:sldId id="271" r:id="rId8"/>
    <p:sldId id="278" r:id="rId9"/>
    <p:sldId id="270" r:id="rId10"/>
    <p:sldId id="472" r:id="rId11"/>
    <p:sldId id="259" r:id="rId12"/>
    <p:sldId id="260" r:id="rId13"/>
    <p:sldId id="262" r:id="rId14"/>
    <p:sldId id="279" r:id="rId15"/>
    <p:sldId id="294" r:id="rId16"/>
  </p:sldIdLst>
  <p:sldSz cx="9144000" cy="5143500" type="screen16x9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9900"/>
    <a:srgbClr val="9900FF"/>
    <a:srgbClr val="A50021"/>
    <a:srgbClr val="0000FF"/>
    <a:srgbClr val="66FFFF"/>
    <a:srgbClr val="FF00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5"/>
    <p:restoredTop sz="94660"/>
  </p:normalViewPr>
  <p:slideViewPr>
    <p:cSldViewPr snapToGrid="0" showGuides="1">
      <p:cViewPr varScale="1">
        <p:scale>
          <a:sx n="90" d="100"/>
          <a:sy n="90" d="100"/>
        </p:scale>
        <p:origin x="664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wmf"/><Relationship Id="rId4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729FBFA-D143-4E58-B666-BE1FF19C547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0549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altLang="en-US" sz="1200" dirty="0">
                <a:latin typeface="Times New Roman" panose="02020603050405020304" pitchFamily="18" charset="0"/>
              </a:rPr>
              <a:t>5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51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5293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88B9029-68B3-7F2E-5596-2A2C7B2F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79468-A030-494B-B710-C856D36147EA}" type="datetimeFigureOut">
              <a:rPr lang="en-US"/>
              <a:pPr>
                <a:defRPr/>
              </a:pPr>
              <a:t>5/26/2024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C3EA887-C597-A293-BC4D-4ADCEA92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06BB87-9D66-39A3-AE6F-DAF0BAFF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5035-74C1-4865-9464-0EC0DA4F6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0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2504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200150"/>
            <a:ext cx="4032504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C0913C4-46CE-4554-9636-337D4240A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685800" lvl="2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028700" lvl="3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371600" lvl="4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14500" lvl="5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057400" lvl="6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400300" lvl="7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2743200" lvl="8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G:\thu%20huong\Bai%20giang%20Dien%20tu\huong%205\Package%20-%20tremaysong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e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8">
            <a:extLst>
              <a:ext uri="{FF2B5EF4-FFF2-40B4-BE49-F238E27FC236}">
                <a16:creationId xmlns:a16="http://schemas.microsoft.com/office/drawing/2014/main" id="{FAD334B4-6C42-EE69-A1BB-62B325BC8A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1" y="860822"/>
            <a:ext cx="5307806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1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76" name="WordArt 122">
            <a:extLst>
              <a:ext uri="{FF2B5EF4-FFF2-40B4-BE49-F238E27FC236}">
                <a16:creationId xmlns:a16="http://schemas.microsoft.com/office/drawing/2014/main" id="{AADB4E3D-51BD-0815-06A9-498C54FDAF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43279" y="2114551"/>
            <a:ext cx="6617240" cy="7846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LẬP PHƯƠNG</a:t>
            </a:r>
            <a:endParaRPr lang="en-US" sz="27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3077" name="Picture 6" descr="Picture5">
            <a:extLst>
              <a:ext uri="{FF2B5EF4-FFF2-40B4-BE49-F238E27FC236}">
                <a16:creationId xmlns:a16="http://schemas.microsoft.com/office/drawing/2014/main" id="{EDE0DDBF-75AB-00AA-9D19-5F826BA1502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072" y="1356123"/>
            <a:ext cx="900113" cy="79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Picture5">
            <a:extLst>
              <a:ext uri="{FF2B5EF4-FFF2-40B4-BE49-F238E27FC236}">
                <a16:creationId xmlns:a16="http://schemas.microsoft.com/office/drawing/2014/main" id="{29983D26-A220-2217-624E-9778E5ECFF1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372" y="1470423"/>
            <a:ext cx="900113" cy="79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 descr="Picture5">
            <a:extLst>
              <a:ext uri="{FF2B5EF4-FFF2-40B4-BE49-F238E27FC236}">
                <a16:creationId xmlns:a16="http://schemas.microsoft.com/office/drawing/2014/main" id="{E4855804-48D0-04A9-2C62-E433E0F43B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68066"/>
            <a:ext cx="900113" cy="79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6" descr="Picture5">
            <a:extLst>
              <a:ext uri="{FF2B5EF4-FFF2-40B4-BE49-F238E27FC236}">
                <a16:creationId xmlns:a16="http://schemas.microsoft.com/office/drawing/2014/main" id="{90540706-295F-4C4E-6EA4-347841C552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47" y="2826544"/>
            <a:ext cx="900113" cy="79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6" descr="Picture5">
            <a:extLst>
              <a:ext uri="{FF2B5EF4-FFF2-40B4-BE49-F238E27FC236}">
                <a16:creationId xmlns:a16="http://schemas.microsoft.com/office/drawing/2014/main" id="{AFE36FDA-AB3E-1A19-CAA6-6B2EC186D5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456" y="3345656"/>
            <a:ext cx="900113" cy="79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6" descr="Picture5">
            <a:extLst>
              <a:ext uri="{FF2B5EF4-FFF2-40B4-BE49-F238E27FC236}">
                <a16:creationId xmlns:a16="http://schemas.microsoft.com/office/drawing/2014/main" id="{FF16A268-ADF0-7593-9F10-884F01ED20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228" y="367903"/>
            <a:ext cx="900113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6" descr="Picture5">
            <a:extLst>
              <a:ext uri="{FF2B5EF4-FFF2-40B4-BE49-F238E27FC236}">
                <a16:creationId xmlns:a16="http://schemas.microsoft.com/office/drawing/2014/main" id="{CBC7FC86-4843-48D9-AAD0-F7F1AFF898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44" y="1668066"/>
            <a:ext cx="900113" cy="79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AutoShape 15">
            <a:extLst>
              <a:ext uri="{FF2B5EF4-FFF2-40B4-BE49-F238E27FC236}">
                <a16:creationId xmlns:a16="http://schemas.microsoft.com/office/drawing/2014/main" id="{403018A9-FE71-6104-DF43-D19DBE751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854" y="334566"/>
            <a:ext cx="6400800" cy="4546997"/>
          </a:xfrm>
          <a:prstGeom prst="star32">
            <a:avLst>
              <a:gd name="adj" fmla="val 22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87" name="Picture 12" descr="Bellcoll">
            <a:hlinkClick r:id="rId3" action="ppaction://hlinkfile"/>
            <a:extLst>
              <a:ext uri="{FF2B5EF4-FFF2-40B4-BE49-F238E27FC236}">
                <a16:creationId xmlns:a16="http://schemas.microsoft.com/office/drawing/2014/main" id="{4AC17EB6-C50F-EDFC-7996-576A2734C5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519" y="60722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2" descr="Bellcoll">
            <a:hlinkClick r:id="rId3" action="ppaction://hlinkfile"/>
            <a:extLst>
              <a:ext uri="{FF2B5EF4-FFF2-40B4-BE49-F238E27FC236}">
                <a16:creationId xmlns:a16="http://schemas.microsoft.com/office/drawing/2014/main" id="{554D429C-7118-DBB7-6C9A-88875660A1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-1001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6" descr="Picture5">
            <a:extLst>
              <a:ext uri="{FF2B5EF4-FFF2-40B4-BE49-F238E27FC236}">
                <a16:creationId xmlns:a16="http://schemas.microsoft.com/office/drawing/2014/main" id="{46E49076-4202-6D7C-E366-5EE0EE85760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528" y="482203"/>
            <a:ext cx="900113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B8755-6E37-F336-205F-4B461C0E2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17E9262-AD5F-AD3B-3F8B-1116D0492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35" y="9525"/>
            <a:ext cx="9145270" cy="51428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66AB07-2C1D-D6B2-7883-03046747B1FD}"/>
              </a:ext>
            </a:extLst>
          </p:cNvPr>
          <p:cNvSpPr txBox="1"/>
          <p:nvPr/>
        </p:nvSpPr>
        <p:spPr>
          <a:xfrm>
            <a:off x="1604087" y="1305141"/>
            <a:ext cx="6311595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LUYỆN TẬP</a:t>
            </a:r>
            <a:endParaRPr lang="en-US" sz="8800" b="1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73813"/>
      </p:ext>
    </p:extLst>
  </p:cSld>
  <p:clrMapOvr>
    <a:masterClrMapping/>
  </p:clrMapOvr>
  <p:transition spd="slow" advClick="0" advTm="50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06" name="Text Box 94"/>
          <p:cNvSpPr txBox="1">
            <a:spLocks noChangeArrowheads="1"/>
          </p:cNvSpPr>
          <p:nvPr/>
        </p:nvSpPr>
        <p:spPr bwMode="auto">
          <a:xfrm>
            <a:off x="76200" y="635000"/>
            <a:ext cx="805815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Viết số đo thích hợp v</a:t>
            </a:r>
            <a:r>
              <a:rPr lang="en-US" altLang="en-US" sz="3600" b="1" dirty="0">
                <a:solidFill>
                  <a:srgbClr val="22226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ô trống:</a:t>
            </a:r>
            <a:endParaRPr lang="en-US" altLang="en-US" sz="3600" b="1" dirty="0">
              <a:solidFill>
                <a:srgbClr val="22226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268" name="Table 11267"/>
          <p:cNvGraphicFramePr/>
          <p:nvPr/>
        </p:nvGraphicFramePr>
        <p:xfrm>
          <a:off x="228600" y="1377950"/>
          <a:ext cx="8658225" cy="3492500"/>
        </p:xfrm>
        <a:graphic>
          <a:graphicData uri="http://schemas.openxmlformats.org/drawingml/2006/table">
            <a:tbl>
              <a:tblPr/>
              <a:tblGrid>
                <a:gridCol w="275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5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lập phương</a:t>
                      </a:r>
                      <a:endParaRPr lang="en-US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 d</a:t>
                      </a:r>
                      <a:r>
                        <a:rPr sz="24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cạnh</a:t>
                      </a:r>
                      <a:endParaRPr lang="en-US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1,5m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 tích một mặt</a:t>
                      </a:r>
                      <a:endParaRPr lang="en-US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36cm</a:t>
                      </a:r>
                      <a:r>
                        <a:rPr sz="2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 tích to</a:t>
                      </a:r>
                      <a:r>
                        <a:rPr sz="24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phần</a:t>
                      </a:r>
                      <a:endParaRPr lang="en-US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600dm</a:t>
                      </a:r>
                      <a:r>
                        <a:rPr sz="2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5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tích</a:t>
                      </a:r>
                      <a:endParaRPr lang="en-US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en-US" sz="28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4683" name="Object 171"/>
          <p:cNvGraphicFramePr>
            <a:graphicFrameLocks noChangeAspect="1"/>
          </p:cNvGraphicFramePr>
          <p:nvPr/>
        </p:nvGraphicFramePr>
        <p:xfrm>
          <a:off x="4691063" y="2093913"/>
          <a:ext cx="10096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342900" imgH="393700" progId="Equation.3">
                  <p:embed/>
                </p:oleObj>
              </mc:Choice>
              <mc:Fallback>
                <p:oleObj r:id="rId3" imgW="3429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91063" y="2093913"/>
                        <a:ext cx="1009650" cy="674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84" name="Text Box 172"/>
          <p:cNvSpPr txBox="1"/>
          <p:nvPr/>
        </p:nvSpPr>
        <p:spPr>
          <a:xfrm>
            <a:off x="3162300" y="287655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2,25m</a:t>
            </a:r>
            <a:r>
              <a:rPr lang="en-US" altLang="en-US" sz="2400" baseline="300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CC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85" name="Text Box 173"/>
          <p:cNvSpPr txBox="1"/>
          <p:nvPr/>
        </p:nvSpPr>
        <p:spPr>
          <a:xfrm>
            <a:off x="3124200" y="360045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13,5m</a:t>
            </a:r>
            <a:r>
              <a:rPr lang="en-US" altLang="en-US" sz="2400" baseline="300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CC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86" name="Text Box 174"/>
          <p:cNvSpPr txBox="1"/>
          <p:nvPr/>
        </p:nvSpPr>
        <p:spPr>
          <a:xfrm>
            <a:off x="2952750" y="42672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3,375m</a:t>
            </a:r>
            <a:r>
              <a:rPr lang="en-US" altLang="en-US" sz="2400" baseline="300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dirty="0">
              <a:solidFill>
                <a:srgbClr val="CC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4687" name="Object 175"/>
          <p:cNvGraphicFramePr>
            <a:graphicFrameLocks noChangeAspect="1"/>
          </p:cNvGraphicFramePr>
          <p:nvPr/>
        </p:nvGraphicFramePr>
        <p:xfrm>
          <a:off x="4724400" y="2798763"/>
          <a:ext cx="40957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228600" imgH="444500" progId="Equation.3">
                  <p:embed/>
                </p:oleObj>
              </mc:Choice>
              <mc:Fallback>
                <p:oleObj r:id="rId5" imgW="228600" imgH="4445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FF0066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724400" y="2798763"/>
                        <a:ext cx="409575" cy="674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88" name="Text Box 176"/>
          <p:cNvSpPr txBox="1"/>
          <p:nvPr/>
        </p:nvSpPr>
        <p:spPr>
          <a:xfrm>
            <a:off x="5143500" y="2838450"/>
            <a:ext cx="819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altLang="en-US" sz="2400" baseline="30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4689" name="Object 177"/>
          <p:cNvGraphicFramePr>
            <a:graphicFrameLocks noChangeAspect="1"/>
          </p:cNvGraphicFramePr>
          <p:nvPr/>
        </p:nvGraphicFramePr>
        <p:xfrm>
          <a:off x="4713288" y="3503613"/>
          <a:ext cx="373062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7" imgW="215900" imgH="444500" progId="Equation.3">
                  <p:embed/>
                </p:oleObj>
              </mc:Choice>
              <mc:Fallback>
                <p:oleObj r:id="rId7" imgW="215900" imgH="4445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FF0066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713288" y="3503613"/>
                        <a:ext cx="373062" cy="674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90" name="Object 178"/>
          <p:cNvGraphicFramePr>
            <a:graphicFrameLocks noChangeAspect="1"/>
          </p:cNvGraphicFramePr>
          <p:nvPr/>
        </p:nvGraphicFramePr>
        <p:xfrm>
          <a:off x="4719638" y="4227513"/>
          <a:ext cx="496887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9" imgW="317500" imgH="444500" progId="Equation.3">
                  <p:embed/>
                </p:oleObj>
              </mc:Choice>
              <mc:Fallback>
                <p:oleObj r:id="rId9" imgW="317500" imgH="4445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10">
                        <a:clrChange>
                          <a:clrFrom>
                            <a:srgbClr val="000000"/>
                          </a:clrFrom>
                          <a:clrTo>
                            <a:srgbClr val="FF0066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719638" y="4227513"/>
                        <a:ext cx="496887" cy="674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91" name="Text Box 179"/>
          <p:cNvSpPr txBox="1"/>
          <p:nvPr/>
        </p:nvSpPr>
        <p:spPr>
          <a:xfrm>
            <a:off x="5105400" y="3600450"/>
            <a:ext cx="819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altLang="en-US" sz="2400" baseline="30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2" name="Text Box 180"/>
          <p:cNvSpPr txBox="1"/>
          <p:nvPr/>
        </p:nvSpPr>
        <p:spPr>
          <a:xfrm>
            <a:off x="5219700" y="4286250"/>
            <a:ext cx="819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altLang="en-US" sz="2400" baseline="30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3" name="Text Box 181"/>
          <p:cNvSpPr txBox="1"/>
          <p:nvPr/>
        </p:nvSpPr>
        <p:spPr>
          <a:xfrm>
            <a:off x="6134100" y="21336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6cm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4" name="Text Box 182"/>
          <p:cNvSpPr txBox="1"/>
          <p:nvPr/>
        </p:nvSpPr>
        <p:spPr>
          <a:xfrm>
            <a:off x="6076950" y="36195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216cm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5" name="Text Box 183"/>
          <p:cNvSpPr txBox="1"/>
          <p:nvPr/>
        </p:nvSpPr>
        <p:spPr>
          <a:xfrm>
            <a:off x="6096000" y="4248150"/>
            <a:ext cx="1219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216cm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6" name="Text Box 184"/>
          <p:cNvSpPr txBox="1"/>
          <p:nvPr/>
        </p:nvSpPr>
        <p:spPr>
          <a:xfrm>
            <a:off x="7448550" y="428625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1000dm</a:t>
            </a:r>
            <a:r>
              <a:rPr lang="en-US" altLang="en-US" sz="2400" baseline="300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dirty="0">
              <a:solidFill>
                <a:srgbClr val="CC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7" name="Text Box 185"/>
          <p:cNvSpPr txBox="1"/>
          <p:nvPr/>
        </p:nvSpPr>
        <p:spPr>
          <a:xfrm>
            <a:off x="7524750" y="215265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dm</a:t>
            </a:r>
            <a:endParaRPr lang="en-US" altLang="en-US" sz="2400" dirty="0">
              <a:solidFill>
                <a:srgbClr val="CC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698" name="Text Box 186"/>
          <p:cNvSpPr txBox="1"/>
          <p:nvPr/>
        </p:nvSpPr>
        <p:spPr>
          <a:xfrm>
            <a:off x="7505700" y="2857500"/>
            <a:ext cx="13525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dm</a:t>
            </a:r>
            <a:r>
              <a:rPr lang="en-US" altLang="en-US" sz="2400" baseline="300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CC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4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4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4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4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4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46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4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64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4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6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64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4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6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4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6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4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6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64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646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6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6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64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64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6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6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 decel="100000"/>
                                        <p:tgtEl>
                                          <p:spTgt spid="64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6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6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6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4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64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6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6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64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64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6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6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64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4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6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6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06" grpId="0"/>
      <p:bldP spid="64684" grpId="0"/>
      <p:bldP spid="64685" grpId="0"/>
      <p:bldP spid="64686" grpId="0"/>
      <p:bldP spid="64688" grpId="0"/>
      <p:bldP spid="64691" grpId="0"/>
      <p:bldP spid="64692" grpId="0"/>
      <p:bldP spid="64693" grpId="0"/>
      <p:bldP spid="64694" grpId="0"/>
      <p:bldP spid="64695" grpId="0"/>
      <p:bldP spid="64696" grpId="0"/>
      <p:bldP spid="64697" grpId="0"/>
      <p:bldP spid="646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169863" y="-317"/>
            <a:ext cx="8802688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Một khối kim loại hình lập phương có cạnh l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0,75m. Mỗi đề-xi-mét khối kim loại đó cân nặng 15kg. Hỏi khối kim loại đó cân nặng bao nhiêu ki-lô-gam?</a:t>
            </a:r>
            <a:endParaRPr lang="en-US" altLang="en-US" sz="2400" b="1" dirty="0">
              <a:solidFill>
                <a:srgbClr val="22226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560" name="Text Box 24"/>
          <p:cNvSpPr txBox="1"/>
          <p:nvPr/>
        </p:nvSpPr>
        <p:spPr>
          <a:xfrm>
            <a:off x="3810000" y="1086143"/>
            <a:ext cx="16192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vi-VN" altLang="en-US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00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</a:t>
            </a:r>
            <a:r>
              <a:rPr lang="en-US" altLang="en-US" sz="2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iải</a:t>
            </a:r>
            <a:endParaRPr lang="en-US" altLang="en-US" sz="2800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561" name="Text Box 25"/>
          <p:cNvSpPr txBox="1"/>
          <p:nvPr/>
        </p:nvSpPr>
        <p:spPr>
          <a:xfrm>
            <a:off x="1471447" y="1590568"/>
            <a:ext cx="7356311" cy="304698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Đổi:  0,75 m = 7,5 dm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cuả khối kim loại l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7,5 x 7,5 x 7,5 = 421,875 (dm</a:t>
            </a:r>
            <a:r>
              <a:rPr lang="en-US" altLang="en-US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kim loại đó cân nặng: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15 x 412,875 = 6328,125 (kg)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6328,125 kg</a:t>
            </a:r>
            <a:endParaRPr lang="en-US" altLang="en-US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5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5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5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5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5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20" name="Text Box 36"/>
          <p:cNvSpPr txBox="1">
            <a:spLocks noChangeArrowheads="1"/>
          </p:cNvSpPr>
          <p:nvPr/>
        </p:nvSpPr>
        <p:spPr bwMode="auto">
          <a:xfrm>
            <a:off x="238125" y="728663"/>
            <a:ext cx="8905875" cy="230832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Một hình hộp chữ nhật có chiều d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8cm, chiều rộng 7cm v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cao 9cm. Một hình lập phương có cạnh bằng trung bình cộng của ba kích thước của hình hộp chữ nhật trên. Tính :                                                                                                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Thể tích hình hộp chữ nhật;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Thể tích hình lập phương.</a:t>
            </a:r>
            <a:endParaRPr lang="en-US" altLang="en-US" sz="2400" b="1" dirty="0">
              <a:solidFill>
                <a:srgbClr val="22226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7"/>
          <p:cNvSpPr txBox="1">
            <a:spLocks noChangeArrowheads="1"/>
          </p:cNvSpPr>
          <p:nvPr/>
        </p:nvSpPr>
        <p:spPr bwMode="auto">
          <a:xfrm>
            <a:off x="1166648" y="401638"/>
            <a:ext cx="7180427" cy="45243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vi-VN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</a:t>
            </a: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iải 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Thể tích hình hộp chữ nhật l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8 x 7 x 9 = 504 (cm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Cạnh của hình lập phương l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 + 7 + 9) : 3 = 8 (cm)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Thể tích của hình lập phương l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x 8 x 8 = 512 (cm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504cm</a:t>
            </a:r>
            <a:r>
              <a:rPr lang="en-US" altLang="en-US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vi-VN" altLang="en-US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vi-VN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512cm</a:t>
            </a:r>
            <a:r>
              <a:rPr lang="en-US" altLang="en-US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35" y="9525"/>
            <a:ext cx="9145270" cy="51428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6855DA6-D964-569C-7378-4E991A10F8AC}"/>
              </a:ext>
            </a:extLst>
          </p:cNvPr>
          <p:cNvSpPr txBox="1"/>
          <p:nvPr/>
        </p:nvSpPr>
        <p:spPr>
          <a:xfrm>
            <a:off x="1604087" y="1305141"/>
            <a:ext cx="6311595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 </a:t>
            </a:r>
            <a:endParaRPr lang="en-US" sz="8800" b="1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5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5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9100"/>
            <a:ext cx="9159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1" name="Picture 20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4" y="4229100"/>
            <a:ext cx="9159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8"/>
          <p:cNvSpPr>
            <a:spLocks noChangeArrowheads="1" noChangeShapeType="1" noTextEdit="1"/>
          </p:cNvSpPr>
          <p:nvPr/>
        </p:nvSpPr>
        <p:spPr bwMode="auto">
          <a:xfrm>
            <a:off x="1502875" y="1059255"/>
            <a:ext cx="5567881" cy="1946494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024621849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265113" y="161925"/>
            <a:ext cx="8494712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2626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Phát biểu quy tắc v</a:t>
            </a:r>
            <a:r>
              <a:rPr lang="en-US" altLang="en-US" sz="3600" b="1" dirty="0">
                <a:solidFill>
                  <a:srgbClr val="26267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rgbClr val="2626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công thức tính thể tích hình hộp chữ nhật</a:t>
            </a:r>
            <a:r>
              <a:rPr lang="vi-VN" altLang="en-US" sz="3600" b="1" dirty="0">
                <a:solidFill>
                  <a:srgbClr val="2626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26267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3" name="TextBox 6"/>
          <p:cNvSpPr txBox="1"/>
          <p:nvPr/>
        </p:nvSpPr>
        <p:spPr>
          <a:xfrm>
            <a:off x="166688" y="1603375"/>
            <a:ext cx="8780462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tính thể tích hình hộp chữ nhật ta lấy chiều d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nhân với chiều rộng rồi nhân với chiều cao (cùng một đơn vị đo)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59532" y="3781380"/>
            <a:ext cx="38747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0" normalizeH="0" baseline="0" noProof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 = a x b x 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/>
          <p:nvPr/>
        </p:nvSpPr>
        <p:spPr>
          <a:xfrm>
            <a:off x="238125" y="103188"/>
            <a:ext cx="882967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Tính thể tích hình hộp chữ nhật có chiều d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15cm, chiều rộng 10cm v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cao 12cm.</a:t>
            </a: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7" name="TextBox 4"/>
          <p:cNvSpPr txBox="1"/>
          <p:nvPr/>
        </p:nvSpPr>
        <p:spPr>
          <a:xfrm>
            <a:off x="1846263" y="2759075"/>
            <a:ext cx="6208712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hộp chữ nhật l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15 x 10 x 12 = 1800 (cm</a:t>
            </a:r>
            <a:r>
              <a:rPr lang="en-US" altLang="en-US" sz="3600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Đáp số: 1800 cm</a:t>
            </a:r>
            <a:r>
              <a:rPr lang="en-US" altLang="en-US" sz="3600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TextBox 5"/>
          <p:cNvSpPr txBox="1"/>
          <p:nvPr/>
        </p:nvSpPr>
        <p:spPr>
          <a:xfrm>
            <a:off x="3924300" y="1712913"/>
            <a:ext cx="169703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TextEdit="1"/>
          </p:cNvSpPr>
          <p:nvPr/>
        </p:nvSpPr>
        <p:spPr>
          <a:xfrm>
            <a:off x="2552700" y="2781300"/>
            <a:ext cx="4324350" cy="11271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/>
            <a:endParaRPr lang="en-US" sz="3600" b="1">
              <a:solidFill>
                <a:srgbClr val="FF0000"/>
              </a:solidFill>
              <a:effectLst>
                <a:outerShdw dist="53882" dir="2699999" algn="ctr" rotWithShape="0">
                  <a:srgbClr val="C0C0C0">
                    <a:alpha val="79999"/>
                  </a:srgbClr>
                </a:outerShdw>
              </a:effectLst>
              <a:latin typeface="VNI-Times" pitchFamily="2" charset="0"/>
              <a:ea typeface="VNI-Times" pitchFamily="2" charset="0"/>
            </a:endParaRPr>
          </a:p>
        </p:txBody>
      </p:sp>
      <p:sp>
        <p:nvSpPr>
          <p:cNvPr id="6147" name="WordArt 30"/>
          <p:cNvSpPr>
            <a:spLocks noTextEdit="1"/>
          </p:cNvSpPr>
          <p:nvPr/>
        </p:nvSpPr>
        <p:spPr>
          <a:xfrm>
            <a:off x="416458" y="2057400"/>
            <a:ext cx="8727542" cy="1851025"/>
          </a:xfrm>
          <a:prstGeom prst="rect">
            <a:avLst/>
          </a:prstGeom>
        </p:spPr>
        <p:txBody>
          <a:bodyPr wrap="none" fromWordArt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THỂ TÍCH HÌNH LẬP PHƯƠNG</a:t>
            </a:r>
          </a:p>
        </p:txBody>
      </p:sp>
      <p:sp>
        <p:nvSpPr>
          <p:cNvPr id="6148" name="WordArt 33"/>
          <p:cNvSpPr>
            <a:spLocks noTextEdit="1"/>
          </p:cNvSpPr>
          <p:nvPr/>
        </p:nvSpPr>
        <p:spPr>
          <a:xfrm>
            <a:off x="3232088" y="933450"/>
            <a:ext cx="2482596" cy="895350"/>
          </a:xfrm>
          <a:prstGeom prst="rect">
            <a:avLst/>
          </a:prstGeom>
        </p:spPr>
        <p:txBody>
          <a:bodyPr wrap="none" fromWordArt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0" u="sng" dirty="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11"/>
          <p:cNvSpPr>
            <a:spLocks noChangeArrowheads="1" noChangeShapeType="1" noTextEdit="1"/>
          </p:cNvSpPr>
          <p:nvPr/>
        </p:nvSpPr>
        <p:spPr bwMode="auto">
          <a:xfrm>
            <a:off x="1189039" y="1943100"/>
            <a:ext cx="7302500" cy="1175147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024621849"/>
      </p:ext>
    </p:extLst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9" name="Text Box 13"/>
          <p:cNvSpPr txBox="1"/>
          <p:nvPr/>
        </p:nvSpPr>
        <p:spPr>
          <a:xfrm>
            <a:off x="69850" y="-5715"/>
            <a:ext cx="2286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Ví dụ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3" name="Text Box 33"/>
          <p:cNvSpPr txBox="1"/>
          <p:nvPr/>
        </p:nvSpPr>
        <p:spPr>
          <a:xfrm rot="-5400000">
            <a:off x="569913" y="3572510"/>
            <a:ext cx="6889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en-US" altLang="en-US" sz="2000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4" name="Text Box 34"/>
          <p:cNvSpPr txBox="1"/>
          <p:nvPr/>
        </p:nvSpPr>
        <p:spPr>
          <a:xfrm>
            <a:off x="1768475" y="4820285"/>
            <a:ext cx="6889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en-US" altLang="en-US" sz="2000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5" name="Text Box 35"/>
          <p:cNvSpPr txBox="1"/>
          <p:nvPr/>
        </p:nvSpPr>
        <p:spPr>
          <a:xfrm rot="-2604745">
            <a:off x="3403600" y="4239260"/>
            <a:ext cx="6889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en-US" altLang="en-US" sz="2000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960" name="Text Box 64"/>
          <p:cNvSpPr txBox="1"/>
          <p:nvPr/>
        </p:nvSpPr>
        <p:spPr>
          <a:xfrm>
            <a:off x="0" y="540385"/>
            <a:ext cx="8596313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hộp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chiều d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3cm, chiều rộng 3cm v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cao 3cm. Tính thể tích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hộp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đó.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961" name="Text Box 65"/>
          <p:cNvSpPr txBox="1"/>
          <p:nvPr/>
        </p:nvSpPr>
        <p:spPr>
          <a:xfrm>
            <a:off x="5900738" y="2215198"/>
            <a:ext cx="2286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iải 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963" name="Text Box 67"/>
          <p:cNvSpPr txBox="1"/>
          <p:nvPr/>
        </p:nvSpPr>
        <p:spPr>
          <a:xfrm>
            <a:off x="4795838" y="2796223"/>
            <a:ext cx="43751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khối hộp đó l</a:t>
            </a: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x3 x3 = 27 (cm3)</a:t>
            </a:r>
            <a:endParaRPr lang="vi-V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 : 27 cm3</a:t>
            </a:r>
            <a:endParaRPr lang="en-US" alt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1155700" y="1794510"/>
            <a:ext cx="2859088" cy="2971800"/>
            <a:chOff x="444" y="1920"/>
            <a:chExt cx="1692" cy="1872"/>
          </a:xfrm>
        </p:grpSpPr>
        <p:sp>
          <p:nvSpPr>
            <p:cNvPr id="8204" name="Rectangle 5"/>
            <p:cNvSpPr/>
            <p:nvPr/>
          </p:nvSpPr>
          <p:spPr>
            <a:xfrm>
              <a:off x="455" y="2496"/>
              <a:ext cx="1110" cy="1290"/>
            </a:xfrm>
            <a:prstGeom prst="rect">
              <a:avLst/>
            </a:prstGeom>
            <a:noFill/>
            <a:ln w="9525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8205" name="Group 6"/>
            <p:cNvGrpSpPr/>
            <p:nvPr/>
          </p:nvGrpSpPr>
          <p:grpSpPr>
            <a:xfrm>
              <a:off x="468" y="1920"/>
              <a:ext cx="1668" cy="588"/>
              <a:chOff x="468" y="1920"/>
              <a:chExt cx="1668" cy="588"/>
            </a:xfrm>
          </p:grpSpPr>
          <p:sp>
            <p:nvSpPr>
              <p:cNvPr id="8213" name="Line 7"/>
              <p:cNvSpPr/>
              <p:nvPr/>
            </p:nvSpPr>
            <p:spPr>
              <a:xfrm flipV="1">
                <a:off x="1560" y="1932"/>
                <a:ext cx="576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Line 8"/>
              <p:cNvSpPr/>
              <p:nvPr/>
            </p:nvSpPr>
            <p:spPr>
              <a:xfrm>
                <a:off x="1032" y="1932"/>
                <a:ext cx="1080" cy="0"/>
              </a:xfrm>
              <a:prstGeom prst="line">
                <a:avLst/>
              </a:prstGeom>
              <a:ln w="9525" cap="flat" cmpd="sng">
                <a:solidFill>
                  <a:srgbClr val="33CCCC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9"/>
              <p:cNvSpPr/>
              <p:nvPr/>
            </p:nvSpPr>
            <p:spPr>
              <a:xfrm flipV="1">
                <a:off x="468" y="1920"/>
                <a:ext cx="576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10"/>
            <p:cNvGrpSpPr/>
            <p:nvPr/>
          </p:nvGrpSpPr>
          <p:grpSpPr>
            <a:xfrm>
              <a:off x="444" y="1944"/>
              <a:ext cx="1668" cy="1848"/>
              <a:chOff x="444" y="1944"/>
              <a:chExt cx="1668" cy="1848"/>
            </a:xfrm>
          </p:grpSpPr>
          <p:sp>
            <p:nvSpPr>
              <p:cNvPr id="8210" name="Line 11"/>
              <p:cNvSpPr/>
              <p:nvPr/>
            </p:nvSpPr>
            <p:spPr>
              <a:xfrm flipV="1">
                <a:off x="1038" y="3208"/>
                <a:ext cx="1074" cy="1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12"/>
              <p:cNvSpPr/>
              <p:nvPr/>
            </p:nvSpPr>
            <p:spPr>
              <a:xfrm>
                <a:off x="1032" y="1944"/>
                <a:ext cx="0" cy="127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Line 13"/>
              <p:cNvSpPr/>
              <p:nvPr/>
            </p:nvSpPr>
            <p:spPr>
              <a:xfrm flipV="1">
                <a:off x="444" y="3216"/>
                <a:ext cx="588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14"/>
            <p:cNvGrpSpPr/>
            <p:nvPr/>
          </p:nvGrpSpPr>
          <p:grpSpPr>
            <a:xfrm>
              <a:off x="1560" y="1944"/>
              <a:ext cx="564" cy="1836"/>
              <a:chOff x="1560" y="1944"/>
              <a:chExt cx="564" cy="1836"/>
            </a:xfrm>
          </p:grpSpPr>
          <p:sp>
            <p:nvSpPr>
              <p:cNvPr id="8208" name="Line 15"/>
              <p:cNvSpPr/>
              <p:nvPr/>
            </p:nvSpPr>
            <p:spPr>
              <a:xfrm flipV="1">
                <a:off x="1560" y="3204"/>
                <a:ext cx="564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Line 16"/>
              <p:cNvSpPr/>
              <p:nvPr/>
            </p:nvSpPr>
            <p:spPr>
              <a:xfrm>
                <a:off x="2124" y="1944"/>
                <a:ext cx="0" cy="126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0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8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9" grpId="0"/>
      <p:bldP spid="7173" grpId="0"/>
      <p:bldP spid="7174" grpId="0"/>
      <p:bldP spid="7175" grpId="0"/>
      <p:bldP spid="80960" grpId="0"/>
      <p:bldP spid="80961" grpId="0"/>
      <p:bldP spid="809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57"/>
          <p:cNvGrpSpPr/>
          <p:nvPr/>
        </p:nvGrpSpPr>
        <p:grpSpPr>
          <a:xfrm>
            <a:off x="5418138" y="766763"/>
            <a:ext cx="2657475" cy="2886075"/>
            <a:chOff x="4848225" y="2209800"/>
            <a:chExt cx="2657475" cy="2886075"/>
          </a:xfrm>
        </p:grpSpPr>
        <p:grpSp>
          <p:nvGrpSpPr>
            <p:cNvPr id="9224" name="Group 58"/>
            <p:cNvGrpSpPr/>
            <p:nvPr/>
          </p:nvGrpSpPr>
          <p:grpSpPr>
            <a:xfrm>
              <a:off x="4876800" y="2209800"/>
              <a:ext cx="2628900" cy="2876550"/>
              <a:chOff x="1236" y="2052"/>
              <a:chExt cx="1656" cy="1812"/>
            </a:xfrm>
          </p:grpSpPr>
          <p:sp>
            <p:nvSpPr>
              <p:cNvPr id="9252" name="Line 43"/>
              <p:cNvSpPr/>
              <p:nvPr/>
            </p:nvSpPr>
            <p:spPr>
              <a:xfrm flipV="1">
                <a:off x="1818" y="3304"/>
                <a:ext cx="1074" cy="1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Line 44"/>
              <p:cNvSpPr/>
              <p:nvPr/>
            </p:nvSpPr>
            <p:spPr>
              <a:xfrm>
                <a:off x="1788" y="2052"/>
                <a:ext cx="24" cy="126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Line 45"/>
              <p:cNvSpPr/>
              <p:nvPr/>
            </p:nvSpPr>
            <p:spPr>
              <a:xfrm flipV="1">
                <a:off x="1236" y="3312"/>
                <a:ext cx="576" cy="55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5" name="Rectangle 23"/>
            <p:cNvSpPr/>
            <p:nvPr/>
          </p:nvSpPr>
          <p:spPr>
            <a:xfrm>
              <a:off x="5467350" y="24860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26" name="Rectangle 2"/>
            <p:cNvSpPr/>
            <p:nvPr/>
          </p:nvSpPr>
          <p:spPr>
            <a:xfrm>
              <a:off x="5467350" y="38195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27" name="Rectangle 3"/>
            <p:cNvSpPr/>
            <p:nvPr/>
          </p:nvSpPr>
          <p:spPr>
            <a:xfrm>
              <a:off x="5153025" y="41243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28" name="Rectangle 4"/>
            <p:cNvSpPr/>
            <p:nvPr/>
          </p:nvSpPr>
          <p:spPr>
            <a:xfrm>
              <a:off x="4848225" y="44291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29" name="Rectangle 5"/>
            <p:cNvSpPr/>
            <p:nvPr/>
          </p:nvSpPr>
          <p:spPr>
            <a:xfrm>
              <a:off x="6038850" y="38195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0" name="Rectangle 6"/>
            <p:cNvSpPr/>
            <p:nvPr/>
          </p:nvSpPr>
          <p:spPr>
            <a:xfrm>
              <a:off x="5734050" y="41243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1" name="Rectangle 7"/>
            <p:cNvSpPr/>
            <p:nvPr/>
          </p:nvSpPr>
          <p:spPr>
            <a:xfrm>
              <a:off x="5429250" y="44291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2" name="Rectangle 8"/>
            <p:cNvSpPr/>
            <p:nvPr/>
          </p:nvSpPr>
          <p:spPr>
            <a:xfrm>
              <a:off x="6619875" y="38195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en-US" altLang="en-US" sz="1600" dirty="0">
                <a:latin typeface=".VnArial" pitchFamily="34" charset="0"/>
              </a:endParaRPr>
            </a:p>
          </p:txBody>
        </p:sp>
        <p:sp>
          <p:nvSpPr>
            <p:cNvPr id="9233" name="Rectangle 9"/>
            <p:cNvSpPr/>
            <p:nvPr/>
          </p:nvSpPr>
          <p:spPr>
            <a:xfrm>
              <a:off x="6315075" y="41243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4" name="Rectangle 10"/>
            <p:cNvSpPr/>
            <p:nvPr/>
          </p:nvSpPr>
          <p:spPr>
            <a:xfrm>
              <a:off x="6010275" y="44291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5" name="Rectangle 14"/>
            <p:cNvSpPr/>
            <p:nvPr/>
          </p:nvSpPr>
          <p:spPr>
            <a:xfrm>
              <a:off x="5467350" y="315277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6" name="Rectangle 15"/>
            <p:cNvSpPr/>
            <p:nvPr/>
          </p:nvSpPr>
          <p:spPr>
            <a:xfrm>
              <a:off x="5153025" y="345757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7" name="Rectangle 16"/>
            <p:cNvSpPr/>
            <p:nvPr/>
          </p:nvSpPr>
          <p:spPr>
            <a:xfrm>
              <a:off x="4848225" y="376237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8" name="Rectangle 17"/>
            <p:cNvSpPr/>
            <p:nvPr/>
          </p:nvSpPr>
          <p:spPr>
            <a:xfrm>
              <a:off x="6038850" y="315277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39" name="Rectangle 18"/>
            <p:cNvSpPr/>
            <p:nvPr/>
          </p:nvSpPr>
          <p:spPr>
            <a:xfrm>
              <a:off x="5734050" y="345757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0" name="Rectangle 19"/>
            <p:cNvSpPr/>
            <p:nvPr/>
          </p:nvSpPr>
          <p:spPr>
            <a:xfrm>
              <a:off x="5429250" y="376237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1" name="Rectangle 20"/>
            <p:cNvSpPr/>
            <p:nvPr/>
          </p:nvSpPr>
          <p:spPr>
            <a:xfrm>
              <a:off x="6619875" y="315277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en-US" altLang="en-US" sz="1600" dirty="0">
                <a:latin typeface=".VnArial" pitchFamily="34" charset="0"/>
              </a:endParaRPr>
            </a:p>
          </p:txBody>
        </p:sp>
        <p:sp>
          <p:nvSpPr>
            <p:cNvPr id="9242" name="Rectangle 21"/>
            <p:cNvSpPr/>
            <p:nvPr/>
          </p:nvSpPr>
          <p:spPr>
            <a:xfrm>
              <a:off x="6315075" y="345757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3" name="Rectangle 22"/>
            <p:cNvSpPr/>
            <p:nvPr/>
          </p:nvSpPr>
          <p:spPr>
            <a:xfrm>
              <a:off x="6010275" y="376237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4" name="Rectangle 24"/>
            <p:cNvSpPr/>
            <p:nvPr/>
          </p:nvSpPr>
          <p:spPr>
            <a:xfrm>
              <a:off x="5153025" y="27908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5" name="Rectangle 25"/>
            <p:cNvSpPr/>
            <p:nvPr/>
          </p:nvSpPr>
          <p:spPr>
            <a:xfrm>
              <a:off x="4848225" y="30956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6" name="Rectangle 26"/>
            <p:cNvSpPr/>
            <p:nvPr/>
          </p:nvSpPr>
          <p:spPr>
            <a:xfrm>
              <a:off x="6038850" y="24860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7" name="Rectangle 27"/>
            <p:cNvSpPr/>
            <p:nvPr/>
          </p:nvSpPr>
          <p:spPr>
            <a:xfrm>
              <a:off x="5734050" y="27908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8" name="Rectangle 28"/>
            <p:cNvSpPr/>
            <p:nvPr/>
          </p:nvSpPr>
          <p:spPr>
            <a:xfrm>
              <a:off x="5429250" y="30956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49" name="Rectangle 29"/>
            <p:cNvSpPr/>
            <p:nvPr/>
          </p:nvSpPr>
          <p:spPr>
            <a:xfrm>
              <a:off x="6619875" y="24860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en-US" altLang="en-US" sz="1600" dirty="0">
                <a:latin typeface=".VnArial" pitchFamily="34" charset="0"/>
              </a:endParaRPr>
            </a:p>
          </p:txBody>
        </p:sp>
        <p:sp>
          <p:nvSpPr>
            <p:cNvPr id="9250" name="Rectangle 30"/>
            <p:cNvSpPr/>
            <p:nvPr/>
          </p:nvSpPr>
          <p:spPr>
            <a:xfrm>
              <a:off x="6315075" y="2790825"/>
              <a:ext cx="587375" cy="666750"/>
            </a:xfrm>
            <a:prstGeom prst="rect">
              <a:avLst/>
            </a:prstGeom>
            <a:solidFill>
              <a:schemeClr val="accent1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9251" name="Rectangle 31"/>
            <p:cNvSpPr/>
            <p:nvPr/>
          </p:nvSpPr>
          <p:spPr>
            <a:xfrm>
              <a:off x="6010275" y="3095625"/>
              <a:ext cx="587375" cy="666750"/>
            </a:xfrm>
            <a:prstGeom prst="rect">
              <a:avLst/>
            </a:prstGeom>
            <a:solidFill>
              <a:schemeClr val="accent2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239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0">
              <a:flatTx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</p:grpSp>
      <p:sp>
        <p:nvSpPr>
          <p:cNvPr id="34" name="Rectangle 49"/>
          <p:cNvSpPr/>
          <p:nvPr/>
        </p:nvSpPr>
        <p:spPr>
          <a:xfrm>
            <a:off x="2354263" y="2814638"/>
            <a:ext cx="666750" cy="666750"/>
          </a:xfrm>
          <a:prstGeom prst="rect">
            <a:avLst/>
          </a:prstGeom>
          <a:solidFill>
            <a:schemeClr val="accent2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 anchorCtr="0">
            <a:flatTx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1400" b="1" baseline="30000" dirty="0">
              <a:solidFill>
                <a:schemeClr val="hlink"/>
              </a:solidFill>
              <a:latin typeface=".VnArial" pitchFamily="34" charset="0"/>
            </a:endParaRPr>
          </a:p>
        </p:txBody>
      </p:sp>
      <p:sp>
        <p:nvSpPr>
          <p:cNvPr id="36" name="Text Box 63"/>
          <p:cNvSpPr txBox="1"/>
          <p:nvPr/>
        </p:nvSpPr>
        <p:spPr>
          <a:xfrm>
            <a:off x="2414588" y="3643313"/>
            <a:ext cx="685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1cm</a:t>
            </a:r>
          </a:p>
        </p:txBody>
      </p:sp>
      <p:sp>
        <p:nvSpPr>
          <p:cNvPr id="37" name="Text Box 68"/>
          <p:cNvSpPr txBox="1"/>
          <p:nvPr/>
        </p:nvSpPr>
        <p:spPr>
          <a:xfrm>
            <a:off x="2338388" y="2922588"/>
            <a:ext cx="838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chemeClr val="bg1"/>
                </a:solidFill>
              </a:rPr>
              <a:t>1cm</a:t>
            </a:r>
            <a:r>
              <a:rPr lang="en-US" altLang="en-US" sz="2000" baseline="30000" dirty="0">
                <a:solidFill>
                  <a:schemeClr val="bg1"/>
                </a:solidFill>
              </a:rPr>
              <a:t>3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med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11" name="Rectangle 39"/>
          <p:cNvSpPr/>
          <p:nvPr/>
        </p:nvSpPr>
        <p:spPr>
          <a:xfrm>
            <a:off x="2219325" y="1760220"/>
            <a:ext cx="2781300" cy="5715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a x a x 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6338888" y="1296670"/>
            <a:ext cx="2686050" cy="2971800"/>
            <a:chOff x="444" y="1920"/>
            <a:chExt cx="1692" cy="1872"/>
          </a:xfrm>
        </p:grpSpPr>
        <p:sp>
          <p:nvSpPr>
            <p:cNvPr id="10253" name="Rectangle 5"/>
            <p:cNvSpPr/>
            <p:nvPr/>
          </p:nvSpPr>
          <p:spPr>
            <a:xfrm>
              <a:off x="455" y="2496"/>
              <a:ext cx="1110" cy="1290"/>
            </a:xfrm>
            <a:prstGeom prst="rect">
              <a:avLst/>
            </a:prstGeom>
            <a:noFill/>
            <a:ln w="9525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0254" name="Group 6"/>
            <p:cNvGrpSpPr/>
            <p:nvPr/>
          </p:nvGrpSpPr>
          <p:grpSpPr>
            <a:xfrm>
              <a:off x="468" y="1920"/>
              <a:ext cx="1668" cy="588"/>
              <a:chOff x="468" y="1920"/>
              <a:chExt cx="1668" cy="588"/>
            </a:xfrm>
          </p:grpSpPr>
          <p:sp>
            <p:nvSpPr>
              <p:cNvPr id="10262" name="Line 7"/>
              <p:cNvSpPr/>
              <p:nvPr/>
            </p:nvSpPr>
            <p:spPr>
              <a:xfrm flipV="1">
                <a:off x="1560" y="1932"/>
                <a:ext cx="576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Line 8"/>
              <p:cNvSpPr/>
              <p:nvPr/>
            </p:nvSpPr>
            <p:spPr>
              <a:xfrm>
                <a:off x="1032" y="1932"/>
                <a:ext cx="1080" cy="0"/>
              </a:xfrm>
              <a:prstGeom prst="line">
                <a:avLst/>
              </a:prstGeom>
              <a:ln w="9525" cap="flat" cmpd="sng">
                <a:solidFill>
                  <a:srgbClr val="33CCCC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Line 9"/>
              <p:cNvSpPr/>
              <p:nvPr/>
            </p:nvSpPr>
            <p:spPr>
              <a:xfrm flipV="1">
                <a:off x="468" y="1920"/>
                <a:ext cx="576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5" name="Group 10"/>
            <p:cNvGrpSpPr/>
            <p:nvPr/>
          </p:nvGrpSpPr>
          <p:grpSpPr>
            <a:xfrm>
              <a:off x="444" y="1944"/>
              <a:ext cx="1668" cy="1848"/>
              <a:chOff x="444" y="1944"/>
              <a:chExt cx="1668" cy="1848"/>
            </a:xfrm>
          </p:grpSpPr>
          <p:sp>
            <p:nvSpPr>
              <p:cNvPr id="10259" name="Line 11"/>
              <p:cNvSpPr/>
              <p:nvPr/>
            </p:nvSpPr>
            <p:spPr>
              <a:xfrm flipV="1">
                <a:off x="1038" y="3208"/>
                <a:ext cx="1074" cy="1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Line 12"/>
              <p:cNvSpPr/>
              <p:nvPr/>
            </p:nvSpPr>
            <p:spPr>
              <a:xfrm>
                <a:off x="1032" y="1944"/>
                <a:ext cx="0" cy="127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Line 13"/>
              <p:cNvSpPr/>
              <p:nvPr/>
            </p:nvSpPr>
            <p:spPr>
              <a:xfrm flipV="1">
                <a:off x="444" y="3216"/>
                <a:ext cx="588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6" name="Group 14"/>
            <p:cNvGrpSpPr/>
            <p:nvPr/>
          </p:nvGrpSpPr>
          <p:grpSpPr>
            <a:xfrm>
              <a:off x="1560" y="1944"/>
              <a:ext cx="564" cy="1836"/>
              <a:chOff x="1560" y="1944"/>
              <a:chExt cx="564" cy="1836"/>
            </a:xfrm>
          </p:grpSpPr>
          <p:sp>
            <p:nvSpPr>
              <p:cNvPr id="10257" name="Line 15"/>
              <p:cNvSpPr/>
              <p:nvPr/>
            </p:nvSpPr>
            <p:spPr>
              <a:xfrm flipV="1">
                <a:off x="1560" y="3204"/>
                <a:ext cx="564" cy="57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Line 16"/>
              <p:cNvSpPr/>
              <p:nvPr/>
            </p:nvSpPr>
            <p:spPr>
              <a:xfrm>
                <a:off x="2124" y="1944"/>
                <a:ext cx="0" cy="126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9905" name="Text Box 33"/>
          <p:cNvSpPr txBox="1"/>
          <p:nvPr/>
        </p:nvSpPr>
        <p:spPr>
          <a:xfrm>
            <a:off x="0" y="-317"/>
            <a:ext cx="9144000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Muốn tính thể tích hình lập phương ta lấy cạnh nhân với  cạnh rồi nhân với cạnh.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06" name="Text Box 34"/>
          <p:cNvSpPr txBox="1"/>
          <p:nvPr/>
        </p:nvSpPr>
        <p:spPr>
          <a:xfrm>
            <a:off x="165100" y="991870"/>
            <a:ext cx="72167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lập phương có cạnh a thì thể tích V l</a:t>
            </a: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08" name="Text Box 36"/>
          <p:cNvSpPr txBox="1"/>
          <p:nvPr/>
        </p:nvSpPr>
        <p:spPr>
          <a:xfrm>
            <a:off x="5984875" y="2898458"/>
            <a:ext cx="285750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09" name="Text Box 37"/>
          <p:cNvSpPr txBox="1"/>
          <p:nvPr/>
        </p:nvSpPr>
        <p:spPr>
          <a:xfrm>
            <a:off x="8477250" y="3785870"/>
            <a:ext cx="2857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10" name="Text Box 38"/>
          <p:cNvSpPr txBox="1"/>
          <p:nvPr/>
        </p:nvSpPr>
        <p:spPr>
          <a:xfrm>
            <a:off x="7767638" y="785495"/>
            <a:ext cx="2857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12" name="Text Box 40"/>
          <p:cNvSpPr txBox="1"/>
          <p:nvPr/>
        </p:nvSpPr>
        <p:spPr>
          <a:xfrm>
            <a:off x="461963" y="2522220"/>
            <a:ext cx="62960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thể tích hình lập phương có cạnh l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4m.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13" name="Text Box 41"/>
          <p:cNvSpPr txBox="1"/>
          <p:nvPr/>
        </p:nvSpPr>
        <p:spPr>
          <a:xfrm>
            <a:off x="987425" y="2934970"/>
            <a:ext cx="4438650" cy="2122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</a:t>
            </a:r>
            <a:r>
              <a:rPr lang="en-US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ải</a:t>
            </a: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lập phương 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4 x 4 = 64 (m</a:t>
            </a:r>
            <a:r>
              <a:rPr lang="en-US" altLang="en-US" sz="2400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400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altLang="en-US" sz="2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64 m</a:t>
            </a:r>
            <a:r>
              <a:rPr lang="en-US" altLang="en-US" sz="2400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99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991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991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991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399"/>
                            </p:stCondLst>
                            <p:childTnLst>
                              <p:par>
                                <p:cTn id="43" presetID="35" presetClass="emph" presetSubtype="0" repeatCount="1000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11" grpId="0" build="allAtOnce" animBg="1"/>
      <p:bldP spid="79905" grpId="0"/>
      <p:bldP spid="79906" grpId="0"/>
      <p:bldP spid="79908" grpId="0"/>
      <p:bldP spid="79909" grpId="0"/>
      <p:bldP spid="79910" grpId="0"/>
      <p:bldP spid="79912" grpId="0"/>
      <p:bldP spid="79913" grpId="0"/>
    </p:bld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548</Words>
  <Application>Microsoft Office PowerPoint</Application>
  <PresentationFormat>On-screen Show (16:9)</PresentationFormat>
  <Paragraphs>84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.VnArial</vt:lpstr>
      <vt:lpstr>Arial</vt:lpstr>
      <vt:lpstr>Times New Roman</vt:lpstr>
      <vt:lpstr>VNI-Times</vt:lpstr>
      <vt:lpstr>1_Default Design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CIT</dc:creator>
  <cp:lastModifiedBy>Asus</cp:lastModifiedBy>
  <cp:revision>117</cp:revision>
  <dcterms:created xsi:type="dcterms:W3CDTF">2002-01-30T01:19:06Z</dcterms:created>
  <dcterms:modified xsi:type="dcterms:W3CDTF">2024-05-26T04:03:31Z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35402E01AEA4495EAE6F73B1D7F1B3E4</vt:lpwstr>
  </property>
  <property fmtid="{D5CDD505-2E9C-101B-9397-08002B2CF9AE}" pid="3" name="KSOProductBuildVer">
    <vt:lpwstr>1033-11.2.0.11440</vt:lpwstr>
  </property>
</Properties>
</file>