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Arima Madurai"/>
      <p:regular r:id="rId27"/>
      <p:bold r:id="rId28"/>
    </p:embeddedFont>
    <p:embeddedFont>
      <p:font typeface="Ruge Boogie"/>
      <p:regular r:id="rId29"/>
    </p:embeddedFont>
    <p:embeddedFont>
      <p:font typeface="Oi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1" roundtripDataSignature="AMtx7mgx2v9MS3erOEjSP7ruZghj18IW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ArimaMadurai-bold.fntdata"/><Relationship Id="rId27" Type="http://schemas.openxmlformats.org/officeDocument/2006/relationships/font" Target="fonts/ArimaMadurai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ugeBoogie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customschemas.google.com/relationships/presentationmetadata" Target="metadata"/><Relationship Id="rId30" Type="http://schemas.openxmlformats.org/officeDocument/2006/relationships/font" Target="fonts/Oi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" name="Google Shape;2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2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3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  <p:sp>
        <p:nvSpPr>
          <p:cNvPr id="11" name="Google Shape;11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46.png"/><Relationship Id="rId5" Type="http://schemas.openxmlformats.org/officeDocument/2006/relationships/image" Target="../media/image42.gif"/><Relationship Id="rId6" Type="http://schemas.openxmlformats.org/officeDocument/2006/relationships/image" Target="../media/image57.gif"/><Relationship Id="rId7" Type="http://schemas.openxmlformats.org/officeDocument/2006/relationships/image" Target="../media/image4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png"/><Relationship Id="rId10" Type="http://schemas.openxmlformats.org/officeDocument/2006/relationships/image" Target="../media/image47.png"/><Relationship Id="rId13" Type="http://schemas.openxmlformats.org/officeDocument/2006/relationships/image" Target="../media/image60.png"/><Relationship Id="rId1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50.png"/><Relationship Id="rId9" Type="http://schemas.openxmlformats.org/officeDocument/2006/relationships/image" Target="../media/image54.jpg"/><Relationship Id="rId15" Type="http://schemas.openxmlformats.org/officeDocument/2006/relationships/image" Target="../media/image59.png"/><Relationship Id="rId14" Type="http://schemas.openxmlformats.org/officeDocument/2006/relationships/image" Target="../media/image56.png"/><Relationship Id="rId16" Type="http://schemas.openxmlformats.org/officeDocument/2006/relationships/image" Target="../media/image101.png"/><Relationship Id="rId5" Type="http://schemas.openxmlformats.org/officeDocument/2006/relationships/image" Target="../media/image49.jpg"/><Relationship Id="rId6" Type="http://schemas.openxmlformats.org/officeDocument/2006/relationships/image" Target="../media/image52.jpg"/><Relationship Id="rId7" Type="http://schemas.openxmlformats.org/officeDocument/2006/relationships/image" Target="../media/image55.jpg"/><Relationship Id="rId8" Type="http://schemas.openxmlformats.org/officeDocument/2006/relationships/image" Target="../media/image58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59.pn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5" Type="http://schemas.openxmlformats.org/officeDocument/2006/relationships/image" Target="../media/image66.jpg"/><Relationship Id="rId6" Type="http://schemas.openxmlformats.org/officeDocument/2006/relationships/image" Target="../media/image61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69.png"/><Relationship Id="rId9" Type="http://schemas.openxmlformats.org/officeDocument/2006/relationships/image" Target="../media/image72.jpg"/><Relationship Id="rId5" Type="http://schemas.openxmlformats.org/officeDocument/2006/relationships/image" Target="../media/image68.jpg"/><Relationship Id="rId6" Type="http://schemas.openxmlformats.org/officeDocument/2006/relationships/image" Target="../media/image76.jpg"/><Relationship Id="rId7" Type="http://schemas.openxmlformats.org/officeDocument/2006/relationships/image" Target="../media/image70.jpg"/><Relationship Id="rId8" Type="http://schemas.openxmlformats.org/officeDocument/2006/relationships/image" Target="../media/image81.jp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Relationship Id="rId4" Type="http://schemas.openxmlformats.org/officeDocument/2006/relationships/image" Target="../media/image74.png"/><Relationship Id="rId9" Type="http://schemas.openxmlformats.org/officeDocument/2006/relationships/image" Target="../media/image78.png"/><Relationship Id="rId5" Type="http://schemas.openxmlformats.org/officeDocument/2006/relationships/image" Target="../media/image71.jpg"/><Relationship Id="rId6" Type="http://schemas.openxmlformats.org/officeDocument/2006/relationships/image" Target="../media/image73.jpg"/><Relationship Id="rId7" Type="http://schemas.openxmlformats.org/officeDocument/2006/relationships/image" Target="../media/image75.png"/><Relationship Id="rId8" Type="http://schemas.openxmlformats.org/officeDocument/2006/relationships/image" Target="../media/image80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79.jpg"/><Relationship Id="rId9" Type="http://schemas.openxmlformats.org/officeDocument/2006/relationships/image" Target="../media/image90.png"/><Relationship Id="rId5" Type="http://schemas.openxmlformats.org/officeDocument/2006/relationships/image" Target="../media/image88.png"/><Relationship Id="rId6" Type="http://schemas.openxmlformats.org/officeDocument/2006/relationships/image" Target="../media/image82.jpg"/><Relationship Id="rId7" Type="http://schemas.openxmlformats.org/officeDocument/2006/relationships/image" Target="../media/image89.png"/><Relationship Id="rId8" Type="http://schemas.openxmlformats.org/officeDocument/2006/relationships/image" Target="../media/image8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Relationship Id="rId4" Type="http://schemas.openxmlformats.org/officeDocument/2006/relationships/image" Target="../media/image86.png"/><Relationship Id="rId9" Type="http://schemas.openxmlformats.org/officeDocument/2006/relationships/image" Target="../media/image84.png"/><Relationship Id="rId5" Type="http://schemas.openxmlformats.org/officeDocument/2006/relationships/image" Target="../media/image93.png"/><Relationship Id="rId6" Type="http://schemas.openxmlformats.org/officeDocument/2006/relationships/image" Target="../media/image85.png"/><Relationship Id="rId7" Type="http://schemas.openxmlformats.org/officeDocument/2006/relationships/image" Target="../media/image87.png"/><Relationship Id="rId8" Type="http://schemas.openxmlformats.org/officeDocument/2006/relationships/image" Target="../media/image9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100.png"/><Relationship Id="rId7" Type="http://schemas.openxmlformats.org/officeDocument/2006/relationships/image" Target="../media/image92.jpg"/><Relationship Id="rId8" Type="http://schemas.openxmlformats.org/officeDocument/2006/relationships/image" Target="../media/image95.jp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5" Type="http://schemas.openxmlformats.org/officeDocument/2006/relationships/image" Target="../media/image94.png"/><Relationship Id="rId6" Type="http://schemas.openxmlformats.org/officeDocument/2006/relationships/image" Target="../media/image99.jpg"/><Relationship Id="rId7" Type="http://schemas.openxmlformats.org/officeDocument/2006/relationships/image" Target="../media/image98.png"/><Relationship Id="rId8" Type="http://schemas.openxmlformats.org/officeDocument/2006/relationships/image" Target="../media/image9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9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2.png"/><Relationship Id="rId8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Relationship Id="rId4" Type="http://schemas.openxmlformats.org/officeDocument/2006/relationships/image" Target="../media/image87.png"/><Relationship Id="rId5" Type="http://schemas.openxmlformats.org/officeDocument/2006/relationships/image" Target="../media/image9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Relationship Id="rId4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2.png"/><Relationship Id="rId11" Type="http://schemas.openxmlformats.org/officeDocument/2006/relationships/image" Target="../media/image20.png"/><Relationship Id="rId10" Type="http://schemas.openxmlformats.org/officeDocument/2006/relationships/image" Target="../media/image23.png"/><Relationship Id="rId9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17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6.png"/><Relationship Id="rId13" Type="http://schemas.openxmlformats.org/officeDocument/2006/relationships/image" Target="../media/image37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25.jpg"/><Relationship Id="rId9" Type="http://schemas.openxmlformats.org/officeDocument/2006/relationships/image" Target="../media/image35.png"/><Relationship Id="rId15" Type="http://schemas.openxmlformats.org/officeDocument/2006/relationships/image" Target="../media/image33.png"/><Relationship Id="rId14" Type="http://schemas.openxmlformats.org/officeDocument/2006/relationships/image" Target="../media/image36.png"/><Relationship Id="rId5" Type="http://schemas.openxmlformats.org/officeDocument/2006/relationships/image" Target="../media/image28.jpg"/><Relationship Id="rId6" Type="http://schemas.openxmlformats.org/officeDocument/2006/relationships/image" Target="../media/image24.jpg"/><Relationship Id="rId7" Type="http://schemas.openxmlformats.org/officeDocument/2006/relationships/image" Target="../media/image40.png"/><Relationship Id="rId8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32.png"/><Relationship Id="rId5" Type="http://schemas.openxmlformats.org/officeDocument/2006/relationships/image" Target="../media/image3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38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Relationship Id="rId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A8C8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2661313" y="309361"/>
            <a:ext cx="9162332" cy="6214269"/>
          </a:xfrm>
          <a:custGeom>
            <a:rect b="b" l="l" r="r" t="t"/>
            <a:pathLst>
              <a:path extrusionOk="0" fill="none" h="6214269" w="9162332">
                <a:moveTo>
                  <a:pt x="0" y="0"/>
                </a:moveTo>
                <a:cubicBezTo>
                  <a:pt x="340504" y="12778"/>
                  <a:pt x="462951" y="-7418"/>
                  <a:pt x="837699" y="0"/>
                </a:cubicBezTo>
                <a:cubicBezTo>
                  <a:pt x="1212447" y="7418"/>
                  <a:pt x="1221935" y="29082"/>
                  <a:pt x="1492151" y="0"/>
                </a:cubicBezTo>
                <a:cubicBezTo>
                  <a:pt x="1762367" y="-29082"/>
                  <a:pt x="1744283" y="2843"/>
                  <a:pt x="1963357" y="0"/>
                </a:cubicBezTo>
                <a:cubicBezTo>
                  <a:pt x="2182431" y="-2843"/>
                  <a:pt x="2518309" y="16084"/>
                  <a:pt x="2709432" y="0"/>
                </a:cubicBezTo>
                <a:cubicBezTo>
                  <a:pt x="2900555" y="-16084"/>
                  <a:pt x="3188102" y="-20403"/>
                  <a:pt x="3455508" y="0"/>
                </a:cubicBezTo>
                <a:cubicBezTo>
                  <a:pt x="3722914" y="20403"/>
                  <a:pt x="3747396" y="1894"/>
                  <a:pt x="3835090" y="0"/>
                </a:cubicBezTo>
                <a:cubicBezTo>
                  <a:pt x="3922784" y="-1894"/>
                  <a:pt x="4176158" y="-17286"/>
                  <a:pt x="4306296" y="0"/>
                </a:cubicBezTo>
                <a:cubicBezTo>
                  <a:pt x="4436434" y="17286"/>
                  <a:pt x="4590403" y="2610"/>
                  <a:pt x="4869125" y="0"/>
                </a:cubicBezTo>
                <a:cubicBezTo>
                  <a:pt x="5147847" y="-2610"/>
                  <a:pt x="5285471" y="8647"/>
                  <a:pt x="5615201" y="0"/>
                </a:cubicBezTo>
                <a:cubicBezTo>
                  <a:pt x="5944931" y="-8647"/>
                  <a:pt x="6119025" y="2033"/>
                  <a:pt x="6269653" y="0"/>
                </a:cubicBezTo>
                <a:cubicBezTo>
                  <a:pt x="6420281" y="-2033"/>
                  <a:pt x="6606336" y="26678"/>
                  <a:pt x="6924105" y="0"/>
                </a:cubicBezTo>
                <a:cubicBezTo>
                  <a:pt x="7241874" y="-26678"/>
                  <a:pt x="7246377" y="16468"/>
                  <a:pt x="7395311" y="0"/>
                </a:cubicBezTo>
                <a:cubicBezTo>
                  <a:pt x="7544245" y="-16468"/>
                  <a:pt x="7771057" y="22361"/>
                  <a:pt x="7866516" y="0"/>
                </a:cubicBezTo>
                <a:cubicBezTo>
                  <a:pt x="7961975" y="-22361"/>
                  <a:pt x="8106328" y="19026"/>
                  <a:pt x="8337722" y="0"/>
                </a:cubicBezTo>
                <a:cubicBezTo>
                  <a:pt x="8569116" y="-19026"/>
                  <a:pt x="8810872" y="27588"/>
                  <a:pt x="9162332" y="0"/>
                </a:cubicBezTo>
                <a:cubicBezTo>
                  <a:pt x="9185412" y="141116"/>
                  <a:pt x="9171153" y="341075"/>
                  <a:pt x="9162332" y="628332"/>
                </a:cubicBezTo>
                <a:cubicBezTo>
                  <a:pt x="9153511" y="915589"/>
                  <a:pt x="9139719" y="1057491"/>
                  <a:pt x="9162332" y="1443091"/>
                </a:cubicBezTo>
                <a:cubicBezTo>
                  <a:pt x="9184945" y="1828691"/>
                  <a:pt x="9161079" y="1860645"/>
                  <a:pt x="9162332" y="2009280"/>
                </a:cubicBezTo>
                <a:cubicBezTo>
                  <a:pt x="9163585" y="2157915"/>
                  <a:pt x="9161668" y="2618820"/>
                  <a:pt x="9162332" y="2824040"/>
                </a:cubicBezTo>
                <a:cubicBezTo>
                  <a:pt x="9162996" y="3029260"/>
                  <a:pt x="9156104" y="3469415"/>
                  <a:pt x="9162332" y="3638800"/>
                </a:cubicBezTo>
                <a:cubicBezTo>
                  <a:pt x="9168560" y="3808185"/>
                  <a:pt x="9130587" y="4108029"/>
                  <a:pt x="9162332" y="4329274"/>
                </a:cubicBezTo>
                <a:cubicBezTo>
                  <a:pt x="9194077" y="4550519"/>
                  <a:pt x="9142650" y="4797890"/>
                  <a:pt x="9162332" y="4957606"/>
                </a:cubicBezTo>
                <a:cubicBezTo>
                  <a:pt x="9182014" y="5117322"/>
                  <a:pt x="9146157" y="5393372"/>
                  <a:pt x="9162332" y="5523795"/>
                </a:cubicBezTo>
                <a:cubicBezTo>
                  <a:pt x="9178507" y="5654218"/>
                  <a:pt x="9186515" y="6074874"/>
                  <a:pt x="9162332" y="6214269"/>
                </a:cubicBezTo>
                <a:cubicBezTo>
                  <a:pt x="8931348" y="6217567"/>
                  <a:pt x="8829900" y="6235055"/>
                  <a:pt x="8599503" y="6214269"/>
                </a:cubicBezTo>
                <a:cubicBezTo>
                  <a:pt x="8369106" y="6193483"/>
                  <a:pt x="8016606" y="6249361"/>
                  <a:pt x="7761804" y="6214269"/>
                </a:cubicBezTo>
                <a:cubicBezTo>
                  <a:pt x="7507002" y="6179177"/>
                  <a:pt x="7309144" y="6198595"/>
                  <a:pt x="7015729" y="6214269"/>
                </a:cubicBezTo>
                <a:cubicBezTo>
                  <a:pt x="6722314" y="6229943"/>
                  <a:pt x="6503753" y="6182386"/>
                  <a:pt x="6269653" y="6214269"/>
                </a:cubicBezTo>
                <a:cubicBezTo>
                  <a:pt x="6035553" y="6246152"/>
                  <a:pt x="5982489" y="6191582"/>
                  <a:pt x="5798447" y="6214269"/>
                </a:cubicBezTo>
                <a:cubicBezTo>
                  <a:pt x="5614405" y="6236956"/>
                  <a:pt x="5314511" y="6239815"/>
                  <a:pt x="5052372" y="6214269"/>
                </a:cubicBezTo>
                <a:cubicBezTo>
                  <a:pt x="4790234" y="6188723"/>
                  <a:pt x="4752900" y="6204605"/>
                  <a:pt x="4489543" y="6214269"/>
                </a:cubicBezTo>
                <a:cubicBezTo>
                  <a:pt x="4226186" y="6223933"/>
                  <a:pt x="4062719" y="6207592"/>
                  <a:pt x="3743467" y="6214269"/>
                </a:cubicBezTo>
                <a:cubicBezTo>
                  <a:pt x="3424215" y="6220946"/>
                  <a:pt x="3534041" y="6224530"/>
                  <a:pt x="3363885" y="6214269"/>
                </a:cubicBezTo>
                <a:cubicBezTo>
                  <a:pt x="3193729" y="6204008"/>
                  <a:pt x="2821140" y="6182401"/>
                  <a:pt x="2617809" y="6214269"/>
                </a:cubicBezTo>
                <a:cubicBezTo>
                  <a:pt x="2414478" y="6246137"/>
                  <a:pt x="2114247" y="6242849"/>
                  <a:pt x="1780110" y="6214269"/>
                </a:cubicBezTo>
                <a:cubicBezTo>
                  <a:pt x="1445973" y="6185689"/>
                  <a:pt x="1211352" y="6178583"/>
                  <a:pt x="942411" y="6214269"/>
                </a:cubicBezTo>
                <a:cubicBezTo>
                  <a:pt x="673470" y="6249955"/>
                  <a:pt x="356679" y="6189316"/>
                  <a:pt x="0" y="6214269"/>
                </a:cubicBezTo>
                <a:cubicBezTo>
                  <a:pt x="9000" y="6100520"/>
                  <a:pt x="915" y="5890581"/>
                  <a:pt x="0" y="5648080"/>
                </a:cubicBezTo>
                <a:cubicBezTo>
                  <a:pt x="-915" y="5405579"/>
                  <a:pt x="2724" y="5175442"/>
                  <a:pt x="0" y="5019748"/>
                </a:cubicBezTo>
                <a:cubicBezTo>
                  <a:pt x="-2724" y="4864054"/>
                  <a:pt x="-17272" y="4674401"/>
                  <a:pt x="0" y="4453559"/>
                </a:cubicBezTo>
                <a:cubicBezTo>
                  <a:pt x="17272" y="4232717"/>
                  <a:pt x="14045" y="3973796"/>
                  <a:pt x="0" y="3700942"/>
                </a:cubicBezTo>
                <a:cubicBezTo>
                  <a:pt x="-14045" y="3428088"/>
                  <a:pt x="10590" y="3102720"/>
                  <a:pt x="0" y="2886183"/>
                </a:cubicBezTo>
                <a:cubicBezTo>
                  <a:pt x="-10590" y="2669646"/>
                  <a:pt x="29763" y="2555387"/>
                  <a:pt x="0" y="2257851"/>
                </a:cubicBezTo>
                <a:cubicBezTo>
                  <a:pt x="-29763" y="1960315"/>
                  <a:pt x="26066" y="1918592"/>
                  <a:pt x="0" y="1691662"/>
                </a:cubicBezTo>
                <a:cubicBezTo>
                  <a:pt x="-26066" y="1464732"/>
                  <a:pt x="18784" y="1244022"/>
                  <a:pt x="0" y="1125473"/>
                </a:cubicBezTo>
                <a:cubicBezTo>
                  <a:pt x="-18784" y="1006924"/>
                  <a:pt x="-33716" y="323842"/>
                  <a:pt x="0" y="0"/>
                </a:cubicBezTo>
                <a:close/>
              </a:path>
              <a:path extrusionOk="0" h="6214269" w="9162332">
                <a:moveTo>
                  <a:pt x="0" y="0"/>
                </a:moveTo>
                <a:cubicBezTo>
                  <a:pt x="218354" y="-8443"/>
                  <a:pt x="365442" y="-10561"/>
                  <a:pt x="471206" y="0"/>
                </a:cubicBezTo>
                <a:cubicBezTo>
                  <a:pt x="576970" y="10561"/>
                  <a:pt x="880013" y="-16629"/>
                  <a:pt x="1125658" y="0"/>
                </a:cubicBezTo>
                <a:cubicBezTo>
                  <a:pt x="1371303" y="16629"/>
                  <a:pt x="1456689" y="10851"/>
                  <a:pt x="1780110" y="0"/>
                </a:cubicBezTo>
                <a:cubicBezTo>
                  <a:pt x="2103531" y="-10851"/>
                  <a:pt x="2281397" y="-25478"/>
                  <a:pt x="2526186" y="0"/>
                </a:cubicBezTo>
                <a:cubicBezTo>
                  <a:pt x="2770975" y="25478"/>
                  <a:pt x="3097900" y="22416"/>
                  <a:pt x="3363885" y="0"/>
                </a:cubicBezTo>
                <a:cubicBezTo>
                  <a:pt x="3629870" y="-22416"/>
                  <a:pt x="3606567" y="-12275"/>
                  <a:pt x="3743467" y="0"/>
                </a:cubicBezTo>
                <a:cubicBezTo>
                  <a:pt x="3880367" y="12275"/>
                  <a:pt x="3959695" y="9865"/>
                  <a:pt x="4123049" y="0"/>
                </a:cubicBezTo>
                <a:cubicBezTo>
                  <a:pt x="4286403" y="-9865"/>
                  <a:pt x="4557416" y="-16152"/>
                  <a:pt x="4869125" y="0"/>
                </a:cubicBezTo>
                <a:cubicBezTo>
                  <a:pt x="5180834" y="16152"/>
                  <a:pt x="5393418" y="32809"/>
                  <a:pt x="5615201" y="0"/>
                </a:cubicBezTo>
                <a:cubicBezTo>
                  <a:pt x="5836984" y="-32809"/>
                  <a:pt x="6112588" y="-10312"/>
                  <a:pt x="6452900" y="0"/>
                </a:cubicBezTo>
                <a:cubicBezTo>
                  <a:pt x="6793212" y="10312"/>
                  <a:pt x="6836924" y="26892"/>
                  <a:pt x="7015729" y="0"/>
                </a:cubicBezTo>
                <a:cubicBezTo>
                  <a:pt x="7194534" y="-26892"/>
                  <a:pt x="7465362" y="4992"/>
                  <a:pt x="7761804" y="0"/>
                </a:cubicBezTo>
                <a:cubicBezTo>
                  <a:pt x="8058247" y="-4992"/>
                  <a:pt x="8253259" y="-19976"/>
                  <a:pt x="8507880" y="0"/>
                </a:cubicBezTo>
                <a:cubicBezTo>
                  <a:pt x="8762501" y="19976"/>
                  <a:pt x="8985041" y="4533"/>
                  <a:pt x="9162332" y="0"/>
                </a:cubicBezTo>
                <a:cubicBezTo>
                  <a:pt x="9189582" y="235475"/>
                  <a:pt x="9158689" y="343871"/>
                  <a:pt x="9162332" y="628332"/>
                </a:cubicBezTo>
                <a:cubicBezTo>
                  <a:pt x="9165975" y="912793"/>
                  <a:pt x="9159277" y="943671"/>
                  <a:pt x="9162332" y="1132378"/>
                </a:cubicBezTo>
                <a:cubicBezTo>
                  <a:pt x="9165387" y="1321085"/>
                  <a:pt x="9148798" y="1630819"/>
                  <a:pt x="9162332" y="1947138"/>
                </a:cubicBezTo>
                <a:cubicBezTo>
                  <a:pt x="9175866" y="2263457"/>
                  <a:pt x="9133771" y="2265037"/>
                  <a:pt x="9162332" y="2575469"/>
                </a:cubicBezTo>
                <a:cubicBezTo>
                  <a:pt x="9190893" y="2885901"/>
                  <a:pt x="9157426" y="2994432"/>
                  <a:pt x="9162332" y="3141658"/>
                </a:cubicBezTo>
                <a:cubicBezTo>
                  <a:pt x="9167238" y="3288884"/>
                  <a:pt x="9147649" y="3647319"/>
                  <a:pt x="9162332" y="3956418"/>
                </a:cubicBezTo>
                <a:cubicBezTo>
                  <a:pt x="9177015" y="4265517"/>
                  <a:pt x="9147170" y="4253381"/>
                  <a:pt x="9162332" y="4460464"/>
                </a:cubicBezTo>
                <a:cubicBezTo>
                  <a:pt x="9177494" y="4667547"/>
                  <a:pt x="9166393" y="4725332"/>
                  <a:pt x="9162332" y="4964510"/>
                </a:cubicBezTo>
                <a:cubicBezTo>
                  <a:pt x="9158271" y="5203688"/>
                  <a:pt x="9172621" y="5378963"/>
                  <a:pt x="9162332" y="5530699"/>
                </a:cubicBezTo>
                <a:cubicBezTo>
                  <a:pt x="9152043" y="5682435"/>
                  <a:pt x="9178227" y="5940051"/>
                  <a:pt x="9162332" y="6214269"/>
                </a:cubicBezTo>
                <a:cubicBezTo>
                  <a:pt x="8913774" y="6186812"/>
                  <a:pt x="8718096" y="6188329"/>
                  <a:pt x="8324633" y="6214269"/>
                </a:cubicBezTo>
                <a:cubicBezTo>
                  <a:pt x="7931170" y="6240209"/>
                  <a:pt x="7968819" y="6243430"/>
                  <a:pt x="7670181" y="6214269"/>
                </a:cubicBezTo>
                <a:cubicBezTo>
                  <a:pt x="7371543" y="6185108"/>
                  <a:pt x="7285833" y="6211294"/>
                  <a:pt x="7107352" y="6214269"/>
                </a:cubicBezTo>
                <a:cubicBezTo>
                  <a:pt x="6928871" y="6217244"/>
                  <a:pt x="6803897" y="6202029"/>
                  <a:pt x="6636146" y="6214269"/>
                </a:cubicBezTo>
                <a:cubicBezTo>
                  <a:pt x="6468395" y="6226509"/>
                  <a:pt x="6073623" y="6230327"/>
                  <a:pt x="5798447" y="6214269"/>
                </a:cubicBezTo>
                <a:cubicBezTo>
                  <a:pt x="5523271" y="6198211"/>
                  <a:pt x="5433282" y="6221515"/>
                  <a:pt x="5235618" y="6214269"/>
                </a:cubicBezTo>
                <a:cubicBezTo>
                  <a:pt x="5037954" y="6207023"/>
                  <a:pt x="4996556" y="6201867"/>
                  <a:pt x="4764413" y="6214269"/>
                </a:cubicBezTo>
                <a:cubicBezTo>
                  <a:pt x="4532271" y="6226671"/>
                  <a:pt x="4382999" y="6207881"/>
                  <a:pt x="4018337" y="6214269"/>
                </a:cubicBezTo>
                <a:cubicBezTo>
                  <a:pt x="3653675" y="6220657"/>
                  <a:pt x="3765357" y="6197561"/>
                  <a:pt x="3638755" y="6214269"/>
                </a:cubicBezTo>
                <a:cubicBezTo>
                  <a:pt x="3512153" y="6230977"/>
                  <a:pt x="3357040" y="6218659"/>
                  <a:pt x="3259172" y="6214269"/>
                </a:cubicBezTo>
                <a:cubicBezTo>
                  <a:pt x="3161304" y="6209879"/>
                  <a:pt x="2868047" y="6231608"/>
                  <a:pt x="2513097" y="6214269"/>
                </a:cubicBezTo>
                <a:cubicBezTo>
                  <a:pt x="2158147" y="6196930"/>
                  <a:pt x="2021849" y="6184586"/>
                  <a:pt x="1858644" y="6214269"/>
                </a:cubicBezTo>
                <a:cubicBezTo>
                  <a:pt x="1695439" y="6243952"/>
                  <a:pt x="1582724" y="6206347"/>
                  <a:pt x="1479062" y="6214269"/>
                </a:cubicBezTo>
                <a:cubicBezTo>
                  <a:pt x="1375400" y="6222191"/>
                  <a:pt x="1147586" y="6209617"/>
                  <a:pt x="824610" y="6214269"/>
                </a:cubicBezTo>
                <a:cubicBezTo>
                  <a:pt x="501634" y="6218921"/>
                  <a:pt x="375925" y="6184364"/>
                  <a:pt x="0" y="6214269"/>
                </a:cubicBezTo>
                <a:cubicBezTo>
                  <a:pt x="-23095" y="6075440"/>
                  <a:pt x="-10706" y="5779826"/>
                  <a:pt x="0" y="5648080"/>
                </a:cubicBezTo>
                <a:cubicBezTo>
                  <a:pt x="10706" y="5516334"/>
                  <a:pt x="18250" y="5016164"/>
                  <a:pt x="0" y="4833320"/>
                </a:cubicBezTo>
                <a:cubicBezTo>
                  <a:pt x="-18250" y="4650476"/>
                  <a:pt x="1953" y="4492005"/>
                  <a:pt x="0" y="4267131"/>
                </a:cubicBezTo>
                <a:cubicBezTo>
                  <a:pt x="-1953" y="4042257"/>
                  <a:pt x="-13569" y="3890058"/>
                  <a:pt x="0" y="3638800"/>
                </a:cubicBezTo>
                <a:cubicBezTo>
                  <a:pt x="13569" y="3387542"/>
                  <a:pt x="-4406" y="3114477"/>
                  <a:pt x="0" y="2948325"/>
                </a:cubicBezTo>
                <a:cubicBezTo>
                  <a:pt x="4406" y="2782174"/>
                  <a:pt x="-33994" y="2470976"/>
                  <a:pt x="0" y="2257851"/>
                </a:cubicBezTo>
                <a:cubicBezTo>
                  <a:pt x="33994" y="2044726"/>
                  <a:pt x="-12082" y="1722765"/>
                  <a:pt x="0" y="1505234"/>
                </a:cubicBezTo>
                <a:cubicBezTo>
                  <a:pt x="12082" y="1287703"/>
                  <a:pt x="-17372" y="1169882"/>
                  <a:pt x="0" y="876902"/>
                </a:cubicBezTo>
                <a:cubicBezTo>
                  <a:pt x="17372" y="583922"/>
                  <a:pt x="17720" y="317026"/>
                  <a:pt x="0" y="0"/>
                </a:cubicBezTo>
                <a:close/>
              </a:path>
            </a:pathLst>
          </a:custGeom>
          <a:solidFill>
            <a:srgbClr val="8C7CAC"/>
          </a:solidFill>
          <a:ln cap="flat" cmpd="sng" w="76200">
            <a:solidFill>
              <a:srgbClr val="E4E0EC"/>
            </a:solidFill>
            <a:prstDash val="lg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3612834" y="825841"/>
            <a:ext cx="3891657" cy="3411843"/>
          </a:xfrm>
          <a:custGeom>
            <a:rect b="b" l="l" r="r" t="t"/>
            <a:pathLst>
              <a:path extrusionOk="0" h="3411843" w="503101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3734059" y="1511230"/>
            <a:ext cx="3086285" cy="210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b="0" i="0" lang="en-US" sz="9600" u="none" cap="none" strike="noStrike">
                <a:solidFill>
                  <a:srgbClr val="F8D8E3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-US" sz="9600" u="none" cap="none" strike="noStrike">
                <a:solidFill>
                  <a:srgbClr val="E7C4E4"/>
                </a:solidFill>
                <a:latin typeface="Arial"/>
                <a:ea typeface="Arial"/>
                <a:cs typeface="Arial"/>
                <a:sym typeface="Arial"/>
              </a:rPr>
              <a:t>ớ</a:t>
            </a:r>
            <a:r>
              <a:rPr b="0" i="0" lang="en-US" sz="9600" u="none" cap="none" strike="noStrike">
                <a:solidFill>
                  <a:srgbClr val="F6CAD9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-US" sz="9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9600" u="none" cap="none" strike="noStrike">
                <a:solidFill>
                  <a:srgbClr val="F6CAD9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en-US" sz="9600" u="none" cap="none" strike="noStrike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US" sz="9600" u="none" cap="none" strike="noStrike">
                <a:solidFill>
                  <a:srgbClr val="E7C4E4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-US" sz="9600" u="none" cap="none" strike="noStrike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ệ</a:t>
            </a:r>
            <a:r>
              <a:rPr b="0" i="0" lang="en-US" sz="9600" u="none" cap="none" strike="noStrike">
                <a:solidFill>
                  <a:srgbClr val="F8D8E3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 b="0" i="0" sz="9600" u="none" cap="none" strike="noStrike">
              <a:solidFill>
                <a:srgbClr val="F6CA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8114991" y="4322730"/>
            <a:ext cx="4090657" cy="2548919"/>
          </a:xfrm>
          <a:custGeom>
            <a:rect b="b" l="l" r="r" t="t"/>
            <a:pathLst>
              <a:path extrusionOk="0" h="2548919" w="4090657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8425158" y="4664896"/>
            <a:ext cx="3780424" cy="2193104"/>
          </a:xfrm>
          <a:custGeom>
            <a:rect b="b" l="l" r="r" t="t"/>
            <a:pathLst>
              <a:path extrusionOk="0" h="2538323" w="4689049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1"/>
          <p:cNvGrpSpPr/>
          <p:nvPr/>
        </p:nvGrpSpPr>
        <p:grpSpPr>
          <a:xfrm>
            <a:off x="-9530835" y="0"/>
            <a:ext cx="12062002" cy="6858000"/>
            <a:chOff x="-9530835" y="0"/>
            <a:chExt cx="12062002" cy="6858000"/>
          </a:xfrm>
        </p:grpSpPr>
        <p:sp>
          <p:nvSpPr>
            <p:cNvPr id="96" name="Google Shape;96;p1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"/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</p:grpSpPr>
        <p:sp>
          <p:nvSpPr>
            <p:cNvPr id="99" name="Google Shape;99;p1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"/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</p:grpSpPr>
        <p:sp>
          <p:nvSpPr>
            <p:cNvPr id="102" name="Google Shape;102;p1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105" name="Google Shape;105;p1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108" name="Google Shape;108;p1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1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111" name="Google Shape;111;p1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1"/>
          <p:cNvSpPr txBox="1"/>
          <p:nvPr/>
        </p:nvSpPr>
        <p:spPr>
          <a:xfrm>
            <a:off x="6764192" y="1455888"/>
            <a:ext cx="566504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C9CEE5"/>
                </a:solidFill>
                <a:latin typeface="Arial"/>
                <a:ea typeface="Arial"/>
                <a:cs typeface="Arial"/>
                <a:sym typeface="Arial"/>
              </a:rPr>
              <a:t>HÌNH TRỤ</a:t>
            </a:r>
            <a:endParaRPr/>
          </a:p>
        </p:txBody>
      </p:sp>
      <p:sp>
        <p:nvSpPr>
          <p:cNvPr id="114" name="Google Shape;114;p1"/>
          <p:cNvSpPr txBox="1"/>
          <p:nvPr/>
        </p:nvSpPr>
        <p:spPr>
          <a:xfrm>
            <a:off x="6753699" y="2362705"/>
            <a:ext cx="566504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E5ABBF"/>
                </a:solidFill>
                <a:latin typeface="Arial"/>
                <a:ea typeface="Arial"/>
                <a:cs typeface="Arial"/>
                <a:sym typeface="Arial"/>
              </a:rPr>
              <a:t>HÌNH cẦU</a:t>
            </a:r>
            <a:endParaRPr/>
          </a:p>
        </p:txBody>
      </p:sp>
      <p:pic>
        <p:nvPicPr>
          <p:cNvPr id="115" name="Google Shape;11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3198" y="3602907"/>
            <a:ext cx="4351020" cy="3263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"/>
          <p:cNvSpPr txBox="1"/>
          <p:nvPr/>
        </p:nvSpPr>
        <p:spPr>
          <a:xfrm>
            <a:off x="438551" y="331870"/>
            <a:ext cx="756744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lt2"/>
                </a:solidFill>
                <a:latin typeface="Ruge Boogie"/>
                <a:ea typeface="Ruge Boogie"/>
                <a:cs typeface="Ruge Boogie"/>
                <a:sym typeface="Ruge Boogie"/>
              </a:rPr>
              <a:t>Toán 5</a:t>
            </a:r>
            <a:endParaRPr b="1" sz="5400">
              <a:solidFill>
                <a:schemeClr val="lt2"/>
              </a:solidFill>
              <a:latin typeface="Ruge Boogie"/>
              <a:ea typeface="Ruge Boogie"/>
              <a:cs typeface="Ruge Boogie"/>
              <a:sym typeface="Ruge Boogie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6875703" y="3450315"/>
            <a:ext cx="756744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2CC"/>
                </a:solidFill>
                <a:latin typeface="Ruge Boogie"/>
                <a:ea typeface="Ruge Boogie"/>
                <a:cs typeface="Ruge Boogie"/>
                <a:sym typeface="Ruge Boogie"/>
              </a:rPr>
              <a:t>Trang 125</a:t>
            </a:r>
            <a:endParaRPr b="1" sz="3600">
              <a:solidFill>
                <a:srgbClr val="FFF2CC"/>
              </a:solidFill>
              <a:latin typeface="Ruge Boogie"/>
              <a:ea typeface="Ruge Boogie"/>
              <a:cs typeface="Ruge Boogie"/>
              <a:sym typeface="Ruge Boogie"/>
            </a:endParaRPr>
          </a:p>
        </p:txBody>
      </p:sp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80463" y="4740665"/>
            <a:ext cx="1658697" cy="165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42479" y="5485073"/>
            <a:ext cx="920189" cy="92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41465" y="-795612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10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9" name="Google Shape;499;p10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500" name="Google Shape;500;p10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10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503" name="Google Shape;503;p10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" name="Google Shape;505;p10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506" name="Google Shape;506;p10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Google Shape;508;p10"/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</p:grpSpPr>
        <p:sp>
          <p:nvSpPr>
            <p:cNvPr id="509" name="Google Shape;509;p10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10"/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</p:grpSpPr>
        <p:sp>
          <p:nvSpPr>
            <p:cNvPr id="512" name="Google Shape;512;p10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p10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515" name="Google Shape;515;p10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7" name="Google Shape;517;p10"/>
          <p:cNvPicPr preferRelativeResize="0"/>
          <p:nvPr/>
        </p:nvPicPr>
        <p:blipFill rotWithShape="1">
          <a:blip r:embed="rId4">
            <a:alphaModFix/>
          </a:blip>
          <a:srcRect b="49242" l="0" r="50298" t="0"/>
          <a:stretch/>
        </p:blipFill>
        <p:spPr>
          <a:xfrm>
            <a:off x="8010373" y="-576928"/>
            <a:ext cx="2283809" cy="2332354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10"/>
          <p:cNvSpPr/>
          <p:nvPr/>
        </p:nvSpPr>
        <p:spPr>
          <a:xfrm>
            <a:off x="1824274" y="1616819"/>
            <a:ext cx="5796414" cy="1014102"/>
          </a:xfrm>
          <a:prstGeom prst="roundRect">
            <a:avLst>
              <a:gd fmla="val 16667" name="adj"/>
            </a:avLst>
          </a:prstGeom>
          <a:solidFill>
            <a:srgbClr val="C9CEE5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10"/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9A8CB6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520" name="Google Shape;520;p10"/>
          <p:cNvSpPr txBox="1"/>
          <p:nvPr/>
        </p:nvSpPr>
        <p:spPr>
          <a:xfrm>
            <a:off x="2482832" y="1739150"/>
            <a:ext cx="543645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Giới thiệu hình cầu.</a:t>
            </a:r>
            <a:endParaRPr/>
          </a:p>
        </p:txBody>
      </p:sp>
      <p:pic>
        <p:nvPicPr>
          <p:cNvPr id="521" name="Google Shape;521;p10"/>
          <p:cNvPicPr preferRelativeResize="0"/>
          <p:nvPr/>
        </p:nvPicPr>
        <p:blipFill rotWithShape="1">
          <a:blip r:embed="rId5">
            <a:alphaModFix/>
          </a:blip>
          <a:srcRect b="14021" l="11210" r="9274" t="0"/>
          <a:stretch/>
        </p:blipFill>
        <p:spPr>
          <a:xfrm>
            <a:off x="644266" y="2955707"/>
            <a:ext cx="3386191" cy="266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0"/>
          <p:cNvPicPr preferRelativeResize="0"/>
          <p:nvPr/>
        </p:nvPicPr>
        <p:blipFill rotWithShape="1">
          <a:blip r:embed="rId6">
            <a:alphaModFix/>
          </a:blip>
          <a:srcRect b="0" l="0" r="0" t="5646"/>
          <a:stretch/>
        </p:blipFill>
        <p:spPr>
          <a:xfrm>
            <a:off x="4062682" y="1820315"/>
            <a:ext cx="3398851" cy="53448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3" name="Google Shape;523;p10"/>
          <p:cNvGrpSpPr/>
          <p:nvPr/>
        </p:nvGrpSpPr>
        <p:grpSpPr>
          <a:xfrm>
            <a:off x="1120308" y="3103821"/>
            <a:ext cx="2292161" cy="2360477"/>
            <a:chOff x="7619915" y="3034405"/>
            <a:chExt cx="2407409" cy="2407409"/>
          </a:xfrm>
        </p:grpSpPr>
        <p:sp>
          <p:nvSpPr>
            <p:cNvPr id="524" name="Google Shape;524;p10"/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noFill/>
            <a:ln cap="flat" cmpd="sng" w="571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 rot="-5400000">
              <a:off x="8557023" y="3414788"/>
              <a:ext cx="522558" cy="2396770"/>
            </a:xfrm>
            <a:prstGeom prst="leftBracket">
              <a:avLst>
                <a:gd fmla="val 227508" name="adj"/>
              </a:avLst>
            </a:prstGeom>
            <a:noFill/>
            <a:ln cap="flat" cmpd="sng" w="571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 flipH="1" rot="-5400000">
              <a:off x="8557023" y="2940455"/>
              <a:ext cx="522558" cy="2396770"/>
            </a:xfrm>
            <a:prstGeom prst="leftBracket">
              <a:avLst>
                <a:gd fmla="val 227508" name="adj"/>
              </a:avLst>
            </a:prstGeom>
            <a:noFill/>
            <a:ln cap="flat" cmpd="sng" w="571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7" name="Google Shape;527;p10"/>
          <p:cNvGrpSpPr/>
          <p:nvPr/>
        </p:nvGrpSpPr>
        <p:grpSpPr>
          <a:xfrm>
            <a:off x="4251608" y="2847307"/>
            <a:ext cx="3025468" cy="2970264"/>
            <a:chOff x="7619915" y="3034405"/>
            <a:chExt cx="2407409" cy="2407409"/>
          </a:xfrm>
        </p:grpSpPr>
        <p:sp>
          <p:nvSpPr>
            <p:cNvPr id="528" name="Google Shape;528;p10"/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noFill/>
            <a:ln cap="flat" cmpd="sng" w="571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 rot="-5400000">
              <a:off x="8557023" y="3414788"/>
              <a:ext cx="522558" cy="2396770"/>
            </a:xfrm>
            <a:prstGeom prst="leftBracket">
              <a:avLst>
                <a:gd fmla="val 227508" name="adj"/>
              </a:avLst>
            </a:prstGeom>
            <a:noFill/>
            <a:ln cap="flat" cmpd="sng" w="571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 flipH="1" rot="-5400000">
              <a:off x="8557023" y="2940455"/>
              <a:ext cx="522558" cy="2396770"/>
            </a:xfrm>
            <a:prstGeom prst="leftBracket">
              <a:avLst>
                <a:gd fmla="val 227508" name="adj"/>
              </a:avLst>
            </a:prstGeom>
            <a:noFill/>
            <a:ln cap="flat" cmpd="sng" w="571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10"/>
          <p:cNvGrpSpPr/>
          <p:nvPr/>
        </p:nvGrpSpPr>
        <p:grpSpPr>
          <a:xfrm>
            <a:off x="7769779" y="2960797"/>
            <a:ext cx="2822966" cy="2771457"/>
            <a:chOff x="7619915" y="3034405"/>
            <a:chExt cx="2407409" cy="2407409"/>
          </a:xfrm>
        </p:grpSpPr>
        <p:sp>
          <p:nvSpPr>
            <p:cNvPr id="532" name="Google Shape;532;p10"/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noFill/>
            <a:ln cap="flat" cmpd="sng" w="57150">
              <a:solidFill>
                <a:srgbClr val="00206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 rot="-5400000">
              <a:off x="8557023" y="3414788"/>
              <a:ext cx="522558" cy="2396770"/>
            </a:xfrm>
            <a:prstGeom prst="leftBracket">
              <a:avLst>
                <a:gd fmla="val 227508" name="adj"/>
              </a:avLst>
            </a:prstGeom>
            <a:noFill/>
            <a:ln cap="flat" cmpd="sng" w="57150">
              <a:solidFill>
                <a:srgbClr val="00206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 flipH="1" rot="-5400000">
              <a:off x="8557023" y="2940455"/>
              <a:ext cx="522558" cy="2396770"/>
            </a:xfrm>
            <a:prstGeom prst="leftBracket">
              <a:avLst>
                <a:gd fmla="val 227508" name="adj"/>
              </a:avLst>
            </a:prstGeom>
            <a:noFill/>
            <a:ln cap="flat" cmpd="sng" w="57150">
              <a:solidFill>
                <a:srgbClr val="00206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5" name="Google Shape;535;p10"/>
          <p:cNvSpPr txBox="1"/>
          <p:nvPr/>
        </p:nvSpPr>
        <p:spPr>
          <a:xfrm>
            <a:off x="8157944" y="6022314"/>
            <a:ext cx="209104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Hình cầu</a:t>
            </a:r>
            <a:endParaRPr/>
          </a:p>
        </p:txBody>
      </p:sp>
      <p:sp>
        <p:nvSpPr>
          <p:cNvPr id="536" name="Google Shape;536;p10"/>
          <p:cNvSpPr/>
          <p:nvPr/>
        </p:nvSpPr>
        <p:spPr>
          <a:xfrm>
            <a:off x="1394196" y="5943032"/>
            <a:ext cx="6142084" cy="786989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CE8E7">
              <a:alpha val="60000"/>
            </a:srgbClr>
          </a:solidFill>
          <a:ln cap="flat" cmpd="sng" w="12700">
            <a:solidFill>
              <a:srgbClr val="D270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10"/>
          <p:cNvSpPr txBox="1"/>
          <p:nvPr/>
        </p:nvSpPr>
        <p:spPr>
          <a:xfrm>
            <a:off x="1533315" y="6107728"/>
            <a:ext cx="63735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rPr>
              <a:t>Quả bóng, Trái Đất có dạng</a:t>
            </a:r>
            <a:r>
              <a:rPr lang="en-US" sz="24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rPr>
              <a:t> </a:t>
            </a:r>
            <a:r>
              <a:rPr b="1" lang="en-US" sz="2400">
                <a:solidFill>
                  <a:srgbClr val="D27091"/>
                </a:solidFill>
                <a:latin typeface="Oi"/>
                <a:ea typeface="Oi"/>
                <a:cs typeface="Oi"/>
                <a:sym typeface="Oi"/>
              </a:rPr>
              <a:t>hình cầu</a:t>
            </a:r>
            <a:r>
              <a:rPr lang="en-US" sz="24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rPr>
              <a:t>.</a:t>
            </a:r>
            <a:endParaRPr/>
          </a:p>
        </p:txBody>
      </p:sp>
      <p:pic>
        <p:nvPicPr>
          <p:cNvPr id="538" name="Google Shape;538;p10"/>
          <p:cNvPicPr preferRelativeResize="0"/>
          <p:nvPr/>
        </p:nvPicPr>
        <p:blipFill rotWithShape="1">
          <a:blip r:embed="rId4">
            <a:alphaModFix/>
          </a:blip>
          <a:srcRect b="49242" l="0" r="50298" t="0"/>
          <a:stretch/>
        </p:blipFill>
        <p:spPr>
          <a:xfrm>
            <a:off x="1263910" y="-675552"/>
            <a:ext cx="2283809" cy="233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48655" y="-158198"/>
            <a:ext cx="6278941" cy="2125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11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5" name="Google Shape;545;p11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546" name="Google Shape;546;p11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8" name="Google Shape;548;p11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549" name="Google Shape;549;p11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1" name="Google Shape;551;p11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552" name="Google Shape;552;p11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4" name="Google Shape;554;p11"/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</p:grpSpPr>
        <p:sp>
          <p:nvSpPr>
            <p:cNvPr id="555" name="Google Shape;555;p11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7" name="Google Shape;557;p11"/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</p:grpSpPr>
        <p:sp>
          <p:nvSpPr>
            <p:cNvPr id="558" name="Google Shape;558;p11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560;p11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561" name="Google Shape;561;p11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3" name="Google Shape;563;p11"/>
          <p:cNvSpPr/>
          <p:nvPr/>
        </p:nvSpPr>
        <p:spPr>
          <a:xfrm>
            <a:off x="1834838" y="313756"/>
            <a:ext cx="5796414" cy="1014102"/>
          </a:xfrm>
          <a:prstGeom prst="roundRect">
            <a:avLst>
              <a:gd fmla="val 16667" name="adj"/>
            </a:avLst>
          </a:prstGeom>
          <a:solidFill>
            <a:srgbClr val="C9CEE5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11"/>
          <p:cNvSpPr/>
          <p:nvPr/>
        </p:nvSpPr>
        <p:spPr>
          <a:xfrm>
            <a:off x="1149328" y="220673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9A8CB6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565" name="Google Shape;565;p11"/>
          <p:cNvSpPr txBox="1"/>
          <p:nvPr/>
        </p:nvSpPr>
        <p:spPr>
          <a:xfrm>
            <a:off x="2493396" y="436087"/>
            <a:ext cx="543645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Giới thiệu hình cầu.</a:t>
            </a:r>
            <a:endParaRPr/>
          </a:p>
        </p:txBody>
      </p:sp>
      <p:grpSp>
        <p:nvGrpSpPr>
          <p:cNvPr id="566" name="Google Shape;566;p11"/>
          <p:cNvGrpSpPr/>
          <p:nvPr/>
        </p:nvGrpSpPr>
        <p:grpSpPr>
          <a:xfrm>
            <a:off x="1546276" y="2006800"/>
            <a:ext cx="3025468" cy="2970264"/>
            <a:chOff x="7619915" y="3034405"/>
            <a:chExt cx="2407409" cy="2407409"/>
          </a:xfrm>
        </p:grpSpPr>
        <p:sp>
          <p:nvSpPr>
            <p:cNvPr id="567" name="Google Shape;567;p11"/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solidFill>
              <a:srgbClr val="AAB2D7"/>
            </a:solidFill>
            <a:ln cap="flat" cmpd="sng" w="571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1"/>
            <p:cNvSpPr/>
            <p:nvPr/>
          </p:nvSpPr>
          <p:spPr>
            <a:xfrm rot="-5400000">
              <a:off x="8557023" y="3414788"/>
              <a:ext cx="522558" cy="2396770"/>
            </a:xfrm>
            <a:prstGeom prst="leftBracket">
              <a:avLst>
                <a:gd fmla="val 227508" name="adj"/>
              </a:avLst>
            </a:prstGeom>
            <a:solidFill>
              <a:srgbClr val="AAB2D7"/>
            </a:solidFill>
            <a:ln cap="flat" cmpd="sng" w="571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1"/>
            <p:cNvSpPr/>
            <p:nvPr/>
          </p:nvSpPr>
          <p:spPr>
            <a:xfrm flipH="1" rot="-5400000">
              <a:off x="8557023" y="2940455"/>
              <a:ext cx="522558" cy="2396770"/>
            </a:xfrm>
            <a:prstGeom prst="leftBracket">
              <a:avLst>
                <a:gd fmla="val 227508" name="adj"/>
              </a:avLst>
            </a:prstGeom>
            <a:solidFill>
              <a:srgbClr val="AAB2D7"/>
            </a:solidFill>
            <a:ln cap="flat" cmpd="sng" w="571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0" name="Google Shape;570;p11"/>
          <p:cNvSpPr txBox="1"/>
          <p:nvPr/>
        </p:nvSpPr>
        <p:spPr>
          <a:xfrm>
            <a:off x="2013489" y="5392062"/>
            <a:ext cx="209104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Hình cầu</a:t>
            </a:r>
            <a:endParaRPr/>
          </a:p>
        </p:txBody>
      </p:sp>
      <p:pic>
        <p:nvPicPr>
          <p:cNvPr id="571" name="Google Shape;57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923598" y="1478920"/>
            <a:ext cx="5415307" cy="47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1"/>
          <p:cNvSpPr txBox="1"/>
          <p:nvPr/>
        </p:nvSpPr>
        <p:spPr>
          <a:xfrm>
            <a:off x="6283449" y="2506790"/>
            <a:ext cx="3025468" cy="1970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Hình cầu có: </a:t>
            </a:r>
            <a:endParaRPr/>
          </a:p>
          <a:p>
            <a:pPr indent="0" lvl="0" marL="0" marR="0" rtl="0" algn="l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Mấy </a:t>
            </a:r>
            <a:r>
              <a:rPr lang="en-US" sz="28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đỉnh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  <a:p>
            <a:pPr indent="0" lvl="0" marL="0" marR="0" rtl="0" algn="l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Mấy </a:t>
            </a:r>
            <a:r>
              <a:rPr lang="en-US" sz="2800">
                <a:solidFill>
                  <a:srgbClr val="9A8CB6"/>
                </a:solidFill>
                <a:latin typeface="Arial"/>
                <a:ea typeface="Arial"/>
                <a:cs typeface="Arial"/>
                <a:sym typeface="Arial"/>
              </a:rPr>
              <a:t>cạnh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  <a:p>
            <a:pPr indent="0" lvl="0" marL="0" marR="0" rtl="0" algn="l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Mấy </a:t>
            </a:r>
            <a:r>
              <a:rPr lang="en-US" sz="28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rPr>
              <a:t>mặt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573" name="Google Shape;573;p11"/>
          <p:cNvGrpSpPr/>
          <p:nvPr/>
        </p:nvGrpSpPr>
        <p:grpSpPr>
          <a:xfrm>
            <a:off x="5073768" y="1802112"/>
            <a:ext cx="5265138" cy="2929545"/>
            <a:chOff x="10229303" y="2909870"/>
            <a:chExt cx="6073991" cy="3779416"/>
          </a:xfrm>
        </p:grpSpPr>
        <p:grpSp>
          <p:nvGrpSpPr>
            <p:cNvPr id="574" name="Google Shape;574;p11"/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</p:grpSpPr>
          <p:sp>
            <p:nvSpPr>
              <p:cNvPr id="575" name="Google Shape;575;p11"/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solidFill>
                <a:srgbClr val="EAE8F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1"/>
              <p:cNvSpPr txBox="1"/>
              <p:nvPr/>
            </p:nvSpPr>
            <p:spPr>
              <a:xfrm>
                <a:off x="17120" y="7249"/>
                <a:ext cx="11809" cy="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just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r>
                  <a:t/>
                </a:r>
                <a:endParaRPr sz="2800">
                  <a:solidFill>
                    <a:schemeClr val="dk1"/>
                  </a:solidFill>
                  <a:latin typeface="Oi"/>
                  <a:ea typeface="Oi"/>
                  <a:cs typeface="Oi"/>
                  <a:sym typeface="Oi"/>
                </a:endParaRPr>
              </a:p>
              <a:p>
                <a:pPr indent="0" lvl="0" marL="0" marR="0" rtl="0" algn="just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Oi"/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Oi"/>
                    <a:ea typeface="Oi"/>
                    <a:cs typeface="Oi"/>
                    <a:sym typeface="Oi"/>
                  </a:rPr>
                  <a:t>Hình cầu không có đỉnh, không có cạnh và chỉ có </a:t>
                </a:r>
                <a:r>
                  <a:rPr lang="en-US" sz="2800">
                    <a:solidFill>
                      <a:srgbClr val="D27091"/>
                    </a:solidFill>
                    <a:latin typeface="Oi"/>
                    <a:ea typeface="Oi"/>
                    <a:cs typeface="Oi"/>
                    <a:sym typeface="Oi"/>
                  </a:rPr>
                  <a:t>1 mặt cong </a:t>
                </a:r>
                <a:r>
                  <a:rPr lang="en-US" sz="2800">
                    <a:solidFill>
                      <a:schemeClr val="dk1"/>
                    </a:solidFill>
                    <a:latin typeface="Oi"/>
                    <a:ea typeface="Oi"/>
                    <a:cs typeface="Oi"/>
                    <a:sym typeface="Oi"/>
                  </a:rPr>
                  <a:t>duy nhất.</a:t>
                </a:r>
                <a:endParaRPr b="1" sz="2800">
                  <a:solidFill>
                    <a:srgbClr val="D27091"/>
                  </a:solidFill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sp>
          <p:nvSpPr>
            <p:cNvPr id="577" name="Google Shape;577;p11"/>
            <p:cNvSpPr/>
            <p:nvPr/>
          </p:nvSpPr>
          <p:spPr>
            <a:xfrm>
              <a:off x="10457171" y="3047533"/>
              <a:ext cx="5618198" cy="3480603"/>
            </a:xfrm>
            <a:custGeom>
              <a:rect b="b" l="l" r="r" t="t"/>
              <a:pathLst>
                <a:path extrusionOk="0" h="3480603" w="5618198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1"/>
            <p:cNvSpPr txBox="1"/>
            <p:nvPr/>
          </p:nvSpPr>
          <p:spPr>
            <a:xfrm>
              <a:off x="11605885" y="3164499"/>
              <a:ext cx="3320769" cy="575542"/>
            </a:xfrm>
            <a:prstGeom prst="rect">
              <a:avLst/>
            </a:prstGeom>
            <a:solidFill>
              <a:srgbClr val="EAE8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2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12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584" name="Google Shape;584;p12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2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6" name="Google Shape;586;p12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587" name="Google Shape;587;p12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2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9" name="Google Shape;589;p12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590" name="Google Shape;590;p12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2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2" name="Google Shape;592;p12"/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</p:grpSpPr>
        <p:sp>
          <p:nvSpPr>
            <p:cNvPr id="593" name="Google Shape;593;p12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2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595;p12"/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</p:grpSpPr>
        <p:sp>
          <p:nvSpPr>
            <p:cNvPr id="596" name="Google Shape;596;p12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2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8" name="Google Shape;598;p12"/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</p:grpSpPr>
        <p:sp>
          <p:nvSpPr>
            <p:cNvPr id="599" name="Google Shape;599;p12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12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" name="Google Shape;601;p12"/>
          <p:cNvGrpSpPr/>
          <p:nvPr/>
        </p:nvGrpSpPr>
        <p:grpSpPr>
          <a:xfrm>
            <a:off x="355448" y="331920"/>
            <a:ext cx="9516283" cy="6242284"/>
            <a:chOff x="391886" y="307806"/>
            <a:chExt cx="9516283" cy="6242284"/>
          </a:xfrm>
        </p:grpSpPr>
        <p:sp>
          <p:nvSpPr>
            <p:cNvPr id="602" name="Google Shape;602;p12"/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fmla="val 5304" name="adj"/>
              </a:avLst>
            </a:prstGeom>
            <a:solidFill>
              <a:srgbClr val="A3A0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03" name="Google Shape;603;p12"/>
            <p:cNvCxnSpPr/>
            <p:nvPr/>
          </p:nvCxnSpPr>
          <p:spPr>
            <a:xfrm>
              <a:off x="6083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4" name="Google Shape;604;p12"/>
            <p:cNvCxnSpPr/>
            <p:nvPr/>
          </p:nvCxnSpPr>
          <p:spPr>
            <a:xfrm>
              <a:off x="6235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5" name="Google Shape;605;p12"/>
            <p:cNvCxnSpPr/>
            <p:nvPr/>
          </p:nvCxnSpPr>
          <p:spPr>
            <a:xfrm>
              <a:off x="6387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6" name="Google Shape;606;p12"/>
            <p:cNvCxnSpPr/>
            <p:nvPr/>
          </p:nvCxnSpPr>
          <p:spPr>
            <a:xfrm>
              <a:off x="6540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7" name="Google Shape;607;p12"/>
            <p:cNvCxnSpPr/>
            <p:nvPr/>
          </p:nvCxnSpPr>
          <p:spPr>
            <a:xfrm>
              <a:off x="6692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8" name="Google Shape;608;p12"/>
            <p:cNvCxnSpPr/>
            <p:nvPr/>
          </p:nvCxnSpPr>
          <p:spPr>
            <a:xfrm>
              <a:off x="6845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9" name="Google Shape;609;p12"/>
            <p:cNvCxnSpPr/>
            <p:nvPr/>
          </p:nvCxnSpPr>
          <p:spPr>
            <a:xfrm>
              <a:off x="6997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0" name="Google Shape;610;p12"/>
            <p:cNvCxnSpPr/>
            <p:nvPr/>
          </p:nvCxnSpPr>
          <p:spPr>
            <a:xfrm>
              <a:off x="7149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1" name="Google Shape;611;p12"/>
            <p:cNvCxnSpPr/>
            <p:nvPr/>
          </p:nvCxnSpPr>
          <p:spPr>
            <a:xfrm>
              <a:off x="7302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2" name="Google Shape;612;p12"/>
            <p:cNvCxnSpPr/>
            <p:nvPr/>
          </p:nvCxnSpPr>
          <p:spPr>
            <a:xfrm>
              <a:off x="7454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3" name="Google Shape;613;p12"/>
            <p:cNvCxnSpPr/>
            <p:nvPr/>
          </p:nvCxnSpPr>
          <p:spPr>
            <a:xfrm>
              <a:off x="7607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4" name="Google Shape;614;p12"/>
            <p:cNvCxnSpPr/>
            <p:nvPr/>
          </p:nvCxnSpPr>
          <p:spPr>
            <a:xfrm>
              <a:off x="7759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5" name="Google Shape;615;p12"/>
            <p:cNvCxnSpPr/>
            <p:nvPr/>
          </p:nvCxnSpPr>
          <p:spPr>
            <a:xfrm>
              <a:off x="7911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6" name="Google Shape;616;p12"/>
            <p:cNvCxnSpPr/>
            <p:nvPr/>
          </p:nvCxnSpPr>
          <p:spPr>
            <a:xfrm>
              <a:off x="8064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7" name="Google Shape;617;p12"/>
            <p:cNvCxnSpPr/>
            <p:nvPr/>
          </p:nvCxnSpPr>
          <p:spPr>
            <a:xfrm>
              <a:off x="8216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8" name="Google Shape;618;p12"/>
            <p:cNvCxnSpPr/>
            <p:nvPr/>
          </p:nvCxnSpPr>
          <p:spPr>
            <a:xfrm>
              <a:off x="8369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19" name="Google Shape;619;p12"/>
            <p:cNvCxnSpPr/>
            <p:nvPr/>
          </p:nvCxnSpPr>
          <p:spPr>
            <a:xfrm>
              <a:off x="8521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0" name="Google Shape;620;p12"/>
            <p:cNvCxnSpPr/>
            <p:nvPr/>
          </p:nvCxnSpPr>
          <p:spPr>
            <a:xfrm>
              <a:off x="8673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1" name="Google Shape;621;p12"/>
            <p:cNvCxnSpPr/>
            <p:nvPr/>
          </p:nvCxnSpPr>
          <p:spPr>
            <a:xfrm>
              <a:off x="8826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2" name="Google Shape;622;p12"/>
            <p:cNvCxnSpPr/>
            <p:nvPr/>
          </p:nvCxnSpPr>
          <p:spPr>
            <a:xfrm>
              <a:off x="8978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3" name="Google Shape;623;p12"/>
            <p:cNvCxnSpPr/>
            <p:nvPr/>
          </p:nvCxnSpPr>
          <p:spPr>
            <a:xfrm>
              <a:off x="9131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4" name="Google Shape;624;p12"/>
            <p:cNvCxnSpPr/>
            <p:nvPr/>
          </p:nvCxnSpPr>
          <p:spPr>
            <a:xfrm>
              <a:off x="9283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5" name="Google Shape;625;p12"/>
            <p:cNvCxnSpPr/>
            <p:nvPr/>
          </p:nvCxnSpPr>
          <p:spPr>
            <a:xfrm>
              <a:off x="9435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6" name="Google Shape;626;p12"/>
            <p:cNvCxnSpPr/>
            <p:nvPr/>
          </p:nvCxnSpPr>
          <p:spPr>
            <a:xfrm>
              <a:off x="9588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7" name="Google Shape;627;p12"/>
            <p:cNvCxnSpPr/>
            <p:nvPr/>
          </p:nvCxnSpPr>
          <p:spPr>
            <a:xfrm>
              <a:off x="9740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8" name="Google Shape;628;p12"/>
            <p:cNvCxnSpPr/>
            <p:nvPr/>
          </p:nvCxnSpPr>
          <p:spPr>
            <a:xfrm>
              <a:off x="2279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29" name="Google Shape;629;p12"/>
            <p:cNvCxnSpPr/>
            <p:nvPr/>
          </p:nvCxnSpPr>
          <p:spPr>
            <a:xfrm>
              <a:off x="2431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0" name="Google Shape;630;p12"/>
            <p:cNvCxnSpPr/>
            <p:nvPr/>
          </p:nvCxnSpPr>
          <p:spPr>
            <a:xfrm>
              <a:off x="2584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1" name="Google Shape;631;p12"/>
            <p:cNvCxnSpPr/>
            <p:nvPr/>
          </p:nvCxnSpPr>
          <p:spPr>
            <a:xfrm>
              <a:off x="2736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2" name="Google Shape;632;p12"/>
            <p:cNvCxnSpPr/>
            <p:nvPr/>
          </p:nvCxnSpPr>
          <p:spPr>
            <a:xfrm>
              <a:off x="2888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3" name="Google Shape;633;p12"/>
            <p:cNvCxnSpPr/>
            <p:nvPr/>
          </p:nvCxnSpPr>
          <p:spPr>
            <a:xfrm>
              <a:off x="3041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4" name="Google Shape;634;p12"/>
            <p:cNvCxnSpPr/>
            <p:nvPr/>
          </p:nvCxnSpPr>
          <p:spPr>
            <a:xfrm>
              <a:off x="3193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5" name="Google Shape;635;p12"/>
            <p:cNvCxnSpPr/>
            <p:nvPr/>
          </p:nvCxnSpPr>
          <p:spPr>
            <a:xfrm>
              <a:off x="3346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6" name="Google Shape;636;p12"/>
            <p:cNvCxnSpPr/>
            <p:nvPr/>
          </p:nvCxnSpPr>
          <p:spPr>
            <a:xfrm>
              <a:off x="3498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7" name="Google Shape;637;p12"/>
            <p:cNvCxnSpPr/>
            <p:nvPr/>
          </p:nvCxnSpPr>
          <p:spPr>
            <a:xfrm>
              <a:off x="3650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8" name="Google Shape;638;p12"/>
            <p:cNvCxnSpPr/>
            <p:nvPr/>
          </p:nvCxnSpPr>
          <p:spPr>
            <a:xfrm>
              <a:off x="3803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9" name="Google Shape;639;p12"/>
            <p:cNvCxnSpPr/>
            <p:nvPr/>
          </p:nvCxnSpPr>
          <p:spPr>
            <a:xfrm>
              <a:off x="3955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0" name="Google Shape;640;p12"/>
            <p:cNvCxnSpPr/>
            <p:nvPr/>
          </p:nvCxnSpPr>
          <p:spPr>
            <a:xfrm>
              <a:off x="4108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1" name="Google Shape;641;p12"/>
            <p:cNvCxnSpPr/>
            <p:nvPr/>
          </p:nvCxnSpPr>
          <p:spPr>
            <a:xfrm>
              <a:off x="4260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2" name="Google Shape;642;p12"/>
            <p:cNvCxnSpPr/>
            <p:nvPr/>
          </p:nvCxnSpPr>
          <p:spPr>
            <a:xfrm>
              <a:off x="4412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3" name="Google Shape;643;p12"/>
            <p:cNvCxnSpPr/>
            <p:nvPr/>
          </p:nvCxnSpPr>
          <p:spPr>
            <a:xfrm>
              <a:off x="4565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4" name="Google Shape;644;p12"/>
            <p:cNvCxnSpPr/>
            <p:nvPr/>
          </p:nvCxnSpPr>
          <p:spPr>
            <a:xfrm>
              <a:off x="4717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5" name="Google Shape;645;p12"/>
            <p:cNvCxnSpPr/>
            <p:nvPr/>
          </p:nvCxnSpPr>
          <p:spPr>
            <a:xfrm>
              <a:off x="4870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6" name="Google Shape;646;p12"/>
            <p:cNvCxnSpPr/>
            <p:nvPr/>
          </p:nvCxnSpPr>
          <p:spPr>
            <a:xfrm>
              <a:off x="5022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7" name="Google Shape;647;p12"/>
            <p:cNvCxnSpPr/>
            <p:nvPr/>
          </p:nvCxnSpPr>
          <p:spPr>
            <a:xfrm>
              <a:off x="5174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8" name="Google Shape;648;p12"/>
            <p:cNvCxnSpPr/>
            <p:nvPr/>
          </p:nvCxnSpPr>
          <p:spPr>
            <a:xfrm>
              <a:off x="5327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9" name="Google Shape;649;p12"/>
            <p:cNvCxnSpPr/>
            <p:nvPr/>
          </p:nvCxnSpPr>
          <p:spPr>
            <a:xfrm>
              <a:off x="5479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0" name="Google Shape;650;p12"/>
            <p:cNvCxnSpPr/>
            <p:nvPr/>
          </p:nvCxnSpPr>
          <p:spPr>
            <a:xfrm>
              <a:off x="5632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1" name="Google Shape;651;p12"/>
            <p:cNvCxnSpPr/>
            <p:nvPr/>
          </p:nvCxnSpPr>
          <p:spPr>
            <a:xfrm>
              <a:off x="5784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2" name="Google Shape;652;p12"/>
            <p:cNvCxnSpPr/>
            <p:nvPr/>
          </p:nvCxnSpPr>
          <p:spPr>
            <a:xfrm>
              <a:off x="5936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3" name="Google Shape;653;p12"/>
            <p:cNvCxnSpPr/>
            <p:nvPr/>
          </p:nvCxnSpPr>
          <p:spPr>
            <a:xfrm>
              <a:off x="4538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4" name="Google Shape;654;p12"/>
            <p:cNvCxnSpPr/>
            <p:nvPr/>
          </p:nvCxnSpPr>
          <p:spPr>
            <a:xfrm>
              <a:off x="6062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5" name="Google Shape;655;p12"/>
            <p:cNvCxnSpPr/>
            <p:nvPr/>
          </p:nvCxnSpPr>
          <p:spPr>
            <a:xfrm>
              <a:off x="7586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6" name="Google Shape;656;p12"/>
            <p:cNvCxnSpPr/>
            <p:nvPr/>
          </p:nvCxnSpPr>
          <p:spPr>
            <a:xfrm>
              <a:off x="9110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7" name="Google Shape;657;p12"/>
            <p:cNvCxnSpPr/>
            <p:nvPr/>
          </p:nvCxnSpPr>
          <p:spPr>
            <a:xfrm>
              <a:off x="10634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8" name="Google Shape;658;p12"/>
            <p:cNvCxnSpPr/>
            <p:nvPr/>
          </p:nvCxnSpPr>
          <p:spPr>
            <a:xfrm>
              <a:off x="12158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9" name="Google Shape;659;p12"/>
            <p:cNvCxnSpPr/>
            <p:nvPr/>
          </p:nvCxnSpPr>
          <p:spPr>
            <a:xfrm>
              <a:off x="13682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0" name="Google Shape;660;p12"/>
            <p:cNvCxnSpPr/>
            <p:nvPr/>
          </p:nvCxnSpPr>
          <p:spPr>
            <a:xfrm>
              <a:off x="15206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1" name="Google Shape;661;p12"/>
            <p:cNvCxnSpPr/>
            <p:nvPr/>
          </p:nvCxnSpPr>
          <p:spPr>
            <a:xfrm>
              <a:off x="16730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2" name="Google Shape;662;p12"/>
            <p:cNvCxnSpPr/>
            <p:nvPr/>
          </p:nvCxnSpPr>
          <p:spPr>
            <a:xfrm>
              <a:off x="18254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3" name="Google Shape;663;p12"/>
            <p:cNvCxnSpPr/>
            <p:nvPr/>
          </p:nvCxnSpPr>
          <p:spPr>
            <a:xfrm>
              <a:off x="19778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4" name="Google Shape;664;p12"/>
            <p:cNvCxnSpPr/>
            <p:nvPr/>
          </p:nvCxnSpPr>
          <p:spPr>
            <a:xfrm>
              <a:off x="21302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65" name="Google Shape;665;p12"/>
          <p:cNvSpPr/>
          <p:nvPr/>
        </p:nvSpPr>
        <p:spPr>
          <a:xfrm>
            <a:off x="969141" y="768265"/>
            <a:ext cx="8401982" cy="250424"/>
          </a:xfrm>
          <a:prstGeom prst="roundRect">
            <a:avLst>
              <a:gd fmla="val 16667" name="adj"/>
            </a:avLst>
          </a:prstGeom>
          <a:solidFill>
            <a:srgbClr val="AAB2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604340" y="1466627"/>
            <a:ext cx="9131418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7" name="Google Shape;6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771" y="496413"/>
            <a:ext cx="713510" cy="71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3180" y="496413"/>
            <a:ext cx="713510" cy="71351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2"/>
          <p:cNvSpPr/>
          <p:nvPr/>
        </p:nvSpPr>
        <p:spPr>
          <a:xfrm>
            <a:off x="756739" y="1304784"/>
            <a:ext cx="9131418" cy="1312158"/>
          </a:xfrm>
          <a:prstGeom prst="rect">
            <a:avLst/>
          </a:prstGeom>
          <a:noFill/>
          <a:ln cap="flat" cmpd="sng" w="12700">
            <a:solidFill>
              <a:srgbClr val="EAE8F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123" y="1465049"/>
            <a:ext cx="66675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12"/>
          <p:cNvSpPr txBox="1"/>
          <p:nvPr/>
        </p:nvSpPr>
        <p:spPr>
          <a:xfrm>
            <a:off x="1360907" y="1578456"/>
            <a:ext cx="817514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Trong các hình dưới đây có hình nào là hình trụ?</a:t>
            </a:r>
            <a:endParaRPr/>
          </a:p>
        </p:txBody>
      </p:sp>
      <p:sp>
        <p:nvSpPr>
          <p:cNvPr id="672" name="Google Shape;672;p12"/>
          <p:cNvSpPr/>
          <p:nvPr/>
        </p:nvSpPr>
        <p:spPr>
          <a:xfrm>
            <a:off x="564704" y="2818523"/>
            <a:ext cx="9241190" cy="29473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3" name="Google Shape;673;p12"/>
          <p:cNvGrpSpPr/>
          <p:nvPr/>
        </p:nvGrpSpPr>
        <p:grpSpPr>
          <a:xfrm>
            <a:off x="741690" y="3224462"/>
            <a:ext cx="9045106" cy="2057400"/>
            <a:chOff x="690992" y="2995318"/>
            <a:chExt cx="9045106" cy="2057400"/>
          </a:xfrm>
        </p:grpSpPr>
        <p:pic>
          <p:nvPicPr>
            <p:cNvPr descr="14" id="674" name="Google Shape;674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68808" y="3300118"/>
              <a:ext cx="1953492" cy="152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descr="15" id="675" name="Google Shape;675;p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912041" y="3223918"/>
              <a:ext cx="1507518" cy="170656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descr="16" id="676" name="Google Shape;676;p1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555276" y="2995318"/>
              <a:ext cx="1391313" cy="205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descr="17" id="677" name="Google Shape;677;p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192463" y="3223918"/>
              <a:ext cx="1543635" cy="167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descr="18" id="678" name="Google Shape;678;p1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179665" y="3147718"/>
              <a:ext cx="1488673" cy="1828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descr="19" id="679" name="Google Shape;679;p1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90992" y="3071518"/>
              <a:ext cx="1493385" cy="190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pic>
        <p:nvPicPr>
          <p:cNvPr id="680" name="Google Shape;680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95468" y="5023570"/>
            <a:ext cx="750459" cy="75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331850" y="5040822"/>
            <a:ext cx="733207" cy="73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899473" y="5040822"/>
            <a:ext cx="733207" cy="73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301217" y="5040822"/>
            <a:ext cx="733207" cy="73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015081" y="5023570"/>
            <a:ext cx="750459" cy="75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618165" y="5040822"/>
            <a:ext cx="733207" cy="733207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12"/>
          <p:cNvSpPr/>
          <p:nvPr/>
        </p:nvSpPr>
        <p:spPr>
          <a:xfrm>
            <a:off x="1971500" y="5837708"/>
            <a:ext cx="4703092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261AC"/>
                </a:solidFill>
                <a:latin typeface="Oi"/>
                <a:ea typeface="Oi"/>
                <a:cs typeface="Oi"/>
                <a:sym typeface="Oi"/>
              </a:rPr>
              <a:t>Hình </a:t>
            </a:r>
            <a:r>
              <a:rPr lang="en-US" sz="20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rPr>
              <a:t>B, C, D</a:t>
            </a:r>
            <a:r>
              <a:rPr lang="en-US" sz="2000">
                <a:solidFill>
                  <a:srgbClr val="5261AC"/>
                </a:solidFill>
                <a:latin typeface="Oi"/>
                <a:ea typeface="Oi"/>
                <a:cs typeface="Oi"/>
                <a:sym typeface="Oi"/>
              </a:rPr>
              <a:t> có 2 mặt đáy là 2 hình tròn bằng nhau nhưng mặt xung quanh trải ra không phải là hình chữ nhật.</a:t>
            </a:r>
            <a:endParaRPr/>
          </a:p>
        </p:txBody>
      </p:sp>
      <p:sp>
        <p:nvSpPr>
          <p:cNvPr id="687" name="Google Shape;687;p12"/>
          <p:cNvSpPr/>
          <p:nvPr/>
        </p:nvSpPr>
        <p:spPr>
          <a:xfrm>
            <a:off x="7470762" y="5837708"/>
            <a:ext cx="2310729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261AC"/>
                </a:solidFill>
                <a:latin typeface="Oi"/>
                <a:ea typeface="Oi"/>
                <a:cs typeface="Oi"/>
                <a:sym typeface="Oi"/>
              </a:rPr>
              <a:t>Hình </a:t>
            </a:r>
            <a:r>
              <a:rPr lang="en-US" sz="20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rPr>
              <a:t>G </a:t>
            </a:r>
            <a:r>
              <a:rPr lang="en-US" sz="2000">
                <a:solidFill>
                  <a:srgbClr val="5261AC"/>
                </a:solidFill>
                <a:latin typeface="Oi"/>
                <a:ea typeface="Oi"/>
                <a:cs typeface="Oi"/>
                <a:sym typeface="Oi"/>
              </a:rPr>
              <a:t>có 2 mặt đáy là 2 hình tròn không bằng nhau.</a:t>
            </a:r>
            <a:endParaRPr/>
          </a:p>
        </p:txBody>
      </p:sp>
      <p:pic>
        <p:nvPicPr>
          <p:cNvPr id="688" name="Google Shape;688;p1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399393" y="10690"/>
            <a:ext cx="7002155" cy="1923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oogle Shape;693;p13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694" name="Google Shape;694;p13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13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697" name="Google Shape;697;p13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9" name="Google Shape;699;p13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700" name="Google Shape;700;p13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</p:grpSpPr>
        <p:sp>
          <p:nvSpPr>
            <p:cNvPr id="703" name="Google Shape;703;p13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5" name="Google Shape;705;p13"/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</p:grpSpPr>
        <p:sp>
          <p:nvSpPr>
            <p:cNvPr id="706" name="Google Shape;706;p13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8" name="Google Shape;708;p13"/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</p:grpSpPr>
        <p:sp>
          <p:nvSpPr>
            <p:cNvPr id="709" name="Google Shape;709;p13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1" name="Google Shape;711;p13"/>
          <p:cNvGrpSpPr/>
          <p:nvPr/>
        </p:nvGrpSpPr>
        <p:grpSpPr>
          <a:xfrm>
            <a:off x="275362" y="231370"/>
            <a:ext cx="9632808" cy="6318720"/>
            <a:chOff x="391886" y="307806"/>
            <a:chExt cx="9516283" cy="6242284"/>
          </a:xfrm>
        </p:grpSpPr>
        <p:sp>
          <p:nvSpPr>
            <p:cNvPr id="712" name="Google Shape;712;p13"/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fmla="val 5304" name="adj"/>
              </a:avLst>
            </a:prstGeom>
            <a:solidFill>
              <a:srgbClr val="A3A0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13" name="Google Shape;713;p13"/>
            <p:cNvCxnSpPr/>
            <p:nvPr/>
          </p:nvCxnSpPr>
          <p:spPr>
            <a:xfrm>
              <a:off x="6083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4" name="Google Shape;714;p13"/>
            <p:cNvCxnSpPr/>
            <p:nvPr/>
          </p:nvCxnSpPr>
          <p:spPr>
            <a:xfrm>
              <a:off x="6235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5" name="Google Shape;715;p13"/>
            <p:cNvCxnSpPr/>
            <p:nvPr/>
          </p:nvCxnSpPr>
          <p:spPr>
            <a:xfrm>
              <a:off x="6387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6" name="Google Shape;716;p13"/>
            <p:cNvCxnSpPr/>
            <p:nvPr/>
          </p:nvCxnSpPr>
          <p:spPr>
            <a:xfrm>
              <a:off x="6540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7" name="Google Shape;717;p13"/>
            <p:cNvCxnSpPr/>
            <p:nvPr/>
          </p:nvCxnSpPr>
          <p:spPr>
            <a:xfrm>
              <a:off x="6692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8" name="Google Shape;718;p13"/>
            <p:cNvCxnSpPr/>
            <p:nvPr/>
          </p:nvCxnSpPr>
          <p:spPr>
            <a:xfrm>
              <a:off x="6845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9" name="Google Shape;719;p13"/>
            <p:cNvCxnSpPr/>
            <p:nvPr/>
          </p:nvCxnSpPr>
          <p:spPr>
            <a:xfrm>
              <a:off x="6997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0" name="Google Shape;720;p13"/>
            <p:cNvCxnSpPr/>
            <p:nvPr/>
          </p:nvCxnSpPr>
          <p:spPr>
            <a:xfrm>
              <a:off x="7149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1" name="Google Shape;721;p13"/>
            <p:cNvCxnSpPr/>
            <p:nvPr/>
          </p:nvCxnSpPr>
          <p:spPr>
            <a:xfrm>
              <a:off x="7302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2" name="Google Shape;722;p13"/>
            <p:cNvCxnSpPr/>
            <p:nvPr/>
          </p:nvCxnSpPr>
          <p:spPr>
            <a:xfrm>
              <a:off x="7454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3" name="Google Shape;723;p13"/>
            <p:cNvCxnSpPr/>
            <p:nvPr/>
          </p:nvCxnSpPr>
          <p:spPr>
            <a:xfrm>
              <a:off x="7607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4" name="Google Shape;724;p13"/>
            <p:cNvCxnSpPr/>
            <p:nvPr/>
          </p:nvCxnSpPr>
          <p:spPr>
            <a:xfrm>
              <a:off x="7759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5" name="Google Shape;725;p13"/>
            <p:cNvCxnSpPr/>
            <p:nvPr/>
          </p:nvCxnSpPr>
          <p:spPr>
            <a:xfrm>
              <a:off x="7911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6" name="Google Shape;726;p13"/>
            <p:cNvCxnSpPr/>
            <p:nvPr/>
          </p:nvCxnSpPr>
          <p:spPr>
            <a:xfrm>
              <a:off x="8064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7" name="Google Shape;727;p13"/>
            <p:cNvCxnSpPr/>
            <p:nvPr/>
          </p:nvCxnSpPr>
          <p:spPr>
            <a:xfrm>
              <a:off x="8216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8" name="Google Shape;728;p13"/>
            <p:cNvCxnSpPr/>
            <p:nvPr/>
          </p:nvCxnSpPr>
          <p:spPr>
            <a:xfrm>
              <a:off x="8369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9" name="Google Shape;729;p13"/>
            <p:cNvCxnSpPr/>
            <p:nvPr/>
          </p:nvCxnSpPr>
          <p:spPr>
            <a:xfrm>
              <a:off x="8521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0" name="Google Shape;730;p13"/>
            <p:cNvCxnSpPr/>
            <p:nvPr/>
          </p:nvCxnSpPr>
          <p:spPr>
            <a:xfrm>
              <a:off x="8673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1" name="Google Shape;731;p13"/>
            <p:cNvCxnSpPr/>
            <p:nvPr/>
          </p:nvCxnSpPr>
          <p:spPr>
            <a:xfrm>
              <a:off x="8826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2" name="Google Shape;732;p13"/>
            <p:cNvCxnSpPr/>
            <p:nvPr/>
          </p:nvCxnSpPr>
          <p:spPr>
            <a:xfrm>
              <a:off x="8978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3" name="Google Shape;733;p13"/>
            <p:cNvCxnSpPr/>
            <p:nvPr/>
          </p:nvCxnSpPr>
          <p:spPr>
            <a:xfrm>
              <a:off x="9131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4" name="Google Shape;734;p13"/>
            <p:cNvCxnSpPr/>
            <p:nvPr/>
          </p:nvCxnSpPr>
          <p:spPr>
            <a:xfrm>
              <a:off x="9283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5" name="Google Shape;735;p13"/>
            <p:cNvCxnSpPr/>
            <p:nvPr/>
          </p:nvCxnSpPr>
          <p:spPr>
            <a:xfrm>
              <a:off x="9435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6" name="Google Shape;736;p13"/>
            <p:cNvCxnSpPr/>
            <p:nvPr/>
          </p:nvCxnSpPr>
          <p:spPr>
            <a:xfrm>
              <a:off x="9588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7" name="Google Shape;737;p13"/>
            <p:cNvCxnSpPr/>
            <p:nvPr/>
          </p:nvCxnSpPr>
          <p:spPr>
            <a:xfrm>
              <a:off x="9740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8" name="Google Shape;738;p13"/>
            <p:cNvCxnSpPr/>
            <p:nvPr/>
          </p:nvCxnSpPr>
          <p:spPr>
            <a:xfrm>
              <a:off x="2279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9" name="Google Shape;739;p13"/>
            <p:cNvCxnSpPr/>
            <p:nvPr/>
          </p:nvCxnSpPr>
          <p:spPr>
            <a:xfrm>
              <a:off x="2431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0" name="Google Shape;740;p13"/>
            <p:cNvCxnSpPr/>
            <p:nvPr/>
          </p:nvCxnSpPr>
          <p:spPr>
            <a:xfrm>
              <a:off x="2584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1" name="Google Shape;741;p13"/>
            <p:cNvCxnSpPr/>
            <p:nvPr/>
          </p:nvCxnSpPr>
          <p:spPr>
            <a:xfrm>
              <a:off x="2736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2" name="Google Shape;742;p13"/>
            <p:cNvCxnSpPr/>
            <p:nvPr/>
          </p:nvCxnSpPr>
          <p:spPr>
            <a:xfrm>
              <a:off x="2888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3" name="Google Shape;743;p13"/>
            <p:cNvCxnSpPr/>
            <p:nvPr/>
          </p:nvCxnSpPr>
          <p:spPr>
            <a:xfrm>
              <a:off x="3041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4" name="Google Shape;744;p13"/>
            <p:cNvCxnSpPr/>
            <p:nvPr/>
          </p:nvCxnSpPr>
          <p:spPr>
            <a:xfrm>
              <a:off x="3193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5" name="Google Shape;745;p13"/>
            <p:cNvCxnSpPr/>
            <p:nvPr/>
          </p:nvCxnSpPr>
          <p:spPr>
            <a:xfrm>
              <a:off x="3346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6" name="Google Shape;746;p13"/>
            <p:cNvCxnSpPr/>
            <p:nvPr/>
          </p:nvCxnSpPr>
          <p:spPr>
            <a:xfrm>
              <a:off x="3498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7" name="Google Shape;747;p13"/>
            <p:cNvCxnSpPr/>
            <p:nvPr/>
          </p:nvCxnSpPr>
          <p:spPr>
            <a:xfrm>
              <a:off x="3650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8" name="Google Shape;748;p13"/>
            <p:cNvCxnSpPr/>
            <p:nvPr/>
          </p:nvCxnSpPr>
          <p:spPr>
            <a:xfrm>
              <a:off x="3803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9" name="Google Shape;749;p13"/>
            <p:cNvCxnSpPr/>
            <p:nvPr/>
          </p:nvCxnSpPr>
          <p:spPr>
            <a:xfrm>
              <a:off x="3955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0" name="Google Shape;750;p13"/>
            <p:cNvCxnSpPr/>
            <p:nvPr/>
          </p:nvCxnSpPr>
          <p:spPr>
            <a:xfrm>
              <a:off x="4108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1" name="Google Shape;751;p13"/>
            <p:cNvCxnSpPr/>
            <p:nvPr/>
          </p:nvCxnSpPr>
          <p:spPr>
            <a:xfrm>
              <a:off x="4260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2" name="Google Shape;752;p13"/>
            <p:cNvCxnSpPr/>
            <p:nvPr/>
          </p:nvCxnSpPr>
          <p:spPr>
            <a:xfrm>
              <a:off x="4412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3" name="Google Shape;753;p13"/>
            <p:cNvCxnSpPr/>
            <p:nvPr/>
          </p:nvCxnSpPr>
          <p:spPr>
            <a:xfrm>
              <a:off x="4565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4" name="Google Shape;754;p13"/>
            <p:cNvCxnSpPr/>
            <p:nvPr/>
          </p:nvCxnSpPr>
          <p:spPr>
            <a:xfrm>
              <a:off x="4717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5" name="Google Shape;755;p13"/>
            <p:cNvCxnSpPr/>
            <p:nvPr/>
          </p:nvCxnSpPr>
          <p:spPr>
            <a:xfrm>
              <a:off x="4870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6" name="Google Shape;756;p13"/>
            <p:cNvCxnSpPr/>
            <p:nvPr/>
          </p:nvCxnSpPr>
          <p:spPr>
            <a:xfrm>
              <a:off x="5022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7" name="Google Shape;757;p13"/>
            <p:cNvCxnSpPr/>
            <p:nvPr/>
          </p:nvCxnSpPr>
          <p:spPr>
            <a:xfrm>
              <a:off x="5174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8" name="Google Shape;758;p13"/>
            <p:cNvCxnSpPr/>
            <p:nvPr/>
          </p:nvCxnSpPr>
          <p:spPr>
            <a:xfrm>
              <a:off x="5327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9" name="Google Shape;759;p13"/>
            <p:cNvCxnSpPr/>
            <p:nvPr/>
          </p:nvCxnSpPr>
          <p:spPr>
            <a:xfrm>
              <a:off x="5479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0" name="Google Shape;760;p13"/>
            <p:cNvCxnSpPr/>
            <p:nvPr/>
          </p:nvCxnSpPr>
          <p:spPr>
            <a:xfrm>
              <a:off x="5632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1" name="Google Shape;761;p13"/>
            <p:cNvCxnSpPr/>
            <p:nvPr/>
          </p:nvCxnSpPr>
          <p:spPr>
            <a:xfrm>
              <a:off x="5784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2" name="Google Shape;762;p13"/>
            <p:cNvCxnSpPr/>
            <p:nvPr/>
          </p:nvCxnSpPr>
          <p:spPr>
            <a:xfrm>
              <a:off x="5936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3" name="Google Shape;763;p13"/>
            <p:cNvCxnSpPr/>
            <p:nvPr/>
          </p:nvCxnSpPr>
          <p:spPr>
            <a:xfrm>
              <a:off x="4538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4" name="Google Shape;764;p13"/>
            <p:cNvCxnSpPr/>
            <p:nvPr/>
          </p:nvCxnSpPr>
          <p:spPr>
            <a:xfrm>
              <a:off x="6062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5" name="Google Shape;765;p13"/>
            <p:cNvCxnSpPr/>
            <p:nvPr/>
          </p:nvCxnSpPr>
          <p:spPr>
            <a:xfrm>
              <a:off x="7586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6" name="Google Shape;766;p13"/>
            <p:cNvCxnSpPr/>
            <p:nvPr/>
          </p:nvCxnSpPr>
          <p:spPr>
            <a:xfrm>
              <a:off x="9110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7" name="Google Shape;767;p13"/>
            <p:cNvCxnSpPr/>
            <p:nvPr/>
          </p:nvCxnSpPr>
          <p:spPr>
            <a:xfrm>
              <a:off x="10634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8" name="Google Shape;768;p13"/>
            <p:cNvCxnSpPr/>
            <p:nvPr/>
          </p:nvCxnSpPr>
          <p:spPr>
            <a:xfrm>
              <a:off x="12158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9" name="Google Shape;769;p13"/>
            <p:cNvCxnSpPr/>
            <p:nvPr/>
          </p:nvCxnSpPr>
          <p:spPr>
            <a:xfrm>
              <a:off x="13682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70" name="Google Shape;770;p13"/>
            <p:cNvCxnSpPr/>
            <p:nvPr/>
          </p:nvCxnSpPr>
          <p:spPr>
            <a:xfrm>
              <a:off x="15206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71" name="Google Shape;771;p13"/>
            <p:cNvCxnSpPr/>
            <p:nvPr/>
          </p:nvCxnSpPr>
          <p:spPr>
            <a:xfrm>
              <a:off x="16730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72" name="Google Shape;772;p13"/>
            <p:cNvCxnSpPr/>
            <p:nvPr/>
          </p:nvCxnSpPr>
          <p:spPr>
            <a:xfrm>
              <a:off x="18254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73" name="Google Shape;773;p13"/>
            <p:cNvCxnSpPr/>
            <p:nvPr/>
          </p:nvCxnSpPr>
          <p:spPr>
            <a:xfrm>
              <a:off x="19778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774" name="Google Shape;774;p13"/>
            <p:cNvCxnSpPr/>
            <p:nvPr/>
          </p:nvCxnSpPr>
          <p:spPr>
            <a:xfrm>
              <a:off x="21302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75" name="Google Shape;775;p13"/>
          <p:cNvSpPr/>
          <p:nvPr/>
        </p:nvSpPr>
        <p:spPr>
          <a:xfrm>
            <a:off x="969141" y="768265"/>
            <a:ext cx="8401982" cy="250424"/>
          </a:xfrm>
          <a:prstGeom prst="roundRect">
            <a:avLst>
              <a:gd fmla="val 16667" name="adj"/>
            </a:avLst>
          </a:prstGeom>
          <a:solidFill>
            <a:srgbClr val="AAB2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13"/>
          <p:cNvSpPr/>
          <p:nvPr/>
        </p:nvSpPr>
        <p:spPr>
          <a:xfrm>
            <a:off x="838034" y="1492336"/>
            <a:ext cx="8745727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7" name="Google Shape;77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771" y="496413"/>
            <a:ext cx="713510" cy="71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3180" y="496413"/>
            <a:ext cx="713510" cy="71351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13"/>
          <p:cNvSpPr/>
          <p:nvPr/>
        </p:nvSpPr>
        <p:spPr>
          <a:xfrm>
            <a:off x="990433" y="1303782"/>
            <a:ext cx="8745727" cy="1312158"/>
          </a:xfrm>
          <a:prstGeom prst="rect">
            <a:avLst/>
          </a:prstGeom>
          <a:noFill/>
          <a:ln cap="flat" cmpd="sng" w="12700">
            <a:solidFill>
              <a:srgbClr val="EAE8F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0" name="Google Shape;78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156" y="1510067"/>
            <a:ext cx="962025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3"/>
          <p:cNvSpPr txBox="1"/>
          <p:nvPr/>
        </p:nvSpPr>
        <p:spPr>
          <a:xfrm>
            <a:off x="1502366" y="1785916"/>
            <a:ext cx="817514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Đồ vật nào dưới đây có dạng hình cầu?</a:t>
            </a:r>
            <a:endParaRPr/>
          </a:p>
        </p:txBody>
      </p:sp>
      <p:pic>
        <p:nvPicPr>
          <p:cNvPr descr="Set 30 quả bóng bàn 40mm 1 sao GoodFit - GOODFIT" id="782" name="Google Shape;782;p13"/>
          <p:cNvPicPr preferRelativeResize="0"/>
          <p:nvPr/>
        </p:nvPicPr>
        <p:blipFill rotWithShape="1">
          <a:blip r:embed="rId5">
            <a:alphaModFix/>
          </a:blip>
          <a:srcRect b="15079" l="13910" r="14042" t="14854"/>
          <a:stretch/>
        </p:blipFill>
        <p:spPr>
          <a:xfrm rot="-661032">
            <a:off x="783439" y="3317418"/>
            <a:ext cx="1314859" cy="1278702"/>
          </a:xfrm>
          <a:prstGeom prst="rect">
            <a:avLst/>
          </a:prstGeom>
          <a:noFill/>
          <a:ln>
            <a:noFill/>
          </a:ln>
          <a:effectLst>
            <a:outerShdw blurRad="50800" rotWithShape="0" algn="ctr">
              <a:srgbClr val="000000">
                <a:alpha val="42745"/>
              </a:srgbClr>
            </a:outerShdw>
            <a:reflection blurRad="0" dir="0" dist="0" endA="300" endPos="55000" fadeDir="5400000" kx="0" rotWithShape="0" algn="bl" stA="50000" stPos="0" sy="-100000" ky="0"/>
          </a:effectLst>
        </p:spPr>
      </p:pic>
      <p:pic>
        <p:nvPicPr>
          <p:cNvPr descr="Trà xanh Thái Nguyên (100g - hộp sắt) ⋆ Trà Đại Gia" id="783" name="Google Shape;78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89985" y="3058811"/>
            <a:ext cx="2541929" cy="2541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ài học về 1000 viên bi" id="784" name="Google Shape;784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72803" y="4484710"/>
            <a:ext cx="1297601" cy="876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Ăn gì để giảm cân vào ban đêm? - Làm đẹp - Việt Giải Trí" id="785" name="Google Shape;785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98374" y="3591907"/>
            <a:ext cx="2036061" cy="1628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ánh Sau Xe Đạp GIANT SLR 2 42 Rim Brake Hookless Rear Wheel - Xe đạp Giant  International - NPP độc quyền thương hiệu Xe đạp Giant Quốc tế tại Việt Nam" id="786" name="Google Shape;786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40044" y="2746451"/>
            <a:ext cx="2991220" cy="299122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3"/>
          <p:cNvSpPr txBox="1"/>
          <p:nvPr/>
        </p:nvSpPr>
        <p:spPr>
          <a:xfrm>
            <a:off x="575972" y="5534308"/>
            <a:ext cx="22140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Quả bóng bàn</a:t>
            </a:r>
            <a:endParaRPr/>
          </a:p>
        </p:txBody>
      </p:sp>
      <p:sp>
        <p:nvSpPr>
          <p:cNvPr id="788" name="Google Shape;788;p13"/>
          <p:cNvSpPr txBox="1"/>
          <p:nvPr/>
        </p:nvSpPr>
        <p:spPr>
          <a:xfrm>
            <a:off x="2596808" y="5536060"/>
            <a:ext cx="12667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Hộp chè</a:t>
            </a:r>
            <a:endParaRPr/>
          </a:p>
        </p:txBody>
      </p:sp>
      <p:sp>
        <p:nvSpPr>
          <p:cNvPr id="789" name="Google Shape;789;p13"/>
          <p:cNvSpPr txBox="1"/>
          <p:nvPr/>
        </p:nvSpPr>
        <p:spPr>
          <a:xfrm>
            <a:off x="4123314" y="5536060"/>
            <a:ext cx="12667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Viên bi</a:t>
            </a:r>
            <a:endParaRPr/>
          </a:p>
        </p:txBody>
      </p:sp>
      <p:sp>
        <p:nvSpPr>
          <p:cNvPr id="790" name="Google Shape;790;p13"/>
          <p:cNvSpPr txBox="1"/>
          <p:nvPr/>
        </p:nvSpPr>
        <p:spPr>
          <a:xfrm>
            <a:off x="5237234" y="5536060"/>
            <a:ext cx="18605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Quả trứng gà</a:t>
            </a:r>
            <a:endParaRPr/>
          </a:p>
        </p:txBody>
      </p:sp>
      <p:sp>
        <p:nvSpPr>
          <p:cNvPr id="791" name="Google Shape;791;p13"/>
          <p:cNvSpPr txBox="1"/>
          <p:nvPr/>
        </p:nvSpPr>
        <p:spPr>
          <a:xfrm>
            <a:off x="7647652" y="5536060"/>
            <a:ext cx="18605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Bánh xe đạp</a:t>
            </a:r>
            <a:endParaRPr/>
          </a:p>
        </p:txBody>
      </p:sp>
      <p:pic>
        <p:nvPicPr>
          <p:cNvPr id="792" name="Google Shape;792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66945" y="5898860"/>
            <a:ext cx="750459" cy="75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799569" y="5940320"/>
            <a:ext cx="733207" cy="73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763268" y="5940320"/>
            <a:ext cx="733207" cy="73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163256" y="5940320"/>
            <a:ext cx="733207" cy="73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332439" y="5957283"/>
            <a:ext cx="750459" cy="750459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3"/>
          <p:cNvSpPr/>
          <p:nvPr/>
        </p:nvSpPr>
        <p:spPr>
          <a:xfrm>
            <a:off x="2081589" y="5891653"/>
            <a:ext cx="2156334" cy="778101"/>
          </a:xfrm>
          <a:prstGeom prst="ellipse">
            <a:avLst/>
          </a:prstGeom>
          <a:solidFill>
            <a:srgbClr val="5261A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Hình trụ</a:t>
            </a:r>
            <a:endParaRPr/>
          </a:p>
        </p:txBody>
      </p:sp>
      <p:sp>
        <p:nvSpPr>
          <p:cNvPr id="798" name="Google Shape;798;p13"/>
          <p:cNvSpPr/>
          <p:nvPr/>
        </p:nvSpPr>
        <p:spPr>
          <a:xfrm>
            <a:off x="7378793" y="5891653"/>
            <a:ext cx="2417895" cy="7781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Hình tròn</a:t>
            </a:r>
            <a:endParaRPr/>
          </a:p>
        </p:txBody>
      </p:sp>
      <p:pic>
        <p:nvPicPr>
          <p:cNvPr id="799" name="Google Shape;799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399393" y="10690"/>
            <a:ext cx="7002155" cy="1923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4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805" name="Google Shape;805;p14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7" name="Google Shape;807;p14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808" name="Google Shape;808;p14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0" name="Google Shape;810;p14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811" name="Google Shape;811;p14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3" name="Google Shape;813;p14"/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</p:grpSpPr>
        <p:sp>
          <p:nvSpPr>
            <p:cNvPr id="814" name="Google Shape;814;p14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6" name="Google Shape;816;p14"/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</p:grpSpPr>
        <p:sp>
          <p:nvSpPr>
            <p:cNvPr id="817" name="Google Shape;817;p14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9" name="Google Shape;819;p14"/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</p:grpSpPr>
        <p:sp>
          <p:nvSpPr>
            <p:cNvPr id="820" name="Google Shape;820;p14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2" name="Google Shape;822;p14"/>
          <p:cNvGrpSpPr/>
          <p:nvPr/>
        </p:nvGrpSpPr>
        <p:grpSpPr>
          <a:xfrm>
            <a:off x="391886" y="307806"/>
            <a:ext cx="9516283" cy="6242284"/>
            <a:chOff x="391886" y="307806"/>
            <a:chExt cx="9516283" cy="6242284"/>
          </a:xfrm>
        </p:grpSpPr>
        <p:sp>
          <p:nvSpPr>
            <p:cNvPr id="823" name="Google Shape;823;p14"/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fmla="val 5304" name="adj"/>
              </a:avLst>
            </a:prstGeom>
            <a:solidFill>
              <a:srgbClr val="A3A0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24" name="Google Shape;824;p14"/>
            <p:cNvCxnSpPr/>
            <p:nvPr/>
          </p:nvCxnSpPr>
          <p:spPr>
            <a:xfrm>
              <a:off x="6083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5" name="Google Shape;825;p14"/>
            <p:cNvCxnSpPr/>
            <p:nvPr/>
          </p:nvCxnSpPr>
          <p:spPr>
            <a:xfrm>
              <a:off x="6235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6" name="Google Shape;826;p14"/>
            <p:cNvCxnSpPr/>
            <p:nvPr/>
          </p:nvCxnSpPr>
          <p:spPr>
            <a:xfrm>
              <a:off x="6387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7" name="Google Shape;827;p14"/>
            <p:cNvCxnSpPr/>
            <p:nvPr/>
          </p:nvCxnSpPr>
          <p:spPr>
            <a:xfrm>
              <a:off x="6540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8" name="Google Shape;828;p14"/>
            <p:cNvCxnSpPr/>
            <p:nvPr/>
          </p:nvCxnSpPr>
          <p:spPr>
            <a:xfrm>
              <a:off x="6692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9" name="Google Shape;829;p14"/>
            <p:cNvCxnSpPr/>
            <p:nvPr/>
          </p:nvCxnSpPr>
          <p:spPr>
            <a:xfrm>
              <a:off x="6845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0" name="Google Shape;830;p14"/>
            <p:cNvCxnSpPr/>
            <p:nvPr/>
          </p:nvCxnSpPr>
          <p:spPr>
            <a:xfrm>
              <a:off x="6997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1" name="Google Shape;831;p14"/>
            <p:cNvCxnSpPr/>
            <p:nvPr/>
          </p:nvCxnSpPr>
          <p:spPr>
            <a:xfrm>
              <a:off x="7149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2" name="Google Shape;832;p14"/>
            <p:cNvCxnSpPr/>
            <p:nvPr/>
          </p:nvCxnSpPr>
          <p:spPr>
            <a:xfrm>
              <a:off x="7302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3" name="Google Shape;833;p14"/>
            <p:cNvCxnSpPr/>
            <p:nvPr/>
          </p:nvCxnSpPr>
          <p:spPr>
            <a:xfrm>
              <a:off x="7454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4" name="Google Shape;834;p14"/>
            <p:cNvCxnSpPr/>
            <p:nvPr/>
          </p:nvCxnSpPr>
          <p:spPr>
            <a:xfrm>
              <a:off x="7607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5" name="Google Shape;835;p14"/>
            <p:cNvCxnSpPr/>
            <p:nvPr/>
          </p:nvCxnSpPr>
          <p:spPr>
            <a:xfrm>
              <a:off x="7759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6" name="Google Shape;836;p14"/>
            <p:cNvCxnSpPr/>
            <p:nvPr/>
          </p:nvCxnSpPr>
          <p:spPr>
            <a:xfrm>
              <a:off x="7911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7" name="Google Shape;837;p14"/>
            <p:cNvCxnSpPr/>
            <p:nvPr/>
          </p:nvCxnSpPr>
          <p:spPr>
            <a:xfrm>
              <a:off x="8064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8" name="Google Shape;838;p14"/>
            <p:cNvCxnSpPr/>
            <p:nvPr/>
          </p:nvCxnSpPr>
          <p:spPr>
            <a:xfrm>
              <a:off x="8216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9" name="Google Shape;839;p14"/>
            <p:cNvCxnSpPr/>
            <p:nvPr/>
          </p:nvCxnSpPr>
          <p:spPr>
            <a:xfrm>
              <a:off x="8369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0" name="Google Shape;840;p14"/>
            <p:cNvCxnSpPr/>
            <p:nvPr/>
          </p:nvCxnSpPr>
          <p:spPr>
            <a:xfrm>
              <a:off x="8521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1" name="Google Shape;841;p14"/>
            <p:cNvCxnSpPr/>
            <p:nvPr/>
          </p:nvCxnSpPr>
          <p:spPr>
            <a:xfrm>
              <a:off x="8673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2" name="Google Shape;842;p14"/>
            <p:cNvCxnSpPr/>
            <p:nvPr/>
          </p:nvCxnSpPr>
          <p:spPr>
            <a:xfrm>
              <a:off x="8826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3" name="Google Shape;843;p14"/>
            <p:cNvCxnSpPr/>
            <p:nvPr/>
          </p:nvCxnSpPr>
          <p:spPr>
            <a:xfrm>
              <a:off x="8978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4" name="Google Shape;844;p14"/>
            <p:cNvCxnSpPr/>
            <p:nvPr/>
          </p:nvCxnSpPr>
          <p:spPr>
            <a:xfrm>
              <a:off x="91310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5" name="Google Shape;845;p14"/>
            <p:cNvCxnSpPr/>
            <p:nvPr/>
          </p:nvCxnSpPr>
          <p:spPr>
            <a:xfrm>
              <a:off x="92834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6" name="Google Shape;846;p14"/>
            <p:cNvCxnSpPr/>
            <p:nvPr/>
          </p:nvCxnSpPr>
          <p:spPr>
            <a:xfrm>
              <a:off x="94358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7" name="Google Shape;847;p14"/>
            <p:cNvCxnSpPr/>
            <p:nvPr/>
          </p:nvCxnSpPr>
          <p:spPr>
            <a:xfrm>
              <a:off x="95882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8" name="Google Shape;848;p14"/>
            <p:cNvCxnSpPr/>
            <p:nvPr/>
          </p:nvCxnSpPr>
          <p:spPr>
            <a:xfrm>
              <a:off x="9740689" y="309361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9" name="Google Shape;849;p14"/>
            <p:cNvCxnSpPr/>
            <p:nvPr/>
          </p:nvCxnSpPr>
          <p:spPr>
            <a:xfrm>
              <a:off x="2279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0" name="Google Shape;850;p14"/>
            <p:cNvCxnSpPr/>
            <p:nvPr/>
          </p:nvCxnSpPr>
          <p:spPr>
            <a:xfrm>
              <a:off x="2431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1" name="Google Shape;851;p14"/>
            <p:cNvCxnSpPr/>
            <p:nvPr/>
          </p:nvCxnSpPr>
          <p:spPr>
            <a:xfrm>
              <a:off x="2584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2" name="Google Shape;852;p14"/>
            <p:cNvCxnSpPr/>
            <p:nvPr/>
          </p:nvCxnSpPr>
          <p:spPr>
            <a:xfrm>
              <a:off x="2736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3" name="Google Shape;853;p14"/>
            <p:cNvCxnSpPr/>
            <p:nvPr/>
          </p:nvCxnSpPr>
          <p:spPr>
            <a:xfrm>
              <a:off x="2888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4" name="Google Shape;854;p14"/>
            <p:cNvCxnSpPr/>
            <p:nvPr/>
          </p:nvCxnSpPr>
          <p:spPr>
            <a:xfrm>
              <a:off x="3041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5" name="Google Shape;855;p14"/>
            <p:cNvCxnSpPr/>
            <p:nvPr/>
          </p:nvCxnSpPr>
          <p:spPr>
            <a:xfrm>
              <a:off x="3193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6" name="Google Shape;856;p14"/>
            <p:cNvCxnSpPr/>
            <p:nvPr/>
          </p:nvCxnSpPr>
          <p:spPr>
            <a:xfrm>
              <a:off x="3346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7" name="Google Shape;857;p14"/>
            <p:cNvCxnSpPr/>
            <p:nvPr/>
          </p:nvCxnSpPr>
          <p:spPr>
            <a:xfrm>
              <a:off x="3498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8" name="Google Shape;858;p14"/>
            <p:cNvCxnSpPr/>
            <p:nvPr/>
          </p:nvCxnSpPr>
          <p:spPr>
            <a:xfrm>
              <a:off x="3650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9" name="Google Shape;859;p14"/>
            <p:cNvCxnSpPr/>
            <p:nvPr/>
          </p:nvCxnSpPr>
          <p:spPr>
            <a:xfrm>
              <a:off x="3803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0" name="Google Shape;860;p14"/>
            <p:cNvCxnSpPr/>
            <p:nvPr/>
          </p:nvCxnSpPr>
          <p:spPr>
            <a:xfrm>
              <a:off x="3955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1" name="Google Shape;861;p14"/>
            <p:cNvCxnSpPr/>
            <p:nvPr/>
          </p:nvCxnSpPr>
          <p:spPr>
            <a:xfrm>
              <a:off x="4108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2" name="Google Shape;862;p14"/>
            <p:cNvCxnSpPr/>
            <p:nvPr/>
          </p:nvCxnSpPr>
          <p:spPr>
            <a:xfrm>
              <a:off x="4260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3" name="Google Shape;863;p14"/>
            <p:cNvCxnSpPr/>
            <p:nvPr/>
          </p:nvCxnSpPr>
          <p:spPr>
            <a:xfrm>
              <a:off x="4412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4" name="Google Shape;864;p14"/>
            <p:cNvCxnSpPr/>
            <p:nvPr/>
          </p:nvCxnSpPr>
          <p:spPr>
            <a:xfrm>
              <a:off x="4565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5" name="Google Shape;865;p14"/>
            <p:cNvCxnSpPr/>
            <p:nvPr/>
          </p:nvCxnSpPr>
          <p:spPr>
            <a:xfrm>
              <a:off x="4717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6" name="Google Shape;866;p14"/>
            <p:cNvCxnSpPr/>
            <p:nvPr/>
          </p:nvCxnSpPr>
          <p:spPr>
            <a:xfrm>
              <a:off x="4870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7" name="Google Shape;867;p14"/>
            <p:cNvCxnSpPr/>
            <p:nvPr/>
          </p:nvCxnSpPr>
          <p:spPr>
            <a:xfrm>
              <a:off x="5022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8" name="Google Shape;868;p14"/>
            <p:cNvCxnSpPr/>
            <p:nvPr/>
          </p:nvCxnSpPr>
          <p:spPr>
            <a:xfrm>
              <a:off x="5174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9" name="Google Shape;869;p14"/>
            <p:cNvCxnSpPr/>
            <p:nvPr/>
          </p:nvCxnSpPr>
          <p:spPr>
            <a:xfrm>
              <a:off x="53273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0" name="Google Shape;870;p14"/>
            <p:cNvCxnSpPr/>
            <p:nvPr/>
          </p:nvCxnSpPr>
          <p:spPr>
            <a:xfrm>
              <a:off x="54797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1" name="Google Shape;871;p14"/>
            <p:cNvCxnSpPr/>
            <p:nvPr/>
          </p:nvCxnSpPr>
          <p:spPr>
            <a:xfrm>
              <a:off x="56321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2" name="Google Shape;872;p14"/>
            <p:cNvCxnSpPr/>
            <p:nvPr/>
          </p:nvCxnSpPr>
          <p:spPr>
            <a:xfrm>
              <a:off x="57845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3" name="Google Shape;873;p14"/>
            <p:cNvCxnSpPr/>
            <p:nvPr/>
          </p:nvCxnSpPr>
          <p:spPr>
            <a:xfrm>
              <a:off x="5936909" y="307806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4" name="Google Shape;874;p14"/>
            <p:cNvCxnSpPr/>
            <p:nvPr/>
          </p:nvCxnSpPr>
          <p:spPr>
            <a:xfrm>
              <a:off x="4538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5" name="Google Shape;875;p14"/>
            <p:cNvCxnSpPr/>
            <p:nvPr/>
          </p:nvCxnSpPr>
          <p:spPr>
            <a:xfrm>
              <a:off x="6062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6" name="Google Shape;876;p14"/>
            <p:cNvCxnSpPr/>
            <p:nvPr/>
          </p:nvCxnSpPr>
          <p:spPr>
            <a:xfrm>
              <a:off x="7586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7" name="Google Shape;877;p14"/>
            <p:cNvCxnSpPr/>
            <p:nvPr/>
          </p:nvCxnSpPr>
          <p:spPr>
            <a:xfrm>
              <a:off x="9110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8" name="Google Shape;878;p14"/>
            <p:cNvCxnSpPr/>
            <p:nvPr/>
          </p:nvCxnSpPr>
          <p:spPr>
            <a:xfrm>
              <a:off x="10634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9" name="Google Shape;879;p14"/>
            <p:cNvCxnSpPr/>
            <p:nvPr/>
          </p:nvCxnSpPr>
          <p:spPr>
            <a:xfrm>
              <a:off x="12158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0" name="Google Shape;880;p14"/>
            <p:cNvCxnSpPr/>
            <p:nvPr/>
          </p:nvCxnSpPr>
          <p:spPr>
            <a:xfrm>
              <a:off x="13682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1" name="Google Shape;881;p14"/>
            <p:cNvCxnSpPr/>
            <p:nvPr/>
          </p:nvCxnSpPr>
          <p:spPr>
            <a:xfrm>
              <a:off x="15206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2" name="Google Shape;882;p14"/>
            <p:cNvCxnSpPr/>
            <p:nvPr/>
          </p:nvCxnSpPr>
          <p:spPr>
            <a:xfrm>
              <a:off x="16730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3" name="Google Shape;883;p14"/>
            <p:cNvCxnSpPr/>
            <p:nvPr/>
          </p:nvCxnSpPr>
          <p:spPr>
            <a:xfrm>
              <a:off x="18254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4" name="Google Shape;884;p14"/>
            <p:cNvCxnSpPr/>
            <p:nvPr/>
          </p:nvCxnSpPr>
          <p:spPr>
            <a:xfrm>
              <a:off x="19778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5" name="Google Shape;885;p14"/>
            <p:cNvCxnSpPr/>
            <p:nvPr/>
          </p:nvCxnSpPr>
          <p:spPr>
            <a:xfrm>
              <a:off x="2130259" y="308635"/>
              <a:ext cx="0" cy="6240729"/>
            </a:xfrm>
            <a:prstGeom prst="straightConnector1">
              <a:avLst/>
            </a:prstGeom>
            <a:noFill/>
            <a:ln cap="flat" cmpd="sng" w="9525">
              <a:solidFill>
                <a:srgbClr val="938FB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886" name="Google Shape;886;p14"/>
          <p:cNvSpPr/>
          <p:nvPr/>
        </p:nvSpPr>
        <p:spPr>
          <a:xfrm>
            <a:off x="969141" y="768265"/>
            <a:ext cx="8401982" cy="250424"/>
          </a:xfrm>
          <a:prstGeom prst="roundRect">
            <a:avLst>
              <a:gd fmla="val 16667" name="adj"/>
            </a:avLst>
          </a:prstGeom>
          <a:solidFill>
            <a:srgbClr val="AAB2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14"/>
          <p:cNvSpPr/>
          <p:nvPr/>
        </p:nvSpPr>
        <p:spPr>
          <a:xfrm>
            <a:off x="678984" y="1370251"/>
            <a:ext cx="8936367" cy="1178166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8" name="Google Shape;88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771" y="496413"/>
            <a:ext cx="713510" cy="71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3180" y="496413"/>
            <a:ext cx="713510" cy="71351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14"/>
          <p:cNvSpPr/>
          <p:nvPr/>
        </p:nvSpPr>
        <p:spPr>
          <a:xfrm>
            <a:off x="803893" y="1301781"/>
            <a:ext cx="8936367" cy="1154690"/>
          </a:xfrm>
          <a:prstGeom prst="rect">
            <a:avLst/>
          </a:prstGeom>
          <a:noFill/>
          <a:ln cap="flat" cmpd="sng" w="12700">
            <a:solidFill>
              <a:srgbClr val="EAE8F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1" name="Google Shape;89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78993">
            <a:off x="529350" y="1419816"/>
            <a:ext cx="8001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4"/>
          <p:cNvSpPr txBox="1"/>
          <p:nvPr/>
        </p:nvSpPr>
        <p:spPr>
          <a:xfrm>
            <a:off x="1502660" y="1428044"/>
            <a:ext cx="817514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Hãy kể tên một vài đồ vật có dạng: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rPr>
              <a:t>a) Hình trụ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b) Hình cầu</a:t>
            </a:r>
            <a:endParaRPr/>
          </a:p>
        </p:txBody>
      </p:sp>
      <p:sp>
        <p:nvSpPr>
          <p:cNvPr id="893" name="Google Shape;893;p14"/>
          <p:cNvSpPr/>
          <p:nvPr/>
        </p:nvSpPr>
        <p:spPr>
          <a:xfrm rot="5400000">
            <a:off x="2535684" y="4396432"/>
            <a:ext cx="5298303" cy="378614"/>
          </a:xfrm>
          <a:prstGeom prst="mathMinus">
            <a:avLst>
              <a:gd fmla="val 23520" name="adj1"/>
            </a:avLst>
          </a:prstGeom>
          <a:solidFill>
            <a:srgbClr val="00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4" name="Google Shape;894;p14"/>
          <p:cNvGrpSpPr/>
          <p:nvPr/>
        </p:nvGrpSpPr>
        <p:grpSpPr>
          <a:xfrm>
            <a:off x="689836" y="2673967"/>
            <a:ext cx="4238398" cy="1209070"/>
            <a:chOff x="691178" y="2945313"/>
            <a:chExt cx="4238398" cy="1209070"/>
          </a:xfrm>
        </p:grpSpPr>
        <p:sp>
          <p:nvSpPr>
            <p:cNvPr id="895" name="Google Shape;895;p14"/>
            <p:cNvSpPr/>
            <p:nvPr/>
          </p:nvSpPr>
          <p:spPr>
            <a:xfrm>
              <a:off x="1706680" y="2945313"/>
              <a:ext cx="3222896" cy="1209070"/>
            </a:xfrm>
            <a:prstGeom prst="rect">
              <a:avLst/>
            </a:prstGeom>
            <a:solidFill>
              <a:srgbClr val="FCE8E7">
                <a:alpha val="81960"/>
              </a:srgbClr>
            </a:solidFill>
            <a:ln cap="flat" cmpd="sng" w="12700">
              <a:solidFill>
                <a:srgbClr val="C7AE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Ghế đôn bọc nỉ – Bàn ghế Cafe- Phong cách HD" id="896" name="Google Shape;896;p14"/>
            <p:cNvPicPr preferRelativeResize="0"/>
            <p:nvPr/>
          </p:nvPicPr>
          <p:blipFill rotWithShape="1">
            <a:blip r:embed="rId5">
              <a:alphaModFix/>
            </a:blip>
            <a:srcRect b="6031" l="9740" r="9825" t="15805"/>
            <a:stretch/>
          </p:blipFill>
          <p:spPr>
            <a:xfrm>
              <a:off x="691178" y="2968134"/>
              <a:ext cx="1220729" cy="1186249"/>
            </a:xfrm>
            <a:custGeom>
              <a:rect b="b" l="l" r="r" t="t"/>
              <a:pathLst>
                <a:path extrusionOk="0" h="1186249" w="1220729">
                  <a:moveTo>
                    <a:pt x="0" y="0"/>
                  </a:moveTo>
                  <a:cubicBezTo>
                    <a:pt x="268897" y="6739"/>
                    <a:pt x="321690" y="-9760"/>
                    <a:pt x="622572" y="0"/>
                  </a:cubicBezTo>
                  <a:cubicBezTo>
                    <a:pt x="923454" y="9760"/>
                    <a:pt x="1018846" y="10725"/>
                    <a:pt x="1220729" y="0"/>
                  </a:cubicBezTo>
                  <a:cubicBezTo>
                    <a:pt x="1196077" y="153911"/>
                    <a:pt x="1202509" y="399595"/>
                    <a:pt x="1220729" y="557537"/>
                  </a:cubicBezTo>
                  <a:cubicBezTo>
                    <a:pt x="1238949" y="715479"/>
                    <a:pt x="1221536" y="901486"/>
                    <a:pt x="1220729" y="1186249"/>
                  </a:cubicBezTo>
                  <a:cubicBezTo>
                    <a:pt x="1013521" y="1159564"/>
                    <a:pt x="737179" y="1200978"/>
                    <a:pt x="598157" y="1186249"/>
                  </a:cubicBezTo>
                  <a:cubicBezTo>
                    <a:pt x="459135" y="1171520"/>
                    <a:pt x="262943" y="1174792"/>
                    <a:pt x="0" y="1186249"/>
                  </a:cubicBezTo>
                  <a:cubicBezTo>
                    <a:pt x="-4076" y="1019313"/>
                    <a:pt x="5210" y="824688"/>
                    <a:pt x="0" y="593125"/>
                  </a:cubicBezTo>
                  <a:cubicBezTo>
                    <a:pt x="-5210" y="361562"/>
                    <a:pt x="-625" y="162634"/>
                    <a:pt x="0" y="0"/>
                  </a:cubicBezTo>
                  <a:close/>
                </a:path>
              </a:pathLst>
            </a:custGeom>
            <a:noFill/>
            <a:ln cap="flat" cmpd="sng" w="76200">
              <a:solidFill>
                <a:srgbClr val="C7AECC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897" name="Google Shape;897;p14"/>
            <p:cNvSpPr txBox="1"/>
            <p:nvPr/>
          </p:nvSpPr>
          <p:spPr>
            <a:xfrm>
              <a:off x="2066163" y="3319016"/>
              <a:ext cx="26346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Oi"/>
                  <a:ea typeface="Oi"/>
                  <a:cs typeface="Oi"/>
                  <a:sym typeface="Oi"/>
                </a:rPr>
                <a:t>Ghế đôn</a:t>
              </a:r>
              <a:endParaRPr/>
            </a:p>
          </p:txBody>
        </p:sp>
      </p:grpSp>
      <p:grpSp>
        <p:nvGrpSpPr>
          <p:cNvPr id="898" name="Google Shape;898;p14"/>
          <p:cNvGrpSpPr/>
          <p:nvPr/>
        </p:nvGrpSpPr>
        <p:grpSpPr>
          <a:xfrm>
            <a:off x="610231" y="3943998"/>
            <a:ext cx="4256768" cy="1238530"/>
            <a:chOff x="610231" y="4322435"/>
            <a:chExt cx="4256768" cy="1238530"/>
          </a:xfrm>
        </p:grpSpPr>
        <p:sp>
          <p:nvSpPr>
            <p:cNvPr id="899" name="Google Shape;899;p14"/>
            <p:cNvSpPr/>
            <p:nvPr/>
          </p:nvSpPr>
          <p:spPr>
            <a:xfrm>
              <a:off x="610231" y="4322435"/>
              <a:ext cx="3222896" cy="1209070"/>
            </a:xfrm>
            <a:prstGeom prst="rect">
              <a:avLst/>
            </a:prstGeom>
            <a:solidFill>
              <a:srgbClr val="FCE8E7">
                <a:alpha val="81960"/>
              </a:srgbClr>
            </a:solidFill>
            <a:ln cap="flat" cmpd="sng" w="12700">
              <a:solidFill>
                <a:srgbClr val="C7AE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Sữa bột Dielac Alpha 123 hộp thiếc 400g" id="900" name="Google Shape;900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57928" y="4351894"/>
              <a:ext cx="1209071" cy="1209071"/>
            </a:xfrm>
            <a:custGeom>
              <a:rect b="b" l="l" r="r" t="t"/>
              <a:pathLst>
                <a:path extrusionOk="0" h="1209071" w="1209071">
                  <a:moveTo>
                    <a:pt x="0" y="0"/>
                  </a:moveTo>
                  <a:cubicBezTo>
                    <a:pt x="270650" y="235"/>
                    <a:pt x="352572" y="5401"/>
                    <a:pt x="592445" y="0"/>
                  </a:cubicBezTo>
                  <a:cubicBezTo>
                    <a:pt x="832319" y="-5401"/>
                    <a:pt x="950931" y="-9400"/>
                    <a:pt x="1209071" y="0"/>
                  </a:cubicBezTo>
                  <a:cubicBezTo>
                    <a:pt x="1179837" y="256024"/>
                    <a:pt x="1208653" y="401513"/>
                    <a:pt x="1209071" y="604536"/>
                  </a:cubicBezTo>
                  <a:cubicBezTo>
                    <a:pt x="1209489" y="807559"/>
                    <a:pt x="1191868" y="914899"/>
                    <a:pt x="1209071" y="1209071"/>
                  </a:cubicBezTo>
                  <a:cubicBezTo>
                    <a:pt x="925334" y="1181607"/>
                    <a:pt x="908851" y="1215117"/>
                    <a:pt x="640808" y="1209071"/>
                  </a:cubicBezTo>
                  <a:cubicBezTo>
                    <a:pt x="372765" y="1203025"/>
                    <a:pt x="161082" y="1188592"/>
                    <a:pt x="0" y="1209071"/>
                  </a:cubicBezTo>
                  <a:cubicBezTo>
                    <a:pt x="2494" y="971984"/>
                    <a:pt x="20901" y="838888"/>
                    <a:pt x="0" y="592445"/>
                  </a:cubicBezTo>
                  <a:cubicBezTo>
                    <a:pt x="-20901" y="346002"/>
                    <a:pt x="3463" y="260017"/>
                    <a:pt x="0" y="0"/>
                  </a:cubicBezTo>
                  <a:close/>
                </a:path>
              </a:pathLst>
            </a:custGeom>
            <a:noFill/>
            <a:ln cap="flat" cmpd="sng" w="76200">
              <a:solidFill>
                <a:srgbClr val="C7AECC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901" name="Google Shape;901;p14"/>
            <p:cNvSpPr txBox="1"/>
            <p:nvPr/>
          </p:nvSpPr>
          <p:spPr>
            <a:xfrm>
              <a:off x="845108" y="4696138"/>
              <a:ext cx="26346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Oi"/>
                  <a:ea typeface="Oi"/>
                  <a:cs typeface="Oi"/>
                  <a:sym typeface="Oi"/>
                </a:rPr>
                <a:t>Hộp sữa bột</a:t>
              </a:r>
              <a:endParaRPr/>
            </a:p>
          </p:txBody>
        </p:sp>
      </p:grpSp>
      <p:grpSp>
        <p:nvGrpSpPr>
          <p:cNvPr id="902" name="Google Shape;902;p14"/>
          <p:cNvGrpSpPr/>
          <p:nvPr/>
        </p:nvGrpSpPr>
        <p:grpSpPr>
          <a:xfrm>
            <a:off x="644228" y="5262297"/>
            <a:ext cx="4595469" cy="1214977"/>
            <a:chOff x="594522" y="5630124"/>
            <a:chExt cx="4595469" cy="1214977"/>
          </a:xfrm>
        </p:grpSpPr>
        <p:sp>
          <p:nvSpPr>
            <p:cNvPr id="903" name="Google Shape;903;p14"/>
            <p:cNvSpPr/>
            <p:nvPr/>
          </p:nvSpPr>
          <p:spPr>
            <a:xfrm>
              <a:off x="1640884" y="5630124"/>
              <a:ext cx="3222896" cy="1209070"/>
            </a:xfrm>
            <a:prstGeom prst="rect">
              <a:avLst/>
            </a:prstGeom>
            <a:solidFill>
              <a:srgbClr val="FCE8E7">
                <a:alpha val="81960"/>
              </a:srgbClr>
            </a:solidFill>
            <a:ln cap="flat" cmpd="sng" w="12700">
              <a:solidFill>
                <a:srgbClr val="C7AE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4"/>
            <p:cNvSpPr txBox="1"/>
            <p:nvPr/>
          </p:nvSpPr>
          <p:spPr>
            <a:xfrm>
              <a:off x="2555383" y="6003827"/>
              <a:ext cx="26346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Oi"/>
                  <a:ea typeface="Oi"/>
                  <a:cs typeface="Oi"/>
                  <a:sym typeface="Oi"/>
                </a:rPr>
                <a:t>Viên phấn</a:t>
              </a:r>
              <a:endParaRPr/>
            </a:p>
          </p:txBody>
        </p:sp>
        <p:pic>
          <p:nvPicPr>
            <p:cNvPr descr="Câu đố về viên phấn | MN Đức Giang" id="905" name="Google Shape;905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94522" y="5636030"/>
              <a:ext cx="1816910" cy="1209071"/>
            </a:xfrm>
            <a:custGeom>
              <a:rect b="b" l="l" r="r" t="t"/>
              <a:pathLst>
                <a:path extrusionOk="0" h="1209071" w="1816910">
                  <a:moveTo>
                    <a:pt x="0" y="0"/>
                  </a:moveTo>
                  <a:cubicBezTo>
                    <a:pt x="141742" y="6413"/>
                    <a:pt x="401972" y="23469"/>
                    <a:pt x="605637" y="0"/>
                  </a:cubicBezTo>
                  <a:cubicBezTo>
                    <a:pt x="809302" y="-23469"/>
                    <a:pt x="1049795" y="-7861"/>
                    <a:pt x="1193104" y="0"/>
                  </a:cubicBezTo>
                  <a:cubicBezTo>
                    <a:pt x="1336413" y="7861"/>
                    <a:pt x="1612704" y="23651"/>
                    <a:pt x="1816910" y="0"/>
                  </a:cubicBezTo>
                  <a:cubicBezTo>
                    <a:pt x="1801853" y="194667"/>
                    <a:pt x="1835561" y="368533"/>
                    <a:pt x="1816910" y="568263"/>
                  </a:cubicBezTo>
                  <a:cubicBezTo>
                    <a:pt x="1798259" y="767993"/>
                    <a:pt x="1828627" y="1016253"/>
                    <a:pt x="1816910" y="1209071"/>
                  </a:cubicBezTo>
                  <a:cubicBezTo>
                    <a:pt x="1644691" y="1207459"/>
                    <a:pt x="1454967" y="1233052"/>
                    <a:pt x="1265781" y="1209071"/>
                  </a:cubicBezTo>
                  <a:cubicBezTo>
                    <a:pt x="1076595" y="1185090"/>
                    <a:pt x="882855" y="1190019"/>
                    <a:pt x="696482" y="1209071"/>
                  </a:cubicBezTo>
                  <a:cubicBezTo>
                    <a:pt x="510109" y="1228123"/>
                    <a:pt x="148103" y="1189687"/>
                    <a:pt x="0" y="1209071"/>
                  </a:cubicBezTo>
                  <a:cubicBezTo>
                    <a:pt x="-2790" y="944698"/>
                    <a:pt x="-9027" y="841305"/>
                    <a:pt x="0" y="640808"/>
                  </a:cubicBezTo>
                  <a:cubicBezTo>
                    <a:pt x="9027" y="440311"/>
                    <a:pt x="8258" y="171329"/>
                    <a:pt x="0" y="0"/>
                  </a:cubicBezTo>
                  <a:close/>
                </a:path>
              </a:pathLst>
            </a:custGeom>
            <a:noFill/>
            <a:ln cap="flat" cmpd="sng" w="76200">
              <a:solidFill>
                <a:srgbClr val="C7AECC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906" name="Google Shape;906;p14"/>
          <p:cNvGrpSpPr/>
          <p:nvPr/>
        </p:nvGrpSpPr>
        <p:grpSpPr>
          <a:xfrm>
            <a:off x="5528908" y="2696788"/>
            <a:ext cx="4277424" cy="1241303"/>
            <a:chOff x="5528908" y="2696788"/>
            <a:chExt cx="4277424" cy="1241303"/>
          </a:xfrm>
        </p:grpSpPr>
        <p:sp>
          <p:nvSpPr>
            <p:cNvPr id="907" name="Google Shape;907;p14"/>
            <p:cNvSpPr/>
            <p:nvPr/>
          </p:nvSpPr>
          <p:spPr>
            <a:xfrm>
              <a:off x="5528908" y="2706135"/>
              <a:ext cx="3222896" cy="1209070"/>
            </a:xfrm>
            <a:prstGeom prst="rect">
              <a:avLst/>
            </a:prstGeom>
            <a:solidFill>
              <a:srgbClr val="E1EFD8">
                <a:alpha val="81960"/>
              </a:srgbClr>
            </a:solidFill>
            <a:ln cap="flat" cmpd="sng" w="12700">
              <a:solidFill>
                <a:srgbClr val="C7AE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4"/>
            <p:cNvSpPr txBox="1"/>
            <p:nvPr/>
          </p:nvSpPr>
          <p:spPr>
            <a:xfrm>
              <a:off x="5925199" y="3079838"/>
              <a:ext cx="26346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Oi"/>
                  <a:ea typeface="Oi"/>
                  <a:cs typeface="Oi"/>
                  <a:sym typeface="Oi"/>
                </a:rPr>
                <a:t>Bóng tennis</a:t>
              </a:r>
              <a:endParaRPr/>
            </a:p>
          </p:txBody>
        </p:sp>
        <p:pic>
          <p:nvPicPr>
            <p:cNvPr descr="3pcs Quả Bóng Tennis Khổng Lồ Xả Ném Đồ Chơi Cho Thú Cưng | Shopee Việt Nam" id="909" name="Google Shape;909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565029" y="2696788"/>
              <a:ext cx="1241303" cy="1241303"/>
            </a:xfrm>
            <a:custGeom>
              <a:rect b="b" l="l" r="r" t="t"/>
              <a:pathLst>
                <a:path extrusionOk="0" h="1241303" w="1241303">
                  <a:moveTo>
                    <a:pt x="0" y="0"/>
                  </a:moveTo>
                  <a:cubicBezTo>
                    <a:pt x="193450" y="11401"/>
                    <a:pt x="448114" y="2502"/>
                    <a:pt x="595825" y="0"/>
                  </a:cubicBezTo>
                  <a:cubicBezTo>
                    <a:pt x="743537" y="-2502"/>
                    <a:pt x="1106734" y="14058"/>
                    <a:pt x="1241303" y="0"/>
                  </a:cubicBezTo>
                  <a:cubicBezTo>
                    <a:pt x="1217024" y="176879"/>
                    <a:pt x="1248558" y="352661"/>
                    <a:pt x="1241303" y="620652"/>
                  </a:cubicBezTo>
                  <a:cubicBezTo>
                    <a:pt x="1234048" y="888643"/>
                    <a:pt x="1214412" y="963013"/>
                    <a:pt x="1241303" y="1241303"/>
                  </a:cubicBezTo>
                  <a:cubicBezTo>
                    <a:pt x="997113" y="1217012"/>
                    <a:pt x="892790" y="1213182"/>
                    <a:pt x="657891" y="1241303"/>
                  </a:cubicBezTo>
                  <a:cubicBezTo>
                    <a:pt x="422992" y="1269424"/>
                    <a:pt x="241871" y="1219755"/>
                    <a:pt x="0" y="1241303"/>
                  </a:cubicBezTo>
                  <a:cubicBezTo>
                    <a:pt x="-13655" y="1050146"/>
                    <a:pt x="-5255" y="883096"/>
                    <a:pt x="0" y="645478"/>
                  </a:cubicBezTo>
                  <a:cubicBezTo>
                    <a:pt x="5255" y="407860"/>
                    <a:pt x="-26305" y="139661"/>
                    <a:pt x="0" y="0"/>
                  </a:cubicBezTo>
                  <a:close/>
                </a:path>
              </a:pathLst>
            </a:custGeom>
            <a:noFill/>
            <a:ln cap="flat" cmpd="sng" w="76200">
              <a:solidFill>
                <a:srgbClr val="A8D08C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910" name="Google Shape;910;p14"/>
          <p:cNvGrpSpPr/>
          <p:nvPr/>
        </p:nvGrpSpPr>
        <p:grpSpPr>
          <a:xfrm>
            <a:off x="5574810" y="4002270"/>
            <a:ext cx="4256038" cy="1209070"/>
            <a:chOff x="5574810" y="3980010"/>
            <a:chExt cx="4256038" cy="1209070"/>
          </a:xfrm>
        </p:grpSpPr>
        <p:sp>
          <p:nvSpPr>
            <p:cNvPr id="911" name="Google Shape;911;p14"/>
            <p:cNvSpPr/>
            <p:nvPr/>
          </p:nvSpPr>
          <p:spPr>
            <a:xfrm>
              <a:off x="6607952" y="3980010"/>
              <a:ext cx="3222896" cy="1209070"/>
            </a:xfrm>
            <a:prstGeom prst="rect">
              <a:avLst/>
            </a:prstGeom>
            <a:solidFill>
              <a:srgbClr val="E1EFD8">
                <a:alpha val="81960"/>
              </a:srgbClr>
            </a:solidFill>
            <a:ln cap="flat" cmpd="sng" w="12700">
              <a:solidFill>
                <a:srgbClr val="C7AE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14"/>
            <p:cNvSpPr txBox="1"/>
            <p:nvPr/>
          </p:nvSpPr>
          <p:spPr>
            <a:xfrm>
              <a:off x="7004243" y="4353713"/>
              <a:ext cx="26346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Oi"/>
                  <a:ea typeface="Oi"/>
                  <a:cs typeface="Oi"/>
                  <a:sym typeface="Oi"/>
                </a:rPr>
                <a:t>Hạt ngọc trai</a:t>
              </a:r>
              <a:endParaRPr/>
            </a:p>
          </p:txBody>
        </p:sp>
        <p:pic>
          <p:nvPicPr>
            <p:cNvPr descr="Hạt trai Maxima TL010.1 - Gemmy Store" id="913" name="Google Shape;913;p14"/>
            <p:cNvPicPr preferRelativeResize="0"/>
            <p:nvPr/>
          </p:nvPicPr>
          <p:blipFill rotWithShape="1">
            <a:blip r:embed="rId9">
              <a:alphaModFix/>
            </a:blip>
            <a:srcRect b="7238" l="5638" r="7238" t="5638"/>
            <a:stretch/>
          </p:blipFill>
          <p:spPr>
            <a:xfrm>
              <a:off x="5574810" y="4002663"/>
              <a:ext cx="1296805" cy="1166152"/>
            </a:xfrm>
            <a:custGeom>
              <a:rect b="b" l="l" r="r" t="t"/>
              <a:pathLst>
                <a:path extrusionOk="0" h="1166152" w="1296805">
                  <a:moveTo>
                    <a:pt x="0" y="0"/>
                  </a:moveTo>
                  <a:cubicBezTo>
                    <a:pt x="299029" y="13370"/>
                    <a:pt x="527732" y="-25622"/>
                    <a:pt x="661371" y="0"/>
                  </a:cubicBezTo>
                  <a:cubicBezTo>
                    <a:pt x="795010" y="25622"/>
                    <a:pt x="1109445" y="-2708"/>
                    <a:pt x="1296805" y="0"/>
                  </a:cubicBezTo>
                  <a:cubicBezTo>
                    <a:pt x="1294240" y="123593"/>
                    <a:pt x="1270914" y="375855"/>
                    <a:pt x="1296805" y="548091"/>
                  </a:cubicBezTo>
                  <a:cubicBezTo>
                    <a:pt x="1322696" y="720327"/>
                    <a:pt x="1313625" y="957093"/>
                    <a:pt x="1296805" y="1166152"/>
                  </a:cubicBezTo>
                  <a:cubicBezTo>
                    <a:pt x="1103772" y="1185655"/>
                    <a:pt x="900856" y="1156238"/>
                    <a:pt x="648403" y="1166152"/>
                  </a:cubicBezTo>
                  <a:cubicBezTo>
                    <a:pt x="395950" y="1176066"/>
                    <a:pt x="312603" y="1183026"/>
                    <a:pt x="0" y="1166152"/>
                  </a:cubicBezTo>
                  <a:cubicBezTo>
                    <a:pt x="19408" y="1030977"/>
                    <a:pt x="23000" y="716790"/>
                    <a:pt x="0" y="594738"/>
                  </a:cubicBezTo>
                  <a:cubicBezTo>
                    <a:pt x="-23000" y="472686"/>
                    <a:pt x="-9510" y="164806"/>
                    <a:pt x="0" y="0"/>
                  </a:cubicBezTo>
                  <a:close/>
                </a:path>
              </a:pathLst>
            </a:custGeom>
            <a:noFill/>
            <a:ln cap="flat" cmpd="sng" w="76200">
              <a:solidFill>
                <a:srgbClr val="A8D08C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914" name="Google Shape;914;p14"/>
          <p:cNvGrpSpPr/>
          <p:nvPr/>
        </p:nvGrpSpPr>
        <p:grpSpPr>
          <a:xfrm>
            <a:off x="5499481" y="5275518"/>
            <a:ext cx="4294364" cy="1223589"/>
            <a:chOff x="5499481" y="5275518"/>
            <a:chExt cx="4294364" cy="1223589"/>
          </a:xfrm>
        </p:grpSpPr>
        <p:sp>
          <p:nvSpPr>
            <p:cNvPr id="915" name="Google Shape;915;p14"/>
            <p:cNvSpPr/>
            <p:nvPr/>
          </p:nvSpPr>
          <p:spPr>
            <a:xfrm>
              <a:off x="5499481" y="5275518"/>
              <a:ext cx="3222896" cy="1209070"/>
            </a:xfrm>
            <a:prstGeom prst="rect">
              <a:avLst/>
            </a:prstGeom>
            <a:solidFill>
              <a:srgbClr val="E1EFD8">
                <a:alpha val="81960"/>
              </a:srgbClr>
            </a:solidFill>
            <a:ln cap="flat" cmpd="sng" w="12700">
              <a:solidFill>
                <a:srgbClr val="C7AE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14"/>
            <p:cNvSpPr txBox="1"/>
            <p:nvPr/>
          </p:nvSpPr>
          <p:spPr>
            <a:xfrm>
              <a:off x="5526542" y="5649221"/>
              <a:ext cx="29670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Oi"/>
                  <a:ea typeface="Oi"/>
                  <a:cs typeface="Oi"/>
                  <a:sym typeface="Oi"/>
                </a:rPr>
                <a:t>Trái châu trang trí</a:t>
              </a:r>
              <a:endParaRPr/>
            </a:p>
          </p:txBody>
        </p:sp>
        <p:pic>
          <p:nvPicPr>
            <p:cNvPr descr="Cây thông Noel 3 loại lá gắn trái thông 1m5 cao cấp-style Hàn Quốc - Cây  Thông Noel Đẹp" id="917" name="Google Shape;917;p1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584775" y="5290037"/>
              <a:ext cx="1209070" cy="1209070"/>
            </a:xfrm>
            <a:custGeom>
              <a:rect b="b" l="l" r="r" t="t"/>
              <a:pathLst>
                <a:path extrusionOk="0" h="1209070" w="1209070">
                  <a:moveTo>
                    <a:pt x="0" y="0"/>
                  </a:moveTo>
                  <a:cubicBezTo>
                    <a:pt x="134870" y="-17312"/>
                    <a:pt x="345485" y="-2578"/>
                    <a:pt x="616626" y="0"/>
                  </a:cubicBezTo>
                  <a:cubicBezTo>
                    <a:pt x="887767" y="2578"/>
                    <a:pt x="1028973" y="-330"/>
                    <a:pt x="1209070" y="0"/>
                  </a:cubicBezTo>
                  <a:cubicBezTo>
                    <a:pt x="1210597" y="182899"/>
                    <a:pt x="1213668" y="357004"/>
                    <a:pt x="1209070" y="616626"/>
                  </a:cubicBezTo>
                  <a:cubicBezTo>
                    <a:pt x="1204472" y="876248"/>
                    <a:pt x="1212022" y="947340"/>
                    <a:pt x="1209070" y="1209070"/>
                  </a:cubicBezTo>
                  <a:cubicBezTo>
                    <a:pt x="1040070" y="1227203"/>
                    <a:pt x="823188" y="1188466"/>
                    <a:pt x="640807" y="1209070"/>
                  </a:cubicBezTo>
                  <a:cubicBezTo>
                    <a:pt x="458426" y="1229674"/>
                    <a:pt x="236582" y="1234493"/>
                    <a:pt x="0" y="1209070"/>
                  </a:cubicBezTo>
                  <a:cubicBezTo>
                    <a:pt x="898" y="934403"/>
                    <a:pt x="14063" y="841623"/>
                    <a:pt x="0" y="628716"/>
                  </a:cubicBezTo>
                  <a:cubicBezTo>
                    <a:pt x="-14063" y="415809"/>
                    <a:pt x="29941" y="265976"/>
                    <a:pt x="0" y="0"/>
                  </a:cubicBezTo>
                  <a:close/>
                </a:path>
              </a:pathLst>
            </a:custGeom>
            <a:noFill/>
            <a:ln cap="flat" cmpd="sng" w="76200">
              <a:solidFill>
                <a:srgbClr val="A8D08C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918" name="Google Shape;918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399393" y="10690"/>
            <a:ext cx="7002155" cy="1923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15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4" name="Google Shape;924;p15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925" name="Google Shape;925;p15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7" name="Google Shape;927;p15"/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</p:grpSpPr>
        <p:sp>
          <p:nvSpPr>
            <p:cNvPr id="928" name="Google Shape;928;p15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0" name="Google Shape;930;p15"/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</p:grpSpPr>
        <p:sp>
          <p:nvSpPr>
            <p:cNvPr id="931" name="Google Shape;931;p15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3" name="Google Shape;933;p15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934" name="Google Shape;934;p15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6" name="Google Shape;936;p15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937" name="Google Shape;937;p15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9" name="Google Shape;939;p15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940" name="Google Shape;940;p15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2" name="Google Shape;942;p15"/>
          <p:cNvSpPr/>
          <p:nvPr/>
        </p:nvSpPr>
        <p:spPr>
          <a:xfrm>
            <a:off x="2543785" y="3438997"/>
            <a:ext cx="2379492" cy="2090618"/>
          </a:xfrm>
          <a:prstGeom prst="roundRect">
            <a:avLst>
              <a:gd fmla="val 16667" name="adj"/>
            </a:avLst>
          </a:prstGeom>
          <a:solidFill>
            <a:srgbClr val="C7AECC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15"/>
          <p:cNvSpPr/>
          <p:nvPr/>
        </p:nvSpPr>
        <p:spPr>
          <a:xfrm>
            <a:off x="8040162" y="3367797"/>
            <a:ext cx="2412050" cy="2092174"/>
          </a:xfrm>
          <a:prstGeom prst="roundRect">
            <a:avLst>
              <a:gd fmla="val 16667" name="adj"/>
            </a:avLst>
          </a:prstGeom>
          <a:solidFill>
            <a:srgbClr val="D8C3E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15"/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MY PART</a:t>
            </a:r>
            <a:endParaRPr sz="7200">
              <a:solidFill>
                <a:srgbClr val="FCE8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ree Erlenmeyer Flask Clip Art Png - Test Tube Png - Free Transparent PNG  Download - PNGkey" id="945" name="Google Shape;94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9506" y="3429000"/>
            <a:ext cx="1988050" cy="2092175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5"/>
          <p:cNvSpPr/>
          <p:nvPr/>
        </p:nvSpPr>
        <p:spPr>
          <a:xfrm>
            <a:off x="5256134" y="3438997"/>
            <a:ext cx="2379492" cy="2090618"/>
          </a:xfrm>
          <a:prstGeom prst="roundRect">
            <a:avLst>
              <a:gd fmla="val 16667" name="adj"/>
            </a:avLst>
          </a:prstGeom>
          <a:solidFill>
            <a:srgbClr val="C7AECC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iêu mới 1 lon coca vị nguyên bản 250ml | Shopee Việt Nam" id="947" name="Google Shape;94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51912" y="3438997"/>
            <a:ext cx="2092174" cy="2092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ả cây bút chì - HocTotNguVan.vn" id="948" name="Google Shape;94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29946" y="3429000"/>
            <a:ext cx="1983481" cy="1983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9" name="Google Shape;949;p15"/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950" name="Google Shape;950;p15"/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951" name="Google Shape;951;p15"/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>
                  <a:gd fmla="val 16667" name="adj"/>
                </a:avLst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15"/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Đồ vật nào có dạng hình trụ?</a:t>
                </a:r>
                <a:endParaRPr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15"/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15"/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15"/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956" name="Google Shape;956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487592">
              <a:off x="2676995" y="1653198"/>
              <a:ext cx="446945" cy="10248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Green Check Mark clipart 5 - Clipart World" id="957" name="Google Shape;957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96760" y="2448678"/>
            <a:ext cx="1838991" cy="180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002178" y="-497981"/>
            <a:ext cx="2721886" cy="272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386128" y="-205678"/>
            <a:ext cx="6082205" cy="1923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Google Shape;964;p16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5" name="Google Shape;965;p16"/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</p:grpSpPr>
        <p:sp>
          <p:nvSpPr>
            <p:cNvPr id="966" name="Google Shape;966;p16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6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8" name="Google Shape;968;p16"/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</p:grpSpPr>
        <p:sp>
          <p:nvSpPr>
            <p:cNvPr id="969" name="Google Shape;969;p16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1" name="Google Shape;971;p16"/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</p:grpSpPr>
        <p:sp>
          <p:nvSpPr>
            <p:cNvPr id="972" name="Google Shape;972;p16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4" name="Google Shape;974;p16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975" name="Google Shape;975;p16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7" name="Google Shape;977;p16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978" name="Google Shape;978;p16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0" name="Google Shape;980;p16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981" name="Google Shape;981;p16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3" name="Google Shape;983;p16"/>
          <p:cNvSpPr/>
          <p:nvPr/>
        </p:nvSpPr>
        <p:spPr>
          <a:xfrm>
            <a:off x="5308038" y="3383634"/>
            <a:ext cx="2379492" cy="2090618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6"/>
          <p:cNvSpPr/>
          <p:nvPr/>
        </p:nvSpPr>
        <p:spPr>
          <a:xfrm>
            <a:off x="8040162" y="3367797"/>
            <a:ext cx="2412050" cy="2092174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6"/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MY PART</a:t>
            </a:r>
            <a:endParaRPr sz="7200">
              <a:solidFill>
                <a:srgbClr val="FCE8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6"/>
          <p:cNvSpPr/>
          <p:nvPr/>
        </p:nvSpPr>
        <p:spPr>
          <a:xfrm>
            <a:off x="2575914" y="3383634"/>
            <a:ext cx="2379492" cy="2090618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mazon.com: Wall Clock Cartoon Day and Night Acrylic Printed Time Clock  Arabic Numerals Scene of The City Non Ticking Wall Hanging Watch Nursery  Decor for Living Room and Bedroom Etc : Home" id="987" name="Google Shape;98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5054" y="3473678"/>
            <a:ext cx="1941696" cy="1995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olleyball Scalable Graphics Icon, volleyball, sport, beach Volleyball,  cartoon png | PNGWing" id="988" name="Google Shape;98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04835" y="3620457"/>
            <a:ext cx="3331037" cy="1853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torcycle Helmet Icon, Cartoon Style Stock Vector - Illustration of  safety, safe: 120261607" id="989" name="Google Shape;98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18049" y="3387803"/>
            <a:ext cx="2256275" cy="2256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0" name="Google Shape;990;p16"/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991" name="Google Shape;991;p16"/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992" name="Google Shape;992;p16"/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>
                  <a:gd fmla="val 16667" name="adj"/>
                </a:avLst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6"/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Đồ vật nào có dạng hình cầu?</a:t>
                </a:r>
                <a:endParaRPr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6"/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6"/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6"/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997" name="Google Shape;997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685596" y="1694017"/>
              <a:ext cx="608675" cy="10300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Green Check Mark clipart 5 - Clipart World" id="998" name="Google Shape;998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10302" y="2435491"/>
            <a:ext cx="1838991" cy="180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92063" y="-311910"/>
            <a:ext cx="2721886" cy="272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67732" y="-183459"/>
            <a:ext cx="6082205" cy="1923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17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6" name="Google Shape;1006;p17"/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</p:grpSpPr>
        <p:sp>
          <p:nvSpPr>
            <p:cNvPr id="1007" name="Google Shape;1007;p17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7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9" name="Google Shape;1009;p17"/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</p:grpSpPr>
        <p:sp>
          <p:nvSpPr>
            <p:cNvPr id="1010" name="Google Shape;1010;p17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17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2" name="Google Shape;1012;p17"/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</p:grpSpPr>
        <p:sp>
          <p:nvSpPr>
            <p:cNvPr id="1013" name="Google Shape;1013;p17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17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5" name="Google Shape;1015;p17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1016" name="Google Shape;1016;p17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17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8" name="Google Shape;1018;p17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1019" name="Google Shape;1019;p17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7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1" name="Google Shape;1021;p17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1022" name="Google Shape;1022;p17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7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4" name="Google Shape;1024;p17"/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MY PART</a:t>
            </a:r>
            <a:endParaRPr sz="7200">
              <a:solidFill>
                <a:srgbClr val="FCE8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5" name="Google Shape;1025;p17"/>
          <p:cNvGrpSpPr/>
          <p:nvPr/>
        </p:nvGrpSpPr>
        <p:grpSpPr>
          <a:xfrm>
            <a:off x="2369872" y="1106378"/>
            <a:ext cx="7316987" cy="1286114"/>
            <a:chOff x="2369872" y="1106378"/>
            <a:chExt cx="7316987" cy="1286114"/>
          </a:xfrm>
        </p:grpSpPr>
        <p:grpSp>
          <p:nvGrpSpPr>
            <p:cNvPr id="1026" name="Google Shape;1026;p17"/>
            <p:cNvGrpSpPr/>
            <p:nvPr/>
          </p:nvGrpSpPr>
          <p:grpSpPr>
            <a:xfrm>
              <a:off x="2369872" y="1106378"/>
              <a:ext cx="7316987" cy="1286114"/>
              <a:chOff x="2379495" y="1510902"/>
              <a:chExt cx="7316987" cy="1286114"/>
            </a:xfrm>
          </p:grpSpPr>
          <p:sp>
            <p:nvSpPr>
              <p:cNvPr id="1027" name="Google Shape;1027;p17"/>
              <p:cNvSpPr/>
              <p:nvPr/>
            </p:nvSpPr>
            <p:spPr>
              <a:xfrm>
                <a:off x="3065004" y="1663987"/>
                <a:ext cx="5888893" cy="1014102"/>
              </a:xfrm>
              <a:prstGeom prst="roundRect">
                <a:avLst>
                  <a:gd fmla="val 16667" name="adj"/>
                </a:avLst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17"/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Hình trụ có đặc điểm gì?</a:t>
                </a:r>
                <a:endParaRPr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17"/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7"/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1" name="Google Shape;1031;p17"/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32" name="Google Shape;1032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70356" y="1318128"/>
              <a:ext cx="577372" cy="10141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3" name="Google Shape;1033;p17"/>
          <p:cNvSpPr/>
          <p:nvPr/>
        </p:nvSpPr>
        <p:spPr>
          <a:xfrm rot="818922">
            <a:off x="2472591" y="3034309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4" name="Google Shape;103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04732" y="2139137"/>
            <a:ext cx="1803224" cy="180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7"/>
          <p:cNvSpPr/>
          <p:nvPr/>
        </p:nvSpPr>
        <p:spPr>
          <a:xfrm flipH="1" rot="9981078">
            <a:off x="8723598" y="2906117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6" name="Google Shape;103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958509">
            <a:off x="8586761" y="1985335"/>
            <a:ext cx="1803224" cy="180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17"/>
          <p:cNvSpPr/>
          <p:nvPr/>
        </p:nvSpPr>
        <p:spPr>
          <a:xfrm>
            <a:off x="5371978" y="3162502"/>
            <a:ext cx="2766224" cy="3367973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8" name="Google Shape;103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239337">
            <a:off x="5751296" y="2080400"/>
            <a:ext cx="1803224" cy="180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7"/>
          <p:cNvSpPr txBox="1"/>
          <p:nvPr/>
        </p:nvSpPr>
        <p:spPr>
          <a:xfrm rot="847927">
            <a:off x="2394459" y="3521040"/>
            <a:ext cx="2353313" cy="2299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rPr>
              <a:t>Có hai mặt đáy là hai hình tròn và một mặt xung quanh.</a:t>
            </a:r>
            <a:endParaRPr/>
          </a:p>
        </p:txBody>
      </p:sp>
      <p:sp>
        <p:nvSpPr>
          <p:cNvPr id="1040" name="Google Shape;1040;p17"/>
          <p:cNvSpPr txBox="1"/>
          <p:nvPr/>
        </p:nvSpPr>
        <p:spPr>
          <a:xfrm>
            <a:off x="5450128" y="3461570"/>
            <a:ext cx="2705418" cy="3069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rPr>
              <a:t>Có hai mặt đáy là hai hình tròn bằng nhau và một mặt xung quanh khi mở ra là một hình chữ nhật.</a:t>
            </a:r>
            <a:endParaRPr/>
          </a:p>
        </p:txBody>
      </p:sp>
      <p:sp>
        <p:nvSpPr>
          <p:cNvPr id="1041" name="Google Shape;1041;p17"/>
          <p:cNvSpPr txBox="1"/>
          <p:nvPr/>
        </p:nvSpPr>
        <p:spPr>
          <a:xfrm rot="-789466">
            <a:off x="8738191" y="3517493"/>
            <a:ext cx="2365817" cy="2299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rPr>
              <a:t>Có một mặt đáy là hình tròn và một mặt xung quanh.</a:t>
            </a:r>
            <a:endParaRPr/>
          </a:p>
        </p:txBody>
      </p:sp>
      <p:pic>
        <p:nvPicPr>
          <p:cNvPr descr="Green Check Mark clipart 5 - Clipart World" id="1042" name="Google Shape;1042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91451" y="1889581"/>
            <a:ext cx="1838991" cy="180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2154465" y="-355482"/>
            <a:ext cx="2171069" cy="21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72406" y="-340400"/>
            <a:ext cx="2171069" cy="21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81775" y="-208165"/>
            <a:ext cx="6082205" cy="1923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18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1" name="Google Shape;1051;p18"/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</p:grpSpPr>
        <p:sp>
          <p:nvSpPr>
            <p:cNvPr id="1052" name="Google Shape;1052;p18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18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4" name="Google Shape;1054;p18"/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</p:grpSpPr>
        <p:sp>
          <p:nvSpPr>
            <p:cNvPr id="1055" name="Google Shape;1055;p18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18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7" name="Google Shape;1057;p18"/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</p:grpSpPr>
        <p:sp>
          <p:nvSpPr>
            <p:cNvPr id="1058" name="Google Shape;1058;p18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18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0" name="Google Shape;1060;p18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1061" name="Google Shape;1061;p18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18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3" name="Google Shape;1063;p18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1064" name="Google Shape;1064;p18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18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6" name="Google Shape;1066;p18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1067" name="Google Shape;1067;p18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18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9" name="Google Shape;1069;p18"/>
          <p:cNvSpPr/>
          <p:nvPr/>
        </p:nvSpPr>
        <p:spPr>
          <a:xfrm>
            <a:off x="2499349" y="3429000"/>
            <a:ext cx="2379492" cy="2090618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18"/>
          <p:cNvSpPr/>
          <p:nvPr/>
        </p:nvSpPr>
        <p:spPr>
          <a:xfrm>
            <a:off x="5292753" y="3429000"/>
            <a:ext cx="2412050" cy="2092174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18"/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MY PART</a:t>
            </a:r>
            <a:endParaRPr sz="7200">
              <a:solidFill>
                <a:srgbClr val="FCE8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18"/>
          <p:cNvSpPr/>
          <p:nvPr/>
        </p:nvSpPr>
        <p:spPr>
          <a:xfrm>
            <a:off x="8090997" y="3429000"/>
            <a:ext cx="2379492" cy="2090618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een Check Mark clipart 5 - Clipart World" id="1073" name="Google Shape;107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8602" y="2466249"/>
            <a:ext cx="1838991" cy="1803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4" name="Google Shape;1074;p18"/>
          <p:cNvGrpSpPr/>
          <p:nvPr/>
        </p:nvGrpSpPr>
        <p:grpSpPr>
          <a:xfrm>
            <a:off x="2379495" y="1510902"/>
            <a:ext cx="9070158" cy="1318604"/>
            <a:chOff x="2379495" y="1510902"/>
            <a:chExt cx="9070158" cy="1318604"/>
          </a:xfrm>
        </p:grpSpPr>
        <p:grpSp>
          <p:nvGrpSpPr>
            <p:cNvPr id="1075" name="Google Shape;1075;p18"/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1076" name="Google Shape;1076;p18"/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>
                  <a:gd fmla="val 16667" name="adj"/>
                </a:avLst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18"/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Đồ vật nào có hình dạng khác với các đồ vật còn lại?</a:t>
                </a:r>
                <a:endParaRPr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18"/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18"/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18"/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81" name="Google Shape;1081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653379">
              <a:off x="2754913" y="1581825"/>
              <a:ext cx="574355" cy="12042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y Cốc Thủy Tinh 8 Góc Cao 420ML - PCD21003 - THỦY TINH CẨM ĐẠT" id="1082" name="Google Shape;108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20741" y="3354219"/>
            <a:ext cx="2120033" cy="21200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ánh Danisa Hộp Thiếc (Danisa) - Tops Market | Free Ship Tại Nhà | Chopp.vn" id="1083" name="Google Shape;108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21968" y="3400544"/>
            <a:ext cx="3221294" cy="2147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n Alkaline 12V - Nshop" id="1084" name="Google Shape;108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15774" y="3494388"/>
            <a:ext cx="1838991" cy="183899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8"/>
          <p:cNvSpPr txBox="1"/>
          <p:nvPr/>
        </p:nvSpPr>
        <p:spPr>
          <a:xfrm>
            <a:off x="5093862" y="52836"/>
            <a:ext cx="56230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72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rPr>
              <a:t>Ủ</a:t>
            </a:r>
            <a:r>
              <a:rPr lang="en-US" sz="7200">
                <a:solidFill>
                  <a:srgbClr val="9080AF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7200">
                <a:solidFill>
                  <a:srgbClr val="C7AECC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72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 C</a:t>
            </a:r>
            <a:r>
              <a:rPr lang="en-US" sz="7200">
                <a:solidFill>
                  <a:srgbClr val="AAB2D7"/>
                </a:solidFill>
                <a:latin typeface="Arial"/>
                <a:ea typeface="Arial"/>
                <a:cs typeface="Arial"/>
                <a:sym typeface="Arial"/>
              </a:rPr>
              <a:t>Ố</a:t>
            </a:r>
            <a:endParaRPr sz="7200">
              <a:solidFill>
                <a:srgbClr val="AAB2D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6" name="Google Shape;1086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002178" y="-497981"/>
            <a:ext cx="2721886" cy="272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19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2" name="Google Shape;1092;p19"/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</p:grpSpPr>
        <p:sp>
          <p:nvSpPr>
            <p:cNvPr id="1093" name="Google Shape;1093;p19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5" name="Google Shape;1095;p19"/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</p:grpSpPr>
        <p:sp>
          <p:nvSpPr>
            <p:cNvPr id="1096" name="Google Shape;1096;p19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8" name="Google Shape;1098;p19"/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</p:grpSpPr>
        <p:sp>
          <p:nvSpPr>
            <p:cNvPr id="1099" name="Google Shape;1099;p19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1102" name="Google Shape;1102;p19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1105" name="Google Shape;1105;p19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7" name="Google Shape;1107;p19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1108" name="Google Shape;1108;p19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0" name="Google Shape;1110;p19"/>
          <p:cNvSpPr/>
          <p:nvPr/>
        </p:nvSpPr>
        <p:spPr>
          <a:xfrm>
            <a:off x="2499349" y="3429000"/>
            <a:ext cx="2379492" cy="2090618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p19"/>
          <p:cNvSpPr/>
          <p:nvPr/>
        </p:nvSpPr>
        <p:spPr>
          <a:xfrm>
            <a:off x="5292753" y="3429000"/>
            <a:ext cx="2412050" cy="2092174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2" name="Google Shape;1112;p19"/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MY PART</a:t>
            </a:r>
            <a:endParaRPr sz="7200">
              <a:solidFill>
                <a:srgbClr val="FCE8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9"/>
          <p:cNvSpPr/>
          <p:nvPr/>
        </p:nvSpPr>
        <p:spPr>
          <a:xfrm>
            <a:off x="8090997" y="3429000"/>
            <a:ext cx="2379492" cy="2090618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een Check Mark clipart 5 - Clipart World" id="1114" name="Google Shape;111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8602" y="2466249"/>
            <a:ext cx="1838991" cy="1803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5" name="Google Shape;1115;p19"/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1116" name="Google Shape;1116;p19"/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1117" name="Google Shape;1117;p19"/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>
                  <a:gd fmla="val 16667" name="adj"/>
                </a:avLst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19"/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Loại bóng nào không có dạng hình cầu?</a:t>
                </a:r>
                <a:endParaRPr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19"/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9"/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19"/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122" name="Google Shape;1122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37848" y="1707851"/>
              <a:ext cx="579131" cy="9806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3" name="Google Shape;1123;p19"/>
          <p:cNvSpPr txBox="1"/>
          <p:nvPr/>
        </p:nvSpPr>
        <p:spPr>
          <a:xfrm>
            <a:off x="2801444" y="4212699"/>
            <a:ext cx="177530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bóng đá</a:t>
            </a:r>
            <a:endParaRPr/>
          </a:p>
        </p:txBody>
      </p:sp>
      <p:sp>
        <p:nvSpPr>
          <p:cNvPr id="1124" name="Google Shape;1124;p19"/>
          <p:cNvSpPr txBox="1"/>
          <p:nvPr/>
        </p:nvSpPr>
        <p:spPr>
          <a:xfrm>
            <a:off x="5471602" y="4213477"/>
            <a:ext cx="205435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bóng bi-a</a:t>
            </a:r>
            <a:endParaRPr/>
          </a:p>
        </p:txBody>
      </p:sp>
      <p:sp>
        <p:nvSpPr>
          <p:cNvPr id="1125" name="Google Shape;1125;p19"/>
          <p:cNvSpPr txBox="1"/>
          <p:nvPr/>
        </p:nvSpPr>
        <p:spPr>
          <a:xfrm>
            <a:off x="8253567" y="3997256"/>
            <a:ext cx="205435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bóng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bầu dục</a:t>
            </a:r>
            <a:endParaRPr/>
          </a:p>
        </p:txBody>
      </p:sp>
      <p:pic>
        <p:nvPicPr>
          <p:cNvPr descr="Bóng bầu dục Mỹ AF500 cỡ trẻ em - Nâu" id="1126" name="Google Shape;1126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82279">
            <a:off x="8234655" y="5148421"/>
            <a:ext cx="2092174" cy="2092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a Bóng Bi A Lỗ, Bóng Bida 3 Băng Tốt Chính Hãng® Giá Rẻ Nhất" id="1127" name="Google Shape;1127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77420" y="4804602"/>
            <a:ext cx="3318937" cy="2213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uả bóng đá FIFA Quality Pro UHV 2.07 GALAXY - SportOnline.vn" id="1128" name="Google Shape;1128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20686" y="4955338"/>
            <a:ext cx="1917586" cy="191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92063" y="-311910"/>
            <a:ext cx="2721886" cy="272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45892" y="-57233"/>
            <a:ext cx="6082205" cy="1923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2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127" name="Google Shape;127;p2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</p:grpSpPr>
        <p:sp>
          <p:nvSpPr>
            <p:cNvPr id="130" name="Google Shape;130;p2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2"/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</p:grpSpPr>
        <p:sp>
          <p:nvSpPr>
            <p:cNvPr id="133" name="Google Shape;133;p2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2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136" name="Google Shape;136;p2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2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139" name="Google Shape;139;p2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142" name="Google Shape;142;p2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2"/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MY PART</a:t>
            </a:r>
            <a:endParaRPr sz="7200">
              <a:solidFill>
                <a:srgbClr val="FCE8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2591567" y="3912483"/>
            <a:ext cx="8401982" cy="250424"/>
          </a:xfrm>
          <a:prstGeom prst="roundRect">
            <a:avLst>
              <a:gd fmla="val 16667" name="adj"/>
            </a:avLst>
          </a:prstGeom>
          <a:solidFill>
            <a:srgbClr val="D270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2943489" y="2328473"/>
            <a:ext cx="3417442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6940948" y="2328473"/>
            <a:ext cx="3417442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2943489" y="4455852"/>
            <a:ext cx="3417442" cy="1312158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"/>
          <p:cNvSpPr/>
          <p:nvPr/>
        </p:nvSpPr>
        <p:spPr>
          <a:xfrm>
            <a:off x="6940948" y="4455852"/>
            <a:ext cx="3417442" cy="1312158"/>
          </a:xfrm>
          <a:prstGeom prst="rect">
            <a:avLst/>
          </a:prstGeom>
          <a:solidFill>
            <a:srgbClr val="DDABD8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1197" y="3640631"/>
            <a:ext cx="713510" cy="71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5606" y="3640631"/>
            <a:ext cx="713510" cy="71351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"/>
          <p:cNvSpPr/>
          <p:nvPr/>
        </p:nvSpPr>
        <p:spPr>
          <a:xfrm>
            <a:off x="3095888" y="2166630"/>
            <a:ext cx="3417442" cy="1312158"/>
          </a:xfrm>
          <a:prstGeom prst="rect">
            <a:avLst/>
          </a:prstGeom>
          <a:noFill/>
          <a:ln cap="flat" cmpd="sng" w="12700">
            <a:solidFill>
              <a:srgbClr val="5261A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7093347" y="2139919"/>
            <a:ext cx="3417442" cy="1312158"/>
          </a:xfrm>
          <a:prstGeom prst="rect">
            <a:avLst/>
          </a:prstGeom>
          <a:noFill/>
          <a:ln cap="flat" cmpd="sng" w="12700">
            <a:solidFill>
              <a:srgbClr val="5261A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/>
          <p:nvPr/>
        </p:nvSpPr>
        <p:spPr>
          <a:xfrm>
            <a:off x="3068398" y="4313240"/>
            <a:ext cx="3417442" cy="1312158"/>
          </a:xfrm>
          <a:prstGeom prst="rect">
            <a:avLst/>
          </a:prstGeom>
          <a:noFill/>
          <a:ln cap="flat" cmpd="sng" w="12700">
            <a:solidFill>
              <a:srgbClr val="5261A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/>
          <p:nvPr/>
        </p:nvSpPr>
        <p:spPr>
          <a:xfrm>
            <a:off x="7077626" y="4313240"/>
            <a:ext cx="3417442" cy="1312158"/>
          </a:xfrm>
          <a:prstGeom prst="rect">
            <a:avLst/>
          </a:prstGeom>
          <a:noFill/>
          <a:ln cap="flat" cmpd="sng" w="12700">
            <a:solidFill>
              <a:srgbClr val="5261A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55946">
            <a:off x="2743464" y="2189921"/>
            <a:ext cx="55245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93630" y="2204961"/>
            <a:ext cx="74295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87952" y="4391857"/>
            <a:ext cx="742950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495563">
            <a:off x="6810049" y="4453737"/>
            <a:ext cx="723900" cy="13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"/>
          <p:cNvSpPr txBox="1"/>
          <p:nvPr/>
        </p:nvSpPr>
        <p:spPr>
          <a:xfrm>
            <a:off x="3468569" y="2552885"/>
            <a:ext cx="282774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/>
          </a:p>
        </p:txBody>
      </p:sp>
      <p:sp>
        <p:nvSpPr>
          <p:cNvPr id="161" name="Google Shape;161;p2"/>
          <p:cNvSpPr txBox="1"/>
          <p:nvPr/>
        </p:nvSpPr>
        <p:spPr>
          <a:xfrm>
            <a:off x="7632814" y="2538344"/>
            <a:ext cx="282774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8C7CAC"/>
                </a:solidFill>
                <a:latin typeface="Arial"/>
                <a:ea typeface="Arial"/>
                <a:cs typeface="Arial"/>
                <a:sym typeface="Arial"/>
              </a:rPr>
              <a:t>Khám phá</a:t>
            </a:r>
            <a:endParaRPr/>
          </a:p>
        </p:txBody>
      </p:sp>
      <p:sp>
        <p:nvSpPr>
          <p:cNvPr id="162" name="Google Shape;162;p2"/>
          <p:cNvSpPr txBox="1"/>
          <p:nvPr/>
        </p:nvSpPr>
        <p:spPr>
          <a:xfrm>
            <a:off x="3514704" y="4741873"/>
            <a:ext cx="282774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8590C5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/>
          </a:p>
        </p:txBody>
      </p:sp>
      <p:sp>
        <p:nvSpPr>
          <p:cNvPr id="163" name="Google Shape;163;p2"/>
          <p:cNvSpPr txBox="1"/>
          <p:nvPr/>
        </p:nvSpPr>
        <p:spPr>
          <a:xfrm>
            <a:off x="7643540" y="4728866"/>
            <a:ext cx="282774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rPr>
              <a:t>Củng cố</a:t>
            </a:r>
            <a:endParaRPr/>
          </a:p>
        </p:txBody>
      </p:sp>
      <p:pic>
        <p:nvPicPr>
          <p:cNvPr id="164" name="Google Shape;164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40325" y="331968"/>
            <a:ext cx="6345443" cy="1923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Google Shape;1135;p20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6" name="Google Shape;1136;p20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1137" name="Google Shape;1137;p20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9" name="Google Shape;1139;p20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1140" name="Google Shape;1140;p20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2" name="Google Shape;1142;p20"/>
          <p:cNvGrpSpPr/>
          <p:nvPr/>
        </p:nvGrpSpPr>
        <p:grpSpPr>
          <a:xfrm>
            <a:off x="-9569408" y="0"/>
            <a:ext cx="11553991" cy="6858000"/>
            <a:chOff x="-9539658" y="0"/>
            <a:chExt cx="11553991" cy="6858000"/>
          </a:xfrm>
        </p:grpSpPr>
        <p:sp>
          <p:nvSpPr>
            <p:cNvPr id="1143" name="Google Shape;1143;p20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20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5" name="Google Shape;1145;p20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1146" name="Google Shape;1146;p20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8" name="Google Shape;1148;p20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1149" name="Google Shape;1149;p20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1" name="Google Shape;1151;p20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1152" name="Google Shape;1152;p20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4" name="Google Shape;1154;p20"/>
          <p:cNvSpPr txBox="1"/>
          <p:nvPr/>
        </p:nvSpPr>
        <p:spPr>
          <a:xfrm>
            <a:off x="3159467" y="1687440"/>
            <a:ext cx="7606257" cy="1954125"/>
          </a:xfrm>
          <a:prstGeom prst="rect">
            <a:avLst/>
          </a:prstGeom>
          <a:solidFill>
            <a:srgbClr val="FCE8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31F4B"/>
                </a:solidFill>
                <a:latin typeface="Oi"/>
                <a:ea typeface="Oi"/>
                <a:cs typeface="Oi"/>
                <a:sym typeface="Oi"/>
              </a:rPr>
              <a:t>Nêu được đặc điểm của hình trụ, hình cầu. Khai triển được hình trụ.</a:t>
            </a:r>
            <a:endParaRPr b="1" sz="2800">
              <a:solidFill>
                <a:srgbClr val="031F4B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155" name="Google Shape;1155;p20"/>
          <p:cNvSpPr txBox="1"/>
          <p:nvPr/>
        </p:nvSpPr>
        <p:spPr>
          <a:xfrm>
            <a:off x="3159467" y="4216280"/>
            <a:ext cx="7606257" cy="1954125"/>
          </a:xfrm>
          <a:prstGeom prst="rect">
            <a:avLst/>
          </a:prstGeom>
          <a:solidFill>
            <a:srgbClr val="D2709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31F4B"/>
                </a:solidFill>
                <a:latin typeface="Oi"/>
                <a:ea typeface="Oi"/>
                <a:cs typeface="Oi"/>
                <a:sym typeface="Oi"/>
              </a:rPr>
              <a:t>Nhận dạng các đồ vật có hình dạng hình trụ, hình cầu trong thực tế.</a:t>
            </a:r>
            <a:endParaRPr b="1" sz="2800">
              <a:solidFill>
                <a:srgbClr val="031F4B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1156" name="Google Shape;1156;p20"/>
          <p:cNvGrpSpPr/>
          <p:nvPr/>
        </p:nvGrpSpPr>
        <p:grpSpPr>
          <a:xfrm>
            <a:off x="1839058" y="4404018"/>
            <a:ext cx="1420958" cy="1770766"/>
            <a:chOff x="1839058" y="4404018"/>
            <a:chExt cx="1420958" cy="1770766"/>
          </a:xfrm>
        </p:grpSpPr>
        <p:sp>
          <p:nvSpPr>
            <p:cNvPr id="1157" name="Google Shape;1157;p20"/>
            <p:cNvSpPr/>
            <p:nvPr/>
          </p:nvSpPr>
          <p:spPr>
            <a:xfrm>
              <a:off x="2415024" y="5979743"/>
              <a:ext cx="19347" cy="173838"/>
            </a:xfrm>
            <a:custGeom>
              <a:rect b="b" l="l" r="r" t="t"/>
              <a:pathLst>
                <a:path extrusionOk="0" h="173838" w="19347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58" name="Google Shape;1158;p20"/>
            <p:cNvGrpSpPr/>
            <p:nvPr/>
          </p:nvGrpSpPr>
          <p:grpSpPr>
            <a:xfrm>
              <a:off x="2346050" y="5861616"/>
              <a:ext cx="607033" cy="313168"/>
              <a:chOff x="2346050" y="5861616"/>
              <a:chExt cx="607033" cy="313168"/>
            </a:xfrm>
          </p:grpSpPr>
          <p:sp>
            <p:nvSpPr>
              <p:cNvPr id="1159" name="Google Shape;1159;p20"/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rect b="b" l="l" r="r" t="t"/>
                <a:pathLst>
                  <a:path extrusionOk="0" h="220466" w="39618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60" name="Google Shape;1160;p20"/>
              <p:cNvGrpSpPr/>
              <p:nvPr/>
            </p:nvGrpSpPr>
            <p:grpSpPr>
              <a:xfrm>
                <a:off x="2346050" y="6059516"/>
                <a:ext cx="607033" cy="115268"/>
                <a:chOff x="2346050" y="6059516"/>
                <a:chExt cx="607033" cy="115268"/>
              </a:xfrm>
            </p:grpSpPr>
            <p:sp>
              <p:nvSpPr>
                <p:cNvPr id="1161" name="Google Shape;1161;p20"/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rect b="b" l="l" r="r" t="t"/>
                  <a:pathLst>
                    <a:path extrusionOk="0" h="46586" w="88321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2" name="Google Shape;1162;p20"/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rect b="b" l="l" r="r" t="t"/>
                  <a:pathLst>
                    <a:path extrusionOk="0" h="60419" w="81837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163" name="Google Shape;1163;p20"/>
            <p:cNvGrpSpPr/>
            <p:nvPr/>
          </p:nvGrpSpPr>
          <p:grpSpPr>
            <a:xfrm>
              <a:off x="2081086" y="4990886"/>
              <a:ext cx="417073" cy="237469"/>
              <a:chOff x="2081086" y="4990886"/>
              <a:chExt cx="417073" cy="237469"/>
            </a:xfrm>
          </p:grpSpPr>
          <p:sp>
            <p:nvSpPr>
              <p:cNvPr id="1164" name="Google Shape;1164;p20"/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rect b="b" l="l" r="r" t="t"/>
                <a:pathLst>
                  <a:path extrusionOk="0" h="188357" w="37233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rect b="b" l="l" r="r" t="t"/>
                <a:pathLst>
                  <a:path extrusionOk="0" h="64651" w="77075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66" name="Google Shape;1166;p20"/>
            <p:cNvSpPr/>
            <p:nvPr/>
          </p:nvSpPr>
          <p:spPr>
            <a:xfrm>
              <a:off x="1839058" y="4404018"/>
              <a:ext cx="1420958" cy="1594738"/>
            </a:xfrm>
            <a:custGeom>
              <a:rect b="b" l="l" r="r" t="t"/>
              <a:pathLst>
                <a:path extrusionOk="0" h="1594738" w="142095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2099312" y="4551182"/>
              <a:ext cx="75703" cy="75703"/>
            </a:xfrm>
            <a:custGeom>
              <a:rect b="b" l="l" r="r" t="t"/>
              <a:pathLst>
                <a:path extrusionOk="0" h="75703" w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2417548" y="4507722"/>
              <a:ext cx="75703" cy="75703"/>
            </a:xfrm>
            <a:custGeom>
              <a:rect b="b" l="l" r="r" t="t"/>
              <a:pathLst>
                <a:path extrusionOk="0" h="75703" w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9" name="Google Shape;1169;p20"/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1170" name="Google Shape;1170;p20"/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rect b="b" l="l" r="r" t="t"/>
                <a:pathLst>
                  <a:path extrusionOk="0" h="36421" w="113555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rect b="b" l="l" r="r" t="t"/>
                <a:pathLst>
                  <a:path extrusionOk="0" h="98375" w="207860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2" name="Google Shape;1172;p20"/>
            <p:cNvSpPr/>
            <p:nvPr/>
          </p:nvSpPr>
          <p:spPr>
            <a:xfrm>
              <a:off x="2488151" y="4767641"/>
              <a:ext cx="377662" cy="145817"/>
            </a:xfrm>
            <a:custGeom>
              <a:rect b="b" l="l" r="r" t="t"/>
              <a:pathLst>
                <a:path extrusionOk="0" h="145817" w="377662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2471643" y="4980170"/>
              <a:ext cx="348258" cy="107948"/>
            </a:xfrm>
            <a:custGeom>
              <a:rect b="b" l="l" r="r" t="t"/>
              <a:pathLst>
                <a:path extrusionOk="0" h="107948" w="34825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2410539" y="5198321"/>
              <a:ext cx="321040" cy="114105"/>
            </a:xfrm>
            <a:custGeom>
              <a:rect b="b" l="l" r="r" t="t"/>
              <a:pathLst>
                <a:path extrusionOk="0" h="114105" w="321040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2298385" y="5417571"/>
              <a:ext cx="372912" cy="114301"/>
            </a:xfrm>
            <a:custGeom>
              <a:rect b="b" l="l" r="r" t="t"/>
              <a:pathLst>
                <a:path extrusionOk="0" h="114301" w="372912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6" name="Google Shape;1176;p20"/>
            <p:cNvGrpSpPr/>
            <p:nvPr/>
          </p:nvGrpSpPr>
          <p:grpSpPr>
            <a:xfrm>
              <a:off x="2847939" y="4483889"/>
              <a:ext cx="239729" cy="399549"/>
              <a:chOff x="2847939" y="4483889"/>
              <a:chExt cx="239729" cy="399549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rect b="b" l="l" r="r" t="t"/>
                <a:pathLst>
                  <a:path extrusionOk="0" h="285429" w="228667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rect b="b" l="l" r="r" t="t"/>
                <a:pathLst>
                  <a:path extrusionOk="0" h="133182" w="10539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rect b="b" l="l" r="r" t="t"/>
                <a:pathLst>
                  <a:path extrusionOk="0" h="35048" w="62736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80" name="Google Shape;1180;p20"/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</p:grpSpPr>
        <p:sp>
          <p:nvSpPr>
            <p:cNvPr id="1181" name="Google Shape;1181;p20"/>
            <p:cNvSpPr/>
            <p:nvPr/>
          </p:nvSpPr>
          <p:spPr>
            <a:xfrm>
              <a:off x="2612204" y="3453496"/>
              <a:ext cx="26991" cy="167273"/>
            </a:xfrm>
            <a:custGeom>
              <a:rect b="b" l="l" r="r" t="t"/>
              <a:pathLst>
                <a:path extrusionOk="0" h="167273" w="26991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2559051" y="3595756"/>
              <a:ext cx="85031" cy="46899"/>
            </a:xfrm>
            <a:custGeom>
              <a:rect b="b" l="l" r="r" t="t"/>
              <a:pathLst>
                <a:path extrusionOk="0" h="46899" w="85031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3" name="Google Shape;1183;p20"/>
          <p:cNvGrpSpPr/>
          <p:nvPr/>
        </p:nvGrpSpPr>
        <p:grpSpPr>
          <a:xfrm>
            <a:off x="2799800" y="3442553"/>
            <a:ext cx="84418" cy="190723"/>
            <a:chOff x="2799800" y="3442553"/>
            <a:chExt cx="84418" cy="190723"/>
          </a:xfrm>
        </p:grpSpPr>
        <p:sp>
          <p:nvSpPr>
            <p:cNvPr id="1184" name="Google Shape;1184;p20"/>
            <p:cNvSpPr/>
            <p:nvPr/>
          </p:nvSpPr>
          <p:spPr>
            <a:xfrm>
              <a:off x="2852952" y="3442553"/>
              <a:ext cx="26991" cy="167273"/>
            </a:xfrm>
            <a:custGeom>
              <a:rect b="b" l="l" r="r" t="t"/>
              <a:pathLst>
                <a:path extrusionOk="0" h="167273" w="26991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2799800" y="3586377"/>
              <a:ext cx="84418" cy="46899"/>
            </a:xfrm>
            <a:custGeom>
              <a:rect b="b" l="l" r="r" t="t"/>
              <a:pathLst>
                <a:path extrusionOk="0" h="46899" w="84418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6" name="Google Shape;1186;p20"/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1187" name="Google Shape;1187;p20"/>
            <p:cNvSpPr/>
            <p:nvPr/>
          </p:nvSpPr>
          <p:spPr>
            <a:xfrm>
              <a:off x="2471507" y="2716118"/>
              <a:ext cx="498692" cy="371933"/>
            </a:xfrm>
            <a:custGeom>
              <a:rect b="b" l="l" r="r" t="t"/>
              <a:pathLst>
                <a:path extrusionOk="0" h="371933" w="498692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2484013" y="2914546"/>
              <a:ext cx="514277" cy="558358"/>
            </a:xfrm>
            <a:custGeom>
              <a:rect b="b" l="l" r="r" t="t"/>
              <a:pathLst>
                <a:path extrusionOk="0" h="558358" w="514277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2460564" y="2526633"/>
              <a:ext cx="486186" cy="365124"/>
            </a:xfrm>
            <a:custGeom>
              <a:rect b="b" l="l" r="r" t="t"/>
              <a:pathLst>
                <a:path extrusionOk="0" h="365124" w="486186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2444931" y="2380827"/>
              <a:ext cx="478369" cy="308360"/>
            </a:xfrm>
            <a:custGeom>
              <a:rect b="b" l="l" r="r" t="t"/>
              <a:pathLst>
                <a:path extrusionOk="0" h="308360" w="478369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2419918" y="2215337"/>
              <a:ext cx="483059" cy="310361"/>
            </a:xfrm>
            <a:custGeom>
              <a:rect b="b" l="l" r="r" t="t"/>
              <a:pathLst>
                <a:path extrusionOk="0" h="310361" w="483059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1897708" y="1684035"/>
              <a:ext cx="983383" cy="730601"/>
            </a:xfrm>
            <a:custGeom>
              <a:rect b="b" l="l" r="r" t="t"/>
              <a:pathLst>
                <a:path extrusionOk="0" h="730601" w="983383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3" name="Google Shape;1193;p20"/>
          <p:cNvSpPr/>
          <p:nvPr/>
        </p:nvSpPr>
        <p:spPr>
          <a:xfrm>
            <a:off x="2224505" y="1851114"/>
            <a:ext cx="87544" cy="87544"/>
          </a:xfrm>
          <a:custGeom>
            <a:rect b="b" l="l" r="r" t="t"/>
            <a:pathLst>
              <a:path extrusionOk="0" h="87544" w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20"/>
          <p:cNvSpPr/>
          <p:nvPr/>
        </p:nvSpPr>
        <p:spPr>
          <a:xfrm>
            <a:off x="2582501" y="1851114"/>
            <a:ext cx="87544" cy="87544"/>
          </a:xfrm>
          <a:custGeom>
            <a:rect b="b" l="l" r="r" t="t"/>
            <a:pathLst>
              <a:path extrusionOk="0" h="87544" w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20"/>
          <p:cNvSpPr/>
          <p:nvPr/>
        </p:nvSpPr>
        <p:spPr>
          <a:xfrm>
            <a:off x="2369892" y="1893323"/>
            <a:ext cx="166116" cy="93798"/>
          </a:xfrm>
          <a:custGeom>
            <a:rect b="b" l="l" r="r" t="t"/>
            <a:pathLst>
              <a:path extrusionOk="0" h="93798" w="166116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20"/>
          <p:cNvSpPr/>
          <p:nvPr/>
        </p:nvSpPr>
        <p:spPr>
          <a:xfrm>
            <a:off x="2176043" y="1955855"/>
            <a:ext cx="140697" cy="106304"/>
          </a:xfrm>
          <a:custGeom>
            <a:rect b="b" l="l" r="r" t="t"/>
            <a:pathLst>
              <a:path extrusionOk="0" h="106304" w="140697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20"/>
          <p:cNvSpPr/>
          <p:nvPr/>
        </p:nvSpPr>
        <p:spPr>
          <a:xfrm>
            <a:off x="2571558" y="1960545"/>
            <a:ext cx="140697" cy="106304"/>
          </a:xfrm>
          <a:custGeom>
            <a:rect b="b" l="l" r="r" t="t"/>
            <a:pathLst>
              <a:path extrusionOk="0" h="106304" w="140697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een Check Mark clipart 5 - Clipart World" id="1198" name="Google Shape;119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9796" y="2194990"/>
            <a:ext cx="1838991" cy="1803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en Check Mark clipart 5 - Clipart World" id="1199" name="Google Shape;119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83200" y="4840549"/>
            <a:ext cx="1838991" cy="180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66823" y="-39780"/>
            <a:ext cx="8925185" cy="2022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Google Shape;1205;p21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6" name="Google Shape;1206;p21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1207" name="Google Shape;1207;p21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9" name="Google Shape;1209;p21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1210" name="Google Shape;1210;p21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2" name="Google Shape;1212;p21"/>
          <p:cNvGrpSpPr/>
          <p:nvPr/>
        </p:nvGrpSpPr>
        <p:grpSpPr>
          <a:xfrm>
            <a:off x="-35793" y="0"/>
            <a:ext cx="11553991" cy="6858000"/>
            <a:chOff x="-9539658" y="0"/>
            <a:chExt cx="11553991" cy="6858000"/>
          </a:xfrm>
        </p:grpSpPr>
        <p:sp>
          <p:nvSpPr>
            <p:cNvPr id="1213" name="Google Shape;1213;p21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5" name="Google Shape;1215;p21"/>
          <p:cNvGrpSpPr/>
          <p:nvPr/>
        </p:nvGrpSpPr>
        <p:grpSpPr>
          <a:xfrm>
            <a:off x="-9534759" y="0"/>
            <a:ext cx="11280446" cy="6858000"/>
            <a:chOff x="-9544408" y="0"/>
            <a:chExt cx="11280446" cy="6858000"/>
          </a:xfrm>
        </p:grpSpPr>
        <p:sp>
          <p:nvSpPr>
            <p:cNvPr id="1216" name="Google Shape;1216;p21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8" name="Google Shape;1218;p21"/>
          <p:cNvGrpSpPr/>
          <p:nvPr/>
        </p:nvGrpSpPr>
        <p:grpSpPr>
          <a:xfrm>
            <a:off x="-9554817" y="0"/>
            <a:ext cx="10970441" cy="6858000"/>
            <a:chOff x="-9549795" y="0"/>
            <a:chExt cx="10970441" cy="6858000"/>
          </a:xfrm>
        </p:grpSpPr>
        <p:sp>
          <p:nvSpPr>
            <p:cNvPr id="1219" name="Google Shape;1219;p21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1" name="Google Shape;1221;p21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1222" name="Google Shape;1222;p21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4" name="Google Shape;1224;p21"/>
          <p:cNvSpPr/>
          <p:nvPr/>
        </p:nvSpPr>
        <p:spPr>
          <a:xfrm>
            <a:off x="2938484" y="717388"/>
            <a:ext cx="6244555" cy="5906278"/>
          </a:xfrm>
          <a:prstGeom prst="ellipse">
            <a:avLst/>
          </a:prstGeom>
          <a:solidFill>
            <a:srgbClr val="9080AF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5" name="Google Shape;1225;p21"/>
          <p:cNvPicPr preferRelativeResize="0"/>
          <p:nvPr/>
        </p:nvPicPr>
        <p:blipFill rotWithShape="1">
          <a:blip r:embed="rId4">
            <a:alphaModFix/>
          </a:blip>
          <a:srcRect b="49242" l="0" r="50298" t="0"/>
          <a:stretch/>
        </p:blipFill>
        <p:spPr>
          <a:xfrm>
            <a:off x="4235977" y="-981875"/>
            <a:ext cx="3010453" cy="3074444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21"/>
          <p:cNvSpPr/>
          <p:nvPr/>
        </p:nvSpPr>
        <p:spPr>
          <a:xfrm>
            <a:off x="2811244" y="439379"/>
            <a:ext cx="6569512" cy="6307380"/>
          </a:xfrm>
          <a:custGeom>
            <a:rect b="b" l="l" r="r" t="t"/>
            <a:pathLst>
              <a:path extrusionOk="0" h="6307380" w="6569512">
                <a:moveTo>
                  <a:pt x="2146060" y="324233"/>
                </a:moveTo>
                <a:cubicBezTo>
                  <a:pt x="1875472" y="360000"/>
                  <a:pt x="1604884" y="395768"/>
                  <a:pt x="1474256" y="585490"/>
                </a:cubicBezTo>
                <a:cubicBezTo>
                  <a:pt x="1343628" y="775212"/>
                  <a:pt x="1527130" y="1307057"/>
                  <a:pt x="1362289" y="1462567"/>
                </a:cubicBezTo>
                <a:cubicBezTo>
                  <a:pt x="1197448" y="1618077"/>
                  <a:pt x="640721" y="1341269"/>
                  <a:pt x="485211" y="1518551"/>
                </a:cubicBezTo>
                <a:cubicBezTo>
                  <a:pt x="329701" y="1695833"/>
                  <a:pt x="510092" y="2249449"/>
                  <a:pt x="429227" y="2526257"/>
                </a:cubicBezTo>
                <a:cubicBezTo>
                  <a:pt x="348362" y="2803065"/>
                  <a:pt x="3129" y="2952355"/>
                  <a:pt x="19" y="3179400"/>
                </a:cubicBezTo>
                <a:cubicBezTo>
                  <a:pt x="-3091" y="3406445"/>
                  <a:pt x="357693" y="3633490"/>
                  <a:pt x="410566" y="3888527"/>
                </a:cubicBezTo>
                <a:cubicBezTo>
                  <a:pt x="463439" y="4143564"/>
                  <a:pt x="233285" y="4495016"/>
                  <a:pt x="317260" y="4709620"/>
                </a:cubicBezTo>
                <a:cubicBezTo>
                  <a:pt x="401235" y="4924224"/>
                  <a:pt x="786901" y="5008200"/>
                  <a:pt x="914419" y="5176151"/>
                </a:cubicBezTo>
                <a:cubicBezTo>
                  <a:pt x="1041937" y="5344102"/>
                  <a:pt x="892648" y="5611580"/>
                  <a:pt x="1082370" y="5717327"/>
                </a:cubicBezTo>
                <a:cubicBezTo>
                  <a:pt x="1272092" y="5823074"/>
                  <a:pt x="1813268" y="5714217"/>
                  <a:pt x="2052754" y="5810633"/>
                </a:cubicBezTo>
                <a:cubicBezTo>
                  <a:pt x="2292240" y="5907049"/>
                  <a:pt x="2301570" y="6236730"/>
                  <a:pt x="2519284" y="6295824"/>
                </a:cubicBezTo>
                <a:cubicBezTo>
                  <a:pt x="2736998" y="6354918"/>
                  <a:pt x="3091562" y="6168306"/>
                  <a:pt x="3359040" y="6165196"/>
                </a:cubicBezTo>
                <a:cubicBezTo>
                  <a:pt x="3626518" y="6162086"/>
                  <a:pt x="3921987" y="6339367"/>
                  <a:pt x="4124150" y="6277163"/>
                </a:cubicBezTo>
                <a:cubicBezTo>
                  <a:pt x="4326313" y="6214959"/>
                  <a:pt x="4376076" y="5885277"/>
                  <a:pt x="4572019" y="5791971"/>
                </a:cubicBezTo>
                <a:cubicBezTo>
                  <a:pt x="4767962" y="5698665"/>
                  <a:pt x="5131856" y="5847956"/>
                  <a:pt x="5299807" y="5717327"/>
                </a:cubicBezTo>
                <a:cubicBezTo>
                  <a:pt x="5467758" y="5586699"/>
                  <a:pt x="5436656" y="5163710"/>
                  <a:pt x="5579725" y="5008200"/>
                </a:cubicBezTo>
                <a:cubicBezTo>
                  <a:pt x="5722794" y="4852690"/>
                  <a:pt x="6071137" y="4942885"/>
                  <a:pt x="6158223" y="4784265"/>
                </a:cubicBezTo>
                <a:cubicBezTo>
                  <a:pt x="6245309" y="4625645"/>
                  <a:pt x="6033816" y="4261751"/>
                  <a:pt x="6102240" y="4056478"/>
                </a:cubicBezTo>
                <a:cubicBezTo>
                  <a:pt x="6170664" y="3851205"/>
                  <a:pt x="6550109" y="3733016"/>
                  <a:pt x="6568770" y="3552624"/>
                </a:cubicBezTo>
                <a:cubicBezTo>
                  <a:pt x="6587431" y="3372232"/>
                  <a:pt x="6248419" y="3170070"/>
                  <a:pt x="6214207" y="2974127"/>
                </a:cubicBezTo>
                <a:cubicBezTo>
                  <a:pt x="6179995" y="2778184"/>
                  <a:pt x="6391489" y="2544918"/>
                  <a:pt x="6363497" y="2376967"/>
                </a:cubicBezTo>
                <a:cubicBezTo>
                  <a:pt x="6335505" y="2209016"/>
                  <a:pt x="6120901" y="2143701"/>
                  <a:pt x="6046256" y="1966420"/>
                </a:cubicBezTo>
                <a:cubicBezTo>
                  <a:pt x="5971611" y="1789139"/>
                  <a:pt x="6036925" y="1437686"/>
                  <a:pt x="5915627" y="1313278"/>
                </a:cubicBezTo>
                <a:cubicBezTo>
                  <a:pt x="5794329" y="1188870"/>
                  <a:pt x="5430435" y="1319498"/>
                  <a:pt x="5318468" y="1219971"/>
                </a:cubicBezTo>
                <a:cubicBezTo>
                  <a:pt x="5206501" y="1120444"/>
                  <a:pt x="5383782" y="821865"/>
                  <a:pt x="5243823" y="716118"/>
                </a:cubicBezTo>
                <a:cubicBezTo>
                  <a:pt x="5103864" y="610371"/>
                  <a:pt x="4646664" y="703678"/>
                  <a:pt x="4478713" y="585490"/>
                </a:cubicBezTo>
                <a:cubicBezTo>
                  <a:pt x="4310762" y="467302"/>
                  <a:pt x="4363635" y="62976"/>
                  <a:pt x="4236117" y="6992"/>
                </a:cubicBezTo>
                <a:cubicBezTo>
                  <a:pt x="4108599" y="-48992"/>
                  <a:pt x="3713603" y="249588"/>
                  <a:pt x="3713603" y="249588"/>
                </a:cubicBezTo>
                <a:lnTo>
                  <a:pt x="3713603" y="249588"/>
                </a:lnTo>
              </a:path>
            </a:pathLst>
          </a:cu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7" name="Google Shape;1227;p21"/>
          <p:cNvSpPr txBox="1"/>
          <p:nvPr/>
        </p:nvSpPr>
        <p:spPr>
          <a:xfrm>
            <a:off x="4357628" y="1771956"/>
            <a:ext cx="336699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1" lang="en-US" sz="6000">
                <a:solidFill>
                  <a:srgbClr val="F8D8E3"/>
                </a:solidFill>
                <a:latin typeface="Arial"/>
                <a:ea typeface="Arial"/>
                <a:cs typeface="Arial"/>
                <a:sym typeface="Arial"/>
              </a:rPr>
              <a:t>Ặ</a:t>
            </a:r>
            <a:r>
              <a:rPr b="1" lang="en-US" sz="6000">
                <a:solidFill>
                  <a:srgbClr val="E7C4E4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lang="en-US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6000">
                <a:solidFill>
                  <a:srgbClr val="F6CAD9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1" lang="en-US" sz="60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Ò</a:t>
            </a:r>
            <a:endParaRPr b="1" sz="6000">
              <a:solidFill>
                <a:srgbClr val="F6CA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21"/>
          <p:cNvSpPr txBox="1"/>
          <p:nvPr/>
        </p:nvSpPr>
        <p:spPr>
          <a:xfrm>
            <a:off x="3640513" y="2709217"/>
            <a:ext cx="5063068" cy="336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1. Ghi nhớ đặc điểm hình trụ, hình cầu.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2. Quan sát và tìm thêm những đồ vật trong cuộc sống có dạng hình trụ, hình cầu.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3. Chuẩn bị bài sau: </a:t>
            </a:r>
            <a:r>
              <a:rPr lang="en-US" sz="2400">
                <a:solidFill>
                  <a:srgbClr val="AAB2D7"/>
                </a:solidFill>
                <a:latin typeface="Arial"/>
                <a:ea typeface="Arial"/>
                <a:cs typeface="Arial"/>
                <a:sym typeface="Arial"/>
              </a:rPr>
              <a:t>Luyện tập chung (T.127)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E8E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Google Shape;1233;p22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4" name="Google Shape;1234;p22"/>
          <p:cNvGrpSpPr/>
          <p:nvPr/>
        </p:nvGrpSpPr>
        <p:grpSpPr>
          <a:xfrm>
            <a:off x="-9705886" y="0"/>
            <a:ext cx="12062002" cy="6858000"/>
            <a:chOff x="-9530835" y="0"/>
            <a:chExt cx="12062002" cy="6858000"/>
          </a:xfrm>
        </p:grpSpPr>
        <p:sp>
          <p:nvSpPr>
            <p:cNvPr id="1235" name="Google Shape;1235;p22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22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22"/>
          <p:cNvGrpSpPr/>
          <p:nvPr/>
        </p:nvGrpSpPr>
        <p:grpSpPr>
          <a:xfrm>
            <a:off x="-9691471" y="0"/>
            <a:ext cx="11814509" cy="6858000"/>
            <a:chOff x="-9535133" y="0"/>
            <a:chExt cx="11814509" cy="6858000"/>
          </a:xfrm>
        </p:grpSpPr>
        <p:sp>
          <p:nvSpPr>
            <p:cNvPr id="1238" name="Google Shape;1238;p22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22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0" name="Google Shape;1240;p22"/>
          <p:cNvGrpSpPr/>
          <p:nvPr/>
        </p:nvGrpSpPr>
        <p:grpSpPr>
          <a:xfrm>
            <a:off x="-9691471" y="0"/>
            <a:ext cx="11553991" cy="6858000"/>
            <a:chOff x="-9539658" y="0"/>
            <a:chExt cx="11553991" cy="6858000"/>
          </a:xfrm>
        </p:grpSpPr>
        <p:sp>
          <p:nvSpPr>
            <p:cNvPr id="1241" name="Google Shape;1241;p22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22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3" name="Google Shape;1243;p22"/>
          <p:cNvGrpSpPr/>
          <p:nvPr/>
        </p:nvGrpSpPr>
        <p:grpSpPr>
          <a:xfrm>
            <a:off x="-9703126" y="0"/>
            <a:ext cx="11280446" cy="6858000"/>
            <a:chOff x="-9544408" y="0"/>
            <a:chExt cx="11280446" cy="6858000"/>
          </a:xfrm>
        </p:grpSpPr>
        <p:sp>
          <p:nvSpPr>
            <p:cNvPr id="1244" name="Google Shape;1244;p22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2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6" name="Google Shape;1246;p22"/>
          <p:cNvGrpSpPr/>
          <p:nvPr/>
        </p:nvGrpSpPr>
        <p:grpSpPr>
          <a:xfrm>
            <a:off x="-9665921" y="0"/>
            <a:ext cx="10970441" cy="6858000"/>
            <a:chOff x="-9549795" y="0"/>
            <a:chExt cx="10970441" cy="6858000"/>
          </a:xfrm>
        </p:grpSpPr>
        <p:sp>
          <p:nvSpPr>
            <p:cNvPr id="1247" name="Google Shape;1247;p22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22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9" name="Google Shape;1249;p22"/>
          <p:cNvGrpSpPr/>
          <p:nvPr/>
        </p:nvGrpSpPr>
        <p:grpSpPr>
          <a:xfrm>
            <a:off x="-9757863" y="0"/>
            <a:ext cx="10793999" cy="6858000"/>
            <a:chOff x="-9554817" y="0"/>
            <a:chExt cx="10681255" cy="6858000"/>
          </a:xfrm>
        </p:grpSpPr>
        <p:sp>
          <p:nvSpPr>
            <p:cNvPr id="1250" name="Google Shape;1250;p22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22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2" name="Google Shape;1252;p22"/>
          <p:cNvSpPr/>
          <p:nvPr/>
        </p:nvSpPr>
        <p:spPr>
          <a:xfrm>
            <a:off x="2661313" y="309361"/>
            <a:ext cx="9162332" cy="6214269"/>
          </a:xfrm>
          <a:prstGeom prst="rect">
            <a:avLst/>
          </a:prstGeom>
          <a:solidFill>
            <a:srgbClr val="8C7CAC"/>
          </a:solidFill>
          <a:ln cap="flat" cmpd="sng" w="76200">
            <a:solidFill>
              <a:srgbClr val="E4E0EC"/>
            </a:solidFill>
            <a:prstDash val="lg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22"/>
          <p:cNvSpPr txBox="1"/>
          <p:nvPr/>
        </p:nvSpPr>
        <p:spPr>
          <a:xfrm>
            <a:off x="3558323" y="1592771"/>
            <a:ext cx="8091522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8800">
                <a:solidFill>
                  <a:srgbClr val="F8D8E3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8800">
                <a:solidFill>
                  <a:srgbClr val="E7C4E4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8800">
                <a:solidFill>
                  <a:srgbClr val="F6CAD9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88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k </a:t>
            </a:r>
            <a:r>
              <a:rPr lang="en-US" sz="8800">
                <a:solidFill>
                  <a:srgbClr val="E7C4E4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-US" sz="88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8800">
                <a:solidFill>
                  <a:srgbClr val="F8D8E3"/>
                </a:solidFill>
                <a:latin typeface="Arial"/>
                <a:ea typeface="Arial"/>
                <a:cs typeface="Arial"/>
                <a:sym typeface="Arial"/>
              </a:rPr>
              <a:t>u </a:t>
            </a:r>
            <a:r>
              <a:rPr lang="en-US" sz="8800">
                <a:solidFill>
                  <a:srgbClr val="F6CAD9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8800">
              <a:solidFill>
                <a:srgbClr val="F6CA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22"/>
          <p:cNvSpPr/>
          <p:nvPr/>
        </p:nvSpPr>
        <p:spPr>
          <a:xfrm>
            <a:off x="8114991" y="4322730"/>
            <a:ext cx="4090657" cy="2548919"/>
          </a:xfrm>
          <a:custGeom>
            <a:rect b="b" l="l" r="r" t="t"/>
            <a:pathLst>
              <a:path extrusionOk="0" h="2548919" w="4090657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p22"/>
          <p:cNvSpPr/>
          <p:nvPr/>
        </p:nvSpPr>
        <p:spPr>
          <a:xfrm>
            <a:off x="8425158" y="4664896"/>
            <a:ext cx="3780424" cy="2193104"/>
          </a:xfrm>
          <a:custGeom>
            <a:rect b="b" l="l" r="r" t="t"/>
            <a:pathLst>
              <a:path extrusionOk="0" h="2538323" w="4689049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6" name="Google Shape;125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5298" y="2923144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3000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3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172" name="Google Shape;172;p3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3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175" name="Google Shape;175;p3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3"/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</p:grpSpPr>
        <p:sp>
          <p:nvSpPr>
            <p:cNvPr id="178" name="Google Shape;178;p3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3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181" name="Google Shape;181;p3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3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184" name="Google Shape;184;p3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187" name="Google Shape;187;p3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3"/>
          <p:cNvSpPr txBox="1"/>
          <p:nvPr/>
        </p:nvSpPr>
        <p:spPr>
          <a:xfrm>
            <a:off x="4354348" y="235834"/>
            <a:ext cx="714248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rPr>
              <a:t>Thử </a:t>
            </a:r>
            <a:r>
              <a:rPr lang="en-US" sz="60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tài </a:t>
            </a:r>
            <a:r>
              <a:rPr lang="en-US" sz="60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rPr>
              <a:t>tinh </a:t>
            </a:r>
            <a:r>
              <a:rPr lang="en-US" sz="60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mắt</a:t>
            </a: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4673140" y="1156261"/>
            <a:ext cx="6774806" cy="1097692"/>
          </a:xfrm>
          <a:prstGeom prst="roundRect">
            <a:avLst>
              <a:gd fmla="val 22233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>
                <a:solidFill>
                  <a:srgbClr val="111111"/>
                </a:solidFill>
                <a:latin typeface="Arima Madurai"/>
                <a:ea typeface="Arima Madurai"/>
                <a:cs typeface="Arima Madurai"/>
                <a:sym typeface="Arima Madurai"/>
              </a:rPr>
              <a:t>Tìm các đồ vật có dạng hình hộp chữ nhật hoặc hình lập phương trong số các đồ vật sau:</a:t>
            </a:r>
            <a:endParaRPr sz="2600">
              <a:solidFill>
                <a:schemeClr val="lt1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pic>
        <p:nvPicPr>
          <p:cNvPr id="191" name="Google Shape;19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6535" y="238162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6686" y="4930847"/>
            <a:ext cx="783771" cy="7837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ilding Cartoon" id="193" name="Google Shape;193;p3"/>
          <p:cNvPicPr preferRelativeResize="0"/>
          <p:nvPr/>
        </p:nvPicPr>
        <p:blipFill rotWithShape="1">
          <a:blip r:embed="rId6">
            <a:alphaModFix/>
          </a:blip>
          <a:srcRect b="34603" l="40120" r="0" t="0"/>
          <a:stretch/>
        </p:blipFill>
        <p:spPr>
          <a:xfrm>
            <a:off x="7587284" y="2061394"/>
            <a:ext cx="2268660" cy="24227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ion Choco Pie 6pc 180g | Starry Mart" id="194" name="Google Shape;19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64500" y="3523868"/>
            <a:ext cx="2982424" cy="2982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ccer Ball Drawing 3D by sunilsamantara on DeviantArt" id="195" name="Google Shape;195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05700" y="2277660"/>
            <a:ext cx="2208002" cy="1681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89 Tuna Fish Can Illustrations &amp;amp; Clip Art - iStock" id="196" name="Google Shape;196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80900" y="4484108"/>
            <a:ext cx="1613919" cy="132647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"/>
          <p:cNvSpPr/>
          <p:nvPr/>
        </p:nvSpPr>
        <p:spPr>
          <a:xfrm>
            <a:off x="7364450" y="2612001"/>
            <a:ext cx="3265078" cy="902095"/>
          </a:xfrm>
          <a:custGeom>
            <a:rect b="b" l="l" r="r" t="t"/>
            <a:pathLst>
              <a:path extrusionOk="0" fill="none" h="902095" w="3265078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extrusionOk="0" h="902095" w="3265078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EAE4E9"/>
          </a:solidFill>
          <a:ln cap="flat" cmpd="sng" w="38100">
            <a:solidFill>
              <a:srgbClr val="E598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B5838D"/>
                </a:solidFill>
                <a:latin typeface="Arima Madurai"/>
                <a:ea typeface="Arima Madurai"/>
                <a:cs typeface="Arima Madurai"/>
                <a:sym typeface="Arima Madurai"/>
              </a:rPr>
              <a:t>Hình lập phương</a:t>
            </a: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7364450" y="4530675"/>
            <a:ext cx="3265078" cy="902095"/>
          </a:xfrm>
          <a:custGeom>
            <a:rect b="b" l="l" r="r" t="t"/>
            <a:pathLst>
              <a:path extrusionOk="0" fill="none" h="902095" w="3265078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extrusionOk="0" h="902095" w="3265078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FDE2E4"/>
          </a:solidFill>
          <a:ln cap="flat" cmpd="sng" w="38100">
            <a:solidFill>
              <a:srgbClr val="B5838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B5838D"/>
                </a:solidFill>
                <a:latin typeface="Arima Madurai"/>
                <a:ea typeface="Arima Madurai"/>
                <a:cs typeface="Arima Madurai"/>
                <a:sym typeface="Arima Madurai"/>
              </a:rPr>
              <a:t>Hình hộp chữ nhật</a:t>
            </a:r>
            <a:endParaRPr/>
          </a:p>
        </p:txBody>
      </p:sp>
      <p:pic>
        <p:nvPicPr>
          <p:cNvPr id="199" name="Google Shape;199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01245" y="4233431"/>
            <a:ext cx="2616911" cy="261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89442" y="-14201"/>
            <a:ext cx="2754310" cy="230819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/>
          <p:nvPr/>
        </p:nvSpPr>
        <p:spPr>
          <a:xfrm>
            <a:off x="7545317" y="3890405"/>
            <a:ext cx="3961053" cy="2658234"/>
          </a:xfrm>
          <a:custGeom>
            <a:rect b="b" l="l" r="r" t="t"/>
            <a:pathLst>
              <a:path extrusionOk="0" fill="none" h="2658234" w="3961053">
                <a:moveTo>
                  <a:pt x="357595" y="884232"/>
                </a:moveTo>
                <a:cubicBezTo>
                  <a:pt x="332819" y="723549"/>
                  <a:pt x="378256" y="570084"/>
                  <a:pt x="515578" y="425009"/>
                </a:cubicBezTo>
                <a:cubicBezTo>
                  <a:pt x="722092" y="233059"/>
                  <a:pt x="1088495" y="197717"/>
                  <a:pt x="1284133" y="320095"/>
                </a:cubicBezTo>
                <a:cubicBezTo>
                  <a:pt x="1467598" y="102133"/>
                  <a:pt x="1837310" y="9605"/>
                  <a:pt x="2059014" y="211181"/>
                </a:cubicBezTo>
                <a:cubicBezTo>
                  <a:pt x="2088148" y="97171"/>
                  <a:pt x="2227995" y="25825"/>
                  <a:pt x="2360952" y="12306"/>
                </a:cubicBezTo>
                <a:cubicBezTo>
                  <a:pt x="2502480" y="-25052"/>
                  <a:pt x="2658796" y="22975"/>
                  <a:pt x="2735418" y="152663"/>
                </a:cubicBezTo>
                <a:cubicBezTo>
                  <a:pt x="2891847" y="64169"/>
                  <a:pt x="3062581" y="-21529"/>
                  <a:pt x="3251639" y="42457"/>
                </a:cubicBezTo>
                <a:cubicBezTo>
                  <a:pt x="3425857" y="80394"/>
                  <a:pt x="3462610" y="234894"/>
                  <a:pt x="3513417" y="343109"/>
                </a:cubicBezTo>
                <a:cubicBezTo>
                  <a:pt x="3696872" y="409532"/>
                  <a:pt x="3762409" y="475987"/>
                  <a:pt x="3849373" y="634899"/>
                </a:cubicBezTo>
                <a:cubicBezTo>
                  <a:pt x="3884807" y="742741"/>
                  <a:pt x="3848464" y="853313"/>
                  <a:pt x="3834335" y="951303"/>
                </a:cubicBezTo>
                <a:cubicBezTo>
                  <a:pt x="3933873" y="1069036"/>
                  <a:pt x="4034757" y="1285039"/>
                  <a:pt x="3944181" y="1435077"/>
                </a:cubicBezTo>
                <a:cubicBezTo>
                  <a:pt x="3891651" y="1620316"/>
                  <a:pt x="3691920" y="1861142"/>
                  <a:pt x="3429611" y="1858548"/>
                </a:cubicBezTo>
                <a:cubicBezTo>
                  <a:pt x="3415243" y="1982327"/>
                  <a:pt x="3354531" y="2126686"/>
                  <a:pt x="3245404" y="2221409"/>
                </a:cubicBezTo>
                <a:cubicBezTo>
                  <a:pt x="3113098" y="2380359"/>
                  <a:pt x="2808511" y="2397615"/>
                  <a:pt x="2618237" y="2265344"/>
                </a:cubicBezTo>
                <a:cubicBezTo>
                  <a:pt x="2547487" y="2453195"/>
                  <a:pt x="2387332" y="2552228"/>
                  <a:pt x="2170051" y="2652449"/>
                </a:cubicBezTo>
                <a:cubicBezTo>
                  <a:pt x="1965840" y="2690238"/>
                  <a:pt x="1635926" y="2576826"/>
                  <a:pt x="1511068" y="2416162"/>
                </a:cubicBezTo>
                <a:cubicBezTo>
                  <a:pt x="1248428" y="2670927"/>
                  <a:pt x="791651" y="2418921"/>
                  <a:pt x="532174" y="2182705"/>
                </a:cubicBezTo>
                <a:cubicBezTo>
                  <a:pt x="332394" y="2195274"/>
                  <a:pt x="174244" y="2079309"/>
                  <a:pt x="101777" y="1922912"/>
                </a:cubicBezTo>
                <a:cubicBezTo>
                  <a:pt x="50724" y="1798145"/>
                  <a:pt x="106823" y="1671523"/>
                  <a:pt x="193743" y="1572234"/>
                </a:cubicBezTo>
                <a:cubicBezTo>
                  <a:pt x="59964" y="1499510"/>
                  <a:pt x="-2943" y="1352099"/>
                  <a:pt x="-459" y="1212450"/>
                </a:cubicBezTo>
                <a:cubicBezTo>
                  <a:pt x="45378" y="1008547"/>
                  <a:pt x="173574" y="910006"/>
                  <a:pt x="354202" y="892662"/>
                </a:cubicBezTo>
                <a:cubicBezTo>
                  <a:pt x="354867" y="889563"/>
                  <a:pt x="356816" y="886881"/>
                  <a:pt x="357595" y="884232"/>
                </a:cubicBezTo>
                <a:close/>
              </a:path>
              <a:path extrusionOk="0" fill="none" h="2658234" w="3961053">
                <a:moveTo>
                  <a:pt x="-254096" y="2513812"/>
                </a:moveTo>
                <a:cubicBezTo>
                  <a:pt x="-263426" y="2558246"/>
                  <a:pt x="-281311" y="2582491"/>
                  <a:pt x="-327936" y="2587652"/>
                </a:cubicBezTo>
                <a:cubicBezTo>
                  <a:pt x="-371891" y="2587215"/>
                  <a:pt x="-396604" y="2551764"/>
                  <a:pt x="-401776" y="2513812"/>
                </a:cubicBezTo>
                <a:cubicBezTo>
                  <a:pt x="-399932" y="2475094"/>
                  <a:pt x="-363720" y="2448076"/>
                  <a:pt x="-327936" y="2439972"/>
                </a:cubicBezTo>
                <a:cubicBezTo>
                  <a:pt x="-284391" y="2428547"/>
                  <a:pt x="-251217" y="2478811"/>
                  <a:pt x="-254096" y="2513812"/>
                </a:cubicBezTo>
                <a:close/>
              </a:path>
              <a:path extrusionOk="0" fill="none" h="2658234" w="3961053">
                <a:moveTo>
                  <a:pt x="21023" y="2410516"/>
                </a:moveTo>
                <a:cubicBezTo>
                  <a:pt x="34506" y="2511476"/>
                  <a:pt x="-34782" y="2536904"/>
                  <a:pt x="-126657" y="2558196"/>
                </a:cubicBezTo>
                <a:cubicBezTo>
                  <a:pt x="-196217" y="2537887"/>
                  <a:pt x="-256913" y="2499003"/>
                  <a:pt x="-274337" y="2410516"/>
                </a:cubicBezTo>
                <a:cubicBezTo>
                  <a:pt x="-285942" y="2322997"/>
                  <a:pt x="-199154" y="2246790"/>
                  <a:pt x="-126657" y="2262836"/>
                </a:cubicBezTo>
                <a:cubicBezTo>
                  <a:pt x="-38842" y="2263401"/>
                  <a:pt x="3493" y="2331618"/>
                  <a:pt x="21023" y="2410516"/>
                </a:cubicBezTo>
                <a:close/>
              </a:path>
              <a:path extrusionOk="0" fill="none" h="2658234" w="3961053">
                <a:moveTo>
                  <a:pt x="427530" y="2239793"/>
                </a:moveTo>
                <a:cubicBezTo>
                  <a:pt x="420685" y="2355791"/>
                  <a:pt x="339417" y="2476673"/>
                  <a:pt x="206010" y="2461313"/>
                </a:cubicBezTo>
                <a:cubicBezTo>
                  <a:pt x="91514" y="2462706"/>
                  <a:pt x="-10309" y="2360708"/>
                  <a:pt x="-15510" y="2239793"/>
                </a:cubicBezTo>
                <a:cubicBezTo>
                  <a:pt x="-37714" y="2138199"/>
                  <a:pt x="75415" y="2015239"/>
                  <a:pt x="206010" y="2018273"/>
                </a:cubicBezTo>
                <a:cubicBezTo>
                  <a:pt x="333545" y="1984157"/>
                  <a:pt x="440003" y="2105115"/>
                  <a:pt x="427530" y="2239793"/>
                </a:cubicBezTo>
                <a:close/>
              </a:path>
              <a:path extrusionOk="0" fill="none" h="2658234" w="3961053">
                <a:moveTo>
                  <a:pt x="430306" y="1610754"/>
                </a:moveTo>
                <a:cubicBezTo>
                  <a:pt x="344934" y="1608693"/>
                  <a:pt x="266457" y="1595863"/>
                  <a:pt x="198052" y="1561712"/>
                </a:cubicBezTo>
                <a:moveTo>
                  <a:pt x="635235" y="2147446"/>
                </a:moveTo>
                <a:cubicBezTo>
                  <a:pt x="593209" y="2160513"/>
                  <a:pt x="574277" y="2175433"/>
                  <a:pt x="533641" y="2170891"/>
                </a:cubicBezTo>
                <a:moveTo>
                  <a:pt x="1510884" y="2405332"/>
                </a:moveTo>
                <a:cubicBezTo>
                  <a:pt x="1485717" y="2372264"/>
                  <a:pt x="1466574" y="2340222"/>
                  <a:pt x="1449635" y="2298264"/>
                </a:cubicBezTo>
                <a:moveTo>
                  <a:pt x="2643177" y="2138340"/>
                </a:moveTo>
                <a:cubicBezTo>
                  <a:pt x="2643614" y="2169177"/>
                  <a:pt x="2621453" y="2211879"/>
                  <a:pt x="2618696" y="2255806"/>
                </a:cubicBezTo>
                <a:moveTo>
                  <a:pt x="3129323" y="1412432"/>
                </a:moveTo>
                <a:cubicBezTo>
                  <a:pt x="3306472" y="1465409"/>
                  <a:pt x="3458487" y="1627234"/>
                  <a:pt x="3427411" y="1851533"/>
                </a:cubicBezTo>
                <a:moveTo>
                  <a:pt x="3832502" y="944780"/>
                </a:moveTo>
                <a:cubicBezTo>
                  <a:pt x="3806257" y="1009834"/>
                  <a:pt x="3755719" y="1065180"/>
                  <a:pt x="3699733" y="1109443"/>
                </a:cubicBezTo>
                <a:moveTo>
                  <a:pt x="3513967" y="333879"/>
                </a:moveTo>
                <a:cubicBezTo>
                  <a:pt x="3516007" y="362103"/>
                  <a:pt x="3520850" y="384179"/>
                  <a:pt x="3520936" y="411657"/>
                </a:cubicBezTo>
                <a:moveTo>
                  <a:pt x="2666192" y="243179"/>
                </a:moveTo>
                <a:cubicBezTo>
                  <a:pt x="2691444" y="205068"/>
                  <a:pt x="2706984" y="175816"/>
                  <a:pt x="2734226" y="143987"/>
                </a:cubicBezTo>
                <a:moveTo>
                  <a:pt x="2030131" y="290436"/>
                </a:moveTo>
                <a:cubicBezTo>
                  <a:pt x="2032044" y="258963"/>
                  <a:pt x="2049390" y="230883"/>
                  <a:pt x="2063048" y="204905"/>
                </a:cubicBezTo>
                <a:moveTo>
                  <a:pt x="1283674" y="319480"/>
                </a:moveTo>
                <a:cubicBezTo>
                  <a:pt x="1314381" y="348717"/>
                  <a:pt x="1368609" y="362261"/>
                  <a:pt x="1402872" y="402427"/>
                </a:cubicBezTo>
                <a:moveTo>
                  <a:pt x="378408" y="971547"/>
                </a:moveTo>
                <a:cubicBezTo>
                  <a:pt x="369272" y="942132"/>
                  <a:pt x="367057" y="909058"/>
                  <a:pt x="357595" y="884232"/>
                </a:cubicBezTo>
              </a:path>
              <a:path extrusionOk="0" h="2658234" w="3961053">
                <a:moveTo>
                  <a:pt x="357595" y="884232"/>
                </a:moveTo>
                <a:cubicBezTo>
                  <a:pt x="335056" y="725488"/>
                  <a:pt x="366394" y="548874"/>
                  <a:pt x="515578" y="425009"/>
                </a:cubicBezTo>
                <a:cubicBezTo>
                  <a:pt x="714116" y="221126"/>
                  <a:pt x="1036109" y="160019"/>
                  <a:pt x="1284133" y="320095"/>
                </a:cubicBezTo>
                <a:cubicBezTo>
                  <a:pt x="1396194" y="74994"/>
                  <a:pt x="1840487" y="-43998"/>
                  <a:pt x="2059014" y="211181"/>
                </a:cubicBezTo>
                <a:cubicBezTo>
                  <a:pt x="2115912" y="87824"/>
                  <a:pt x="2241432" y="3204"/>
                  <a:pt x="2360952" y="12306"/>
                </a:cubicBezTo>
                <a:cubicBezTo>
                  <a:pt x="2469325" y="5183"/>
                  <a:pt x="2650522" y="39940"/>
                  <a:pt x="2735418" y="152663"/>
                </a:cubicBezTo>
                <a:cubicBezTo>
                  <a:pt x="2876606" y="-11505"/>
                  <a:pt x="3070674" y="-48922"/>
                  <a:pt x="3251639" y="42457"/>
                </a:cubicBezTo>
                <a:cubicBezTo>
                  <a:pt x="3422583" y="100219"/>
                  <a:pt x="3470878" y="215493"/>
                  <a:pt x="3513417" y="343109"/>
                </a:cubicBezTo>
                <a:cubicBezTo>
                  <a:pt x="3664953" y="340972"/>
                  <a:pt x="3801458" y="508913"/>
                  <a:pt x="3849373" y="634899"/>
                </a:cubicBezTo>
                <a:cubicBezTo>
                  <a:pt x="3857300" y="726163"/>
                  <a:pt x="3888850" y="862752"/>
                  <a:pt x="3834335" y="951303"/>
                </a:cubicBezTo>
                <a:cubicBezTo>
                  <a:pt x="3949471" y="1105597"/>
                  <a:pt x="4042447" y="1268282"/>
                  <a:pt x="3944181" y="1435077"/>
                </a:cubicBezTo>
                <a:cubicBezTo>
                  <a:pt x="3854650" y="1639317"/>
                  <a:pt x="3670117" y="1882593"/>
                  <a:pt x="3429611" y="1858548"/>
                </a:cubicBezTo>
                <a:cubicBezTo>
                  <a:pt x="3446215" y="2028855"/>
                  <a:pt x="3384091" y="2131650"/>
                  <a:pt x="3245404" y="2221409"/>
                </a:cubicBezTo>
                <a:cubicBezTo>
                  <a:pt x="3062111" y="2364407"/>
                  <a:pt x="2836590" y="2338075"/>
                  <a:pt x="2618237" y="2265344"/>
                </a:cubicBezTo>
                <a:cubicBezTo>
                  <a:pt x="2561881" y="2468170"/>
                  <a:pt x="2412835" y="2643992"/>
                  <a:pt x="2170051" y="2652449"/>
                </a:cubicBezTo>
                <a:cubicBezTo>
                  <a:pt x="1933219" y="2741875"/>
                  <a:pt x="1684405" y="2631429"/>
                  <a:pt x="1511068" y="2416162"/>
                </a:cubicBezTo>
                <a:cubicBezTo>
                  <a:pt x="1226001" y="2616689"/>
                  <a:pt x="837859" y="2520752"/>
                  <a:pt x="532174" y="2182705"/>
                </a:cubicBezTo>
                <a:cubicBezTo>
                  <a:pt x="345938" y="2227618"/>
                  <a:pt x="156994" y="2110504"/>
                  <a:pt x="101777" y="1922912"/>
                </a:cubicBezTo>
                <a:cubicBezTo>
                  <a:pt x="48902" y="1769829"/>
                  <a:pt x="60551" y="1682690"/>
                  <a:pt x="193743" y="1572234"/>
                </a:cubicBezTo>
                <a:cubicBezTo>
                  <a:pt x="38409" y="1509529"/>
                  <a:pt x="-24551" y="1321516"/>
                  <a:pt x="-459" y="1212450"/>
                </a:cubicBezTo>
                <a:cubicBezTo>
                  <a:pt x="35571" y="1021573"/>
                  <a:pt x="133172" y="907377"/>
                  <a:pt x="354202" y="892662"/>
                </a:cubicBezTo>
                <a:cubicBezTo>
                  <a:pt x="354921" y="889668"/>
                  <a:pt x="356356" y="887150"/>
                  <a:pt x="357595" y="884232"/>
                </a:cubicBezTo>
                <a:close/>
              </a:path>
              <a:path extrusionOk="0" h="2658234" w="3961053">
                <a:moveTo>
                  <a:pt x="-254096" y="2513812"/>
                </a:moveTo>
                <a:cubicBezTo>
                  <a:pt x="-246351" y="2561824"/>
                  <a:pt x="-285827" y="2583465"/>
                  <a:pt x="-327936" y="2587652"/>
                </a:cubicBezTo>
                <a:cubicBezTo>
                  <a:pt x="-356890" y="2588855"/>
                  <a:pt x="-393365" y="2561278"/>
                  <a:pt x="-401776" y="2513812"/>
                </a:cubicBezTo>
                <a:cubicBezTo>
                  <a:pt x="-399538" y="2465074"/>
                  <a:pt x="-373913" y="2449064"/>
                  <a:pt x="-327936" y="2439972"/>
                </a:cubicBezTo>
                <a:cubicBezTo>
                  <a:pt x="-286536" y="2437070"/>
                  <a:pt x="-251611" y="2473659"/>
                  <a:pt x="-254096" y="2513812"/>
                </a:cubicBezTo>
                <a:close/>
              </a:path>
              <a:path extrusionOk="0" h="2658234" w="3961053">
                <a:moveTo>
                  <a:pt x="21023" y="2410516"/>
                </a:moveTo>
                <a:cubicBezTo>
                  <a:pt x="25489" y="2500333"/>
                  <a:pt x="-50102" y="2569632"/>
                  <a:pt x="-126657" y="2558196"/>
                </a:cubicBezTo>
                <a:cubicBezTo>
                  <a:pt x="-203312" y="2551381"/>
                  <a:pt x="-266550" y="2483706"/>
                  <a:pt x="-274337" y="2410516"/>
                </a:cubicBezTo>
                <a:cubicBezTo>
                  <a:pt x="-269120" y="2337282"/>
                  <a:pt x="-223768" y="2270652"/>
                  <a:pt x="-126657" y="2262836"/>
                </a:cubicBezTo>
                <a:cubicBezTo>
                  <a:pt x="-47292" y="2286916"/>
                  <a:pt x="17668" y="2326977"/>
                  <a:pt x="21023" y="2410516"/>
                </a:cubicBezTo>
                <a:close/>
              </a:path>
              <a:path extrusionOk="0" h="2658234" w="3961053">
                <a:moveTo>
                  <a:pt x="427530" y="2239793"/>
                </a:moveTo>
                <a:cubicBezTo>
                  <a:pt x="428947" y="2368152"/>
                  <a:pt x="327120" y="2470037"/>
                  <a:pt x="206010" y="2461313"/>
                </a:cubicBezTo>
                <a:cubicBezTo>
                  <a:pt x="77317" y="2460344"/>
                  <a:pt x="-11824" y="2357134"/>
                  <a:pt x="-15510" y="2239793"/>
                </a:cubicBezTo>
                <a:cubicBezTo>
                  <a:pt x="-6975" y="2109479"/>
                  <a:pt x="71925" y="1993116"/>
                  <a:pt x="206010" y="2018273"/>
                </a:cubicBezTo>
                <a:cubicBezTo>
                  <a:pt x="339921" y="1995114"/>
                  <a:pt x="432526" y="2112453"/>
                  <a:pt x="427530" y="2239793"/>
                </a:cubicBezTo>
                <a:close/>
              </a:path>
              <a:path extrusionOk="0" fill="none" h="2658234" w="3961053">
                <a:moveTo>
                  <a:pt x="430306" y="1610754"/>
                </a:moveTo>
                <a:cubicBezTo>
                  <a:pt x="348893" y="1629214"/>
                  <a:pt x="278282" y="1595434"/>
                  <a:pt x="198052" y="1561712"/>
                </a:cubicBezTo>
                <a:moveTo>
                  <a:pt x="635235" y="2147446"/>
                </a:moveTo>
                <a:cubicBezTo>
                  <a:pt x="594088" y="2165167"/>
                  <a:pt x="570807" y="2166015"/>
                  <a:pt x="533641" y="2170891"/>
                </a:cubicBezTo>
                <a:moveTo>
                  <a:pt x="1510884" y="2405332"/>
                </a:moveTo>
                <a:cubicBezTo>
                  <a:pt x="1489413" y="2374302"/>
                  <a:pt x="1465822" y="2334329"/>
                  <a:pt x="1449635" y="2298264"/>
                </a:cubicBezTo>
                <a:moveTo>
                  <a:pt x="2643177" y="2138340"/>
                </a:moveTo>
                <a:cubicBezTo>
                  <a:pt x="2643115" y="2175471"/>
                  <a:pt x="2633366" y="2213273"/>
                  <a:pt x="2618696" y="2255806"/>
                </a:cubicBezTo>
                <a:moveTo>
                  <a:pt x="3129323" y="1412432"/>
                </a:moveTo>
                <a:cubicBezTo>
                  <a:pt x="3274410" y="1463975"/>
                  <a:pt x="3443753" y="1667262"/>
                  <a:pt x="3427411" y="1851533"/>
                </a:cubicBezTo>
                <a:moveTo>
                  <a:pt x="3832502" y="944780"/>
                </a:moveTo>
                <a:cubicBezTo>
                  <a:pt x="3801385" y="1019427"/>
                  <a:pt x="3760678" y="1061882"/>
                  <a:pt x="3699733" y="1109443"/>
                </a:cubicBezTo>
                <a:moveTo>
                  <a:pt x="3513967" y="333879"/>
                </a:moveTo>
                <a:cubicBezTo>
                  <a:pt x="3515140" y="358950"/>
                  <a:pt x="3520416" y="387855"/>
                  <a:pt x="3520936" y="411657"/>
                </a:cubicBezTo>
                <a:moveTo>
                  <a:pt x="2666192" y="243179"/>
                </a:moveTo>
                <a:cubicBezTo>
                  <a:pt x="2677519" y="209832"/>
                  <a:pt x="2707390" y="183445"/>
                  <a:pt x="2734226" y="143987"/>
                </a:cubicBezTo>
                <a:moveTo>
                  <a:pt x="2030131" y="290436"/>
                </a:moveTo>
                <a:cubicBezTo>
                  <a:pt x="2036107" y="261156"/>
                  <a:pt x="2055025" y="229722"/>
                  <a:pt x="2063048" y="204905"/>
                </a:cubicBezTo>
                <a:moveTo>
                  <a:pt x="1283674" y="319480"/>
                </a:moveTo>
                <a:cubicBezTo>
                  <a:pt x="1316043" y="339784"/>
                  <a:pt x="1379041" y="363712"/>
                  <a:pt x="1402872" y="402427"/>
                </a:cubicBezTo>
                <a:moveTo>
                  <a:pt x="378408" y="971547"/>
                </a:moveTo>
                <a:cubicBezTo>
                  <a:pt x="372467" y="934733"/>
                  <a:pt x="365964" y="919673"/>
                  <a:pt x="357595" y="884232"/>
                </a:cubicBezTo>
              </a:path>
            </a:pathLst>
          </a:custGeom>
          <a:solidFill>
            <a:srgbClr val="9080AF"/>
          </a:solidFill>
          <a:ln cap="flat" cmpd="sng" w="57150">
            <a:solidFill>
              <a:srgbClr val="FCE8E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sp>
        <p:nvSpPr>
          <p:cNvPr id="202" name="Google Shape;202;p3"/>
          <p:cNvSpPr txBox="1"/>
          <p:nvPr/>
        </p:nvSpPr>
        <p:spPr>
          <a:xfrm>
            <a:off x="8016756" y="4358478"/>
            <a:ext cx="3177119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CE8E7"/>
                </a:solidFill>
                <a:latin typeface="Arima Madurai"/>
                <a:ea typeface="Arima Madurai"/>
                <a:cs typeface="Arima Madurai"/>
                <a:sym typeface="Arima Madurai"/>
              </a:rPr>
              <a:t>Vậy </a:t>
            </a:r>
            <a:r>
              <a:rPr b="1" lang="en-US" sz="3200">
                <a:solidFill>
                  <a:srgbClr val="FFC000"/>
                </a:solidFill>
                <a:latin typeface="Arima Madurai"/>
                <a:ea typeface="Arima Madurai"/>
                <a:cs typeface="Arima Madurai"/>
                <a:sym typeface="Arima Madurai"/>
              </a:rPr>
              <a:t>quả bóng đá</a:t>
            </a:r>
            <a:r>
              <a:rPr lang="en-US" sz="32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200">
                <a:solidFill>
                  <a:srgbClr val="FCE8E7"/>
                </a:solidFill>
                <a:latin typeface="Arima Madurai"/>
                <a:ea typeface="Arima Madurai"/>
                <a:cs typeface="Arima Madurai"/>
                <a:sym typeface="Arima Madurai"/>
              </a:rPr>
              <a:t>và</a:t>
            </a:r>
            <a:r>
              <a:rPr lang="en-US" sz="32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b="1" lang="en-US" sz="3200">
                <a:solidFill>
                  <a:srgbClr val="002060"/>
                </a:solidFill>
                <a:latin typeface="Arima Madurai"/>
                <a:ea typeface="Arima Madurai"/>
                <a:cs typeface="Arima Madurai"/>
                <a:sym typeface="Arima Madurai"/>
              </a:rPr>
              <a:t>hộp thiếc</a:t>
            </a:r>
            <a:r>
              <a:rPr lang="en-US" sz="32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lang="en-US" sz="3200">
                <a:solidFill>
                  <a:srgbClr val="FCE8E7"/>
                </a:solidFill>
                <a:latin typeface="Arima Madurai"/>
                <a:ea typeface="Arima Madurai"/>
                <a:cs typeface="Arima Madurai"/>
                <a:sym typeface="Arima Madurai"/>
              </a:rPr>
              <a:t>có dạng hình gì nhỉ?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4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209" name="Google Shape;209;p4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212" name="Google Shape;212;p4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215" name="Google Shape;215;p4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218" name="Google Shape;218;p4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221" name="Google Shape;221;p4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224" name="Google Shape;224;p4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" name="Google Shape;226;p4"/>
          <p:cNvSpPr/>
          <p:nvPr/>
        </p:nvSpPr>
        <p:spPr>
          <a:xfrm>
            <a:off x="1870044" y="513555"/>
            <a:ext cx="8939316" cy="5879587"/>
          </a:xfrm>
          <a:custGeom>
            <a:rect b="b" l="l" r="r" t="t"/>
            <a:pathLst>
              <a:path extrusionOk="0" fill="none" h="5879587" w="8939316">
                <a:moveTo>
                  <a:pt x="0" y="0"/>
                </a:moveTo>
                <a:cubicBezTo>
                  <a:pt x="295376" y="4748"/>
                  <a:pt x="346408" y="4869"/>
                  <a:pt x="598247" y="0"/>
                </a:cubicBezTo>
                <a:cubicBezTo>
                  <a:pt x="850086" y="-4869"/>
                  <a:pt x="1232243" y="-8409"/>
                  <a:pt x="1464673" y="0"/>
                </a:cubicBezTo>
                <a:cubicBezTo>
                  <a:pt x="1697103" y="8409"/>
                  <a:pt x="1862049" y="-5256"/>
                  <a:pt x="2241705" y="0"/>
                </a:cubicBezTo>
                <a:cubicBezTo>
                  <a:pt x="2621361" y="5256"/>
                  <a:pt x="2781659" y="985"/>
                  <a:pt x="2929345" y="0"/>
                </a:cubicBezTo>
                <a:cubicBezTo>
                  <a:pt x="3077031" y="-985"/>
                  <a:pt x="3144893" y="-4980"/>
                  <a:pt x="3348805" y="0"/>
                </a:cubicBezTo>
                <a:cubicBezTo>
                  <a:pt x="3552717" y="4980"/>
                  <a:pt x="3628097" y="-23315"/>
                  <a:pt x="3857659" y="0"/>
                </a:cubicBezTo>
                <a:cubicBezTo>
                  <a:pt x="4087221" y="23315"/>
                  <a:pt x="4119912" y="-19198"/>
                  <a:pt x="4366512" y="0"/>
                </a:cubicBezTo>
                <a:cubicBezTo>
                  <a:pt x="4613112" y="19198"/>
                  <a:pt x="4621528" y="17147"/>
                  <a:pt x="4875365" y="0"/>
                </a:cubicBezTo>
                <a:cubicBezTo>
                  <a:pt x="5129202" y="-17147"/>
                  <a:pt x="5449686" y="3226"/>
                  <a:pt x="5652398" y="0"/>
                </a:cubicBezTo>
                <a:cubicBezTo>
                  <a:pt x="5855110" y="-3226"/>
                  <a:pt x="6237576" y="-28964"/>
                  <a:pt x="6518824" y="0"/>
                </a:cubicBezTo>
                <a:cubicBezTo>
                  <a:pt x="6800072" y="28964"/>
                  <a:pt x="6981258" y="-35526"/>
                  <a:pt x="7385250" y="0"/>
                </a:cubicBezTo>
                <a:cubicBezTo>
                  <a:pt x="7789242" y="35526"/>
                  <a:pt x="7822765" y="10837"/>
                  <a:pt x="7983497" y="0"/>
                </a:cubicBezTo>
                <a:cubicBezTo>
                  <a:pt x="8144229" y="-10837"/>
                  <a:pt x="8677250" y="38814"/>
                  <a:pt x="8939316" y="0"/>
                </a:cubicBezTo>
                <a:cubicBezTo>
                  <a:pt x="8961674" y="131377"/>
                  <a:pt x="8934322" y="308750"/>
                  <a:pt x="8939316" y="476900"/>
                </a:cubicBezTo>
                <a:cubicBezTo>
                  <a:pt x="8944310" y="645050"/>
                  <a:pt x="8927983" y="959189"/>
                  <a:pt x="8939316" y="1130187"/>
                </a:cubicBezTo>
                <a:cubicBezTo>
                  <a:pt x="8950649" y="1301185"/>
                  <a:pt x="8927340" y="1407430"/>
                  <a:pt x="8939316" y="1607087"/>
                </a:cubicBezTo>
                <a:cubicBezTo>
                  <a:pt x="8951292" y="1806744"/>
                  <a:pt x="8918030" y="1965349"/>
                  <a:pt x="8939316" y="2142783"/>
                </a:cubicBezTo>
                <a:cubicBezTo>
                  <a:pt x="8960602" y="2320217"/>
                  <a:pt x="8963510" y="2714277"/>
                  <a:pt x="8939316" y="2913662"/>
                </a:cubicBezTo>
                <a:cubicBezTo>
                  <a:pt x="8915122" y="3113047"/>
                  <a:pt x="8961750" y="3191081"/>
                  <a:pt x="8939316" y="3449358"/>
                </a:cubicBezTo>
                <a:cubicBezTo>
                  <a:pt x="8916882" y="3707635"/>
                  <a:pt x="8964109" y="3861301"/>
                  <a:pt x="8939316" y="4102645"/>
                </a:cubicBezTo>
                <a:cubicBezTo>
                  <a:pt x="8914523" y="4343989"/>
                  <a:pt x="8962362" y="4417174"/>
                  <a:pt x="8939316" y="4638341"/>
                </a:cubicBezTo>
                <a:cubicBezTo>
                  <a:pt x="8916270" y="4859508"/>
                  <a:pt x="8950206" y="5010171"/>
                  <a:pt x="8939316" y="5291628"/>
                </a:cubicBezTo>
                <a:cubicBezTo>
                  <a:pt x="8928426" y="5573085"/>
                  <a:pt x="8922674" y="5691642"/>
                  <a:pt x="8939316" y="5879587"/>
                </a:cubicBezTo>
                <a:cubicBezTo>
                  <a:pt x="8782513" y="5875930"/>
                  <a:pt x="8626847" y="5870591"/>
                  <a:pt x="8519856" y="5879587"/>
                </a:cubicBezTo>
                <a:cubicBezTo>
                  <a:pt x="8412865" y="5888583"/>
                  <a:pt x="8188002" y="5867858"/>
                  <a:pt x="8011002" y="5879587"/>
                </a:cubicBezTo>
                <a:cubicBezTo>
                  <a:pt x="7834002" y="5891316"/>
                  <a:pt x="7530018" y="5877569"/>
                  <a:pt x="7323363" y="5879587"/>
                </a:cubicBezTo>
                <a:cubicBezTo>
                  <a:pt x="7116708" y="5881605"/>
                  <a:pt x="6956358" y="5856505"/>
                  <a:pt x="6814509" y="5879587"/>
                </a:cubicBezTo>
                <a:cubicBezTo>
                  <a:pt x="6672660" y="5902669"/>
                  <a:pt x="6386388" y="5898038"/>
                  <a:pt x="6216263" y="5879587"/>
                </a:cubicBezTo>
                <a:cubicBezTo>
                  <a:pt x="6046138" y="5861136"/>
                  <a:pt x="5869460" y="5857670"/>
                  <a:pt x="5618016" y="5879587"/>
                </a:cubicBezTo>
                <a:cubicBezTo>
                  <a:pt x="5366572" y="5901504"/>
                  <a:pt x="5196315" y="5859515"/>
                  <a:pt x="4930377" y="5879587"/>
                </a:cubicBezTo>
                <a:cubicBezTo>
                  <a:pt x="4664439" y="5899659"/>
                  <a:pt x="4646421" y="5894719"/>
                  <a:pt x="4510916" y="5879587"/>
                </a:cubicBezTo>
                <a:cubicBezTo>
                  <a:pt x="4375411" y="5864455"/>
                  <a:pt x="4089000" y="5882857"/>
                  <a:pt x="3823277" y="5879587"/>
                </a:cubicBezTo>
                <a:cubicBezTo>
                  <a:pt x="3557554" y="5876317"/>
                  <a:pt x="3519349" y="5860331"/>
                  <a:pt x="3403816" y="5879587"/>
                </a:cubicBezTo>
                <a:cubicBezTo>
                  <a:pt x="3288283" y="5898843"/>
                  <a:pt x="2819921" y="5880182"/>
                  <a:pt x="2626784" y="5879587"/>
                </a:cubicBezTo>
                <a:cubicBezTo>
                  <a:pt x="2433647" y="5878992"/>
                  <a:pt x="2023391" y="5872634"/>
                  <a:pt x="1760358" y="5879587"/>
                </a:cubicBezTo>
                <a:cubicBezTo>
                  <a:pt x="1497325" y="5886540"/>
                  <a:pt x="1315672" y="5841773"/>
                  <a:pt x="983325" y="5879587"/>
                </a:cubicBezTo>
                <a:cubicBezTo>
                  <a:pt x="650978" y="5917401"/>
                  <a:pt x="401287" y="5836904"/>
                  <a:pt x="0" y="5879587"/>
                </a:cubicBezTo>
                <a:cubicBezTo>
                  <a:pt x="7284" y="5708277"/>
                  <a:pt x="15366" y="5358926"/>
                  <a:pt x="0" y="5226300"/>
                </a:cubicBezTo>
                <a:cubicBezTo>
                  <a:pt x="-15366" y="5093674"/>
                  <a:pt x="15135" y="4769545"/>
                  <a:pt x="0" y="4514216"/>
                </a:cubicBezTo>
                <a:cubicBezTo>
                  <a:pt x="-15135" y="4258887"/>
                  <a:pt x="-1561" y="4163598"/>
                  <a:pt x="0" y="3919725"/>
                </a:cubicBezTo>
                <a:cubicBezTo>
                  <a:pt x="1561" y="3675852"/>
                  <a:pt x="-14487" y="3530988"/>
                  <a:pt x="0" y="3207641"/>
                </a:cubicBezTo>
                <a:cubicBezTo>
                  <a:pt x="14487" y="2884294"/>
                  <a:pt x="-1552" y="2840725"/>
                  <a:pt x="0" y="2671946"/>
                </a:cubicBezTo>
                <a:cubicBezTo>
                  <a:pt x="1552" y="2503167"/>
                  <a:pt x="4365" y="2394989"/>
                  <a:pt x="0" y="2195046"/>
                </a:cubicBezTo>
                <a:cubicBezTo>
                  <a:pt x="-4365" y="1995103"/>
                  <a:pt x="2758" y="1725483"/>
                  <a:pt x="0" y="1541758"/>
                </a:cubicBezTo>
                <a:cubicBezTo>
                  <a:pt x="-2758" y="1358033"/>
                  <a:pt x="-11635" y="1169586"/>
                  <a:pt x="0" y="1006063"/>
                </a:cubicBezTo>
                <a:cubicBezTo>
                  <a:pt x="11635" y="842540"/>
                  <a:pt x="33525" y="245714"/>
                  <a:pt x="0" y="0"/>
                </a:cubicBezTo>
                <a:close/>
              </a:path>
              <a:path extrusionOk="0" h="5879587" w="8939316">
                <a:moveTo>
                  <a:pt x="0" y="0"/>
                </a:moveTo>
                <a:cubicBezTo>
                  <a:pt x="393868" y="-2542"/>
                  <a:pt x="604925" y="-32640"/>
                  <a:pt x="866426" y="0"/>
                </a:cubicBezTo>
                <a:cubicBezTo>
                  <a:pt x="1127927" y="32640"/>
                  <a:pt x="1428266" y="26825"/>
                  <a:pt x="1643459" y="0"/>
                </a:cubicBezTo>
                <a:cubicBezTo>
                  <a:pt x="1858652" y="-26825"/>
                  <a:pt x="2023248" y="-10183"/>
                  <a:pt x="2241705" y="0"/>
                </a:cubicBezTo>
                <a:cubicBezTo>
                  <a:pt x="2460162" y="10183"/>
                  <a:pt x="2513864" y="-7680"/>
                  <a:pt x="2661166" y="0"/>
                </a:cubicBezTo>
                <a:cubicBezTo>
                  <a:pt x="2808468" y="7680"/>
                  <a:pt x="2988268" y="-5412"/>
                  <a:pt x="3259412" y="0"/>
                </a:cubicBezTo>
                <a:cubicBezTo>
                  <a:pt x="3530556" y="5412"/>
                  <a:pt x="3595140" y="6814"/>
                  <a:pt x="3857659" y="0"/>
                </a:cubicBezTo>
                <a:cubicBezTo>
                  <a:pt x="4120178" y="-6814"/>
                  <a:pt x="4257709" y="-30677"/>
                  <a:pt x="4634692" y="0"/>
                </a:cubicBezTo>
                <a:cubicBezTo>
                  <a:pt x="5011675" y="30677"/>
                  <a:pt x="4995763" y="-13967"/>
                  <a:pt x="5143545" y="0"/>
                </a:cubicBezTo>
                <a:cubicBezTo>
                  <a:pt x="5291327" y="13967"/>
                  <a:pt x="5532946" y="-1559"/>
                  <a:pt x="5741791" y="0"/>
                </a:cubicBezTo>
                <a:cubicBezTo>
                  <a:pt x="5950636" y="1559"/>
                  <a:pt x="5976659" y="-5350"/>
                  <a:pt x="6161252" y="0"/>
                </a:cubicBezTo>
                <a:cubicBezTo>
                  <a:pt x="6345845" y="5350"/>
                  <a:pt x="6495694" y="-18782"/>
                  <a:pt x="6670105" y="0"/>
                </a:cubicBezTo>
                <a:cubicBezTo>
                  <a:pt x="6844516" y="18782"/>
                  <a:pt x="7203498" y="16892"/>
                  <a:pt x="7447138" y="0"/>
                </a:cubicBezTo>
                <a:cubicBezTo>
                  <a:pt x="7690778" y="-16892"/>
                  <a:pt x="7842197" y="-9042"/>
                  <a:pt x="8045384" y="0"/>
                </a:cubicBezTo>
                <a:cubicBezTo>
                  <a:pt x="8248571" y="9042"/>
                  <a:pt x="8725878" y="-13072"/>
                  <a:pt x="8939316" y="0"/>
                </a:cubicBezTo>
                <a:cubicBezTo>
                  <a:pt x="8955801" y="244557"/>
                  <a:pt x="8967379" y="465174"/>
                  <a:pt x="8939316" y="712083"/>
                </a:cubicBezTo>
                <a:cubicBezTo>
                  <a:pt x="8911253" y="958992"/>
                  <a:pt x="8932710" y="1010473"/>
                  <a:pt x="8939316" y="1188983"/>
                </a:cubicBezTo>
                <a:cubicBezTo>
                  <a:pt x="8945922" y="1367493"/>
                  <a:pt x="8956778" y="1566280"/>
                  <a:pt x="8939316" y="1842271"/>
                </a:cubicBezTo>
                <a:cubicBezTo>
                  <a:pt x="8921854" y="2118262"/>
                  <a:pt x="8957275" y="2191531"/>
                  <a:pt x="8939316" y="2377966"/>
                </a:cubicBezTo>
                <a:cubicBezTo>
                  <a:pt x="8921357" y="2564402"/>
                  <a:pt x="8956207" y="2635745"/>
                  <a:pt x="8939316" y="2854866"/>
                </a:cubicBezTo>
                <a:cubicBezTo>
                  <a:pt x="8922425" y="3073987"/>
                  <a:pt x="8965528" y="3360589"/>
                  <a:pt x="8939316" y="3508154"/>
                </a:cubicBezTo>
                <a:cubicBezTo>
                  <a:pt x="8913104" y="3655719"/>
                  <a:pt x="8956979" y="3935604"/>
                  <a:pt x="8939316" y="4043849"/>
                </a:cubicBezTo>
                <a:cubicBezTo>
                  <a:pt x="8921653" y="4152095"/>
                  <a:pt x="8955021" y="4360970"/>
                  <a:pt x="8939316" y="4520749"/>
                </a:cubicBezTo>
                <a:cubicBezTo>
                  <a:pt x="8923611" y="4680528"/>
                  <a:pt x="8919438" y="4828330"/>
                  <a:pt x="8939316" y="5115241"/>
                </a:cubicBezTo>
                <a:cubicBezTo>
                  <a:pt x="8959194" y="5402152"/>
                  <a:pt x="8904737" y="5515409"/>
                  <a:pt x="8939316" y="5879587"/>
                </a:cubicBezTo>
                <a:cubicBezTo>
                  <a:pt x="8659986" y="5863634"/>
                  <a:pt x="8527919" y="5896614"/>
                  <a:pt x="8341069" y="5879587"/>
                </a:cubicBezTo>
                <a:cubicBezTo>
                  <a:pt x="8154219" y="5862560"/>
                  <a:pt x="7877562" y="5854907"/>
                  <a:pt x="7742823" y="5879587"/>
                </a:cubicBezTo>
                <a:cubicBezTo>
                  <a:pt x="7608084" y="5904267"/>
                  <a:pt x="7450235" y="5889161"/>
                  <a:pt x="7323363" y="5879587"/>
                </a:cubicBezTo>
                <a:cubicBezTo>
                  <a:pt x="7196491" y="5870013"/>
                  <a:pt x="6847196" y="5905495"/>
                  <a:pt x="6635723" y="5879587"/>
                </a:cubicBezTo>
                <a:cubicBezTo>
                  <a:pt x="6424250" y="5853679"/>
                  <a:pt x="6322428" y="5879863"/>
                  <a:pt x="6037476" y="5879587"/>
                </a:cubicBezTo>
                <a:cubicBezTo>
                  <a:pt x="5752524" y="5879311"/>
                  <a:pt x="5419329" y="5862043"/>
                  <a:pt x="5171050" y="5879587"/>
                </a:cubicBezTo>
                <a:cubicBezTo>
                  <a:pt x="4922771" y="5897131"/>
                  <a:pt x="4669715" y="5893069"/>
                  <a:pt x="4483411" y="5879587"/>
                </a:cubicBezTo>
                <a:cubicBezTo>
                  <a:pt x="4297107" y="5866105"/>
                  <a:pt x="4038224" y="5902432"/>
                  <a:pt x="3885164" y="5879587"/>
                </a:cubicBezTo>
                <a:cubicBezTo>
                  <a:pt x="3732104" y="5856742"/>
                  <a:pt x="3380314" y="5899002"/>
                  <a:pt x="3197525" y="5879587"/>
                </a:cubicBezTo>
                <a:cubicBezTo>
                  <a:pt x="3014736" y="5860172"/>
                  <a:pt x="2731452" y="5907385"/>
                  <a:pt x="2420492" y="5879587"/>
                </a:cubicBezTo>
                <a:cubicBezTo>
                  <a:pt x="2109532" y="5851789"/>
                  <a:pt x="2041335" y="5902895"/>
                  <a:pt x="1911638" y="5879587"/>
                </a:cubicBezTo>
                <a:cubicBezTo>
                  <a:pt x="1781941" y="5856279"/>
                  <a:pt x="1612718" y="5865029"/>
                  <a:pt x="1492178" y="5879587"/>
                </a:cubicBezTo>
                <a:cubicBezTo>
                  <a:pt x="1371638" y="5894145"/>
                  <a:pt x="1201014" y="5898983"/>
                  <a:pt x="1072718" y="5879587"/>
                </a:cubicBezTo>
                <a:cubicBezTo>
                  <a:pt x="944422" y="5860191"/>
                  <a:pt x="312449" y="5863337"/>
                  <a:pt x="0" y="5879587"/>
                </a:cubicBezTo>
                <a:cubicBezTo>
                  <a:pt x="270" y="5655328"/>
                  <a:pt x="8593" y="5556305"/>
                  <a:pt x="0" y="5402687"/>
                </a:cubicBezTo>
                <a:cubicBezTo>
                  <a:pt x="-8593" y="5249069"/>
                  <a:pt x="1636" y="5053885"/>
                  <a:pt x="0" y="4925787"/>
                </a:cubicBezTo>
                <a:cubicBezTo>
                  <a:pt x="-1636" y="4797689"/>
                  <a:pt x="9548" y="4419747"/>
                  <a:pt x="0" y="4272500"/>
                </a:cubicBezTo>
                <a:cubicBezTo>
                  <a:pt x="-9548" y="4125253"/>
                  <a:pt x="17242" y="3706059"/>
                  <a:pt x="0" y="3560417"/>
                </a:cubicBezTo>
                <a:cubicBezTo>
                  <a:pt x="-17242" y="3414775"/>
                  <a:pt x="-16815" y="3231627"/>
                  <a:pt x="0" y="3083517"/>
                </a:cubicBezTo>
                <a:cubicBezTo>
                  <a:pt x="16815" y="2935407"/>
                  <a:pt x="-16314" y="2712854"/>
                  <a:pt x="0" y="2430229"/>
                </a:cubicBezTo>
                <a:cubicBezTo>
                  <a:pt x="16314" y="2147604"/>
                  <a:pt x="-15416" y="2129462"/>
                  <a:pt x="0" y="1953329"/>
                </a:cubicBezTo>
                <a:cubicBezTo>
                  <a:pt x="15416" y="1777196"/>
                  <a:pt x="-26702" y="1589300"/>
                  <a:pt x="0" y="1300042"/>
                </a:cubicBezTo>
                <a:cubicBezTo>
                  <a:pt x="26702" y="1010784"/>
                  <a:pt x="29774" y="765980"/>
                  <a:pt x="0" y="587959"/>
                </a:cubicBezTo>
                <a:cubicBezTo>
                  <a:pt x="-29774" y="409938"/>
                  <a:pt x="24931" y="223829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4F4465"/>
              </a:gs>
              <a:gs pos="28000">
                <a:srgbClr val="9A8CB6"/>
              </a:gs>
              <a:gs pos="65000">
                <a:srgbClr val="8A78AF"/>
              </a:gs>
              <a:gs pos="100000">
                <a:srgbClr val="8A78AF"/>
              </a:gs>
            </a:gsLst>
            <a:path path="circle">
              <a:fillToRect l="100%" t="100%"/>
            </a:path>
            <a:tileRect b="-100%" r="-100%"/>
          </a:gradFill>
          <a:ln cap="flat" cmpd="sng" w="76200">
            <a:solidFill>
              <a:srgbClr val="FCE8E7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4"/>
          <p:cNvSpPr/>
          <p:nvPr/>
        </p:nvSpPr>
        <p:spPr>
          <a:xfrm>
            <a:off x="2642036" y="1134628"/>
            <a:ext cx="3891657" cy="3411843"/>
          </a:xfrm>
          <a:custGeom>
            <a:rect b="b" l="l" r="r" t="t"/>
            <a:pathLst>
              <a:path extrusionOk="0" h="3411843" w="503101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"/>
          <p:cNvSpPr txBox="1"/>
          <p:nvPr/>
        </p:nvSpPr>
        <p:spPr>
          <a:xfrm>
            <a:off x="5793394" y="1764675"/>
            <a:ext cx="566504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ADB4D7"/>
                </a:solidFill>
                <a:latin typeface="Arial"/>
                <a:ea typeface="Arial"/>
                <a:cs typeface="Arial"/>
                <a:sym typeface="Arial"/>
              </a:rPr>
              <a:t>HÌNH TRỤ</a:t>
            </a:r>
            <a:endParaRPr/>
          </a:p>
        </p:txBody>
      </p:sp>
      <p:sp>
        <p:nvSpPr>
          <p:cNvPr id="229" name="Google Shape;229;p4"/>
          <p:cNvSpPr txBox="1"/>
          <p:nvPr/>
        </p:nvSpPr>
        <p:spPr>
          <a:xfrm>
            <a:off x="5782901" y="2671492"/>
            <a:ext cx="566504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E7C4E4"/>
                </a:solidFill>
                <a:latin typeface="Arial"/>
                <a:ea typeface="Arial"/>
                <a:cs typeface="Arial"/>
                <a:sym typeface="Arial"/>
              </a:rPr>
              <a:t>HÌNH cẦU</a:t>
            </a:r>
            <a:endParaRPr/>
          </a:p>
        </p:txBody>
      </p:sp>
      <p:sp>
        <p:nvSpPr>
          <p:cNvPr id="230" name="Google Shape;230;p4"/>
          <p:cNvSpPr txBox="1"/>
          <p:nvPr/>
        </p:nvSpPr>
        <p:spPr>
          <a:xfrm>
            <a:off x="-452698" y="957299"/>
            <a:ext cx="756744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CE8E7"/>
                </a:solidFill>
                <a:latin typeface="Ruge Boogie"/>
                <a:ea typeface="Ruge Boogie"/>
                <a:cs typeface="Ruge Boogie"/>
                <a:sym typeface="Ruge Boogie"/>
              </a:rPr>
              <a:t>Toán 5</a:t>
            </a:r>
            <a:endParaRPr b="1" sz="5400">
              <a:solidFill>
                <a:srgbClr val="FCE8E7"/>
              </a:solidFill>
              <a:latin typeface="Ruge Boogie"/>
              <a:ea typeface="Ruge Boogie"/>
              <a:cs typeface="Ruge Boogie"/>
              <a:sym typeface="Ruge Boogie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5984454" y="4075744"/>
            <a:ext cx="756744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CE8E7"/>
                </a:solidFill>
                <a:latin typeface="Ruge Boogie"/>
                <a:ea typeface="Ruge Boogie"/>
                <a:cs typeface="Ruge Boogie"/>
                <a:sym typeface="Ruge Boogie"/>
              </a:rPr>
              <a:t>Trang 125</a:t>
            </a:r>
            <a:endParaRPr b="1" sz="3600">
              <a:solidFill>
                <a:srgbClr val="FCE8E7"/>
              </a:solidFill>
              <a:latin typeface="Ruge Boogie"/>
              <a:ea typeface="Ruge Boogie"/>
              <a:cs typeface="Ruge Boogie"/>
              <a:sym typeface="Ruge Boogie"/>
            </a:endParaRPr>
          </a:p>
        </p:txBody>
      </p:sp>
      <p:grpSp>
        <p:nvGrpSpPr>
          <p:cNvPr id="232" name="Google Shape;232;p4"/>
          <p:cNvGrpSpPr/>
          <p:nvPr/>
        </p:nvGrpSpPr>
        <p:grpSpPr>
          <a:xfrm>
            <a:off x="2342700" y="3933948"/>
            <a:ext cx="2710401" cy="2347282"/>
            <a:chOff x="2227766" y="3966973"/>
            <a:chExt cx="2710401" cy="2347282"/>
          </a:xfrm>
        </p:grpSpPr>
        <p:pic>
          <p:nvPicPr>
            <p:cNvPr id="233" name="Google Shape;233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27766" y="3966973"/>
              <a:ext cx="2260825" cy="2260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5400000">
              <a:off x="3683938" y="5060026"/>
              <a:ext cx="1254229" cy="12542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5" name="Google Shape;23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83786">
            <a:off x="9149272" y="-164313"/>
            <a:ext cx="2303438" cy="230343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"/>
          <p:cNvSpPr txBox="1"/>
          <p:nvPr/>
        </p:nvSpPr>
        <p:spPr>
          <a:xfrm>
            <a:off x="3009715" y="1834974"/>
            <a:ext cx="3086285" cy="210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9600">
                <a:solidFill>
                  <a:srgbClr val="F8D8E3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9600">
                <a:solidFill>
                  <a:srgbClr val="E7C4E4"/>
                </a:solidFill>
                <a:latin typeface="Arial"/>
                <a:ea typeface="Arial"/>
                <a:cs typeface="Arial"/>
                <a:sym typeface="Arial"/>
              </a:rPr>
              <a:t>ớ</a:t>
            </a:r>
            <a:r>
              <a:rPr lang="en-US" sz="9600">
                <a:solidFill>
                  <a:srgbClr val="F6CAD9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9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600">
                <a:solidFill>
                  <a:srgbClr val="F6CAD9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96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9600">
                <a:solidFill>
                  <a:srgbClr val="E7C4E4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9600">
                <a:solidFill>
                  <a:srgbClr val="FCE8E7"/>
                </a:solidFill>
                <a:latin typeface="Arial"/>
                <a:ea typeface="Arial"/>
                <a:cs typeface="Arial"/>
                <a:sym typeface="Arial"/>
              </a:rPr>
              <a:t>ệ</a:t>
            </a:r>
            <a:r>
              <a:rPr lang="en-US" sz="9600">
                <a:solidFill>
                  <a:srgbClr val="F8D8E3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 sz="9600">
              <a:solidFill>
                <a:srgbClr val="F6CA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5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243" name="Google Shape;243;p5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246" name="Google Shape;246;p5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5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249" name="Google Shape;249;p5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</p:grpSpPr>
        <p:sp>
          <p:nvSpPr>
            <p:cNvPr id="252" name="Google Shape;252;p5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5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255" name="Google Shape;255;p5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5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258" name="Google Shape;258;p5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5"/>
          <p:cNvSpPr txBox="1"/>
          <p:nvPr/>
        </p:nvSpPr>
        <p:spPr>
          <a:xfrm>
            <a:off x="3159467" y="1687440"/>
            <a:ext cx="7606257" cy="1954125"/>
          </a:xfrm>
          <a:prstGeom prst="rect">
            <a:avLst/>
          </a:prstGeom>
          <a:solidFill>
            <a:srgbClr val="FCE8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31F4B"/>
                </a:solidFill>
                <a:latin typeface="Oi"/>
                <a:ea typeface="Oi"/>
                <a:cs typeface="Oi"/>
                <a:sym typeface="Oi"/>
              </a:rPr>
              <a:t>Nêu được đặc điểm của hình trụ, hình cầu. Khai triển được hình trụ.</a:t>
            </a:r>
            <a:endParaRPr b="1" sz="2800">
              <a:solidFill>
                <a:srgbClr val="031F4B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61" name="Google Shape;261;p5"/>
          <p:cNvSpPr txBox="1"/>
          <p:nvPr/>
        </p:nvSpPr>
        <p:spPr>
          <a:xfrm>
            <a:off x="3159467" y="4216280"/>
            <a:ext cx="7606257" cy="1954125"/>
          </a:xfrm>
          <a:prstGeom prst="rect">
            <a:avLst/>
          </a:prstGeom>
          <a:solidFill>
            <a:srgbClr val="D2709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31F4B"/>
                </a:solidFill>
                <a:latin typeface="Oi"/>
                <a:ea typeface="Oi"/>
                <a:cs typeface="Oi"/>
                <a:sym typeface="Oi"/>
              </a:rPr>
              <a:t>Nhận dạng các đồ vật có hình dạng hình trụ, hình cầu trong thực tế.</a:t>
            </a:r>
            <a:endParaRPr b="1" sz="2800">
              <a:solidFill>
                <a:srgbClr val="031F4B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262" name="Google Shape;262;p5"/>
          <p:cNvGrpSpPr/>
          <p:nvPr/>
        </p:nvGrpSpPr>
        <p:grpSpPr>
          <a:xfrm>
            <a:off x="1839058" y="4404018"/>
            <a:ext cx="1420958" cy="1770766"/>
            <a:chOff x="1839058" y="4404018"/>
            <a:chExt cx="1420958" cy="1770766"/>
          </a:xfrm>
        </p:grpSpPr>
        <p:sp>
          <p:nvSpPr>
            <p:cNvPr id="263" name="Google Shape;263;p5"/>
            <p:cNvSpPr/>
            <p:nvPr/>
          </p:nvSpPr>
          <p:spPr>
            <a:xfrm>
              <a:off x="2415024" y="5979743"/>
              <a:ext cx="19347" cy="173838"/>
            </a:xfrm>
            <a:custGeom>
              <a:rect b="b" l="l" r="r" t="t"/>
              <a:pathLst>
                <a:path extrusionOk="0" h="173838" w="19347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4" name="Google Shape;264;p5"/>
            <p:cNvGrpSpPr/>
            <p:nvPr/>
          </p:nvGrpSpPr>
          <p:grpSpPr>
            <a:xfrm>
              <a:off x="2346050" y="5861616"/>
              <a:ext cx="607033" cy="313168"/>
              <a:chOff x="2346050" y="5861616"/>
              <a:chExt cx="607033" cy="313168"/>
            </a:xfrm>
          </p:grpSpPr>
          <p:sp>
            <p:nvSpPr>
              <p:cNvPr id="265" name="Google Shape;265;p5"/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rect b="b" l="l" r="r" t="t"/>
                <a:pathLst>
                  <a:path extrusionOk="0" h="220466" w="39618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6" name="Google Shape;266;p5"/>
              <p:cNvGrpSpPr/>
              <p:nvPr/>
            </p:nvGrpSpPr>
            <p:grpSpPr>
              <a:xfrm>
                <a:off x="2346050" y="6059516"/>
                <a:ext cx="607033" cy="115268"/>
                <a:chOff x="2346050" y="6059516"/>
                <a:chExt cx="607033" cy="115268"/>
              </a:xfrm>
            </p:grpSpPr>
            <p:sp>
              <p:nvSpPr>
                <p:cNvPr id="267" name="Google Shape;267;p5"/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rect b="b" l="l" r="r" t="t"/>
                  <a:pathLst>
                    <a:path extrusionOk="0" h="46586" w="88321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rect b="b" l="l" r="r" t="t"/>
                  <a:pathLst>
                    <a:path extrusionOk="0" h="60419" w="81837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9" name="Google Shape;269;p5"/>
            <p:cNvGrpSpPr/>
            <p:nvPr/>
          </p:nvGrpSpPr>
          <p:grpSpPr>
            <a:xfrm>
              <a:off x="2081086" y="4990886"/>
              <a:ext cx="417073" cy="237469"/>
              <a:chOff x="2081086" y="4990886"/>
              <a:chExt cx="417073" cy="237469"/>
            </a:xfrm>
          </p:grpSpPr>
          <p:sp>
            <p:nvSpPr>
              <p:cNvPr id="270" name="Google Shape;270;p5"/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rect b="b" l="l" r="r" t="t"/>
                <a:pathLst>
                  <a:path extrusionOk="0" h="188357" w="37233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5"/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rect b="b" l="l" r="r" t="t"/>
                <a:pathLst>
                  <a:path extrusionOk="0" h="64651" w="77075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2" name="Google Shape;272;p5"/>
            <p:cNvSpPr/>
            <p:nvPr/>
          </p:nvSpPr>
          <p:spPr>
            <a:xfrm>
              <a:off x="1839058" y="4404018"/>
              <a:ext cx="1420958" cy="1594738"/>
            </a:xfrm>
            <a:custGeom>
              <a:rect b="b" l="l" r="r" t="t"/>
              <a:pathLst>
                <a:path extrusionOk="0" h="1594738" w="142095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099312" y="4551182"/>
              <a:ext cx="75703" cy="75703"/>
            </a:xfrm>
            <a:custGeom>
              <a:rect b="b" l="l" r="r" t="t"/>
              <a:pathLst>
                <a:path extrusionOk="0" h="75703" w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417548" y="4507722"/>
              <a:ext cx="75703" cy="75703"/>
            </a:xfrm>
            <a:custGeom>
              <a:rect b="b" l="l" r="r" t="t"/>
              <a:pathLst>
                <a:path extrusionOk="0" h="75703" w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5" name="Google Shape;275;p5"/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276" name="Google Shape;276;p5"/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rect b="b" l="l" r="r" t="t"/>
                <a:pathLst>
                  <a:path extrusionOk="0" h="36421" w="113555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5"/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rect b="b" l="l" r="r" t="t"/>
                <a:pathLst>
                  <a:path extrusionOk="0" h="98375" w="207860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8" name="Google Shape;278;p5"/>
            <p:cNvSpPr/>
            <p:nvPr/>
          </p:nvSpPr>
          <p:spPr>
            <a:xfrm>
              <a:off x="2488151" y="4767641"/>
              <a:ext cx="377662" cy="145817"/>
            </a:xfrm>
            <a:custGeom>
              <a:rect b="b" l="l" r="r" t="t"/>
              <a:pathLst>
                <a:path extrusionOk="0" h="145817" w="377662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2471643" y="4980170"/>
              <a:ext cx="348258" cy="107948"/>
            </a:xfrm>
            <a:custGeom>
              <a:rect b="b" l="l" r="r" t="t"/>
              <a:pathLst>
                <a:path extrusionOk="0" h="107948" w="34825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410539" y="5198321"/>
              <a:ext cx="321040" cy="114105"/>
            </a:xfrm>
            <a:custGeom>
              <a:rect b="b" l="l" r="r" t="t"/>
              <a:pathLst>
                <a:path extrusionOk="0" h="114105" w="321040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2298385" y="5417571"/>
              <a:ext cx="372912" cy="114301"/>
            </a:xfrm>
            <a:custGeom>
              <a:rect b="b" l="l" r="r" t="t"/>
              <a:pathLst>
                <a:path extrusionOk="0" h="114301" w="372912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2" name="Google Shape;282;p5"/>
            <p:cNvGrpSpPr/>
            <p:nvPr/>
          </p:nvGrpSpPr>
          <p:grpSpPr>
            <a:xfrm>
              <a:off x="2847939" y="4483889"/>
              <a:ext cx="239729" cy="399549"/>
              <a:chOff x="2847939" y="4483889"/>
              <a:chExt cx="239729" cy="399549"/>
            </a:xfrm>
          </p:grpSpPr>
          <p:sp>
            <p:nvSpPr>
              <p:cNvPr id="283" name="Google Shape;283;p5"/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rect b="b" l="l" r="r" t="t"/>
                <a:pathLst>
                  <a:path extrusionOk="0" h="285429" w="228667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5"/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rect b="b" l="l" r="r" t="t"/>
                <a:pathLst>
                  <a:path extrusionOk="0" h="133182" w="10539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5"/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rect b="b" l="l" r="r" t="t"/>
                <a:pathLst>
                  <a:path extrusionOk="0" h="35048" w="62736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6" name="Google Shape;286;p5"/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</p:grpSpPr>
        <p:sp>
          <p:nvSpPr>
            <p:cNvPr id="287" name="Google Shape;287;p5"/>
            <p:cNvSpPr/>
            <p:nvPr/>
          </p:nvSpPr>
          <p:spPr>
            <a:xfrm>
              <a:off x="2612204" y="3453496"/>
              <a:ext cx="26991" cy="167273"/>
            </a:xfrm>
            <a:custGeom>
              <a:rect b="b" l="l" r="r" t="t"/>
              <a:pathLst>
                <a:path extrusionOk="0" h="167273" w="26991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2559051" y="3595756"/>
              <a:ext cx="85031" cy="46899"/>
            </a:xfrm>
            <a:custGeom>
              <a:rect b="b" l="l" r="r" t="t"/>
              <a:pathLst>
                <a:path extrusionOk="0" h="46899" w="85031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89;p5"/>
          <p:cNvGrpSpPr/>
          <p:nvPr/>
        </p:nvGrpSpPr>
        <p:grpSpPr>
          <a:xfrm>
            <a:off x="2799800" y="3442553"/>
            <a:ext cx="84418" cy="190723"/>
            <a:chOff x="2799800" y="3442553"/>
            <a:chExt cx="84418" cy="190723"/>
          </a:xfrm>
        </p:grpSpPr>
        <p:sp>
          <p:nvSpPr>
            <p:cNvPr id="290" name="Google Shape;290;p5"/>
            <p:cNvSpPr/>
            <p:nvPr/>
          </p:nvSpPr>
          <p:spPr>
            <a:xfrm>
              <a:off x="2852952" y="3442553"/>
              <a:ext cx="26991" cy="167273"/>
            </a:xfrm>
            <a:custGeom>
              <a:rect b="b" l="l" r="r" t="t"/>
              <a:pathLst>
                <a:path extrusionOk="0" h="167273" w="26991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799800" y="3586377"/>
              <a:ext cx="84418" cy="46899"/>
            </a:xfrm>
            <a:custGeom>
              <a:rect b="b" l="l" r="r" t="t"/>
              <a:pathLst>
                <a:path extrusionOk="0" h="46899" w="84418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5"/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293" name="Google Shape;293;p5"/>
            <p:cNvSpPr/>
            <p:nvPr/>
          </p:nvSpPr>
          <p:spPr>
            <a:xfrm>
              <a:off x="2471507" y="2716118"/>
              <a:ext cx="498692" cy="371933"/>
            </a:xfrm>
            <a:custGeom>
              <a:rect b="b" l="l" r="r" t="t"/>
              <a:pathLst>
                <a:path extrusionOk="0" h="371933" w="498692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2484013" y="2914546"/>
              <a:ext cx="514277" cy="558358"/>
            </a:xfrm>
            <a:custGeom>
              <a:rect b="b" l="l" r="r" t="t"/>
              <a:pathLst>
                <a:path extrusionOk="0" h="558358" w="514277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2460564" y="2526633"/>
              <a:ext cx="486186" cy="365124"/>
            </a:xfrm>
            <a:custGeom>
              <a:rect b="b" l="l" r="r" t="t"/>
              <a:pathLst>
                <a:path extrusionOk="0" h="365124" w="486186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2444931" y="2380827"/>
              <a:ext cx="478369" cy="308360"/>
            </a:xfrm>
            <a:custGeom>
              <a:rect b="b" l="l" r="r" t="t"/>
              <a:pathLst>
                <a:path extrusionOk="0" h="308360" w="478369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2419918" y="2215337"/>
              <a:ext cx="483059" cy="310361"/>
            </a:xfrm>
            <a:custGeom>
              <a:rect b="b" l="l" r="r" t="t"/>
              <a:pathLst>
                <a:path extrusionOk="0" h="310361" w="483059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1897708" y="1684035"/>
              <a:ext cx="983383" cy="730601"/>
            </a:xfrm>
            <a:custGeom>
              <a:rect b="b" l="l" r="r" t="t"/>
              <a:pathLst>
                <a:path extrusionOk="0" h="730601" w="983383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5"/>
          <p:cNvSpPr/>
          <p:nvPr/>
        </p:nvSpPr>
        <p:spPr>
          <a:xfrm>
            <a:off x="2224505" y="1851114"/>
            <a:ext cx="87544" cy="87544"/>
          </a:xfrm>
          <a:custGeom>
            <a:rect b="b" l="l" r="r" t="t"/>
            <a:pathLst>
              <a:path extrusionOk="0" h="87544" w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"/>
          <p:cNvSpPr/>
          <p:nvPr/>
        </p:nvSpPr>
        <p:spPr>
          <a:xfrm>
            <a:off x="2582501" y="1851114"/>
            <a:ext cx="87544" cy="87544"/>
          </a:xfrm>
          <a:custGeom>
            <a:rect b="b" l="l" r="r" t="t"/>
            <a:pathLst>
              <a:path extrusionOk="0" h="87544" w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5"/>
          <p:cNvSpPr/>
          <p:nvPr/>
        </p:nvSpPr>
        <p:spPr>
          <a:xfrm>
            <a:off x="2369892" y="1893323"/>
            <a:ext cx="166116" cy="93798"/>
          </a:xfrm>
          <a:custGeom>
            <a:rect b="b" l="l" r="r" t="t"/>
            <a:pathLst>
              <a:path extrusionOk="0" h="93798" w="166116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5"/>
          <p:cNvSpPr/>
          <p:nvPr/>
        </p:nvSpPr>
        <p:spPr>
          <a:xfrm>
            <a:off x="2176043" y="1955855"/>
            <a:ext cx="140697" cy="106304"/>
          </a:xfrm>
          <a:custGeom>
            <a:rect b="b" l="l" r="r" t="t"/>
            <a:pathLst>
              <a:path extrusionOk="0" h="106304" w="140697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5"/>
          <p:cNvSpPr/>
          <p:nvPr/>
        </p:nvSpPr>
        <p:spPr>
          <a:xfrm>
            <a:off x="2571558" y="1960545"/>
            <a:ext cx="140697" cy="106304"/>
          </a:xfrm>
          <a:custGeom>
            <a:rect b="b" l="l" r="r" t="t"/>
            <a:pathLst>
              <a:path extrusionOk="0" h="106304" w="140697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4941" y="39376"/>
            <a:ext cx="5996305" cy="2022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6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6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311" name="Google Shape;311;p6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314" name="Google Shape;314;p6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317" name="Google Shape;317;p6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6"/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</p:grpSpPr>
        <p:sp>
          <p:nvSpPr>
            <p:cNvPr id="320" name="Google Shape;320;p6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6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323" name="Google Shape;323;p6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6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326" name="Google Shape;326;p6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6"/>
          <p:cNvSpPr/>
          <p:nvPr/>
        </p:nvSpPr>
        <p:spPr>
          <a:xfrm>
            <a:off x="1824274" y="1616819"/>
            <a:ext cx="5796414" cy="1014102"/>
          </a:xfrm>
          <a:prstGeom prst="roundRect">
            <a:avLst>
              <a:gd fmla="val 16667" name="adj"/>
            </a:avLst>
          </a:prstGeom>
          <a:solidFill>
            <a:srgbClr val="C9CEE5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6"/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9A8CB6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330" name="Google Shape;330;p6"/>
          <p:cNvSpPr/>
          <p:nvPr/>
        </p:nvSpPr>
        <p:spPr>
          <a:xfrm>
            <a:off x="1138764" y="167890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6"/>
          <p:cNvSpPr/>
          <p:nvPr/>
        </p:nvSpPr>
        <p:spPr>
          <a:xfrm>
            <a:off x="1387212" y="146373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6"/>
          <p:cNvSpPr txBox="1"/>
          <p:nvPr/>
        </p:nvSpPr>
        <p:spPr>
          <a:xfrm>
            <a:off x="2482832" y="1739150"/>
            <a:ext cx="513785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Giới thiệu hình trụ.</a:t>
            </a:r>
            <a:endParaRPr/>
          </a:p>
        </p:txBody>
      </p:sp>
      <p:grpSp>
        <p:nvGrpSpPr>
          <p:cNvPr id="333" name="Google Shape;333;p6"/>
          <p:cNvGrpSpPr/>
          <p:nvPr/>
        </p:nvGrpSpPr>
        <p:grpSpPr>
          <a:xfrm>
            <a:off x="2104501" y="3395137"/>
            <a:ext cx="2654877" cy="2672781"/>
            <a:chOff x="2679745" y="3730218"/>
            <a:chExt cx="2654877" cy="2672781"/>
          </a:xfrm>
        </p:grpSpPr>
        <p:sp>
          <p:nvSpPr>
            <p:cNvPr id="334" name="Google Shape;334;p6"/>
            <p:cNvSpPr/>
            <p:nvPr/>
          </p:nvSpPr>
          <p:spPr>
            <a:xfrm>
              <a:off x="2955130" y="4312381"/>
              <a:ext cx="2379492" cy="2090618"/>
            </a:xfrm>
            <a:prstGeom prst="roundRect">
              <a:avLst>
                <a:gd fmla="val 16667" name="adj"/>
              </a:avLst>
            </a:prstGeom>
            <a:solidFill>
              <a:srgbClr val="C7AECC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dir="162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5" name="Google Shape;335;p6"/>
            <p:cNvPicPr preferRelativeResize="0"/>
            <p:nvPr/>
          </p:nvPicPr>
          <p:blipFill rotWithShape="1">
            <a:blip r:embed="rId4">
              <a:alphaModFix/>
            </a:blip>
            <a:srcRect b="42493" l="3184" r="77395" t="42174"/>
            <a:stretch/>
          </p:blipFill>
          <p:spPr>
            <a:xfrm>
              <a:off x="2679745" y="3730218"/>
              <a:ext cx="1013415" cy="1023155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336" name="Google Shape;336;p6"/>
          <p:cNvGrpSpPr/>
          <p:nvPr/>
        </p:nvGrpSpPr>
        <p:grpSpPr>
          <a:xfrm>
            <a:off x="4816065" y="3430678"/>
            <a:ext cx="2666481" cy="2601699"/>
            <a:chOff x="5391309" y="3765759"/>
            <a:chExt cx="2666481" cy="2601699"/>
          </a:xfrm>
        </p:grpSpPr>
        <p:sp>
          <p:nvSpPr>
            <p:cNvPr id="337" name="Google Shape;337;p6"/>
            <p:cNvSpPr/>
            <p:nvPr/>
          </p:nvSpPr>
          <p:spPr>
            <a:xfrm>
              <a:off x="5719084" y="4277239"/>
              <a:ext cx="2338706" cy="2090219"/>
            </a:xfrm>
            <a:prstGeom prst="roundRect">
              <a:avLst>
                <a:gd fmla="val 16667" name="adj"/>
              </a:avLst>
            </a:prstGeom>
            <a:solidFill>
              <a:srgbClr val="EAE8F3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dir="162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8" name="Google Shape;338;p6"/>
            <p:cNvPicPr preferRelativeResize="0"/>
            <p:nvPr/>
          </p:nvPicPr>
          <p:blipFill rotWithShape="1">
            <a:blip r:embed="rId5">
              <a:alphaModFix/>
            </a:blip>
            <a:srcRect b="61632" l="2841" r="76351" t="22313"/>
            <a:stretch/>
          </p:blipFill>
          <p:spPr>
            <a:xfrm>
              <a:off x="5391309" y="3765759"/>
              <a:ext cx="1019182" cy="102296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339" name="Google Shape;339;p6"/>
          <p:cNvGrpSpPr/>
          <p:nvPr/>
        </p:nvGrpSpPr>
        <p:grpSpPr>
          <a:xfrm>
            <a:off x="7645791" y="3464780"/>
            <a:ext cx="2642522" cy="2533494"/>
            <a:chOff x="8385526" y="3938656"/>
            <a:chExt cx="2688173" cy="2601699"/>
          </a:xfrm>
        </p:grpSpPr>
        <p:sp>
          <p:nvSpPr>
            <p:cNvPr id="340" name="Google Shape;340;p6"/>
            <p:cNvSpPr/>
            <p:nvPr/>
          </p:nvSpPr>
          <p:spPr>
            <a:xfrm>
              <a:off x="8619980" y="4391857"/>
              <a:ext cx="2453719" cy="2148498"/>
            </a:xfrm>
            <a:prstGeom prst="roundRect">
              <a:avLst>
                <a:gd fmla="val 16667" name="adj"/>
              </a:avLst>
            </a:prstGeom>
            <a:solidFill>
              <a:srgbClr val="D8C3E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dir="162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1" name="Google Shape;341;p6"/>
            <p:cNvPicPr preferRelativeResize="0"/>
            <p:nvPr/>
          </p:nvPicPr>
          <p:blipFill rotWithShape="1">
            <a:blip r:embed="rId6">
              <a:alphaModFix/>
            </a:blip>
            <a:srcRect b="42568" l="53404" r="27175" t="42099"/>
            <a:stretch/>
          </p:blipFill>
          <p:spPr>
            <a:xfrm>
              <a:off x="8385526" y="3938656"/>
              <a:ext cx="1045028" cy="1051482"/>
            </a:xfrm>
            <a:prstGeom prst="ellipse">
              <a:avLst/>
            </a:prstGeom>
            <a:solidFill>
              <a:srgbClr val="5261AC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342" name="Google Shape;342;p6"/>
          <p:cNvSpPr txBox="1"/>
          <p:nvPr/>
        </p:nvSpPr>
        <p:spPr>
          <a:xfrm>
            <a:off x="2938889" y="2782586"/>
            <a:ext cx="6786657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Hãy quan sát các đồ vật sau: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62626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descr="Sữa đặc Vinamilk Ông Thọ 380gr | Shopee Việt Nam" id="343" name="Google Shape;34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78253" y="3933495"/>
            <a:ext cx="2094095" cy="2094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y Viền Màu Quai Tim" id="344" name="Google Shape;344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93306" y="3866781"/>
            <a:ext cx="2440747" cy="24407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89 Tuna Fish Can Illustrations &amp;amp; Clip Art - iStock" id="345" name="Google Shape;345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03724" y="4627609"/>
            <a:ext cx="1512266" cy="1242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p6"/>
          <p:cNvGrpSpPr/>
          <p:nvPr/>
        </p:nvGrpSpPr>
        <p:grpSpPr>
          <a:xfrm>
            <a:off x="2992863" y="4350405"/>
            <a:ext cx="1110298" cy="1474401"/>
            <a:chOff x="4825340" y="2735580"/>
            <a:chExt cx="946810" cy="1257300"/>
          </a:xfrm>
        </p:grpSpPr>
        <p:sp>
          <p:nvSpPr>
            <p:cNvPr id="347" name="Google Shape;347;p6"/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fmla="val 13733" name="adj"/>
              </a:avLst>
            </a:prstGeom>
            <a:solidFill>
              <a:srgbClr val="4472C4">
                <a:alpha val="94901"/>
              </a:srgbClr>
            </a:solidFill>
            <a:ln cap="flat" cmpd="sng" w="38100">
              <a:solidFill>
                <a:srgbClr val="FAD2E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4825340" y="3855459"/>
              <a:ext cx="933128" cy="137421"/>
            </a:xfrm>
            <a:prstGeom prst="ellipse">
              <a:avLst/>
            </a:prstGeom>
            <a:noFill/>
            <a:ln cap="flat" cmpd="sng" w="38100">
              <a:solidFill>
                <a:srgbClr val="FAD2E1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6"/>
          <p:cNvGrpSpPr/>
          <p:nvPr/>
        </p:nvGrpSpPr>
        <p:grpSpPr>
          <a:xfrm>
            <a:off x="5602480" y="4377723"/>
            <a:ext cx="1144055" cy="1555696"/>
            <a:chOff x="8826053" y="2566599"/>
            <a:chExt cx="1137143" cy="1546298"/>
          </a:xfrm>
        </p:grpSpPr>
        <p:sp>
          <p:nvSpPr>
            <p:cNvPr id="350" name="Google Shape;350;p6"/>
            <p:cNvSpPr/>
            <p:nvPr/>
          </p:nvSpPr>
          <p:spPr>
            <a:xfrm>
              <a:off x="8826053" y="2566599"/>
              <a:ext cx="1137143" cy="1546239"/>
            </a:xfrm>
            <a:prstGeom prst="can">
              <a:avLst>
                <a:gd fmla="val 18910" name="adj"/>
              </a:avLst>
            </a:prstGeom>
            <a:solidFill>
              <a:srgbClr val="4472C4">
                <a:alpha val="94901"/>
              </a:srgbClr>
            </a:solidFill>
            <a:ln cap="flat" cmpd="sng" w="38100">
              <a:solidFill>
                <a:srgbClr val="FAD2E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826053" y="3896983"/>
              <a:ext cx="1137143" cy="215914"/>
            </a:xfrm>
            <a:prstGeom prst="ellipse">
              <a:avLst/>
            </a:prstGeom>
            <a:noFill/>
            <a:ln cap="flat" cmpd="sng" w="38100">
              <a:solidFill>
                <a:srgbClr val="FAD2E1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Google Shape;352;p6"/>
          <p:cNvGrpSpPr/>
          <p:nvPr/>
        </p:nvGrpSpPr>
        <p:grpSpPr>
          <a:xfrm>
            <a:off x="8427288" y="4594698"/>
            <a:ext cx="1488702" cy="1242925"/>
            <a:chOff x="10848766" y="3209637"/>
            <a:chExt cx="985325" cy="787274"/>
          </a:xfrm>
        </p:grpSpPr>
        <p:sp>
          <p:nvSpPr>
            <p:cNvPr id="353" name="Google Shape;353;p6"/>
            <p:cNvSpPr/>
            <p:nvPr/>
          </p:nvSpPr>
          <p:spPr>
            <a:xfrm>
              <a:off x="10848766" y="3209637"/>
              <a:ext cx="985325" cy="783244"/>
            </a:xfrm>
            <a:prstGeom prst="can">
              <a:avLst>
                <a:gd fmla="val 27332" name="adj"/>
              </a:avLst>
            </a:prstGeom>
            <a:solidFill>
              <a:srgbClr val="4472C4">
                <a:alpha val="94901"/>
              </a:srgbClr>
            </a:solidFill>
            <a:ln cap="flat" cmpd="sng" w="38100">
              <a:solidFill>
                <a:srgbClr val="FAD2E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10848766" y="3782334"/>
              <a:ext cx="985325" cy="214577"/>
            </a:xfrm>
            <a:prstGeom prst="ellipse">
              <a:avLst/>
            </a:prstGeom>
            <a:noFill/>
            <a:ln cap="flat" cmpd="sng" w="38100">
              <a:solidFill>
                <a:srgbClr val="FAD2E1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6"/>
          <p:cNvSpPr/>
          <p:nvPr/>
        </p:nvSpPr>
        <p:spPr>
          <a:xfrm>
            <a:off x="2066824" y="3370196"/>
            <a:ext cx="1109023" cy="1109023"/>
          </a:xfrm>
          <a:prstGeom prst="ellipse">
            <a:avLst/>
          </a:prstGeom>
          <a:solidFill>
            <a:srgbClr val="C7AECC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59965" y="3580243"/>
            <a:ext cx="322741" cy="68892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"/>
          <p:cNvSpPr/>
          <p:nvPr/>
        </p:nvSpPr>
        <p:spPr>
          <a:xfrm>
            <a:off x="4784878" y="3370196"/>
            <a:ext cx="1109023" cy="1109023"/>
          </a:xfrm>
          <a:prstGeom prst="ellipse">
            <a:avLst/>
          </a:prstGeom>
          <a:solidFill>
            <a:srgbClr val="EAE8F3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89888" y="3542138"/>
            <a:ext cx="499003" cy="76513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6"/>
          <p:cNvSpPr/>
          <p:nvPr/>
        </p:nvSpPr>
        <p:spPr>
          <a:xfrm>
            <a:off x="7605767" y="3411760"/>
            <a:ext cx="1109023" cy="1109023"/>
          </a:xfrm>
          <a:prstGeom prst="ellipse">
            <a:avLst/>
          </a:prstGeom>
          <a:solidFill>
            <a:srgbClr val="D8C3E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887491" y="3551635"/>
            <a:ext cx="545574" cy="82927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"/>
          <p:cNvSpPr/>
          <p:nvPr/>
        </p:nvSpPr>
        <p:spPr>
          <a:xfrm>
            <a:off x="1614407" y="6181506"/>
            <a:ext cx="9135198" cy="596402"/>
          </a:xfrm>
          <a:prstGeom prst="round2DiagRect">
            <a:avLst>
              <a:gd fmla="val 32235" name="adj1"/>
              <a:gd fmla="val 0" name="adj2"/>
            </a:avLst>
          </a:prstGeom>
          <a:solidFill>
            <a:srgbClr val="FCE8E7">
              <a:alpha val="85490"/>
            </a:srgbClr>
          </a:solidFill>
          <a:ln cap="flat" cmpd="sng" w="12700">
            <a:solidFill>
              <a:srgbClr val="FAD2E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111111"/>
                </a:solidFill>
                <a:latin typeface="Oi"/>
                <a:ea typeface="Oi"/>
                <a:cs typeface="Oi"/>
                <a:sym typeface="Oi"/>
              </a:rPr>
              <a:t>Hộp sữa đặc, cốc uống nước, hộp thiếc có dạng </a:t>
            </a:r>
            <a:r>
              <a:rPr b="1" lang="en-US" sz="2400">
                <a:solidFill>
                  <a:srgbClr val="D27091"/>
                </a:solidFill>
                <a:latin typeface="Oi"/>
                <a:ea typeface="Oi"/>
                <a:cs typeface="Oi"/>
                <a:sym typeface="Oi"/>
              </a:rPr>
              <a:t>hình trụ.</a:t>
            </a:r>
            <a:endParaRPr b="1" sz="2400">
              <a:solidFill>
                <a:srgbClr val="D2709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362" name="Google Shape;362;p6"/>
          <p:cNvPicPr preferRelativeResize="0"/>
          <p:nvPr/>
        </p:nvPicPr>
        <p:blipFill rotWithShape="1">
          <a:blip r:embed="rId13">
            <a:alphaModFix/>
          </a:blip>
          <a:srcRect b="49242" l="0" r="50298" t="0"/>
          <a:stretch/>
        </p:blipFill>
        <p:spPr>
          <a:xfrm>
            <a:off x="8465796" y="-614297"/>
            <a:ext cx="2283809" cy="233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"/>
          <p:cNvPicPr preferRelativeResize="0"/>
          <p:nvPr/>
        </p:nvPicPr>
        <p:blipFill rotWithShape="1">
          <a:blip r:embed="rId14">
            <a:alphaModFix/>
          </a:blip>
          <a:srcRect b="49242" l="0" r="50298" t="0"/>
          <a:stretch/>
        </p:blipFill>
        <p:spPr>
          <a:xfrm>
            <a:off x="1719333" y="-712921"/>
            <a:ext cx="2283809" cy="233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297607" y="-193865"/>
            <a:ext cx="6278941" cy="2125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0" name="Google Shape;370;p7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371" name="Google Shape;371;p7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7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374" name="Google Shape;374;p7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p7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377" name="Google Shape;377;p7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p7"/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</p:grpSpPr>
        <p:sp>
          <p:nvSpPr>
            <p:cNvPr id="380" name="Google Shape;380;p7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7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383" name="Google Shape;383;p7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7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386" name="Google Shape;386;p7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Google Shape;388;p7"/>
          <p:cNvSpPr/>
          <p:nvPr/>
        </p:nvSpPr>
        <p:spPr>
          <a:xfrm>
            <a:off x="2412269" y="438213"/>
            <a:ext cx="5796414" cy="1014102"/>
          </a:xfrm>
          <a:prstGeom prst="roundRect">
            <a:avLst>
              <a:gd fmla="val 16667" name="adj"/>
            </a:avLst>
          </a:prstGeom>
          <a:solidFill>
            <a:srgbClr val="C9CEE5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"/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9A8CB6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390" name="Google Shape;390;p7"/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7"/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7"/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Giới thiệu hình trụ.</a:t>
            </a:r>
            <a:endParaRPr/>
          </a:p>
        </p:txBody>
      </p:sp>
      <p:sp>
        <p:nvSpPr>
          <p:cNvPr id="393" name="Google Shape;393;p7"/>
          <p:cNvSpPr txBox="1"/>
          <p:nvPr/>
        </p:nvSpPr>
        <p:spPr>
          <a:xfrm>
            <a:off x="2180558" y="1777002"/>
            <a:ext cx="838023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 sát hình trụ sau và trả lời câu hỏi: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4" name="Google Shape;394;p7"/>
          <p:cNvGrpSpPr/>
          <p:nvPr/>
        </p:nvGrpSpPr>
        <p:grpSpPr>
          <a:xfrm>
            <a:off x="2038270" y="2700925"/>
            <a:ext cx="2560792" cy="3400560"/>
            <a:chOff x="4825340" y="2735580"/>
            <a:chExt cx="946810" cy="1257300"/>
          </a:xfrm>
        </p:grpSpPr>
        <p:sp>
          <p:nvSpPr>
            <p:cNvPr id="395" name="Google Shape;395;p7"/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fmla="val 34806" name="adj"/>
              </a:avLst>
            </a:prstGeom>
            <a:solidFill>
              <a:srgbClr val="FCE8E7"/>
            </a:solidFill>
            <a:ln cap="flat" cmpd="sng" w="571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4825340" y="3685421"/>
              <a:ext cx="933128" cy="307459"/>
            </a:xfrm>
            <a:prstGeom prst="ellipse">
              <a:avLst/>
            </a:prstGeom>
            <a:noFill/>
            <a:ln cap="flat" cmpd="sng" w="38100">
              <a:solidFill>
                <a:schemeClr val="dk1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7" name="Google Shape;39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4722" y="2493264"/>
            <a:ext cx="5042934" cy="392652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7"/>
          <p:cNvSpPr txBox="1"/>
          <p:nvPr/>
        </p:nvSpPr>
        <p:spPr>
          <a:xfrm>
            <a:off x="6695830" y="3514146"/>
            <a:ext cx="3347254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Hình trụ có: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+ Mấy </a:t>
            </a:r>
            <a:r>
              <a:rPr b="1" lang="en-US" sz="2800">
                <a:solidFill>
                  <a:srgbClr val="6B7FFF"/>
                </a:solidFill>
                <a:latin typeface="Arial"/>
                <a:ea typeface="Arial"/>
                <a:cs typeface="Arial"/>
                <a:sym typeface="Arial"/>
              </a:rPr>
              <a:t>đỉnh</a:t>
            </a: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+ Mấy </a:t>
            </a:r>
            <a:r>
              <a:rPr b="1" lang="en-US" sz="2800">
                <a:solidFill>
                  <a:srgbClr val="FF97DE"/>
                </a:solidFill>
                <a:latin typeface="Arial"/>
                <a:ea typeface="Arial"/>
                <a:cs typeface="Arial"/>
                <a:sym typeface="Arial"/>
              </a:rPr>
              <a:t>cạnh</a:t>
            </a: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+ Mấy </a:t>
            </a:r>
            <a:r>
              <a:rPr b="1" lang="en-US" sz="2800">
                <a:solidFill>
                  <a:srgbClr val="FFCE00"/>
                </a:solidFill>
                <a:latin typeface="Arial"/>
                <a:ea typeface="Arial"/>
                <a:cs typeface="Arial"/>
                <a:sym typeface="Arial"/>
              </a:rPr>
              <a:t>mặt</a:t>
            </a: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7"/>
          <p:cNvSpPr txBox="1"/>
          <p:nvPr/>
        </p:nvSpPr>
        <p:spPr>
          <a:xfrm>
            <a:off x="2669424" y="6219637"/>
            <a:ext cx="2801256" cy="524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Hình trụ</a:t>
            </a:r>
            <a:endParaRPr sz="2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0" name="Google Shape;400;p7"/>
          <p:cNvGrpSpPr/>
          <p:nvPr/>
        </p:nvGrpSpPr>
        <p:grpSpPr>
          <a:xfrm>
            <a:off x="4766232" y="2311860"/>
            <a:ext cx="6011084" cy="4216379"/>
            <a:chOff x="10203915" y="2688012"/>
            <a:chExt cx="6011084" cy="4216379"/>
          </a:xfrm>
        </p:grpSpPr>
        <p:grpSp>
          <p:nvGrpSpPr>
            <p:cNvPr id="401" name="Google Shape;401;p7"/>
            <p:cNvGrpSpPr/>
            <p:nvPr/>
          </p:nvGrpSpPr>
          <p:grpSpPr>
            <a:xfrm>
              <a:off x="10203915" y="2909870"/>
              <a:ext cx="6011084" cy="3994521"/>
              <a:chOff x="16453" y="6993"/>
              <a:chExt cx="12900" cy="4366"/>
            </a:xfrm>
          </p:grpSpPr>
          <p:sp>
            <p:nvSpPr>
              <p:cNvPr id="402" name="Google Shape;402;p7"/>
              <p:cNvSpPr/>
              <p:nvPr/>
            </p:nvSpPr>
            <p:spPr>
              <a:xfrm>
                <a:off x="16453" y="7159"/>
                <a:ext cx="12900" cy="4200"/>
              </a:xfrm>
              <a:prstGeom prst="rect">
                <a:avLst/>
              </a:prstGeom>
              <a:solidFill>
                <a:srgbClr val="EAE8F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7"/>
              <p:cNvSpPr txBox="1"/>
              <p:nvPr/>
            </p:nvSpPr>
            <p:spPr>
              <a:xfrm>
                <a:off x="17120" y="6993"/>
                <a:ext cx="11700" cy="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just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r>
                  <a:t/>
                </a:r>
                <a:endParaRPr sz="2000">
                  <a:solidFill>
                    <a:schemeClr val="dk1"/>
                  </a:solidFill>
                  <a:latin typeface="Oi"/>
                  <a:ea typeface="Oi"/>
                  <a:cs typeface="Oi"/>
                  <a:sym typeface="Oi"/>
                </a:endParaRPr>
              </a:p>
              <a:p>
                <a:pPr indent="0" lvl="0" marL="0" marR="0" rtl="0" algn="just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Oi"/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Oi"/>
                    <a:ea typeface="Oi"/>
                    <a:cs typeface="Oi"/>
                    <a:sym typeface="Oi"/>
                  </a:rPr>
                  <a:t>Khác với hình hộp chữ nhật, hình lập phương, hình trụ không có đỉnh, không có cạnh. Hình trụ có </a:t>
                </a:r>
                <a:r>
                  <a:rPr b="1" lang="en-US" sz="2000">
                    <a:solidFill>
                      <a:srgbClr val="5261AC"/>
                    </a:solidFill>
                    <a:latin typeface="Oi"/>
                    <a:ea typeface="Oi"/>
                    <a:cs typeface="Oi"/>
                    <a:sym typeface="Oi"/>
                  </a:rPr>
                  <a:t>2 mặt đáy</a:t>
                </a:r>
                <a:r>
                  <a:rPr lang="en-US" sz="2000">
                    <a:solidFill>
                      <a:schemeClr val="dk1"/>
                    </a:solidFill>
                    <a:latin typeface="Oi"/>
                    <a:ea typeface="Oi"/>
                    <a:cs typeface="Oi"/>
                    <a:sym typeface="Oi"/>
                  </a:rPr>
                  <a:t> và </a:t>
                </a:r>
                <a:r>
                  <a:rPr b="1" lang="en-US" sz="2000">
                    <a:solidFill>
                      <a:srgbClr val="D27091"/>
                    </a:solidFill>
                    <a:latin typeface="Oi"/>
                    <a:ea typeface="Oi"/>
                    <a:cs typeface="Oi"/>
                    <a:sym typeface="Oi"/>
                  </a:rPr>
                  <a:t>1 mặt xung quanh</a:t>
                </a:r>
                <a:r>
                  <a:rPr lang="en-US" sz="2000">
                    <a:solidFill>
                      <a:srgbClr val="D27091"/>
                    </a:solidFill>
                    <a:latin typeface="Oi"/>
                    <a:ea typeface="Oi"/>
                    <a:cs typeface="Oi"/>
                    <a:sym typeface="Oi"/>
                  </a:rPr>
                  <a:t>. </a:t>
                </a:r>
                <a:endParaRPr b="1" sz="2000">
                  <a:solidFill>
                    <a:srgbClr val="D27091"/>
                  </a:solidFill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sp>
          <p:nvSpPr>
            <p:cNvPr id="404" name="Google Shape;404;p7"/>
            <p:cNvSpPr/>
            <p:nvPr/>
          </p:nvSpPr>
          <p:spPr>
            <a:xfrm>
              <a:off x="10431809" y="3061858"/>
              <a:ext cx="5618198" cy="3480603"/>
            </a:xfrm>
            <a:custGeom>
              <a:rect b="b" l="l" r="r" t="t"/>
              <a:pathLst>
                <a:path extrusionOk="0" h="3480603" w="5618198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7"/>
            <p:cNvSpPr txBox="1"/>
            <p:nvPr/>
          </p:nvSpPr>
          <p:spPr>
            <a:xfrm>
              <a:off x="11580548" y="2688012"/>
              <a:ext cx="3320700" cy="523200"/>
            </a:xfrm>
            <a:prstGeom prst="rect">
              <a:avLst/>
            </a:prstGeom>
            <a:solidFill>
              <a:srgbClr val="EAE8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2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6" name="Google Shape;406;p7"/>
          <p:cNvSpPr/>
          <p:nvPr/>
        </p:nvSpPr>
        <p:spPr>
          <a:xfrm flipH="1" rot="-2334562">
            <a:off x="4146796" y="2348212"/>
            <a:ext cx="1177115" cy="842962"/>
          </a:xfrm>
          <a:custGeom>
            <a:rect b="b" l="l" r="r" t="t"/>
            <a:pathLst>
              <a:path extrusionOk="0" h="840" w="1858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rgbClr val="385623"/>
          </a:solidFill>
          <a:ln cap="flat" cmpd="sng" w="9525">
            <a:solidFill>
              <a:srgbClr val="5261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7"/>
          <p:cNvSpPr/>
          <p:nvPr/>
        </p:nvSpPr>
        <p:spPr>
          <a:xfrm rot="-8465438">
            <a:off x="4146794" y="5631684"/>
            <a:ext cx="1177115" cy="842962"/>
          </a:xfrm>
          <a:custGeom>
            <a:rect b="b" l="l" r="r" t="t"/>
            <a:pathLst>
              <a:path extrusionOk="0" h="840" w="1858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5261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7"/>
          <p:cNvSpPr/>
          <p:nvPr/>
        </p:nvSpPr>
        <p:spPr>
          <a:xfrm>
            <a:off x="1050761" y="4032474"/>
            <a:ext cx="1177115" cy="842962"/>
          </a:xfrm>
          <a:custGeom>
            <a:rect b="b" l="l" r="r" t="t"/>
            <a:pathLst>
              <a:path extrusionOk="0" h="840" w="1858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rgbClr val="385623"/>
          </a:solidFill>
          <a:ln cap="flat" cmpd="sng" w="9525">
            <a:solidFill>
              <a:srgbClr val="D270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7"/>
          <p:cNvSpPr txBox="1"/>
          <p:nvPr/>
        </p:nvSpPr>
        <p:spPr>
          <a:xfrm>
            <a:off x="2635212" y="5370113"/>
            <a:ext cx="2801256" cy="524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rPr>
              <a:t>Mặt đáy</a:t>
            </a:r>
            <a:endParaRPr sz="2400">
              <a:solidFill>
                <a:srgbClr val="5261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7"/>
          <p:cNvSpPr txBox="1"/>
          <p:nvPr/>
        </p:nvSpPr>
        <p:spPr>
          <a:xfrm>
            <a:off x="2653584" y="2811471"/>
            <a:ext cx="2801256" cy="524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rPr>
              <a:t>Mặt đáy</a:t>
            </a:r>
            <a:endParaRPr sz="2400">
              <a:solidFill>
                <a:srgbClr val="5261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7"/>
          <p:cNvSpPr txBox="1"/>
          <p:nvPr/>
        </p:nvSpPr>
        <p:spPr>
          <a:xfrm>
            <a:off x="1939044" y="3932332"/>
            <a:ext cx="2801256" cy="1004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Mặt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xung quanh</a:t>
            </a:r>
            <a:endParaRPr sz="2400">
              <a:solidFill>
                <a:srgbClr val="D270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8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8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418" name="Google Shape;418;p8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8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421" name="Google Shape;421;p8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3" name="Google Shape;423;p8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424" name="Google Shape;424;p8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6" name="Google Shape;426;p8"/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</p:grpSpPr>
        <p:sp>
          <p:nvSpPr>
            <p:cNvPr id="427" name="Google Shape;427;p8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9" name="Google Shape;429;p8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430" name="Google Shape;430;p8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432;p8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433" name="Google Shape;433;p8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8"/>
          <p:cNvSpPr/>
          <p:nvPr/>
        </p:nvSpPr>
        <p:spPr>
          <a:xfrm>
            <a:off x="2412269" y="438213"/>
            <a:ext cx="5796414" cy="1014102"/>
          </a:xfrm>
          <a:prstGeom prst="roundRect">
            <a:avLst>
              <a:gd fmla="val 16667" name="adj"/>
            </a:avLst>
          </a:prstGeom>
          <a:solidFill>
            <a:srgbClr val="C9CEE5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8"/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9A8CB6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437" name="Google Shape;437;p8"/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8"/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8"/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Giới thiệu hình trụ.</a:t>
            </a:r>
            <a:endParaRPr/>
          </a:p>
        </p:txBody>
      </p:sp>
      <p:sp>
        <p:nvSpPr>
          <p:cNvPr id="440" name="Google Shape;440;p8"/>
          <p:cNvSpPr txBox="1"/>
          <p:nvPr/>
        </p:nvSpPr>
        <p:spPr>
          <a:xfrm>
            <a:off x="1932110" y="1630941"/>
            <a:ext cx="87980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 sát video khai triển hình trụ và trả lời câu hỏi: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8"/>
          <p:cNvPicPr preferRelativeResize="0"/>
          <p:nvPr/>
        </p:nvPicPr>
        <p:blipFill rotWithShape="1">
          <a:blip r:embed="rId4">
            <a:alphaModFix/>
          </a:blip>
          <a:srcRect b="-2673" l="0" r="0" t="-2673"/>
          <a:stretch/>
        </p:blipFill>
        <p:spPr>
          <a:xfrm>
            <a:off x="5720409" y="2071158"/>
            <a:ext cx="4741969" cy="480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6087" y="2271232"/>
            <a:ext cx="5034915" cy="3964918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8"/>
          <p:cNvSpPr txBox="1"/>
          <p:nvPr/>
        </p:nvSpPr>
        <p:spPr>
          <a:xfrm>
            <a:off x="1995261" y="3041680"/>
            <a:ext cx="3143271" cy="2277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Hình trụ có 2 mặt đáy là hình gì? Có bằng nhau không?</a:t>
            </a:r>
            <a:endParaRPr sz="28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FB0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9"/>
          <p:cNvPicPr preferRelativeResize="0"/>
          <p:nvPr/>
        </p:nvPicPr>
        <p:blipFill rotWithShape="1">
          <a:blip r:embed="rId3">
            <a:alphaModFix/>
          </a:blip>
          <a:srcRect b="0" l="63043" r="16541" t="0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9"/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</p:grpSpPr>
        <p:sp>
          <p:nvSpPr>
            <p:cNvPr id="450" name="Google Shape;450;p9"/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fmla="val 3720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fmla="val 24032" name="adj"/>
              </a:avLst>
            </a:prstGeom>
            <a:solidFill>
              <a:srgbClr val="FCE8E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9"/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</p:grpSpPr>
        <p:sp>
          <p:nvSpPr>
            <p:cNvPr id="453" name="Google Shape;453;p9"/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fmla="val 3720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fmla="val 24032" name="adj"/>
              </a:avLst>
            </a:prstGeom>
            <a:solidFill>
              <a:srgbClr val="F6CAD9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5" name="Google Shape;455;p9"/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</p:grpSpPr>
        <p:sp>
          <p:nvSpPr>
            <p:cNvPr id="456" name="Google Shape;456;p9"/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fmla="val 3720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fmla="val 24032" name="adj"/>
              </a:avLst>
            </a:prstGeom>
            <a:solidFill>
              <a:srgbClr val="E7C4E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9"/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</p:grpSpPr>
        <p:sp>
          <p:nvSpPr>
            <p:cNvPr id="459" name="Google Shape;459;p9"/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fmla="val 3720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fmla="val 24032" name="adj"/>
              </a:avLst>
            </a:prstGeom>
            <a:solidFill>
              <a:srgbClr val="AAB2D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1" name="Google Shape;461;p9"/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</p:grpSpPr>
        <p:sp>
          <p:nvSpPr>
            <p:cNvPr id="462" name="Google Shape;462;p9"/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fmla="val 3720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fmla="val 24032" name="adj"/>
              </a:avLst>
            </a:prstGeom>
            <a:solidFill>
              <a:srgbClr val="B3A8C8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9"/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</p:grpSpPr>
        <p:sp>
          <p:nvSpPr>
            <p:cNvPr id="465" name="Google Shape;465;p9"/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fmla="val 3720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fmla="val 24032" name="adj"/>
              </a:avLst>
            </a:prstGeom>
            <a:solidFill>
              <a:srgbClr val="938FB0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7" name="Google Shape;467;p9"/>
          <p:cNvSpPr/>
          <p:nvPr/>
        </p:nvSpPr>
        <p:spPr>
          <a:xfrm>
            <a:off x="2412269" y="438213"/>
            <a:ext cx="5796414" cy="1014102"/>
          </a:xfrm>
          <a:prstGeom prst="roundRect">
            <a:avLst>
              <a:gd fmla="val 16667" name="adj"/>
            </a:avLst>
          </a:prstGeom>
          <a:solidFill>
            <a:srgbClr val="C9CEE5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9A8CB6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469" name="Google Shape;469;p9"/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9"/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rPr>
              <a:t>Giới thiệu hình trụ.</a:t>
            </a:r>
            <a:endParaRPr/>
          </a:p>
        </p:txBody>
      </p:sp>
      <p:grpSp>
        <p:nvGrpSpPr>
          <p:cNvPr id="472" name="Google Shape;472;p9"/>
          <p:cNvGrpSpPr/>
          <p:nvPr/>
        </p:nvGrpSpPr>
        <p:grpSpPr>
          <a:xfrm>
            <a:off x="2046456" y="3196036"/>
            <a:ext cx="3290981" cy="2962166"/>
            <a:chOff x="2046456" y="3196036"/>
            <a:chExt cx="3290981" cy="2962166"/>
          </a:xfrm>
        </p:grpSpPr>
        <p:grpSp>
          <p:nvGrpSpPr>
            <p:cNvPr id="473" name="Google Shape;473;p9"/>
            <p:cNvGrpSpPr/>
            <p:nvPr/>
          </p:nvGrpSpPr>
          <p:grpSpPr>
            <a:xfrm>
              <a:off x="2303765" y="3196036"/>
              <a:ext cx="1790115" cy="2346950"/>
              <a:chOff x="4825340" y="2735580"/>
              <a:chExt cx="946810" cy="1257300"/>
            </a:xfrm>
          </p:grpSpPr>
          <p:sp>
            <p:nvSpPr>
              <p:cNvPr id="474" name="Google Shape;474;p9"/>
              <p:cNvSpPr/>
              <p:nvPr/>
            </p:nvSpPr>
            <p:spPr>
              <a:xfrm>
                <a:off x="4825340" y="2735580"/>
                <a:ext cx="946810" cy="1257300"/>
              </a:xfrm>
              <a:prstGeom prst="can">
                <a:avLst>
                  <a:gd fmla="val 34806" name="adj"/>
                </a:avLst>
              </a:prstGeom>
              <a:solidFill>
                <a:srgbClr val="FCE8E7"/>
              </a:solidFill>
              <a:ln cap="flat" cmpd="sng" w="571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4825340" y="3684201"/>
                <a:ext cx="933128" cy="307459"/>
              </a:xfrm>
              <a:prstGeom prst="ellipse">
                <a:avLst/>
              </a:prstGeom>
              <a:noFill/>
              <a:ln cap="flat" cmpd="sng" w="38100">
                <a:solidFill>
                  <a:schemeClr val="dk1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6" name="Google Shape;476;p9"/>
            <p:cNvSpPr txBox="1"/>
            <p:nvPr/>
          </p:nvSpPr>
          <p:spPr>
            <a:xfrm>
              <a:off x="2412269" y="5633443"/>
              <a:ext cx="2801256" cy="524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Hình trụ</a:t>
              </a:r>
              <a:endParaRPr sz="2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9"/>
            <p:cNvSpPr txBox="1"/>
            <p:nvPr/>
          </p:nvSpPr>
          <p:spPr>
            <a:xfrm>
              <a:off x="2475705" y="4979808"/>
              <a:ext cx="2801256" cy="4526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5261AC"/>
                  </a:solidFill>
                  <a:latin typeface="Arial"/>
                  <a:ea typeface="Arial"/>
                  <a:cs typeface="Arial"/>
                  <a:sym typeface="Arial"/>
                </a:rPr>
                <a:t>Mặt đáy</a:t>
              </a:r>
              <a:endParaRPr sz="20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9"/>
            <p:cNvSpPr txBox="1"/>
            <p:nvPr/>
          </p:nvSpPr>
          <p:spPr>
            <a:xfrm>
              <a:off x="2536181" y="3208639"/>
              <a:ext cx="2801256" cy="4526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5261AC"/>
                  </a:solidFill>
                  <a:latin typeface="Arial"/>
                  <a:ea typeface="Arial"/>
                  <a:cs typeface="Arial"/>
                  <a:sym typeface="Arial"/>
                </a:rPr>
                <a:t>Mặt đáy</a:t>
              </a:r>
              <a:endParaRPr sz="2000">
                <a:solidFill>
                  <a:srgbClr val="5261A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9"/>
            <p:cNvSpPr txBox="1"/>
            <p:nvPr/>
          </p:nvSpPr>
          <p:spPr>
            <a:xfrm>
              <a:off x="2046456" y="3877511"/>
              <a:ext cx="2324793" cy="852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D27091"/>
                  </a:solidFill>
                  <a:latin typeface="Arial"/>
                  <a:ea typeface="Arial"/>
                  <a:cs typeface="Arial"/>
                  <a:sym typeface="Arial"/>
                </a:rPr>
                <a:t>Mặt </a:t>
              </a:r>
              <a:endParaRPr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D27091"/>
                  </a:solidFill>
                  <a:latin typeface="Arial"/>
                  <a:ea typeface="Arial"/>
                  <a:cs typeface="Arial"/>
                  <a:sym typeface="Arial"/>
                </a:rPr>
                <a:t>xung quanh</a:t>
              </a:r>
              <a:endParaRPr sz="2000">
                <a:solidFill>
                  <a:srgbClr val="D27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" name="Google Shape;480;p9"/>
          <p:cNvSpPr/>
          <p:nvPr/>
        </p:nvSpPr>
        <p:spPr>
          <a:xfrm>
            <a:off x="6641874" y="3421455"/>
            <a:ext cx="3818634" cy="1831053"/>
          </a:xfrm>
          <a:prstGeom prst="rect">
            <a:avLst/>
          </a:prstGeom>
          <a:solidFill>
            <a:srgbClr val="FCE8E7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9"/>
          <p:cNvSpPr/>
          <p:nvPr/>
        </p:nvSpPr>
        <p:spPr>
          <a:xfrm>
            <a:off x="7728646" y="1820315"/>
            <a:ext cx="1578598" cy="1578598"/>
          </a:xfrm>
          <a:prstGeom prst="ellipse">
            <a:avLst/>
          </a:prstGeom>
          <a:solidFill>
            <a:srgbClr val="FCE8E7">
              <a:alpha val="74117"/>
            </a:srgbClr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9"/>
          <p:cNvSpPr/>
          <p:nvPr/>
        </p:nvSpPr>
        <p:spPr>
          <a:xfrm>
            <a:off x="7728646" y="5253295"/>
            <a:ext cx="1578598" cy="1578598"/>
          </a:xfrm>
          <a:prstGeom prst="ellipse">
            <a:avLst/>
          </a:prstGeom>
          <a:solidFill>
            <a:srgbClr val="FCE8E7">
              <a:alpha val="74117"/>
            </a:srgbClr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18911">
            <a:off x="3840713" y="1471207"/>
            <a:ext cx="3582524" cy="201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9981089">
            <a:off x="3887056" y="5053333"/>
            <a:ext cx="3582524" cy="201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33906" y="3484991"/>
            <a:ext cx="2190303" cy="1722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6" name="Google Shape;486;p9"/>
          <p:cNvCxnSpPr/>
          <p:nvPr/>
        </p:nvCxnSpPr>
        <p:spPr>
          <a:xfrm>
            <a:off x="6606173" y="3429000"/>
            <a:ext cx="3854335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7" name="Google Shape;487;p9"/>
          <p:cNvSpPr/>
          <p:nvPr/>
        </p:nvSpPr>
        <p:spPr>
          <a:xfrm>
            <a:off x="7731685" y="1822622"/>
            <a:ext cx="1578598" cy="158356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8" name="Google Shape;488;p9"/>
          <p:cNvCxnSpPr/>
          <p:nvPr/>
        </p:nvCxnSpPr>
        <p:spPr>
          <a:xfrm>
            <a:off x="4093880" y="3539836"/>
            <a:ext cx="7720" cy="1712672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9" name="Google Shape;489;p9"/>
          <p:cNvCxnSpPr/>
          <p:nvPr/>
        </p:nvCxnSpPr>
        <p:spPr>
          <a:xfrm>
            <a:off x="6643717" y="3444274"/>
            <a:ext cx="0" cy="1801272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0" name="Google Shape;490;p9"/>
          <p:cNvSpPr/>
          <p:nvPr/>
        </p:nvSpPr>
        <p:spPr>
          <a:xfrm>
            <a:off x="4577056" y="1571242"/>
            <a:ext cx="6062945" cy="5051345"/>
          </a:xfrm>
          <a:custGeom>
            <a:rect b="b" l="l" r="r" t="t"/>
            <a:pathLst>
              <a:path extrusionOk="0" h="5194230" w="8733555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7843"/>
            </a:srgbClr>
          </a:solidFill>
          <a:ln>
            <a:noFill/>
          </a:ln>
          <a:effectLst>
            <a:outerShdw blurRad="101600" rotWithShape="0" algn="ctr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9"/>
          <p:cNvSpPr/>
          <p:nvPr/>
        </p:nvSpPr>
        <p:spPr>
          <a:xfrm>
            <a:off x="4713530" y="1717401"/>
            <a:ext cx="6062945" cy="5051345"/>
          </a:xfrm>
          <a:custGeom>
            <a:rect b="b" l="l" r="r" t="t"/>
            <a:pathLst>
              <a:path extrusionOk="0" h="5194230" w="8733555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 cap="flat" cmpd="sng" w="12700">
            <a:solidFill>
              <a:srgbClr val="BD8869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01600" rotWithShape="0" algn="ctr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9"/>
          <p:cNvSpPr txBox="1"/>
          <p:nvPr/>
        </p:nvSpPr>
        <p:spPr>
          <a:xfrm>
            <a:off x="5190098" y="3575191"/>
            <a:ext cx="5102626" cy="195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66330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b="0" i="0" lang="en-US" sz="2800" u="none" cap="none" strike="noStrike">
                <a:solidFill>
                  <a:srgbClr val="663300"/>
                </a:solidFill>
                <a:latin typeface="Arial"/>
                <a:ea typeface="Arial"/>
                <a:cs typeface="Arial"/>
                <a:sym typeface="Arial"/>
              </a:rPr>
              <a:t> trụ có hai mặt đáy là hai hình tròn bằng nhau và một mặt xung quanh.</a:t>
            </a:r>
            <a:endParaRPr b="0" i="0" sz="2800" u="none" cap="none" strike="noStrike">
              <a:solidFill>
                <a:srgbClr val="66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70336" y="2182385"/>
            <a:ext cx="4779865" cy="1947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64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2021-11-09T02:09:59Z</dcterms:created>
  <dc:creator>ADMIN</dc:creator>
</cp:coreProperties>
</file>