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72" r:id="rId3"/>
    <p:sldId id="257" r:id="rId4"/>
    <p:sldId id="270" r:id="rId5"/>
    <p:sldId id="259" r:id="rId6"/>
    <p:sldId id="260" r:id="rId7"/>
    <p:sldId id="261" r:id="rId8"/>
    <p:sldId id="262" r:id="rId9"/>
    <p:sldId id="263" r:id="rId10"/>
    <p:sldId id="264" r:id="rId11"/>
    <p:sldId id="265" r:id="rId12"/>
    <p:sldId id="267" r:id="rId13"/>
    <p:sldId id="271"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vi-VN"/>
              <a:t>Bấm &amp; sửa kiểu tiêu đề</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7"/>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697144"/>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6435705"/>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2"/>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26358"/>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584469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642670"/>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7447458"/>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026288"/>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1"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815127"/>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15849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9623427"/>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0"/>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0"/>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22098"/>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457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7448765"/>
      </p:ext>
    </p:extLst>
  </p:cSld>
  <p:clrMapOvr>
    <a:masterClrMapping/>
  </p:clrMapOvr>
  <p:transition spd="slow" advTm="24000">
    <p:wheel spokes="8"/>
    <p:sndAc>
      <p:stSnd loop="1">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vi-VN"/>
              <a:t>Bấm &amp; sửa kiểu tiêu đề</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7" name="Date Placeholder 6"/>
          <p:cNvSpPr>
            <a:spLocks noGrp="1"/>
          </p:cNvSpPr>
          <p:nvPr>
            <p:ph type="dt" sz="half" idx="10"/>
          </p:nvPr>
        </p:nvSpPr>
        <p:spPr/>
        <p:txBody>
          <a:bodyPr/>
          <a:lstStyle/>
          <a:p>
            <a:fld id="{9E9AD2B8-FAF2-48C5-A947-9767A1BD084B}" type="datetimeFigureOut">
              <a:rPr lang="en-US" smtClean="0"/>
              <a:t>3/22/2024</a:t>
            </a:fld>
            <a:endParaRPr lang="en-US"/>
          </a:p>
        </p:txBody>
      </p:sp>
      <p:sp>
        <p:nvSpPr>
          <p:cNvPr id="8" name="Slide Number Placeholder 7"/>
          <p:cNvSpPr>
            <a:spLocks noGrp="1"/>
          </p:cNvSpPr>
          <p:nvPr>
            <p:ph type="sldNum" sz="quarter" idx="11"/>
          </p:nvPr>
        </p:nvSpPr>
        <p:spPr/>
        <p:txBody>
          <a:bodyPr/>
          <a:lstStyle/>
          <a:p>
            <a:fld id="{56C7D6FC-7435-4257-A297-2B92E28439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E9AD2B8-FAF2-48C5-A947-9767A1BD084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vi-VN"/>
              <a:t>Bấm &amp; sửa kiểu tiêu đề</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E9AD2B8-FAF2-48C5-A947-9767A1BD084B}"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Date Placeholder 2"/>
          <p:cNvSpPr>
            <a:spLocks noGrp="1"/>
          </p:cNvSpPr>
          <p:nvPr>
            <p:ph type="dt" sz="half" idx="10"/>
          </p:nvPr>
        </p:nvSpPr>
        <p:spPr/>
        <p:txBody>
          <a:bodyPr/>
          <a:lstStyle/>
          <a:p>
            <a:fld id="{9E9AD2B8-FAF2-48C5-A947-9767A1BD084B}"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D2B8-FAF2-48C5-A947-9767A1BD084B}"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
        <p:nvSpPr>
          <p:cNvPr id="8" name="Title 7"/>
          <p:cNvSpPr>
            <a:spLocks noGrp="1"/>
          </p:cNvSpPr>
          <p:nvPr>
            <p:ph type="title"/>
          </p:nvPr>
        </p:nvSpPr>
        <p:spPr/>
        <p:txBody>
          <a:bodyPr/>
          <a:lstStyle/>
          <a:p>
            <a:r>
              <a:rPr lang="vi-VN"/>
              <a:t>Bấm &amp; sửa kiểu tiêu đề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vi-VN"/>
              <a:t>Bấm &amp; sửa kiểu tiêu đề</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vi-VN"/>
              <a:t>Bấm &amp; sửa kiểu tiêu đề</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E9AD2B8-FAF2-48C5-A947-9767A1BD084B}" type="datetimeFigureOut">
              <a:rPr lang="en-US" smtClean="0"/>
              <a:t>3/22/2024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C7D6FC-7435-4257-A297-2B92E284393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89C0F1F-BFA6-4CE9-B0D7-54C7BD375B20}" type="slidenum">
              <a:rPr lang="en-US">
                <a:solidFill>
                  <a:srgbClr val="000000"/>
                </a:solidFill>
                <a:cs typeface="Arial" charset="0"/>
              </a:rPr>
              <a:pPr fontAlgn="base">
                <a:spcBef>
                  <a:spcPct val="0"/>
                </a:spcBef>
                <a:spcAft>
                  <a:spcPct val="0"/>
                </a:spcAft>
                <a:defRPr/>
              </a:pPr>
              <a:t>‹#›</a:t>
            </a:fld>
            <a:endParaRPr lang="en-US">
              <a:solidFill>
                <a:srgbClr val="000000"/>
              </a:solidFill>
              <a:cs typeface="Arial" charset="0"/>
            </a:endParaRPr>
          </a:p>
        </p:txBody>
      </p:sp>
    </p:spTree>
    <p:extLst>
      <p:ext uri="{BB962C8B-B14F-4D97-AF65-F5344CB8AC3E}">
        <p14:creationId xmlns:p14="http://schemas.microsoft.com/office/powerpoint/2010/main" val="7691943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8.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Package%20-%20Lesson" TargetMode="External"/><Relationship Id="rId7"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GIF"/><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98035" y="373912"/>
            <a:ext cx="5753100" cy="457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a:t>
            </a:r>
            <a:r>
              <a:rPr lang="en-US"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TÂN HẢI</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214754" y="1546434"/>
            <a:ext cx="5410200" cy="838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 – Lớp 5</a:t>
            </a:r>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A2</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533400" y="2384634"/>
            <a:ext cx="8382000" cy="3379375"/>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Liên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kết</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các</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 trong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bằng từ ngữ nối.</a:t>
            </a:r>
          </a:p>
          <a:p>
            <a:pPr fontAlgn="base">
              <a:spcBef>
                <a:spcPct val="0"/>
              </a:spcBef>
              <a:spcAft>
                <a:spcPct val="0"/>
              </a:spcAft>
            </a:pP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6241" y="140881"/>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9"/>
          <p:cNvSpPr>
            <a:spLocks noChangeArrowheads="1" noChangeShapeType="1" noTextEdit="1"/>
          </p:cNvSpPr>
          <p:nvPr/>
        </p:nvSpPr>
        <p:spPr bwMode="auto">
          <a:xfrm>
            <a:off x="2969585" y="971107"/>
            <a:ext cx="3810000" cy="334040"/>
          </a:xfrm>
          <a:prstGeom prst="rect">
            <a:avLst/>
          </a:prstGeom>
        </p:spPr>
        <p:txBody>
          <a:bodyPr wrap="none" fromWordArt="1">
            <a:prstTxWarp prst="textPlain">
              <a:avLst>
                <a:gd name="adj" fmla="val 50000"/>
              </a:avLst>
            </a:prstTxWarp>
          </a:bodyPr>
          <a:lstStyle/>
          <a:p>
            <a:pPr fontAlgn="base">
              <a:spcBef>
                <a:spcPct val="0"/>
              </a:spcBef>
              <a:spcAft>
                <a:spcPct val="0"/>
              </a:spcAft>
            </a:pP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15" name="WordArt 19"/>
          <p:cNvSpPr>
            <a:spLocks noChangeArrowheads="1" noChangeShapeType="1" noTextEdit="1"/>
          </p:cNvSpPr>
          <p:nvPr/>
        </p:nvSpPr>
        <p:spPr bwMode="auto">
          <a:xfrm>
            <a:off x="2819400" y="4800600"/>
            <a:ext cx="4495800" cy="3810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GV: </a:t>
            </a:r>
            <a:r>
              <a:rPr lang="en-US" sz="2400" kern="10" dirty="0" err="1"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vũ</a:t>
            </a:r>
            <a:r>
              <a:rPr lang="en-US" sz="2400" kern="1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THỊ DUNG</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89474736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nodePh="1">
                                  <p:stCondLst>
                                    <p:cond delay="0"/>
                                  </p:stCondLst>
                                  <p:endCondLst>
                                    <p:cond evt="begin" delay="0">
                                      <p:tn val="9"/>
                                    </p:cond>
                                  </p:end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3000" fill="hold"/>
                                        <p:tgtEl>
                                          <p:spTgt spid="14"/>
                                        </p:tgtEl>
                                        <p:attrNameLst>
                                          <p:attrName>ppt_x</p:attrName>
                                        </p:attrNameLst>
                                      </p:cBhvr>
                                      <p:tavLst>
                                        <p:tav tm="0">
                                          <p:val>
                                            <p:strVal val="0-#ppt_w/2"/>
                                          </p:val>
                                        </p:tav>
                                        <p:tav tm="100000">
                                          <p:val>
                                            <p:strVal val="#ppt_x"/>
                                          </p:val>
                                        </p:tav>
                                      </p:tavLst>
                                    </p:anim>
                                    <p:anim calcmode="lin" valueType="num">
                                      <p:cBhvr additive="base">
                                        <p:cTn id="12" dur="3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3000" fill="hold"/>
                                        <p:tgtEl>
                                          <p:spTgt spid="15"/>
                                        </p:tgtEl>
                                        <p:attrNameLst>
                                          <p:attrName>ppt_x</p:attrName>
                                        </p:attrNameLst>
                                      </p:cBhvr>
                                      <p:tavLst>
                                        <p:tav tm="0">
                                          <p:val>
                                            <p:strVal val="0-#ppt_w/2"/>
                                          </p:val>
                                        </p:tav>
                                        <p:tav tm="100000">
                                          <p:val>
                                            <p:strVal val="#ppt_x"/>
                                          </p:val>
                                        </p:tav>
                                      </p:tavLst>
                                    </p:anim>
                                    <p:anim calcmode="lin" valueType="num">
                                      <p:cBhvr additive="base">
                                        <p:cTn id="16" dur="3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p:cNvSpPr txBox="1"/>
          <p:nvPr/>
        </p:nvSpPr>
        <p:spPr>
          <a:xfrm>
            <a:off x="88900" y="101600"/>
            <a:ext cx="5702300" cy="1190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(8) Đến tháng năm thì những cây phượng đón lấy lửa ấy, chạy tiếp cuộc chạy tiếp sức của các loài hoa trong thành phố, báo hiệu những ngày nghỉ hè thoải mái của chúng tôi sắp đến.</a:t>
            </a:r>
          </a:p>
        </p:txBody>
      </p:sp>
      <p:sp>
        <p:nvSpPr>
          <p:cNvPr id="15366" name="Text Box 6"/>
          <p:cNvSpPr txBox="1"/>
          <p:nvPr/>
        </p:nvSpPr>
        <p:spPr>
          <a:xfrm>
            <a:off x="101600" y="1371600"/>
            <a:ext cx="57658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(9) Nắng trời vừa bắt đầu gay gắt thì sắc hoa như muốn giảm đi độ chói chang của mình. (10)Hoa phượng màu hồng pha da cam chứ không đỏ gắt như vông như gạo. (11) Đến</a:t>
            </a:r>
            <a:r>
              <a:rPr lang="en-US" altLang="en-US" sz="1800" dirty="0">
                <a:solidFill>
                  <a:srgbClr val="FF0000"/>
                </a:solidFill>
              </a:rPr>
              <a:t> </a:t>
            </a:r>
            <a:r>
              <a:rPr lang="en-US" altLang="en-US" sz="1800" dirty="0"/>
              <a:t>cái anh bằng lăng thì đã vừa hồng vừa tím. (12) Sang đến anh hoa muồng thì đã ngả hẳn sang sắc vàng chanh. </a:t>
            </a:r>
          </a:p>
        </p:txBody>
      </p:sp>
      <p:sp>
        <p:nvSpPr>
          <p:cNvPr id="15369" name="Text Box 9"/>
          <p:cNvSpPr txBox="1"/>
          <p:nvPr/>
        </p:nvSpPr>
        <p:spPr>
          <a:xfrm>
            <a:off x="88900" y="3200400"/>
            <a:ext cx="58547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(13) Nhưng nói chung, đó toàn là những màu sắc rực rỡ như muốn phô hết ra ngoài. (14) Mãi đến năm nay, khi đã lên lớp Năm, đã “ người lớn” hơn một tí, tôi mới nhận ra hoa sấu, những chùm hoa nhỏ xíu, sắc chỉ hơi hoe vàng, chìm lẫn vào từng đợt lá non, lẫn với màu nắng dịu.</a:t>
            </a:r>
          </a:p>
        </p:txBody>
      </p:sp>
      <p:sp>
        <p:nvSpPr>
          <p:cNvPr id="15370" name="Text Box 10"/>
          <p:cNvSpPr txBox="1"/>
          <p:nvPr/>
        </p:nvSpPr>
        <p:spPr>
          <a:xfrm>
            <a:off x="101600" y="5003800"/>
            <a:ext cx="58420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(15) Đến khi các loài hoa rực rỡ như hoa gạo, vông, phượng, bằng lăng, muồng,…đã kéo quân qua bầu trời Hà Nội, cây sấu trước cửa nhà tôi mới lấp ló những chùm quả xanh giòn. (16)Rồi</a:t>
            </a:r>
            <a:r>
              <a:rPr lang="en-US" altLang="en-US" sz="1800" dirty="0">
                <a:solidFill>
                  <a:srgbClr val="FF0000"/>
                </a:solidFill>
              </a:rPr>
              <a:t> </a:t>
            </a:r>
            <a:r>
              <a:rPr lang="en-US" altLang="en-US" sz="1800" dirty="0"/>
              <a:t>sau đó, quả chín, những quả chín vừa ngọt vừa chua, ngọt một cách e dè, khiêm tốn như tính tình hoa sấu vậy.</a:t>
            </a:r>
          </a:p>
        </p:txBody>
      </p:sp>
      <p:sp>
        <p:nvSpPr>
          <p:cNvPr id="11270" name="Line 11"/>
          <p:cNvSpPr/>
          <p:nvPr/>
        </p:nvSpPr>
        <p:spPr>
          <a:xfrm>
            <a:off x="5943600" y="0"/>
            <a:ext cx="0" cy="6858000"/>
          </a:xfrm>
          <a:prstGeom prst="line">
            <a:avLst/>
          </a:prstGeom>
          <a:ln w="9525" cap="flat" cmpd="sng">
            <a:solidFill>
              <a:srgbClr val="FF0000"/>
            </a:solidFill>
            <a:prstDash val="solid"/>
            <a:headEnd type="none" w="med" len="med"/>
            <a:tailEnd type="none" w="med" len="med"/>
          </a:ln>
        </p:spPr>
      </p:sp>
      <p:sp>
        <p:nvSpPr>
          <p:cNvPr id="15372" name="Text Box 12"/>
          <p:cNvSpPr txBox="1"/>
          <p:nvPr/>
        </p:nvSpPr>
        <p:spPr>
          <a:xfrm>
            <a:off x="6172200" y="76200"/>
            <a:ext cx="3048000" cy="1054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Đoạn 4: </a:t>
            </a:r>
          </a:p>
          <a:p>
            <a:pPr marL="0" lvl="0" indent="0" eaLnBrk="1" hangingPunct="1">
              <a:spcBef>
                <a:spcPct val="50000"/>
              </a:spcBef>
              <a:buNone/>
            </a:pPr>
            <a:r>
              <a:rPr lang="en-US" altLang="en-US" sz="1800" b="1" dirty="0">
                <a:solidFill>
                  <a:srgbClr val="FF0000"/>
                </a:solidFill>
              </a:rPr>
              <a:t>Đến</a:t>
            </a:r>
            <a:r>
              <a:rPr lang="en-US" altLang="en-US" sz="1800" b="1" dirty="0"/>
              <a:t> </a:t>
            </a:r>
            <a:r>
              <a:rPr lang="en-US" altLang="en-US" sz="1800" b="1" dirty="0">
                <a:solidFill>
                  <a:srgbClr val="0000FF"/>
                </a:solidFill>
              </a:rPr>
              <a:t>nối câu 8 với câu 7, nối đoạn 4 với đoạn 3</a:t>
            </a:r>
          </a:p>
        </p:txBody>
      </p:sp>
      <p:sp>
        <p:nvSpPr>
          <p:cNvPr id="15373" name="Text Box 13"/>
          <p:cNvSpPr txBox="1"/>
          <p:nvPr/>
        </p:nvSpPr>
        <p:spPr>
          <a:xfrm>
            <a:off x="6019800" y="1319213"/>
            <a:ext cx="3200400" cy="175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5:</a:t>
            </a:r>
          </a:p>
          <a:p>
            <a:pPr marL="0" lvl="0" indent="0" eaLnBrk="1" hangingPunct="1">
              <a:spcBef>
                <a:spcPct val="50000"/>
              </a:spcBef>
              <a:buChar char="-"/>
            </a:pPr>
            <a:r>
              <a:rPr lang="en-US" altLang="en-US" sz="1800" b="1" dirty="0"/>
              <a:t> </a:t>
            </a:r>
            <a:r>
              <a:rPr lang="en-US" altLang="en-US" sz="1800" b="1" dirty="0">
                <a:solidFill>
                  <a:srgbClr val="FF0000"/>
                </a:solidFill>
              </a:rPr>
              <a:t>Đến </a:t>
            </a:r>
            <a:r>
              <a:rPr lang="en-US" altLang="en-US" sz="1800" b="1" dirty="0">
                <a:solidFill>
                  <a:srgbClr val="0000FF"/>
                </a:solidFill>
              </a:rPr>
              <a:t>nối câu 11 với câu 9,10</a:t>
            </a:r>
          </a:p>
          <a:p>
            <a:pPr marL="0" lvl="0" indent="0" eaLnBrk="1" hangingPunct="1">
              <a:spcBef>
                <a:spcPct val="50000"/>
              </a:spcBef>
              <a:buNone/>
            </a:pPr>
            <a:r>
              <a:rPr lang="en-US" altLang="en-US" sz="1800" b="1" dirty="0"/>
              <a:t>- </a:t>
            </a:r>
            <a:r>
              <a:rPr lang="en-US" altLang="en-US" sz="1800" b="1" dirty="0">
                <a:solidFill>
                  <a:srgbClr val="FF0000"/>
                </a:solidFill>
              </a:rPr>
              <a:t>Sang đến</a:t>
            </a:r>
            <a:r>
              <a:rPr lang="en-US" altLang="en-US" sz="1800" b="1" dirty="0"/>
              <a:t> </a:t>
            </a:r>
            <a:r>
              <a:rPr lang="en-US" altLang="en-US" sz="1800" b="1" dirty="0">
                <a:solidFill>
                  <a:srgbClr val="0000FF"/>
                </a:solidFill>
              </a:rPr>
              <a:t>nối câu 12 với các câu 9, 10, 11</a:t>
            </a:r>
            <a:r>
              <a:rPr lang="en-US" altLang="en-US" sz="1800" b="1" dirty="0"/>
              <a:t>    </a:t>
            </a:r>
          </a:p>
        </p:txBody>
      </p:sp>
      <p:sp>
        <p:nvSpPr>
          <p:cNvPr id="15374" name="Text Box 14"/>
          <p:cNvSpPr txBox="1"/>
          <p:nvPr/>
        </p:nvSpPr>
        <p:spPr>
          <a:xfrm>
            <a:off x="5981700" y="3035300"/>
            <a:ext cx="3467100"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6: </a:t>
            </a:r>
          </a:p>
          <a:p>
            <a:pPr marL="0" lvl="0" indent="0" eaLnBrk="1" hangingPunct="1">
              <a:spcBef>
                <a:spcPct val="50000"/>
              </a:spcBef>
              <a:buChar char="-"/>
            </a:pPr>
            <a:r>
              <a:rPr lang="en-US" altLang="en-US" sz="1800" b="1" dirty="0"/>
              <a:t> </a:t>
            </a:r>
            <a:r>
              <a:rPr lang="en-US" altLang="en-US" sz="1800" b="1" dirty="0">
                <a:solidFill>
                  <a:srgbClr val="FF0000"/>
                </a:solidFill>
              </a:rPr>
              <a:t>Nhưng</a:t>
            </a:r>
            <a:r>
              <a:rPr lang="en-US" altLang="en-US" sz="1800" b="1" dirty="0"/>
              <a:t> </a:t>
            </a:r>
            <a:r>
              <a:rPr lang="en-US" altLang="en-US" sz="1800" b="1" dirty="0">
                <a:solidFill>
                  <a:srgbClr val="0000FF"/>
                </a:solidFill>
              </a:rPr>
              <a:t>nối câu 13 với câu 12, nối đoạn 6 với đoạn 5</a:t>
            </a:r>
          </a:p>
          <a:p>
            <a:pPr marL="0" lvl="0" indent="0" eaLnBrk="1" hangingPunct="1">
              <a:spcBef>
                <a:spcPct val="50000"/>
              </a:spcBef>
              <a:buNone/>
            </a:pPr>
            <a:r>
              <a:rPr lang="en-US" altLang="en-US" sz="1800" b="1" dirty="0"/>
              <a:t>- </a:t>
            </a:r>
            <a:r>
              <a:rPr lang="en-US" altLang="en-US" sz="1800" b="1" dirty="0">
                <a:solidFill>
                  <a:srgbClr val="FF0000"/>
                </a:solidFill>
              </a:rPr>
              <a:t>Mãi đến</a:t>
            </a:r>
            <a:r>
              <a:rPr lang="en-US" altLang="en-US" sz="1800" b="1" dirty="0"/>
              <a:t> </a:t>
            </a:r>
            <a:r>
              <a:rPr lang="en-US" altLang="en-US" sz="1800" b="1" dirty="0">
                <a:solidFill>
                  <a:srgbClr val="0000FF"/>
                </a:solidFill>
              </a:rPr>
              <a:t>nối câu 14 </a:t>
            </a:r>
            <a:r>
              <a:rPr lang="en-US" altLang="en-US" sz="1800" b="1" dirty="0" err="1">
                <a:solidFill>
                  <a:srgbClr val="0000FF"/>
                </a:solidFill>
              </a:rPr>
              <a:t>với</a:t>
            </a:r>
            <a:r>
              <a:rPr lang="en-US" altLang="en-US" sz="1800" b="1" dirty="0">
                <a:solidFill>
                  <a:srgbClr val="0000FF"/>
                </a:solidFill>
              </a:rPr>
              <a:t> </a:t>
            </a:r>
            <a:r>
              <a:rPr lang="en-US" altLang="en-US" sz="1800" b="1" dirty="0" err="1">
                <a:solidFill>
                  <a:srgbClr val="0000FF"/>
                </a:solidFill>
              </a:rPr>
              <a:t>câu</a:t>
            </a:r>
            <a:r>
              <a:rPr lang="en-US" altLang="en-US" sz="1800" b="1" dirty="0">
                <a:solidFill>
                  <a:srgbClr val="0000FF"/>
                </a:solidFill>
              </a:rPr>
              <a:t> 13</a:t>
            </a:r>
          </a:p>
        </p:txBody>
      </p:sp>
      <p:sp>
        <p:nvSpPr>
          <p:cNvPr id="15375" name="Text Box 15"/>
          <p:cNvSpPr txBox="1"/>
          <p:nvPr/>
        </p:nvSpPr>
        <p:spPr>
          <a:xfrm>
            <a:off x="6045200" y="5029200"/>
            <a:ext cx="31242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7:</a:t>
            </a:r>
          </a:p>
          <a:p>
            <a:pPr marL="0" lvl="0" indent="0" eaLnBrk="1" hangingPunct="1">
              <a:spcBef>
                <a:spcPct val="50000"/>
              </a:spcBef>
              <a:buChar char="-"/>
            </a:pPr>
            <a:r>
              <a:rPr lang="en-US" altLang="en-US" sz="1800" b="1" dirty="0"/>
              <a:t> </a:t>
            </a:r>
            <a:r>
              <a:rPr lang="en-US" altLang="en-US" sz="1800" b="1" dirty="0">
                <a:solidFill>
                  <a:srgbClr val="FF0000"/>
                </a:solidFill>
              </a:rPr>
              <a:t>Đến khi</a:t>
            </a:r>
            <a:r>
              <a:rPr lang="en-US" altLang="en-US" sz="1800" b="1" dirty="0"/>
              <a:t> </a:t>
            </a:r>
            <a:r>
              <a:rPr lang="en-US" altLang="en-US" sz="1800" b="1" dirty="0">
                <a:solidFill>
                  <a:srgbClr val="0000FF"/>
                </a:solidFill>
              </a:rPr>
              <a:t>nối câu 15 với câu 14, nối đoạn 7 với đoạn 6</a:t>
            </a:r>
          </a:p>
          <a:p>
            <a:pPr marL="0" lvl="0" indent="0" eaLnBrk="1" hangingPunct="1">
              <a:spcBef>
                <a:spcPct val="50000"/>
              </a:spcBef>
              <a:buNone/>
            </a:pPr>
            <a:r>
              <a:rPr lang="en-US" altLang="en-US" sz="1800" b="1" dirty="0"/>
              <a:t>- </a:t>
            </a:r>
            <a:r>
              <a:rPr lang="en-US" altLang="en-US" sz="1800" b="1" dirty="0">
                <a:solidFill>
                  <a:srgbClr val="FF0000"/>
                </a:solidFill>
              </a:rPr>
              <a:t>Rồi </a:t>
            </a:r>
            <a:r>
              <a:rPr lang="en-US" altLang="en-US" sz="1800" b="1" dirty="0">
                <a:solidFill>
                  <a:srgbClr val="0000FF"/>
                </a:solidFill>
              </a:rPr>
              <a:t>nối câu 16 với câu 15</a:t>
            </a:r>
          </a:p>
        </p:txBody>
      </p:sp>
      <p:sp>
        <p:nvSpPr>
          <p:cNvPr id="15376" name="Text Box 16"/>
          <p:cNvSpPr txBox="1"/>
          <p:nvPr/>
        </p:nvSpPr>
        <p:spPr>
          <a:xfrm>
            <a:off x="381000" y="101600"/>
            <a:ext cx="1600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7" name="Text Box 17"/>
          <p:cNvSpPr txBox="1"/>
          <p:nvPr/>
        </p:nvSpPr>
        <p:spPr>
          <a:xfrm>
            <a:off x="2116027" y="21971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8" name="Text Box 18"/>
          <p:cNvSpPr txBox="1"/>
          <p:nvPr/>
        </p:nvSpPr>
        <p:spPr>
          <a:xfrm>
            <a:off x="533400" y="3200400"/>
            <a:ext cx="1676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Nhưng</a:t>
            </a:r>
          </a:p>
        </p:txBody>
      </p:sp>
      <p:sp>
        <p:nvSpPr>
          <p:cNvPr id="15379" name="Text Box 19"/>
          <p:cNvSpPr txBox="1"/>
          <p:nvPr/>
        </p:nvSpPr>
        <p:spPr>
          <a:xfrm>
            <a:off x="3714173" y="3440545"/>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Mãi đến</a:t>
            </a:r>
          </a:p>
        </p:txBody>
      </p:sp>
      <p:sp>
        <p:nvSpPr>
          <p:cNvPr id="15380" name="Text Box 20"/>
          <p:cNvSpPr txBox="1"/>
          <p:nvPr/>
        </p:nvSpPr>
        <p:spPr>
          <a:xfrm>
            <a:off x="533400" y="5003800"/>
            <a:ext cx="10668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Đên khi</a:t>
            </a:r>
          </a:p>
        </p:txBody>
      </p:sp>
      <p:sp>
        <p:nvSpPr>
          <p:cNvPr id="15381" name="Text Box 21"/>
          <p:cNvSpPr txBox="1"/>
          <p:nvPr/>
        </p:nvSpPr>
        <p:spPr>
          <a:xfrm>
            <a:off x="2667000" y="5829298"/>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Rồi</a:t>
            </a:r>
          </a:p>
        </p:txBody>
      </p:sp>
      <p:sp>
        <p:nvSpPr>
          <p:cNvPr id="17" name="Text Box 17"/>
          <p:cNvSpPr txBox="1"/>
          <p:nvPr/>
        </p:nvSpPr>
        <p:spPr>
          <a:xfrm>
            <a:off x="2011863" y="2459832"/>
            <a:ext cx="15240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Sang đến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dissolve">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77">
                                            <p:txEl>
                                              <p:pRg st="0" end="0"/>
                                            </p:txEl>
                                          </p:spTgt>
                                        </p:tgtEl>
                                        <p:attrNameLst>
                                          <p:attrName>style.visibility</p:attrName>
                                        </p:attrNameLst>
                                      </p:cBhvr>
                                      <p:to>
                                        <p:strVal val="visible"/>
                                      </p:to>
                                    </p:set>
                                    <p:animEffect transition="in" filter="box(in)">
                                      <p:cBhvr>
                                        <p:cTn id="27" dur="500"/>
                                        <p:tgtEl>
                                          <p:spTgt spid="153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box(in)">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Effect transition="in" filter="wheel(4)">
                                      <p:cBhvr>
                                        <p:cTn id="37" dur="2000"/>
                                        <p:tgtEl>
                                          <p:spTgt spid="1537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9"/>
                                        </p:tgtEl>
                                        <p:attrNameLst>
                                          <p:attrName>style.visibility</p:attrName>
                                        </p:attrNameLst>
                                      </p:cBhvr>
                                      <p:to>
                                        <p:strVal val="visible"/>
                                      </p:to>
                                    </p:set>
                                    <p:animEffect transition="in" filter="dissolve">
                                      <p:cBhvr>
                                        <p:cTn id="42" dur="500"/>
                                        <p:tgtEl>
                                          <p:spTgt spid="1536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378">
                                            <p:txEl>
                                              <p:pRg st="0" end="0"/>
                                            </p:txEl>
                                          </p:spTgt>
                                        </p:tgtEl>
                                        <p:attrNameLst>
                                          <p:attrName>style.visibility</p:attrName>
                                        </p:attrNameLst>
                                      </p:cBhvr>
                                      <p:to>
                                        <p:strVal val="visible"/>
                                      </p:to>
                                    </p:set>
                                    <p:animEffect transition="in" filter="box(in)">
                                      <p:cBhvr>
                                        <p:cTn id="47" dur="500"/>
                                        <p:tgtEl>
                                          <p:spTgt spid="15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79">
                                            <p:txEl>
                                              <p:pRg st="0" end="0"/>
                                            </p:txEl>
                                          </p:spTgt>
                                        </p:tgtEl>
                                        <p:attrNameLst>
                                          <p:attrName>style.visibility</p:attrName>
                                        </p:attrNameLst>
                                      </p:cBhvr>
                                      <p:to>
                                        <p:strVal val="visible"/>
                                      </p:to>
                                    </p:set>
                                    <p:animEffect transition="in" filter="box(in)">
                                      <p:cBhvr>
                                        <p:cTn id="52" dur="500"/>
                                        <p:tgtEl>
                                          <p:spTgt spid="1537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4"/>
                                        </p:tgtEl>
                                        <p:attrNameLst>
                                          <p:attrName>style.visibility</p:attrName>
                                        </p:attrNameLst>
                                      </p:cBhvr>
                                      <p:to>
                                        <p:strVal val="visible"/>
                                      </p:to>
                                    </p:set>
                                    <p:animEffect transition="in" filter="wipe(down)">
                                      <p:cBhvr>
                                        <p:cTn id="57" dur="500"/>
                                        <p:tgtEl>
                                          <p:spTgt spid="1537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nodeType="clickEffect">
                                  <p:stCondLst>
                                    <p:cond delay="0"/>
                                  </p:stCondLst>
                                  <p:childTnLst>
                                    <p:set>
                                      <p:cBhvr>
                                        <p:cTn id="61" dur="1" fill="hold">
                                          <p:stCondLst>
                                            <p:cond delay="0"/>
                                          </p:stCondLst>
                                        </p:cTn>
                                        <p:tgtEl>
                                          <p:spTgt spid="15370">
                                            <p:txEl>
                                              <p:pRg st="0" end="0"/>
                                            </p:txEl>
                                          </p:spTgt>
                                        </p:tgtEl>
                                        <p:attrNameLst>
                                          <p:attrName>style.visibility</p:attrName>
                                        </p:attrNameLst>
                                      </p:cBhvr>
                                      <p:to>
                                        <p:strVal val="visible"/>
                                      </p:to>
                                    </p:set>
                                    <p:animEffect transition="in" filter="plus(in)">
                                      <p:cBhvr>
                                        <p:cTn id="62" dur="2000"/>
                                        <p:tgtEl>
                                          <p:spTgt spid="1537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5380">
                                            <p:txEl>
                                              <p:pRg st="0" end="0"/>
                                            </p:txEl>
                                          </p:spTgt>
                                        </p:tgtEl>
                                        <p:attrNameLst>
                                          <p:attrName>style.visibility</p:attrName>
                                        </p:attrNameLst>
                                      </p:cBhvr>
                                      <p:to>
                                        <p:strVal val="visible"/>
                                      </p:to>
                                    </p:set>
                                    <p:animEffect transition="in" filter="box(in)">
                                      <p:cBhvr>
                                        <p:cTn id="67" dur="500"/>
                                        <p:tgtEl>
                                          <p:spTgt spid="1538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5381">
                                            <p:txEl>
                                              <p:pRg st="0" end="0"/>
                                            </p:txEl>
                                          </p:spTgt>
                                        </p:tgtEl>
                                        <p:attrNameLst>
                                          <p:attrName>style.visibility</p:attrName>
                                        </p:attrNameLst>
                                      </p:cBhvr>
                                      <p:to>
                                        <p:strVal val="visible"/>
                                      </p:to>
                                    </p:set>
                                    <p:animEffect transition="in" filter="box(in)">
                                      <p:cBhvr>
                                        <p:cTn id="72" dur="500"/>
                                        <p:tgtEl>
                                          <p:spTgt spid="1538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15375"/>
                                        </p:tgtEl>
                                        <p:attrNameLst>
                                          <p:attrName>style.visibility</p:attrName>
                                        </p:attrNameLst>
                                      </p:cBhvr>
                                      <p:to>
                                        <p:strVal val="visible"/>
                                      </p:to>
                                    </p:set>
                                    <p:animEffect transition="in" filter="wheel(4)">
                                      <p:cBhvr>
                                        <p:cTn id="77" dur="20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9" grpId="0"/>
      <p:bldP spid="15372" grpId="0"/>
      <p:bldP spid="15373" grpId="0"/>
      <p:bldP spid="15374" grpId="0"/>
      <p:bldP spid="15375" grpId="0"/>
      <p:bldP spid="153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37"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p:nvPr/>
        </p:nvSpPr>
        <p:spPr>
          <a:xfrm>
            <a:off x="0" y="1443038"/>
            <a:ext cx="89154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003300"/>
                </a:solidFill>
              </a:rPr>
              <a:t>2. </a:t>
            </a:r>
            <a:r>
              <a:rPr lang="en-US" altLang="en-US" sz="2400" b="1" dirty="0" err="1">
                <a:solidFill>
                  <a:srgbClr val="003300"/>
                </a:solidFill>
              </a:rPr>
              <a:t>Mẩu</a:t>
            </a:r>
            <a:r>
              <a:rPr lang="en-US" altLang="en-US" sz="2400" b="1" dirty="0">
                <a:solidFill>
                  <a:srgbClr val="003300"/>
                </a:solidFill>
              </a:rPr>
              <a:t> </a:t>
            </a:r>
            <a:r>
              <a:rPr lang="en-US" altLang="en-US" sz="2400" b="1" dirty="0" err="1">
                <a:solidFill>
                  <a:srgbClr val="003300"/>
                </a:solidFill>
              </a:rPr>
              <a:t>chuyện</a:t>
            </a:r>
            <a:r>
              <a:rPr lang="en-US" altLang="en-US" sz="2400" b="1" dirty="0">
                <a:solidFill>
                  <a:srgbClr val="003300"/>
                </a:solidFill>
              </a:rPr>
              <a:t> vui dưới đây có một chỗ dùng sai từ để nối, em hãy chữa lại cho đúng:</a:t>
            </a:r>
          </a:p>
        </p:txBody>
      </p:sp>
      <p:sp>
        <p:nvSpPr>
          <p:cNvPr id="21510" name="Rectangle 6"/>
          <p:cNvSpPr/>
          <p:nvPr/>
        </p:nvSpPr>
        <p:spPr>
          <a:xfrm>
            <a:off x="1274763" y="2373313"/>
            <a:ext cx="287813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Từ nối dùng sai</a:t>
            </a:r>
          </a:p>
        </p:txBody>
      </p:sp>
      <p:sp>
        <p:nvSpPr>
          <p:cNvPr id="21511" name="Rectangle 7"/>
          <p:cNvSpPr/>
          <p:nvPr/>
        </p:nvSpPr>
        <p:spPr>
          <a:xfrm>
            <a:off x="762000" y="3048000"/>
            <a:ext cx="43434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dirty="0"/>
              <a:t> - Bố ơi, bố có thể viết trong tối được không ?</a:t>
            </a:r>
          </a:p>
          <a:p>
            <a:pPr marL="0" lvl="0" indent="0" eaLnBrk="1" hangingPunct="1">
              <a:spcBef>
                <a:spcPct val="0"/>
              </a:spcBef>
              <a:buNone/>
            </a:pPr>
            <a:r>
              <a:rPr lang="en-US" altLang="en-US" sz="2400" dirty="0"/>
              <a:t> - Bố viết được. </a:t>
            </a:r>
          </a:p>
          <a:p>
            <a:pPr marL="0" lvl="0" indent="0" eaLnBrk="1" hangingPunct="1">
              <a:spcBef>
                <a:spcPct val="0"/>
              </a:spcBef>
              <a:buNone/>
            </a:pPr>
            <a:r>
              <a:rPr lang="en-US" altLang="en-US" sz="2400" dirty="0"/>
              <a:t> - Nhưng bố hãy tắt đèn đi và kí vào sổ liên lạc cho con.</a:t>
            </a:r>
          </a:p>
          <a:p>
            <a:pPr marL="0" lvl="0" indent="0" eaLnBrk="1" hangingPunct="1">
              <a:spcBef>
                <a:spcPct val="0"/>
              </a:spcBef>
              <a:buNone/>
            </a:pPr>
            <a:r>
              <a:rPr lang="en-US" altLang="en-US" sz="2400" dirty="0"/>
              <a:t> - ? !</a:t>
            </a:r>
          </a:p>
        </p:txBody>
      </p:sp>
      <p:sp>
        <p:nvSpPr>
          <p:cNvPr id="21512" name="Rectangle 8"/>
          <p:cNvSpPr/>
          <p:nvPr/>
        </p:nvSpPr>
        <p:spPr>
          <a:xfrm>
            <a:off x="6276975" y="2378075"/>
            <a:ext cx="204311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Cách chữa</a:t>
            </a:r>
          </a:p>
        </p:txBody>
      </p:sp>
      <p:sp>
        <p:nvSpPr>
          <p:cNvPr id="21513" name="Rectangle 9"/>
          <p:cNvSpPr/>
          <p:nvPr/>
        </p:nvSpPr>
        <p:spPr>
          <a:xfrm>
            <a:off x="5257800" y="3124200"/>
            <a:ext cx="37338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000" dirty="0"/>
              <a:t>Thay từ </a:t>
            </a:r>
            <a:r>
              <a:rPr lang="en-US" altLang="en-US" sz="2000" dirty="0">
                <a:solidFill>
                  <a:srgbClr val="FF0000"/>
                </a:solidFill>
              </a:rPr>
              <a:t>nhưng</a:t>
            </a:r>
            <a:r>
              <a:rPr lang="en-US" altLang="en-US" sz="2000" dirty="0">
                <a:solidFill>
                  <a:srgbClr val="990033"/>
                </a:solidFill>
              </a:rPr>
              <a:t> </a:t>
            </a:r>
            <a:r>
              <a:rPr lang="en-US" altLang="en-US" sz="2000" dirty="0"/>
              <a:t>bằng vậy, vậy thì, thế thì, nếu thế thì,…</a:t>
            </a:r>
          </a:p>
        </p:txBody>
      </p:sp>
      <p:sp>
        <p:nvSpPr>
          <p:cNvPr id="21514" name="Rectangle 10"/>
          <p:cNvSpPr/>
          <p:nvPr/>
        </p:nvSpPr>
        <p:spPr>
          <a:xfrm>
            <a:off x="5257800" y="3962400"/>
            <a:ext cx="37338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i="1" dirty="0">
                <a:solidFill>
                  <a:srgbClr val="0000FF"/>
                </a:solidFill>
              </a:rPr>
              <a:t>Vậy( vậy thì, nếu vậy thì, thế thì, nếu thế thì)</a:t>
            </a:r>
            <a:r>
              <a:rPr lang="en-US" altLang="en-US" sz="2000" b="1" dirty="0"/>
              <a:t> bố hãy tắt đèn đi và kí vào cuốn sổ liên lạc cho con.</a:t>
            </a:r>
          </a:p>
        </p:txBody>
      </p:sp>
      <p:sp>
        <p:nvSpPr>
          <p:cNvPr id="13321" name="Line 11"/>
          <p:cNvSpPr/>
          <p:nvPr/>
        </p:nvSpPr>
        <p:spPr>
          <a:xfrm>
            <a:off x="5181600" y="2514600"/>
            <a:ext cx="0" cy="2971800"/>
          </a:xfrm>
          <a:prstGeom prst="line">
            <a:avLst/>
          </a:prstGeom>
          <a:ln w="9525" cap="flat" cmpd="sng">
            <a:solidFill>
              <a:srgbClr val="660033"/>
            </a:solidFill>
            <a:prstDash val="solid"/>
            <a:headEnd type="none" w="med" len="med"/>
            <a:tailEnd type="none" w="med" len="med"/>
          </a:ln>
        </p:spPr>
      </p:sp>
      <p:sp>
        <p:nvSpPr>
          <p:cNvPr id="21516" name="Text Box 12"/>
          <p:cNvSpPr txBox="1"/>
          <p:nvPr/>
        </p:nvSpPr>
        <p:spPr>
          <a:xfrm>
            <a:off x="1041400" y="4152900"/>
            <a:ext cx="121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3300"/>
                </a:solidFill>
              </a:rPr>
              <a:t>Nhưng</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9" name="Picture 18"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7170"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trips(downLeft)">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500" fill="hold"/>
                                        <p:tgtEl>
                                          <p:spTgt spid="21511"/>
                                        </p:tgtEl>
                                        <p:attrNameLst>
                                          <p:attrName>ppt_w</p:attrName>
                                        </p:attrNameLst>
                                      </p:cBhvr>
                                      <p:tavLst>
                                        <p:tav tm="0">
                                          <p:val>
                                            <p:fltVal val="0"/>
                                          </p:val>
                                        </p:tav>
                                        <p:tav tm="100000">
                                          <p:val>
                                            <p:strVal val="#ppt_w"/>
                                          </p:val>
                                        </p:tav>
                                      </p:tavLst>
                                    </p:anim>
                                    <p:anim calcmode="lin" valueType="num">
                                      <p:cBhvr>
                                        <p:cTn id="13" dur="500" fill="hold"/>
                                        <p:tgtEl>
                                          <p:spTgt spid="21511"/>
                                        </p:tgtEl>
                                        <p:attrNameLst>
                                          <p:attrName>ppt_h</p:attrName>
                                        </p:attrNameLst>
                                      </p:cBhvr>
                                      <p:tavLst>
                                        <p:tav tm="0">
                                          <p:val>
                                            <p:fltVal val="0"/>
                                          </p:val>
                                        </p:tav>
                                        <p:tav tm="100000">
                                          <p:val>
                                            <p:strVal val="#ppt_h"/>
                                          </p:val>
                                        </p:tav>
                                      </p:tavLst>
                                    </p:anim>
                                    <p:animEffect transition="in" filter="fade">
                                      <p:cBhvr>
                                        <p:cTn id="14" dur="500"/>
                                        <p:tgtEl>
                                          <p:spTgt spid="21511"/>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p:cTn id="19" dur="1000" fill="hold"/>
                                        <p:tgtEl>
                                          <p:spTgt spid="21510"/>
                                        </p:tgtEl>
                                        <p:attrNameLst>
                                          <p:attrName>ppt_w</p:attrName>
                                        </p:attrNameLst>
                                      </p:cBhvr>
                                      <p:tavLst>
                                        <p:tav tm="0">
                                          <p:val>
                                            <p:strVal val="#ppt_w+.3"/>
                                          </p:val>
                                        </p:tav>
                                        <p:tav tm="100000">
                                          <p:val>
                                            <p:strVal val="#ppt_w"/>
                                          </p:val>
                                        </p:tav>
                                      </p:tavLst>
                                    </p:anim>
                                    <p:anim calcmode="lin" valueType="num">
                                      <p:cBhvr>
                                        <p:cTn id="20" dur="1000" fill="hold"/>
                                        <p:tgtEl>
                                          <p:spTgt spid="21510"/>
                                        </p:tgtEl>
                                        <p:attrNameLst>
                                          <p:attrName>ppt_h</p:attrName>
                                        </p:attrNameLst>
                                      </p:cBhvr>
                                      <p:tavLst>
                                        <p:tav tm="0">
                                          <p:val>
                                            <p:strVal val="#ppt_h"/>
                                          </p:val>
                                        </p:tav>
                                        <p:tav tm="100000">
                                          <p:val>
                                            <p:strVal val="#ppt_h"/>
                                          </p:val>
                                        </p:tav>
                                      </p:tavLst>
                                    </p:anim>
                                    <p:animEffect transition="in" filter="fade">
                                      <p:cBhvr>
                                        <p:cTn id="21" dur="1000"/>
                                        <p:tgtEl>
                                          <p:spTgt spid="2151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wedge">
                                      <p:cBhvr>
                                        <p:cTn id="26" dur="2000"/>
                                        <p:tgtEl>
                                          <p:spTgt spid="215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Effect transition="in" filter="wheel(4)">
                                      <p:cBhvr>
                                        <p:cTn id="31" dur="2000"/>
                                        <p:tgtEl>
                                          <p:spTgt spid="215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513"/>
                                        </p:tgtEl>
                                        <p:attrNameLst>
                                          <p:attrName>style.visibility</p:attrName>
                                        </p:attrNameLst>
                                      </p:cBhvr>
                                      <p:to>
                                        <p:strVal val="visible"/>
                                      </p:to>
                                    </p:set>
                                    <p:animEffect transition="in" filter="box(in)">
                                      <p:cBhvr>
                                        <p:cTn id="36" dur="500"/>
                                        <p:tgtEl>
                                          <p:spTgt spid="2151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Effect transition="in" filter="wheel(4)">
                                      <p:cBhvr>
                                        <p:cTn id="41"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P spid="21513" grpId="0"/>
      <p:bldP spid="21514" grpId="0"/>
      <p:bldP spid="215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CER\Desktop\viền p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 y="1"/>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7"/>
          <p:cNvSpPr>
            <a:spLocks noTextEdit="1"/>
          </p:cNvSpPr>
          <p:nvPr/>
        </p:nvSpPr>
        <p:spPr>
          <a:xfrm rot="363502">
            <a:off x="760850" y="4760582"/>
            <a:ext cx="7467600" cy="1860943"/>
          </a:xfrm>
          <a:prstGeom prst="rect">
            <a:avLst/>
          </a:prstGeom>
        </p:spPr>
        <p:txBody>
          <a:bodyPr wrap="none" fromWordArt="1">
            <a:prstTxWarp prst="textSlantUp">
              <a:avLst>
                <a:gd name="adj" fmla="val 32056"/>
              </a:avLst>
            </a:prstTxWarp>
            <a:normAutofit/>
          </a:bodyPr>
          <a:lstStyle/>
          <a:p>
            <a:pPr algn="ctr"/>
            <a:r>
              <a:rPr lang="en-US" sz="2000" dirty="0">
                <a:ln w="9525" cap="flat" cmpd="sng">
                  <a:solidFill>
                    <a:srgbClr val="CC99FF"/>
                  </a:solidFill>
                  <a:prstDash val="solid"/>
                  <a:headEnd type="none" w="med" len="med"/>
                  <a:tailEnd type="none" w="med" len="med"/>
                </a:ln>
                <a:gradFill rotWithShape="1">
                  <a:gsLst>
                    <a:gs pos="0">
                      <a:srgbClr val="6600CC"/>
                    </a:gs>
                    <a:gs pos="100000">
                      <a:srgbClr val="CC00CC"/>
                    </a:gs>
                  </a:gsLst>
                  <a:lin ang="4980000" scaled="1"/>
                  <a:tileRect/>
                </a:gra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CHÚC CÁC EM CHĂM NGOAN HỌC GIỎI</a:t>
            </a:r>
          </a:p>
        </p:txBody>
      </p:sp>
    </p:spTree>
    <p:extLst>
      <p:ext uri="{BB962C8B-B14F-4D97-AF65-F5344CB8AC3E}">
        <p14:creationId xmlns:p14="http://schemas.microsoft.com/office/powerpoint/2010/main" val="1844419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49819"/>
            <a:ext cx="9150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121"/>
          <p:cNvSpPr>
            <a:spLocks noTextEdit="1"/>
          </p:cNvSpPr>
          <p:nvPr/>
        </p:nvSpPr>
        <p:spPr>
          <a:xfrm>
            <a:off x="3524250" y="1752600"/>
            <a:ext cx="3028950" cy="1143000"/>
          </a:xfrm>
          <a:prstGeom prst="rect">
            <a:avLst/>
          </a:prstGeom>
        </p:spPr>
        <p:txBody>
          <a:bodyPr wrap="none" fromWordArt="1">
            <a:prstTxWarp prst="textPlain">
              <a:avLst>
                <a:gd name="adj" fmla="val 50222"/>
              </a:avLst>
            </a:prstTxWarp>
            <a:normAutofit lnSpcReduction="10000"/>
          </a:bodyPr>
          <a:lstStyle/>
          <a:p>
            <a:pPr algn="ct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Luyện</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từ</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và</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câu</a:t>
            </a:r>
            <a:endPar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a:p>
            <a:pPr algn="ctr"/>
            <a:r>
              <a:rPr lang="en-US" sz="2700" b="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LỚP 5A1</a:t>
            </a:r>
            <a:endParaRPr lang="en-US" sz="27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1371600" y="2971800"/>
            <a:ext cx="6245171" cy="1569660"/>
          </a:xfrm>
          <a:prstGeom prst="rect">
            <a:avLst/>
          </a:prstGeom>
          <a:noFill/>
          <a:effectLst>
            <a:glow rad="63500">
              <a:schemeClr val="accent1">
                <a:satMod val="175000"/>
                <a:alpha val="40000"/>
              </a:schemeClr>
            </a:glow>
          </a:effectLst>
        </p:spPr>
        <p:txBody>
          <a:bodyPr wrap="none" rtlCol="0">
            <a:spAutoFit/>
          </a:bodyPr>
          <a:lstStyle/>
          <a:p>
            <a:pPr algn="ctr"/>
            <a:r>
              <a:rPr lang="en-US" sz="3200" dirty="0">
                <a:solidFill>
                  <a:srgbClr val="00B050"/>
                </a:solidFill>
                <a:latin typeface="Times New Roman" pitchFamily="18" charset="0"/>
                <a:cs typeface="Times New Roman" pitchFamily="18" charset="0"/>
              </a:rPr>
              <a:t>LIÊN KẾT CÁC CÂU TRONG BÀI</a:t>
            </a:r>
          </a:p>
          <a:p>
            <a:pPr algn="ctr"/>
            <a:r>
              <a:rPr lang="en-US" sz="3200" dirty="0">
                <a:solidFill>
                  <a:srgbClr val="00B050"/>
                </a:solidFill>
                <a:latin typeface="Times New Roman" pitchFamily="18" charset="0"/>
                <a:cs typeface="Times New Roman" pitchFamily="18" charset="0"/>
              </a:rPr>
              <a:t> BẰNG TỪ NGỮ NỐI</a:t>
            </a:r>
          </a:p>
          <a:p>
            <a:pPr algn="ctr"/>
            <a:r>
              <a:rPr lang="en-US" sz="3200" dirty="0">
                <a:solidFill>
                  <a:srgbClr val="00B050"/>
                </a:solidFill>
                <a:latin typeface="Times New Roman" pitchFamily="18" charset="0"/>
                <a:cs typeface="Times New Roman" pitchFamily="18" charset="0"/>
              </a:rPr>
              <a:t>(</a:t>
            </a:r>
            <a:r>
              <a:rPr lang="en-US" sz="3200" dirty="0" err="1">
                <a:solidFill>
                  <a:srgbClr val="00B050"/>
                </a:solidFill>
                <a:latin typeface="Times New Roman" pitchFamily="18" charset="0"/>
                <a:cs typeface="Times New Roman" pitchFamily="18" charset="0"/>
              </a:rPr>
              <a:t>Sgk</a:t>
            </a:r>
            <a:r>
              <a:rPr lang="en-US" sz="3200" dirty="0">
                <a:solidFill>
                  <a:srgbClr val="00B050"/>
                </a:solidFill>
                <a:latin typeface="Times New Roman" pitchFamily="18" charset="0"/>
                <a:cs typeface="Times New Roman" pitchFamily="18" charset="0"/>
              </a:rPr>
              <a:t> </a:t>
            </a:r>
            <a:r>
              <a:rPr lang="en-US" sz="3200" dirty="0" err="1">
                <a:solidFill>
                  <a:srgbClr val="00B050"/>
                </a:solidFill>
                <a:latin typeface="Times New Roman" pitchFamily="18" charset="0"/>
                <a:cs typeface="Times New Roman" pitchFamily="18" charset="0"/>
              </a:rPr>
              <a:t>trang</a:t>
            </a:r>
            <a:r>
              <a:rPr lang="en-US" sz="3200" dirty="0">
                <a:solidFill>
                  <a:srgbClr val="00B050"/>
                </a:solidFill>
                <a:latin typeface="Times New Roman" pitchFamily="18" charset="0"/>
                <a:cs typeface="Times New Roman" pitchFamily="18" charset="0"/>
              </a:rPr>
              <a:t> 97,98)</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ACER\Desktop\viền pp\bôn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 y="0"/>
            <a:ext cx="9067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9000" y="710625"/>
            <a:ext cx="2402196" cy="584775"/>
          </a:xfrm>
          <a:prstGeom prst="rect">
            <a:avLst/>
          </a:prstGeom>
          <a:noFill/>
        </p:spPr>
        <p:txBody>
          <a:bodyPr wrap="none" rtlCol="0">
            <a:spAutoFit/>
          </a:bodyPr>
          <a:lstStyle/>
          <a:p>
            <a:r>
              <a:rPr lang="en-US" sz="3200" b="1" dirty="0">
                <a:solidFill>
                  <a:srgbClr val="C00000"/>
                </a:solidFill>
                <a:latin typeface="Times New Roman" pitchFamily="18" charset="0"/>
                <a:cs typeface="Times New Roman" pitchFamily="18" charset="0"/>
              </a:rPr>
              <a:t>MỤC TIÊU:</a:t>
            </a:r>
          </a:p>
        </p:txBody>
      </p:sp>
      <p:sp>
        <p:nvSpPr>
          <p:cNvPr id="5" name="TextBox 4"/>
          <p:cNvSpPr txBox="1"/>
          <p:nvPr/>
        </p:nvSpPr>
        <p:spPr>
          <a:xfrm>
            <a:off x="1676400" y="2046982"/>
            <a:ext cx="5886548" cy="1077218"/>
          </a:xfrm>
          <a:prstGeom prst="rect">
            <a:avLst/>
          </a:prstGeom>
          <a:noFill/>
        </p:spPr>
        <p:txBody>
          <a:bodyPr wrap="none" rtlCol="0">
            <a:spAutoFit/>
          </a:bodyPr>
          <a:lstStyle/>
          <a:p>
            <a:r>
              <a:rPr lang="en-US" sz="3200" dirty="0">
                <a:solidFill>
                  <a:srgbClr val="0000FF"/>
                </a:solidFill>
                <a:latin typeface="Times New Roman" pitchFamily="18" charset="0"/>
                <a:cs typeface="Times New Roman" pitchFamily="18" charset="0"/>
              </a:rPr>
              <a:t>1.Hiểu </a:t>
            </a:r>
            <a:r>
              <a:rPr lang="en-US" sz="3200" dirty="0" err="1">
                <a:solidFill>
                  <a:srgbClr val="0000FF"/>
                </a:solidFill>
                <a:latin typeface="Times New Roman" pitchFamily="18" charset="0"/>
                <a:cs typeface="Times New Roman" pitchFamily="18" charset="0"/>
              </a:rPr>
              <a:t>thế</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nào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liên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bằng</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phép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dụng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phép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endParaRPr lang="en-US" sz="3200" dirty="0">
              <a:solidFill>
                <a:srgbClr val="0000FF"/>
              </a:solidFill>
              <a:latin typeface="Times New Roman" pitchFamily="18" charset="0"/>
              <a:cs typeface="Times New Roman" pitchFamily="18" charset="0"/>
            </a:endParaRPr>
          </a:p>
        </p:txBody>
      </p:sp>
      <p:sp>
        <p:nvSpPr>
          <p:cNvPr id="6" name="TextBox 5"/>
          <p:cNvSpPr txBox="1"/>
          <p:nvPr/>
        </p:nvSpPr>
        <p:spPr>
          <a:xfrm>
            <a:off x="1524000" y="3429000"/>
            <a:ext cx="6131807" cy="2062103"/>
          </a:xfrm>
          <a:prstGeom prst="rect">
            <a:avLst/>
          </a:prstGeom>
          <a:noFill/>
        </p:spPr>
        <p:txBody>
          <a:bodyPr wrap="none" rtlCol="0">
            <a:spAutoFit/>
          </a:bodyPr>
          <a:lstStyle/>
          <a:p>
            <a:r>
              <a:rPr lang="en-US" sz="3200" dirty="0">
                <a:solidFill>
                  <a:srgbClr val="0000FF"/>
                </a:solidFill>
                <a:latin typeface="Times New Roman" pitchFamily="18" charset="0"/>
                <a:cs typeface="Times New Roman" pitchFamily="18" charset="0"/>
              </a:rPr>
              <a:t>2.Hiểu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nhận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được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những</a:t>
            </a:r>
            <a:r>
              <a:rPr lang="en-US" sz="3200" dirty="0">
                <a:solidFill>
                  <a:srgbClr val="0000FF"/>
                </a:solidFill>
                <a:latin typeface="Times New Roman" pitchFamily="18" charset="0"/>
                <a:cs typeface="Times New Roman" pitchFamily="18" charset="0"/>
              </a:rPr>
              <a:t> </a:t>
            </a:r>
          </a:p>
          <a:p>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ngữ</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dùng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bước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đầu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sử</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dụng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ngữ</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liên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kết</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đoạn</a:t>
            </a:r>
            <a:r>
              <a:rPr lang="en-US" sz="3200" dirty="0">
                <a:solidFill>
                  <a:srgbClr val="0000FF"/>
                </a:solidFill>
                <a:latin typeface="Times New Roman" pitchFamily="18" charset="0"/>
                <a:cs typeface="Times New Roman" pitchFamily="18" charset="0"/>
              </a:rPr>
              <a:t>.</a:t>
            </a:r>
          </a:p>
        </p:txBody>
      </p:sp>
      <p:pic>
        <p:nvPicPr>
          <p:cNvPr id="3075" name="Picture 3" descr="C:\Users\ACER\Desktop\viền pp\butterfly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20988"/>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2946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
          <p:cNvSpPr/>
          <p:nvPr/>
        </p:nvSpPr>
        <p:spPr>
          <a:xfrm>
            <a:off x="3124200" y="152400"/>
            <a:ext cx="2385846" cy="64633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3600" b="1" u="sng" dirty="0">
                <a:solidFill>
                  <a:srgbClr val="0000FF"/>
                </a:solidFill>
              </a:rPr>
              <a:t>I. Nhận xét:</a:t>
            </a:r>
          </a:p>
        </p:txBody>
      </p:sp>
      <p:sp>
        <p:nvSpPr>
          <p:cNvPr id="7176" name="Rectangle 8"/>
          <p:cNvSpPr/>
          <p:nvPr/>
        </p:nvSpPr>
        <p:spPr>
          <a:xfrm>
            <a:off x="76200" y="990600"/>
            <a:ext cx="8008411"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1. Mỗi từ ngữ được in đậm dưới đây có tác dụng gì?</a:t>
            </a:r>
          </a:p>
        </p:txBody>
      </p:sp>
      <p:sp>
        <p:nvSpPr>
          <p:cNvPr id="7177" name="Rectangle 9"/>
          <p:cNvSpPr/>
          <p:nvPr/>
        </p:nvSpPr>
        <p:spPr>
          <a:xfrm>
            <a:off x="381000" y="2539186"/>
            <a:ext cx="8153400" cy="21852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dirty="0"/>
              <a:t>(1)Miêu tả một em bé </a:t>
            </a:r>
            <a:r>
              <a:rPr lang="en-US" altLang="en-US" sz="2800" b="1" dirty="0"/>
              <a:t>hoặc</a:t>
            </a:r>
            <a:r>
              <a:rPr lang="en-US" altLang="en-US" sz="2800" dirty="0"/>
              <a:t> một chú mèo, một cái cây, một dòng sông mà ai cũng miêu tả giống nhau thì không ai thích đọc. (2)</a:t>
            </a:r>
            <a:r>
              <a:rPr lang="en-US" altLang="en-US" sz="2800" b="1" dirty="0"/>
              <a:t>Vì vậy</a:t>
            </a:r>
            <a:r>
              <a:rPr lang="en-US" altLang="en-US" sz="2800" dirty="0"/>
              <a:t> ngay trong quan sát để miêu tả, người viết phải tìm ra cái mới, cái riêng.</a:t>
            </a:r>
          </a:p>
          <a:p>
            <a:pPr marL="0" lvl="0" indent="0" eaLnBrk="1" hangingPunct="1">
              <a:spcBef>
                <a:spcPct val="0"/>
              </a:spcBef>
              <a:buNone/>
            </a:pPr>
            <a:r>
              <a:rPr lang="en-US" altLang="en-US" sz="2000" dirty="0"/>
              <a:t>                                                                        Theo</a:t>
            </a:r>
            <a:r>
              <a:rPr lang="en-US" altLang="en-US" sz="2000" b="1" dirty="0"/>
              <a:t> Phạm Hổ</a:t>
            </a:r>
          </a:p>
        </p:txBody>
      </p:sp>
      <p:sp>
        <p:nvSpPr>
          <p:cNvPr id="7178" name="Rectangle 10"/>
          <p:cNvSpPr/>
          <p:nvPr/>
        </p:nvSpPr>
        <p:spPr>
          <a:xfrm>
            <a:off x="533400" y="49530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Từ “</a:t>
            </a:r>
            <a:r>
              <a:rPr lang="en-US" altLang="en-US" sz="2800" b="1" dirty="0">
                <a:solidFill>
                  <a:srgbClr val="0000FF"/>
                </a:solidFill>
                <a:latin typeface="Times New Roman" panose="02020603050405020304" pitchFamily="18" charset="0"/>
              </a:rPr>
              <a:t>hoặc” </a:t>
            </a:r>
            <a:r>
              <a:rPr lang="en-US" altLang="en-US" sz="2800" b="1" dirty="0">
                <a:latin typeface="Times New Roman" panose="02020603050405020304" pitchFamily="18" charset="0"/>
              </a:rPr>
              <a:t>có tác dụng </a:t>
            </a:r>
            <a:r>
              <a:rPr lang="en-US" altLang="en-US" sz="2800" b="1" dirty="0">
                <a:solidFill>
                  <a:srgbClr val="0033CC"/>
                </a:solidFill>
                <a:latin typeface="Times New Roman" panose="02020603050405020304" pitchFamily="18" charset="0"/>
              </a:rPr>
              <a:t>nối </a:t>
            </a:r>
            <a:r>
              <a:rPr lang="en-US" altLang="en-US" sz="2800" b="1" dirty="0">
                <a:latin typeface="Times New Roman" panose="02020603050405020304" pitchFamily="18" charset="0"/>
              </a:rPr>
              <a:t>từ </a:t>
            </a:r>
            <a:r>
              <a:rPr lang="en-US" altLang="en-US" sz="2800" b="1" dirty="0">
                <a:solidFill>
                  <a:srgbClr val="0033CC"/>
                </a:solidFill>
                <a:latin typeface="Times New Roman" panose="02020603050405020304" pitchFamily="18" charset="0"/>
              </a:rPr>
              <a:t>em bé </a:t>
            </a:r>
            <a:r>
              <a:rPr lang="en-US" altLang="en-US" sz="2800" b="1" dirty="0">
                <a:latin typeface="Times New Roman" panose="02020603050405020304" pitchFamily="18" charset="0"/>
              </a:rPr>
              <a:t>với từ </a:t>
            </a:r>
            <a:r>
              <a:rPr lang="en-US" altLang="en-US" sz="2800" b="1" dirty="0">
                <a:solidFill>
                  <a:srgbClr val="0033CC"/>
                </a:solidFill>
                <a:latin typeface="Times New Roman" panose="02020603050405020304" pitchFamily="18" charset="0"/>
              </a:rPr>
              <a:t>chú mèo</a:t>
            </a:r>
            <a:r>
              <a:rPr lang="en-US" altLang="en-US" sz="2800" b="1" dirty="0">
                <a:latin typeface="Times New Roman" panose="02020603050405020304" pitchFamily="18" charset="0"/>
              </a:rPr>
              <a:t>.</a:t>
            </a:r>
          </a:p>
        </p:txBody>
      </p:sp>
      <p:sp>
        <p:nvSpPr>
          <p:cNvPr id="7179" name="Rectangle 11"/>
          <p:cNvSpPr/>
          <p:nvPr/>
        </p:nvSpPr>
        <p:spPr>
          <a:xfrm>
            <a:off x="493712" y="5867400"/>
            <a:ext cx="75834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Cụm từ </a:t>
            </a:r>
            <a:r>
              <a:rPr lang="en-US" altLang="en-US" sz="2800" b="1" dirty="0">
                <a:solidFill>
                  <a:srgbClr val="0000FF"/>
                </a:solidFill>
                <a:latin typeface="Times New Roman" panose="02020603050405020304" pitchFamily="18" charset="0"/>
              </a:rPr>
              <a:t>“Vì vậy” </a:t>
            </a:r>
            <a:r>
              <a:rPr lang="en-US" altLang="en-US" sz="2800" b="1" dirty="0">
                <a:latin typeface="Times New Roman" panose="02020603050405020304" pitchFamily="18" charset="0"/>
              </a:rPr>
              <a:t>có tác dụng </a:t>
            </a:r>
            <a:r>
              <a:rPr lang="en-US" altLang="en-US" sz="2800" b="1" dirty="0">
                <a:solidFill>
                  <a:srgbClr val="0000FF"/>
                </a:solidFill>
                <a:latin typeface="Times New Roman" panose="02020603050405020304" pitchFamily="18" charset="0"/>
              </a:rPr>
              <a:t>nối câu 2 với câu 1</a:t>
            </a:r>
          </a:p>
        </p:txBody>
      </p:sp>
      <p:sp>
        <p:nvSpPr>
          <p:cNvPr id="7180" name="Text Box 12"/>
          <p:cNvSpPr txBox="1"/>
          <p:nvPr/>
        </p:nvSpPr>
        <p:spPr>
          <a:xfrm>
            <a:off x="3771900" y="2514600"/>
            <a:ext cx="16002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 </a:t>
            </a:r>
            <a:r>
              <a:rPr lang="en-US" altLang="en-US" sz="2800" b="1" dirty="0">
                <a:solidFill>
                  <a:srgbClr val="FF0000"/>
                </a:solidFill>
              </a:rPr>
              <a:t>hoặc</a:t>
            </a:r>
          </a:p>
        </p:txBody>
      </p:sp>
      <p:sp>
        <p:nvSpPr>
          <p:cNvPr id="7181" name="Text Box 13"/>
          <p:cNvSpPr txBox="1"/>
          <p:nvPr/>
        </p:nvSpPr>
        <p:spPr>
          <a:xfrm>
            <a:off x="5311143" y="3410140"/>
            <a:ext cx="1332576" cy="5232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Vì vậy</a:t>
            </a:r>
          </a:p>
        </p:txBody>
      </p:sp>
      <p:sp>
        <p:nvSpPr>
          <p:cNvPr id="7183" name="Text Box 15"/>
          <p:cNvSpPr txBox="1"/>
          <p:nvPr/>
        </p:nvSpPr>
        <p:spPr>
          <a:xfrm>
            <a:off x="5439440" y="2524780"/>
            <a:ext cx="17526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 </a:t>
            </a:r>
            <a:r>
              <a:rPr lang="en-US" altLang="en-US" sz="2800" dirty="0">
                <a:solidFill>
                  <a:srgbClr val="0000FF"/>
                </a:solidFill>
              </a:rPr>
              <a:t>chú mèo</a:t>
            </a:r>
          </a:p>
        </p:txBody>
      </p:sp>
      <p:sp>
        <p:nvSpPr>
          <p:cNvPr id="7184" name="AutoShape 16"/>
          <p:cNvSpPr/>
          <p:nvPr/>
        </p:nvSpPr>
        <p:spPr>
          <a:xfrm>
            <a:off x="4343400" y="1600200"/>
            <a:ext cx="2209800" cy="838200"/>
          </a:xfrm>
          <a:prstGeom prst="wedgeEllipseCallout">
            <a:avLst>
              <a:gd name="adj1" fmla="val -59616"/>
              <a:gd name="adj2" fmla="val 74537"/>
            </a:avLst>
          </a:prstGeom>
          <a:solidFill>
            <a:srgbClr val="00FFFF"/>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dirty="0"/>
              <a:t>Nối từ</a:t>
            </a:r>
          </a:p>
        </p:txBody>
      </p:sp>
      <p:sp>
        <p:nvSpPr>
          <p:cNvPr id="5133" name="AutoShape 17"/>
          <p:cNvSpPr/>
          <p:nvPr/>
        </p:nvSpPr>
        <p:spPr>
          <a:xfrm rot="10655338">
            <a:off x="383773" y="3978426"/>
            <a:ext cx="1910248" cy="973887"/>
          </a:xfrm>
          <a:prstGeom prst="wedgeEllipseCallout">
            <a:avLst>
              <a:gd name="adj1" fmla="val -146517"/>
              <a:gd name="adj2" fmla="val 54736"/>
            </a:avLst>
          </a:prstGeom>
          <a:solidFill>
            <a:srgbClr val="00FFFF"/>
          </a:solidFill>
          <a:ln w="9525" cap="flat" cmpd="sng">
            <a:solidFill>
              <a:schemeClr val="tx1"/>
            </a:solidFill>
            <a:prstDash val="solid"/>
            <a:miter/>
            <a:headEnd type="none" w="med" len="med"/>
            <a:tailEnd type="none" w="med" len="med"/>
          </a:ln>
        </p:spPr>
        <p:txBody>
          <a:bodyPr rot="1080000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dirty="0"/>
              <a:t>Nối câu</a:t>
            </a:r>
          </a:p>
        </p:txBody>
      </p:sp>
      <p:sp>
        <p:nvSpPr>
          <p:cNvPr id="2" name="TextBox 1"/>
          <p:cNvSpPr txBox="1"/>
          <p:nvPr/>
        </p:nvSpPr>
        <p:spPr>
          <a:xfrm>
            <a:off x="2743200" y="2524780"/>
            <a:ext cx="1098378" cy="523220"/>
          </a:xfrm>
          <a:prstGeom prst="rect">
            <a:avLst/>
          </a:prstGeom>
          <a:noFill/>
        </p:spPr>
        <p:txBody>
          <a:bodyPr wrap="none" rtlCol="0">
            <a:spAutoFit/>
          </a:bodyPr>
          <a:lstStyle/>
          <a:p>
            <a:r>
              <a:rPr lang="en-US" sz="2800" dirty="0" err="1">
                <a:solidFill>
                  <a:srgbClr val="0000FF"/>
                </a:solidFill>
              </a:rPr>
              <a:t>em</a:t>
            </a:r>
            <a:r>
              <a:rPr lang="en-US" sz="2800" dirty="0">
                <a:solidFill>
                  <a:srgbClr val="0000FF"/>
                </a:solidFill>
              </a:rPr>
              <a:t> </a:t>
            </a:r>
            <a:r>
              <a:rPr lang="en-US" sz="2800" dirty="0" err="1">
                <a:solidFill>
                  <a:srgbClr val="0000FF"/>
                </a:solidFill>
              </a:rPr>
              <a:t>bé</a:t>
            </a:r>
            <a:endParaRPr lang="en-US" sz="2800"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strVal val="#ppt_w*0.70"/>
                                          </p:val>
                                        </p:tav>
                                        <p:tav tm="100000">
                                          <p:val>
                                            <p:strVal val="#ppt_w"/>
                                          </p:val>
                                        </p:tav>
                                      </p:tavLst>
                                    </p:anim>
                                    <p:anim calcmode="lin" valueType="num">
                                      <p:cBhvr>
                                        <p:cTn id="8" dur="1000" fill="hold"/>
                                        <p:tgtEl>
                                          <p:spTgt spid="7175"/>
                                        </p:tgtEl>
                                        <p:attrNameLst>
                                          <p:attrName>ppt_h</p:attrName>
                                        </p:attrNameLst>
                                      </p:cBhvr>
                                      <p:tavLst>
                                        <p:tav tm="0">
                                          <p:val>
                                            <p:strVal val="#ppt_h"/>
                                          </p:val>
                                        </p:tav>
                                        <p:tav tm="100000">
                                          <p:val>
                                            <p:strVal val="#ppt_h"/>
                                          </p:val>
                                        </p:tav>
                                      </p:tavLst>
                                    </p:anim>
                                    <p:animEffect transition="in" filter="fade">
                                      <p:cBhvr>
                                        <p:cTn id="9" dur="1000"/>
                                        <p:tgtEl>
                                          <p:spTgt spid="717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6"/>
                                        </p:tgtEl>
                                        <p:attrNameLst>
                                          <p:attrName>style.visibility</p:attrName>
                                        </p:attrNameLst>
                                      </p:cBhvr>
                                      <p:to>
                                        <p:strVal val="visible"/>
                                      </p:to>
                                    </p:set>
                                    <p:anim calcmode="lin" valueType="num">
                                      <p:cBhvr>
                                        <p:cTn id="14" dur="1000" fill="hold"/>
                                        <p:tgtEl>
                                          <p:spTgt spid="7176"/>
                                        </p:tgtEl>
                                        <p:attrNameLst>
                                          <p:attrName>ppt_x</p:attrName>
                                        </p:attrNameLst>
                                      </p:cBhvr>
                                      <p:tavLst>
                                        <p:tav tm="0">
                                          <p:val>
                                            <p:strVal val="#ppt_x-.2"/>
                                          </p:val>
                                        </p:tav>
                                        <p:tav tm="100000">
                                          <p:val>
                                            <p:strVal val="#ppt_x"/>
                                          </p:val>
                                        </p:tav>
                                      </p:tavLst>
                                    </p:anim>
                                    <p:anim calcmode="lin" valueType="num">
                                      <p:cBhvr>
                                        <p:cTn id="15"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box(in)">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7180">
                                            <p:txEl>
                                              <p:pRg st="0" end="0"/>
                                            </p:txEl>
                                          </p:spTgt>
                                        </p:tgtEl>
                                        <p:attrNameLst>
                                          <p:attrName>style.visibility</p:attrName>
                                        </p:attrNameLst>
                                      </p:cBhvr>
                                      <p:to>
                                        <p:strVal val="visible"/>
                                      </p:to>
                                    </p:set>
                                    <p:animEffect transition="in" filter="strips(downLeft)">
                                      <p:cBhvr>
                                        <p:cTn id="31" dur="500"/>
                                        <p:tgtEl>
                                          <p:spTgt spid="718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183"/>
                                        </p:tgtEl>
                                        <p:attrNameLst>
                                          <p:attrName>style.visibility</p:attrName>
                                        </p:attrNameLst>
                                      </p:cBhvr>
                                      <p:to>
                                        <p:strVal val="visible"/>
                                      </p:to>
                                    </p:set>
                                    <p:animEffect transition="in" filter="box(in)">
                                      <p:cBhvr>
                                        <p:cTn id="36" dur="500"/>
                                        <p:tgtEl>
                                          <p:spTgt spid="718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7184"/>
                                        </p:tgtEl>
                                        <p:attrNameLst>
                                          <p:attrName>style.visibility</p:attrName>
                                        </p:attrNameLst>
                                      </p:cBhvr>
                                      <p:to>
                                        <p:strVal val="visible"/>
                                      </p:to>
                                    </p:set>
                                    <p:animEffect transition="in" filter="wheel(4)">
                                      <p:cBhvr>
                                        <p:cTn id="41" dur="2000"/>
                                        <p:tgtEl>
                                          <p:spTgt spid="718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178"/>
                                        </p:tgtEl>
                                        <p:attrNameLst>
                                          <p:attrName>style.visibility</p:attrName>
                                        </p:attrNameLst>
                                      </p:cBhvr>
                                      <p:to>
                                        <p:strVal val="visible"/>
                                      </p:to>
                                    </p:set>
                                    <p:animEffect transition="in" filter="dissolve">
                                      <p:cBhvr>
                                        <p:cTn id="46" dur="500"/>
                                        <p:tgtEl>
                                          <p:spTgt spid="717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7181">
                                            <p:txEl>
                                              <p:pRg st="0" end="0"/>
                                            </p:txEl>
                                          </p:spTgt>
                                        </p:tgtEl>
                                        <p:attrNameLst>
                                          <p:attrName>style.visibility</p:attrName>
                                        </p:attrNameLst>
                                      </p:cBhvr>
                                      <p:to>
                                        <p:strVal val="visible"/>
                                      </p:to>
                                    </p:set>
                                    <p:animEffect transition="in" filter="strips(downLeft)">
                                      <p:cBhvr>
                                        <p:cTn id="51" dur="500"/>
                                        <p:tgtEl>
                                          <p:spTgt spid="718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133"/>
                                        </p:tgtEl>
                                        <p:attrNameLst>
                                          <p:attrName>style.visibility</p:attrName>
                                        </p:attrNameLst>
                                      </p:cBhvr>
                                      <p:to>
                                        <p:strVal val="visible"/>
                                      </p:to>
                                    </p:set>
                                    <p:animEffect transition="in" filter="wheel(4)">
                                      <p:cBhvr>
                                        <p:cTn id="56" dur="2000"/>
                                        <p:tgtEl>
                                          <p:spTgt spid="513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7179"/>
                                        </p:tgtEl>
                                        <p:attrNameLst>
                                          <p:attrName>style.visibility</p:attrName>
                                        </p:attrNameLst>
                                      </p:cBhvr>
                                      <p:to>
                                        <p:strVal val="visible"/>
                                      </p:to>
                                    </p:set>
                                    <p:anim calcmode="lin" valueType="num">
                                      <p:cBhvr>
                                        <p:cTn id="61" dur="1000" fill="hold"/>
                                        <p:tgtEl>
                                          <p:spTgt spid="7179"/>
                                        </p:tgtEl>
                                        <p:attrNameLst>
                                          <p:attrName>ppt_x</p:attrName>
                                        </p:attrNameLst>
                                      </p:cBhvr>
                                      <p:tavLst>
                                        <p:tav tm="0">
                                          <p:val>
                                            <p:strVal val="#ppt_x-.2"/>
                                          </p:val>
                                        </p:tav>
                                        <p:tav tm="100000">
                                          <p:val>
                                            <p:strVal val="#ppt_x"/>
                                          </p:val>
                                        </p:tav>
                                      </p:tavLst>
                                    </p:anim>
                                    <p:anim calcmode="lin" valueType="num">
                                      <p:cBhvr>
                                        <p:cTn id="6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3" grpId="0"/>
      <p:bldP spid="7184" grpId="0" animBg="1"/>
      <p:bldP spid="513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p:cNvSpPr/>
          <p:nvPr/>
        </p:nvSpPr>
        <p:spPr>
          <a:xfrm>
            <a:off x="838200" y="1879779"/>
            <a:ext cx="7315200" cy="22161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b="1" dirty="0">
                <a:solidFill>
                  <a:srgbClr val="0000FF"/>
                </a:solidFill>
              </a:rPr>
              <a:t>Miêu tả một em bé hoặc một chú mèo, một cái cây, một dòng sông mà ai cũng miêu tả giống nhau thì không ai thích đọc. Vì vậy ngay trong quan sát để miêu tả, người viết phải tìm ra cái mới, cái riêng.</a:t>
            </a:r>
          </a:p>
          <a:p>
            <a:pPr marL="0" lvl="0" indent="0" eaLnBrk="1" hangingPunct="1">
              <a:spcBef>
                <a:spcPct val="0"/>
              </a:spcBef>
              <a:buNone/>
            </a:pPr>
            <a:endParaRPr lang="en-US" altLang="en-US" sz="2400" b="1" dirty="0"/>
          </a:p>
          <a:p>
            <a:pPr marL="0" lvl="0" indent="0" eaLnBrk="1" hangingPunct="1">
              <a:spcBef>
                <a:spcPct val="0"/>
              </a:spcBef>
              <a:buNone/>
            </a:pPr>
            <a:r>
              <a:rPr lang="en-US" altLang="en-US" sz="1800" b="1" dirty="0"/>
              <a:t>                                                                        </a:t>
            </a:r>
            <a:r>
              <a:rPr lang="en-US" altLang="en-US" sz="1800" b="1" i="1" dirty="0"/>
              <a:t>Theo</a:t>
            </a:r>
            <a:r>
              <a:rPr lang="en-US" altLang="en-US" sz="1800" b="1" dirty="0"/>
              <a:t> Phạm Hổ</a:t>
            </a:r>
          </a:p>
        </p:txBody>
      </p:sp>
      <p:sp>
        <p:nvSpPr>
          <p:cNvPr id="8200" name="Text Box 8"/>
          <p:cNvSpPr txBox="1"/>
          <p:nvPr/>
        </p:nvSpPr>
        <p:spPr>
          <a:xfrm>
            <a:off x="838200" y="457200"/>
            <a:ext cx="6477000" cy="120032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0000"/>
                </a:solidFill>
              </a:rPr>
              <a:t> </a:t>
            </a:r>
            <a:r>
              <a:rPr lang="en-US" altLang="en-US" sz="2400" b="1" dirty="0">
                <a:solidFill>
                  <a:srgbClr val="003300"/>
                </a:solidFill>
              </a:rPr>
              <a:t>Chọn những từ ngữ thích hợp thay thế cho cụm từ “Vì vậy” và giải thích vì sao: Vì thế,Nhưng, Cho nên, Tuy nhiên.</a:t>
            </a:r>
          </a:p>
        </p:txBody>
      </p:sp>
      <p:sp>
        <p:nvSpPr>
          <p:cNvPr id="6149" name="Text Box 9"/>
          <p:cNvSpPr txBox="1"/>
          <p:nvPr/>
        </p:nvSpPr>
        <p:spPr>
          <a:xfrm>
            <a:off x="1219200" y="5334000"/>
            <a:ext cx="1905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0" name="Text Box 10"/>
          <p:cNvSpPr txBox="1"/>
          <p:nvPr/>
        </p:nvSpPr>
        <p:spPr>
          <a:xfrm>
            <a:off x="1295400" y="5562600"/>
            <a:ext cx="3124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1" name="Text Box 11"/>
          <p:cNvSpPr txBox="1"/>
          <p:nvPr/>
        </p:nvSpPr>
        <p:spPr>
          <a:xfrm>
            <a:off x="1676400" y="5562600"/>
            <a:ext cx="40386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8204" name="Text Box 12"/>
          <p:cNvSpPr txBox="1"/>
          <p:nvPr/>
        </p:nvSpPr>
        <p:spPr>
          <a:xfrm>
            <a:off x="914400" y="4400729"/>
            <a:ext cx="6553200" cy="4572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FF0000"/>
                </a:solidFill>
              </a:rPr>
              <a:t>Các từ có thể thay thế từ vì vậy: Vì thế, Cho nên</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6" name="Picture 15"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7"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additive="base">
                                        <p:cTn id="14" dur="500" fill="hold"/>
                                        <p:tgtEl>
                                          <p:spTgt spid="8197"/>
                                        </p:tgtEl>
                                        <p:attrNameLst>
                                          <p:attrName>ppt_x</p:attrName>
                                        </p:attrNameLst>
                                      </p:cBhvr>
                                      <p:tavLst>
                                        <p:tav tm="0">
                                          <p:val>
                                            <p:strVal val="#ppt_x"/>
                                          </p:val>
                                        </p:tav>
                                        <p:tav tm="100000">
                                          <p:val>
                                            <p:strVal val="#ppt_x"/>
                                          </p:val>
                                        </p:tav>
                                      </p:tavLst>
                                    </p:anim>
                                    <p:anim calcmode="lin" valueType="num">
                                      <p:cBhvr additive="base">
                                        <p:cTn id="15"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8204"/>
                                        </p:tgtEl>
                                        <p:attrNameLst>
                                          <p:attrName>style.visibility</p:attrName>
                                        </p:attrNameLst>
                                      </p:cBhvr>
                                      <p:to>
                                        <p:strVal val="visible"/>
                                      </p:to>
                                    </p:set>
                                    <p:animEffect transition="in" filter="wedge">
                                      <p:cBhvr>
                                        <p:cTn id="20" dur="2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200" grpId="0"/>
      <p:bldP spid="82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9223" name="Text Box 7"/>
          <p:cNvSpPr txBox="1"/>
          <p:nvPr/>
        </p:nvSpPr>
        <p:spPr>
          <a:xfrm>
            <a:off x="266700" y="533400"/>
            <a:ext cx="8648700"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dirty="0">
                <a:solidFill>
                  <a:srgbClr val="FF0000"/>
                </a:solidFill>
              </a:rPr>
              <a:t>2. </a:t>
            </a:r>
            <a:r>
              <a:rPr lang="en-US" altLang="en-US" sz="2800" b="1" dirty="0"/>
              <a:t>Tìm thêm những từ ngữ mà em biết có tác dụng giống như cụm từ </a:t>
            </a:r>
            <a:r>
              <a:rPr lang="en-US" altLang="en-US" sz="2800" b="1" dirty="0">
                <a:solidFill>
                  <a:srgbClr val="FF0000"/>
                </a:solidFill>
              </a:rPr>
              <a:t>vì vậy</a:t>
            </a:r>
            <a:r>
              <a:rPr lang="en-US" altLang="en-US" sz="2800" dirty="0">
                <a:solidFill>
                  <a:srgbClr val="FF0000"/>
                </a:solidFill>
              </a:rPr>
              <a:t> </a:t>
            </a:r>
            <a:r>
              <a:rPr lang="en-US" altLang="en-US" sz="2800" b="1" dirty="0"/>
              <a:t>ở đoạn văn trên.</a:t>
            </a:r>
          </a:p>
        </p:txBody>
      </p:sp>
      <p:sp>
        <p:nvSpPr>
          <p:cNvPr id="9224" name="Text Box 8"/>
          <p:cNvSpPr txBox="1"/>
          <p:nvPr/>
        </p:nvSpPr>
        <p:spPr>
          <a:xfrm>
            <a:off x="228600" y="1746250"/>
            <a:ext cx="7772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Những từ ngữ có tác dụng nối giống cụm từ</a:t>
            </a:r>
            <a:r>
              <a:rPr lang="en-US" altLang="en-US" sz="2400" dirty="0"/>
              <a:t> </a:t>
            </a:r>
            <a:r>
              <a:rPr lang="en-US" altLang="en-US" sz="2400" b="1" dirty="0">
                <a:solidFill>
                  <a:srgbClr val="FF0000"/>
                </a:solidFill>
              </a:rPr>
              <a:t>vì vậy </a:t>
            </a:r>
            <a:r>
              <a:rPr lang="en-US" altLang="en-US" sz="2400" b="1" dirty="0"/>
              <a:t>là:</a:t>
            </a:r>
            <a:r>
              <a:rPr lang="en-US" altLang="en-US" sz="2400" dirty="0"/>
              <a:t> </a:t>
            </a:r>
            <a:r>
              <a:rPr lang="en-US" altLang="en-US" sz="2400" b="1" dirty="0">
                <a:solidFill>
                  <a:srgbClr val="FF0000"/>
                </a:solidFill>
              </a:rPr>
              <a:t>Cho nên, vì thế, do đó, tuy nhiên, mặc dù, nhưng, thậm chí, cuối cùng, ngoài ra, mặt khác…</a:t>
            </a:r>
          </a:p>
        </p:txBody>
      </p:sp>
      <p:sp>
        <p:nvSpPr>
          <p:cNvPr id="9225" name="Text Box 9"/>
          <p:cNvSpPr txBox="1"/>
          <p:nvPr/>
        </p:nvSpPr>
        <p:spPr>
          <a:xfrm>
            <a:off x="228600" y="3251200"/>
            <a:ext cx="8686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Em hiểu thế nào là liên kết câu bằng từ ngữ nối?</a:t>
            </a:r>
          </a:p>
        </p:txBody>
      </p:sp>
      <p:sp>
        <p:nvSpPr>
          <p:cNvPr id="9226" name="Text Box 10"/>
          <p:cNvSpPr txBox="1"/>
          <p:nvPr/>
        </p:nvSpPr>
        <p:spPr>
          <a:xfrm>
            <a:off x="266700" y="4089400"/>
            <a:ext cx="88773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00FF"/>
                </a:solidFill>
              </a:rPr>
              <a:t>Liên kết câu bằng từ ngữ nối là dùng các từ ngữ có tác dụng kết nối để liên kết các câu, các đoạn trong bài.</a:t>
            </a:r>
            <a:r>
              <a:rPr lang="en-US" altLang="en-US" sz="1800" b="1" dirty="0">
                <a:solidFill>
                  <a:srgbClr val="0000FF"/>
                </a:solidFill>
              </a:rPr>
              <a:t> </a:t>
            </a:r>
          </a:p>
        </p:txBody>
      </p:sp>
      <p:pic>
        <p:nvPicPr>
          <p:cNvPr id="20" name="Picture 19" descr="Cartoon_Mouse"/>
          <p:cNvPicPr>
            <a:picLocks noChangeAspect="1"/>
          </p:cNvPicPr>
          <p:nvPr/>
        </p:nvPicPr>
        <p:blipFill>
          <a:blip r:embed="rId3"/>
          <a:stretch>
            <a:fillRect/>
          </a:stretch>
        </p:blipFill>
        <p:spPr>
          <a:xfrm>
            <a:off x="-146050" y="5326347"/>
            <a:ext cx="1365250" cy="1676400"/>
          </a:xfrm>
          <a:prstGeom prst="rect">
            <a:avLst/>
          </a:prstGeom>
          <a:noFill/>
          <a:ln w="9525">
            <a:noFill/>
          </a:ln>
        </p:spPr>
      </p:pic>
      <p:pic>
        <p:nvPicPr>
          <p:cNvPr id="21" name="Picture 20"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22"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amond(in)">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 calcmode="lin" valueType="num">
                                      <p:cBhvr>
                                        <p:cTn id="12" dur="1000" fill="hold"/>
                                        <p:tgtEl>
                                          <p:spTgt spid="9224"/>
                                        </p:tgtEl>
                                        <p:attrNameLst>
                                          <p:attrName>ppt_w</p:attrName>
                                        </p:attrNameLst>
                                      </p:cBhvr>
                                      <p:tavLst>
                                        <p:tav tm="0">
                                          <p:val>
                                            <p:strVal val="#ppt_w*0.70"/>
                                          </p:val>
                                        </p:tav>
                                        <p:tav tm="100000">
                                          <p:val>
                                            <p:strVal val="#ppt_w"/>
                                          </p:val>
                                        </p:tav>
                                      </p:tavLst>
                                    </p:anim>
                                    <p:anim calcmode="lin" valueType="num">
                                      <p:cBhvr>
                                        <p:cTn id="13" dur="1000" fill="hold"/>
                                        <p:tgtEl>
                                          <p:spTgt spid="9224"/>
                                        </p:tgtEl>
                                        <p:attrNameLst>
                                          <p:attrName>ppt_h</p:attrName>
                                        </p:attrNameLst>
                                      </p:cBhvr>
                                      <p:tavLst>
                                        <p:tav tm="0">
                                          <p:val>
                                            <p:strVal val="#ppt_h"/>
                                          </p:val>
                                        </p:tav>
                                        <p:tav tm="100000">
                                          <p:val>
                                            <p:strVal val="#ppt_h"/>
                                          </p:val>
                                        </p:tav>
                                      </p:tavLst>
                                    </p:anim>
                                    <p:animEffect transition="in" filter="fade">
                                      <p:cBhvr>
                                        <p:cTn id="14" dur="1000"/>
                                        <p:tgtEl>
                                          <p:spTgt spid="92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5"/>
                                        </p:tgtEl>
                                        <p:attrNameLst>
                                          <p:attrName>style.visibility</p:attrName>
                                        </p:attrNameLst>
                                      </p:cBhvr>
                                      <p:to>
                                        <p:strVal val="visible"/>
                                      </p:to>
                                    </p:set>
                                    <p:anim calcmode="lin" valueType="num">
                                      <p:cBhvr additive="base">
                                        <p:cTn id="19" dur="500" fill="hold"/>
                                        <p:tgtEl>
                                          <p:spTgt spid="9225"/>
                                        </p:tgtEl>
                                        <p:attrNameLst>
                                          <p:attrName>ppt_x</p:attrName>
                                        </p:attrNameLst>
                                      </p:cBhvr>
                                      <p:tavLst>
                                        <p:tav tm="0">
                                          <p:val>
                                            <p:strVal val="#ppt_x"/>
                                          </p:val>
                                        </p:tav>
                                        <p:tav tm="100000">
                                          <p:val>
                                            <p:strVal val="#ppt_x"/>
                                          </p:val>
                                        </p:tav>
                                      </p:tavLst>
                                    </p:anim>
                                    <p:anim calcmode="lin" valueType="num">
                                      <p:cBhvr additive="base">
                                        <p:cTn id="2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Effect transition="in" filter="wedge">
                                      <p:cBhvr>
                                        <p:cTn id="25"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5240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8"/>
          <p:cNvSpPr txBox="1"/>
          <p:nvPr/>
        </p:nvSpPr>
        <p:spPr>
          <a:xfrm>
            <a:off x="1066800" y="2209800"/>
            <a:ext cx="4572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10249" name="Text Box 9"/>
          <p:cNvSpPr txBox="1"/>
          <p:nvPr/>
        </p:nvSpPr>
        <p:spPr>
          <a:xfrm>
            <a:off x="2014104" y="1308397"/>
            <a:ext cx="4114800" cy="9233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5400" b="1" dirty="0">
                <a:solidFill>
                  <a:srgbClr val="FF0000"/>
                </a:solidFill>
              </a:rPr>
              <a:t>II. </a:t>
            </a:r>
            <a:r>
              <a:rPr lang="en-US" altLang="en-US" sz="5400" b="1" u="sng" dirty="0">
                <a:solidFill>
                  <a:srgbClr val="FF0000"/>
                </a:solidFill>
              </a:rPr>
              <a:t>Ghi nhớ</a:t>
            </a:r>
          </a:p>
        </p:txBody>
      </p:sp>
      <p:sp>
        <p:nvSpPr>
          <p:cNvPr id="10250" name="Text Box 10"/>
          <p:cNvSpPr txBox="1"/>
          <p:nvPr/>
        </p:nvSpPr>
        <p:spPr>
          <a:xfrm>
            <a:off x="457200" y="2443162"/>
            <a:ext cx="8609013" cy="255454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b="1" dirty="0"/>
              <a:t>Để thể hiện mối quan hệ về nội dung giữa các câu trong bài, ta có thể liên kết các câu ấy bằng quan hệ từ hoặc một số từ ngữ có</a:t>
            </a:r>
            <a:r>
              <a:rPr lang="en-US" altLang="en-US" b="1" dirty="0">
                <a:solidFill>
                  <a:srgbClr val="0000FF"/>
                </a:solidFill>
              </a:rPr>
              <a:t> tác dụng nối kết</a:t>
            </a:r>
            <a:r>
              <a:rPr lang="en-US" altLang="en-US" b="1" dirty="0"/>
              <a:t> như: </a:t>
            </a:r>
            <a:r>
              <a:rPr lang="en-US" altLang="en-US" b="1" dirty="0">
                <a:solidFill>
                  <a:srgbClr val="FF0000"/>
                </a:solidFill>
              </a:rPr>
              <a:t>nhưng, tuy nhiên, thậm chí, cuối cùng, ngoài ra, mặt khác, trái lại, đồng thời</a:t>
            </a:r>
            <a:r>
              <a:rPr lang="en-US" altLang="en-US" b="1" dirty="0"/>
              <a:t>,…</a:t>
            </a:r>
          </a:p>
        </p:txBody>
      </p:sp>
      <p:sp>
        <p:nvSpPr>
          <p:cNvPr id="10251" name="Text Box 11"/>
          <p:cNvSpPr txBox="1"/>
          <p:nvPr/>
        </p:nvSpPr>
        <p:spPr>
          <a:xfrm>
            <a:off x="76200" y="762000"/>
            <a:ext cx="80010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Để thể hiện mối quan hệ về nội dung giữa các câu trong bài, ta có thể liên kết các câu ấy như thế nào.</a:t>
            </a:r>
          </a:p>
        </p:txBody>
      </p:sp>
      <p:sp>
        <p:nvSpPr>
          <p:cNvPr id="8199" name="AutoShape 13">
            <a:hlinkClick r:id="rId3" action="ppaction://hlinkfile"/>
          </p:cNvPr>
          <p:cNvSpPr/>
          <p:nvPr/>
        </p:nvSpPr>
        <p:spPr>
          <a:xfrm>
            <a:off x="7772400" y="5791200"/>
            <a:ext cx="990600" cy="685800"/>
          </a:xfrm>
          <a:prstGeom prst="smileyFace">
            <a:avLst>
              <a:gd name="adj" fmla="val 4653"/>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en-US" altLang="en-US" sz="1800" dirty="0"/>
          </a:p>
        </p:txBody>
      </p:sp>
      <p:pic>
        <p:nvPicPr>
          <p:cNvPr id="12" name="Picture 11" descr="Cartoon_Mouse"/>
          <p:cNvPicPr>
            <a:picLocks noChangeAspect="1"/>
          </p:cNvPicPr>
          <p:nvPr/>
        </p:nvPicPr>
        <p:blipFill>
          <a:blip r:embed="rId4"/>
          <a:stretch>
            <a:fillRect/>
          </a:stretch>
        </p:blipFill>
        <p:spPr>
          <a:xfrm>
            <a:off x="-603250" y="5326347"/>
            <a:ext cx="1365250" cy="1676400"/>
          </a:xfrm>
          <a:prstGeom prst="rect">
            <a:avLst/>
          </a:prstGeom>
          <a:noFill/>
          <a:ln w="9525">
            <a:noFill/>
          </a:ln>
        </p:spPr>
      </p:pic>
      <p:pic>
        <p:nvPicPr>
          <p:cNvPr id="13" name="Picture 12" descr="tho"/>
          <p:cNvPicPr>
            <a:picLocks noChangeAspect="1"/>
          </p:cNvPicPr>
          <p:nvPr/>
        </p:nvPicPr>
        <p:blipFill>
          <a:blip r:embed="rId5"/>
          <a:stretch>
            <a:fillRect/>
          </a:stretch>
        </p:blipFill>
        <p:spPr>
          <a:xfrm>
            <a:off x="8351370" y="5486400"/>
            <a:ext cx="1524000" cy="1600200"/>
          </a:xfrm>
          <a:prstGeom prst="rect">
            <a:avLst/>
          </a:prstGeom>
          <a:noFill/>
          <a:ln w="9525">
            <a:noFill/>
          </a:ln>
        </p:spPr>
      </p:pic>
      <p:pic>
        <p:nvPicPr>
          <p:cNvPr id="14" name="Picture 2"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khom-hoa-nha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barn(inHorizontal)">
                                      <p:cBhvr>
                                        <p:cTn id="7" dur="500"/>
                                        <p:tgtEl>
                                          <p:spTgt spid="102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10251"/>
                                        </p:tgtEl>
                                        <p:attrNameLst>
                                          <p:attrName>ppt_w</p:attrName>
                                        </p:attrNameLst>
                                      </p:cBhvr>
                                      <p:tavLst>
                                        <p:tav tm="0">
                                          <p:val>
                                            <p:strVal val="ppt_w"/>
                                          </p:val>
                                        </p:tav>
                                        <p:tav tm="100000">
                                          <p:val>
                                            <p:fltVal val="0"/>
                                          </p:val>
                                        </p:tav>
                                      </p:tavLst>
                                    </p:anim>
                                    <p:anim calcmode="lin" valueType="num">
                                      <p:cBhvr>
                                        <p:cTn id="12" dur="500"/>
                                        <p:tgtEl>
                                          <p:spTgt spid="10251"/>
                                        </p:tgtEl>
                                        <p:attrNameLst>
                                          <p:attrName>ppt_h</p:attrName>
                                        </p:attrNameLst>
                                      </p:cBhvr>
                                      <p:tavLst>
                                        <p:tav tm="0">
                                          <p:val>
                                            <p:strVal val="ppt_h"/>
                                          </p:val>
                                        </p:tav>
                                        <p:tav tm="100000">
                                          <p:val>
                                            <p:fltVal val="0"/>
                                          </p:val>
                                        </p:tav>
                                      </p:tavLst>
                                    </p:anim>
                                    <p:animEffect transition="out" filter="fade">
                                      <p:cBhvr>
                                        <p:cTn id="13" dur="500"/>
                                        <p:tgtEl>
                                          <p:spTgt spid="10251"/>
                                        </p:tgtEl>
                                      </p:cBhvr>
                                    </p:animEffect>
                                    <p:set>
                                      <p:cBhvr>
                                        <p:cTn id="14" dur="1" fill="hold">
                                          <p:stCondLst>
                                            <p:cond delay="499"/>
                                          </p:stCondLst>
                                        </p:cTn>
                                        <p:tgtEl>
                                          <p:spTgt spid="102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255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1274" name="Text Box 10"/>
          <p:cNvSpPr txBox="1"/>
          <p:nvPr/>
        </p:nvSpPr>
        <p:spPr>
          <a:xfrm>
            <a:off x="2057399" y="1143000"/>
            <a:ext cx="6097587" cy="1015663"/>
          </a:xfrm>
          <a:prstGeom prst="rect">
            <a:avLst/>
          </a:prstGeom>
          <a:noFill/>
          <a:ln w="9525" cap="flat" cmpd="sng">
            <a:solidFill>
              <a:schemeClr val="bg1"/>
            </a:solidFill>
            <a:prstDash val="solid"/>
            <a:miter/>
            <a:headEnd type="none" w="med" len="med"/>
            <a:tailEnd type="none" w="med" len="med"/>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6000" b="1" dirty="0">
                <a:solidFill>
                  <a:srgbClr val="FF0000"/>
                </a:solidFill>
              </a:rPr>
              <a:t>III. Luyện tập</a:t>
            </a:r>
          </a:p>
        </p:txBody>
      </p:sp>
      <p:sp>
        <p:nvSpPr>
          <p:cNvPr id="11275" name="Text Box 11"/>
          <p:cNvSpPr txBox="1"/>
          <p:nvPr/>
        </p:nvSpPr>
        <p:spPr>
          <a:xfrm>
            <a:off x="152400" y="2513013"/>
            <a:ext cx="88392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3300"/>
                </a:solidFill>
              </a:rPr>
              <a:t>1.Đọc bài văn </a:t>
            </a:r>
            <a:r>
              <a:rPr lang="en-US" altLang="en-US" sz="2800" b="1" dirty="0">
                <a:solidFill>
                  <a:srgbClr val="0000FF"/>
                </a:solidFill>
              </a:rPr>
              <a:t>Qua những mùa hoa</a:t>
            </a:r>
            <a:r>
              <a:rPr lang="en-US" altLang="en-US" sz="2800" b="1" dirty="0">
                <a:solidFill>
                  <a:srgbClr val="003300"/>
                </a:solidFill>
              </a:rPr>
              <a:t> tìm các từ ngữ có tác dụng </a:t>
            </a:r>
            <a:r>
              <a:rPr lang="en-US" altLang="en-US" sz="2800" b="1" dirty="0" err="1">
                <a:solidFill>
                  <a:srgbClr val="003300"/>
                </a:solidFill>
              </a:rPr>
              <a:t>nối</a:t>
            </a:r>
            <a:r>
              <a:rPr lang="en-US" altLang="en-US" sz="2800" b="1" dirty="0">
                <a:solidFill>
                  <a:srgbClr val="003300"/>
                </a:solidFill>
              </a:rPr>
              <a:t> </a:t>
            </a:r>
            <a:r>
              <a:rPr lang="en-US" altLang="en-US" sz="2800" b="1" dirty="0" err="1">
                <a:solidFill>
                  <a:srgbClr val="003300"/>
                </a:solidFill>
              </a:rPr>
              <a:t>trong</a:t>
            </a:r>
            <a:r>
              <a:rPr lang="en-US" altLang="en-US" sz="2800" b="1" dirty="0">
                <a:solidFill>
                  <a:srgbClr val="003300"/>
                </a:solidFill>
              </a:rPr>
              <a:t> </a:t>
            </a:r>
            <a:r>
              <a:rPr lang="en-US" altLang="en-US" sz="2800" b="1" dirty="0" err="1">
                <a:solidFill>
                  <a:srgbClr val="003300"/>
                </a:solidFill>
              </a:rPr>
              <a:t>ba</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đầu</a:t>
            </a:r>
            <a:r>
              <a:rPr lang="en-US" altLang="en-US" sz="2800" b="1" dirty="0">
                <a:solidFill>
                  <a:srgbClr val="003300"/>
                </a:solidFill>
              </a:rPr>
              <a:t> </a:t>
            </a:r>
            <a:r>
              <a:rPr lang="en-US" altLang="en-US" sz="2800" b="1" dirty="0" err="1">
                <a:solidFill>
                  <a:srgbClr val="003300"/>
                </a:solidFill>
              </a:rPr>
              <a:t>hoặc</a:t>
            </a:r>
            <a:r>
              <a:rPr lang="en-US" altLang="en-US" sz="2800" b="1" dirty="0">
                <a:solidFill>
                  <a:srgbClr val="003300"/>
                </a:solidFill>
              </a:rPr>
              <a:t> </a:t>
            </a:r>
            <a:r>
              <a:rPr lang="en-US" altLang="en-US" sz="2800" b="1" dirty="0" err="1">
                <a:solidFill>
                  <a:srgbClr val="003300"/>
                </a:solidFill>
              </a:rPr>
              <a:t>bốn</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cuối</a:t>
            </a:r>
            <a:r>
              <a:rPr lang="en-US" altLang="en-US" sz="2800" dirty="0"/>
              <a:t>.</a:t>
            </a:r>
          </a:p>
        </p:txBody>
      </p:sp>
      <p:pic>
        <p:nvPicPr>
          <p:cNvPr id="9" name="Picture 8"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0" name="Picture 9"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1"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heel(4)">
                                      <p:cBhvr>
                                        <p:cTn id="7" dur="20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p:cTn id="12" dur="1000" fill="hold"/>
                                        <p:tgtEl>
                                          <p:spTgt spid="11275"/>
                                        </p:tgtEl>
                                        <p:attrNameLst>
                                          <p:attrName>ppt_w</p:attrName>
                                        </p:attrNameLst>
                                      </p:cBhvr>
                                      <p:tavLst>
                                        <p:tav tm="0">
                                          <p:val>
                                            <p:strVal val="#ppt_w+.3"/>
                                          </p:val>
                                        </p:tav>
                                        <p:tav tm="100000">
                                          <p:val>
                                            <p:strVal val="#ppt_w"/>
                                          </p:val>
                                        </p:tav>
                                      </p:tavLst>
                                    </p:anim>
                                    <p:anim calcmode="lin" valueType="num">
                                      <p:cBhvr>
                                        <p:cTn id="13" dur="1000" fill="hold"/>
                                        <p:tgtEl>
                                          <p:spTgt spid="11275"/>
                                        </p:tgtEl>
                                        <p:attrNameLst>
                                          <p:attrName>ppt_h</p:attrName>
                                        </p:attrNameLst>
                                      </p:cBhvr>
                                      <p:tavLst>
                                        <p:tav tm="0">
                                          <p:val>
                                            <p:strVal val="#ppt_h"/>
                                          </p:val>
                                        </p:tav>
                                        <p:tav tm="100000">
                                          <p:val>
                                            <p:strVal val="#ppt_h"/>
                                          </p:val>
                                        </p:tav>
                                      </p:tavLst>
                                    </p:anim>
                                    <p:animEffect transition="in" filter="fade">
                                      <p:cBhvr>
                                        <p:cTn id="14" dur="1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2296" name="Text Box 8"/>
          <p:cNvSpPr txBox="1"/>
          <p:nvPr/>
        </p:nvSpPr>
        <p:spPr>
          <a:xfrm>
            <a:off x="152400" y="533400"/>
            <a:ext cx="57150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(1)Trên con đường từ nhà đến trường, tôi phải đi qua bờ Hồ Gươm. (2)Lúc có bạn thì chuyện trò tíu tít, có khi đuổi nhau suốt dọc đường. (3)Nhưng khi đi một mình, tôi thích ôm cặp vào ngực, nhìn lên các vòm cây, vừa đi vừa lẩm nhẩm ôn bài.</a:t>
            </a:r>
          </a:p>
        </p:txBody>
      </p:sp>
      <p:sp>
        <p:nvSpPr>
          <p:cNvPr id="12297" name="Rectangle 9"/>
          <p:cNvSpPr/>
          <p:nvPr/>
        </p:nvSpPr>
        <p:spPr>
          <a:xfrm>
            <a:off x="152400" y="2514600"/>
            <a:ext cx="54102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p:nvPr/>
        </p:nvSpPr>
        <p:spPr>
          <a:xfrm>
            <a:off x="88900" y="4800600"/>
            <a:ext cx="4648200" cy="161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p:nvPr/>
        </p:nvSpPr>
        <p:spPr>
          <a:xfrm>
            <a:off x="6248400" y="0"/>
            <a:ext cx="0" cy="0"/>
          </a:xfrm>
          <a:prstGeom prst="line">
            <a:avLst/>
          </a:prstGeom>
          <a:ln w="9525" cap="flat" cmpd="sng">
            <a:solidFill>
              <a:schemeClr val="tx1"/>
            </a:solidFill>
            <a:prstDash val="solid"/>
            <a:headEnd type="none" w="med" len="med"/>
            <a:tailEnd type="none" w="med" len="med"/>
          </a:ln>
        </p:spPr>
      </p:sp>
      <p:sp>
        <p:nvSpPr>
          <p:cNvPr id="10246" name="Line 12"/>
          <p:cNvSpPr/>
          <p:nvPr/>
        </p:nvSpPr>
        <p:spPr>
          <a:xfrm>
            <a:off x="5715000" y="0"/>
            <a:ext cx="0" cy="6858000"/>
          </a:xfrm>
          <a:prstGeom prst="line">
            <a:avLst/>
          </a:prstGeom>
          <a:ln w="9525" cap="flat" cmpd="sng">
            <a:solidFill>
              <a:srgbClr val="FF0000"/>
            </a:solidFill>
            <a:prstDash val="solid"/>
            <a:headEnd type="none" w="med" len="med"/>
            <a:tailEnd type="none" w="med" len="med"/>
          </a:ln>
        </p:spPr>
      </p:sp>
      <p:sp>
        <p:nvSpPr>
          <p:cNvPr id="12301" name="Text Box 13"/>
          <p:cNvSpPr txBox="1"/>
          <p:nvPr/>
        </p:nvSpPr>
        <p:spPr>
          <a:xfrm>
            <a:off x="5943600" y="1044575"/>
            <a:ext cx="3187700" cy="784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1:</a:t>
            </a:r>
          </a:p>
          <a:p>
            <a:pPr marL="0" lvl="0" indent="0" eaLnBrk="1" hangingPunct="1">
              <a:spcBef>
                <a:spcPct val="50000"/>
              </a:spcBef>
              <a:buNone/>
            </a:pPr>
            <a:r>
              <a:rPr lang="en-US" altLang="en-US" sz="1800" b="1" dirty="0"/>
              <a:t> </a:t>
            </a:r>
            <a:r>
              <a:rPr lang="en-US" altLang="en-US" sz="1800" b="1" dirty="0" err="1">
                <a:solidFill>
                  <a:srgbClr val="FF0000"/>
                </a:solidFill>
              </a:rPr>
              <a:t>nhưng</a:t>
            </a:r>
            <a:r>
              <a:rPr lang="en-US" altLang="en-US" sz="1800" b="1" dirty="0">
                <a:solidFill>
                  <a:srgbClr val="FF0000"/>
                </a:solidFill>
              </a:rPr>
              <a:t> </a:t>
            </a:r>
            <a:r>
              <a:rPr lang="en-US" altLang="en-US" sz="1800" b="1" dirty="0" err="1">
                <a:solidFill>
                  <a:srgbClr val="0000FF"/>
                </a:solidFill>
              </a:rPr>
              <a:t>nối</a:t>
            </a:r>
            <a:r>
              <a:rPr lang="en-US" altLang="en-US" sz="1800" b="1" dirty="0">
                <a:solidFill>
                  <a:srgbClr val="0000FF"/>
                </a:solidFill>
              </a:rPr>
              <a:t> câu 3 với câu 2</a:t>
            </a:r>
          </a:p>
        </p:txBody>
      </p:sp>
      <p:sp>
        <p:nvSpPr>
          <p:cNvPr id="12302" name="Text Box 14"/>
          <p:cNvSpPr txBox="1"/>
          <p:nvPr/>
        </p:nvSpPr>
        <p:spPr>
          <a:xfrm>
            <a:off x="5816600" y="2743200"/>
            <a:ext cx="3200400" cy="1476375"/>
          </a:xfrm>
          <a:prstGeom prst="rect">
            <a:avLst/>
          </a:prstGeom>
          <a:noFill/>
          <a:ln w="9525" cap="flat" cmpd="sng">
            <a:solidFill>
              <a:schemeClr val="bg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2:</a:t>
            </a:r>
          </a:p>
          <a:p>
            <a:pPr marL="0" lvl="0" indent="0" eaLnBrk="1" hangingPunct="1">
              <a:spcBef>
                <a:spcPct val="50000"/>
              </a:spcBef>
              <a:buChar char="-"/>
            </a:pPr>
            <a:r>
              <a:rPr lang="en-US" altLang="en-US" sz="1800" b="1" dirty="0"/>
              <a:t> </a:t>
            </a:r>
            <a:r>
              <a:rPr lang="en-US" altLang="en-US" sz="1800" b="1" dirty="0">
                <a:solidFill>
                  <a:srgbClr val="FF0000"/>
                </a:solidFill>
              </a:rPr>
              <a:t>Vì thế</a:t>
            </a:r>
            <a:r>
              <a:rPr lang="en-US" altLang="en-US" sz="1800" b="1" dirty="0"/>
              <a:t> </a:t>
            </a:r>
            <a:r>
              <a:rPr lang="en-US" altLang="en-US" sz="1800" b="1" dirty="0">
                <a:solidFill>
                  <a:srgbClr val="0000FF"/>
                </a:solidFill>
              </a:rPr>
              <a:t>nối câu 4 với câu 3, nối đoạn 2 với đoạn 1</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5 với câu 4</a:t>
            </a:r>
          </a:p>
        </p:txBody>
      </p:sp>
      <p:sp>
        <p:nvSpPr>
          <p:cNvPr id="12303" name="Text Box 15"/>
          <p:cNvSpPr txBox="1"/>
          <p:nvPr/>
        </p:nvSpPr>
        <p:spPr>
          <a:xfrm>
            <a:off x="5791200" y="4953000"/>
            <a:ext cx="3352800" cy="1466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3:</a:t>
            </a:r>
          </a:p>
          <a:p>
            <a:pPr marL="0" lvl="0" indent="0" eaLnBrk="1" hangingPunct="1">
              <a:spcBef>
                <a:spcPct val="50000"/>
              </a:spcBef>
              <a:buChar char="-"/>
            </a:pPr>
            <a:r>
              <a:rPr lang="en-US" altLang="en-US" sz="1800" b="1" dirty="0">
                <a:solidFill>
                  <a:srgbClr val="FF0000"/>
                </a:solidFill>
              </a:rPr>
              <a:t> Nhưng</a:t>
            </a:r>
            <a:r>
              <a:rPr lang="en-US" altLang="en-US" sz="1800" b="1" dirty="0"/>
              <a:t> </a:t>
            </a:r>
            <a:r>
              <a:rPr lang="en-US" altLang="en-US" sz="1800" b="1" dirty="0">
                <a:solidFill>
                  <a:srgbClr val="0000FF"/>
                </a:solidFill>
              </a:rPr>
              <a:t>nối câu 6 với câu 5, nối đoạn 3 với đoạn 2</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7 với câu 6</a:t>
            </a:r>
          </a:p>
        </p:txBody>
      </p:sp>
      <p:sp>
        <p:nvSpPr>
          <p:cNvPr id="12304" name="Text Box 16"/>
          <p:cNvSpPr txBox="1"/>
          <p:nvPr/>
        </p:nvSpPr>
        <p:spPr>
          <a:xfrm>
            <a:off x="457200" y="1431925"/>
            <a:ext cx="1600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5" name="Text Box 17"/>
          <p:cNvSpPr txBox="1"/>
          <p:nvPr/>
        </p:nvSpPr>
        <p:spPr>
          <a:xfrm>
            <a:off x="533400" y="25146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Vì thế</a:t>
            </a:r>
          </a:p>
        </p:txBody>
      </p:sp>
      <p:sp>
        <p:nvSpPr>
          <p:cNvPr id="12307" name="Text Box 19"/>
          <p:cNvSpPr txBox="1"/>
          <p:nvPr/>
        </p:nvSpPr>
        <p:spPr>
          <a:xfrm>
            <a:off x="1828800" y="3124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
        <p:nvSpPr>
          <p:cNvPr id="12308" name="Text Box 20"/>
          <p:cNvSpPr txBox="1"/>
          <p:nvPr/>
        </p:nvSpPr>
        <p:spPr>
          <a:xfrm>
            <a:off x="457200" y="48006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9" name="Text Box 21"/>
          <p:cNvSpPr txBox="1"/>
          <p:nvPr/>
        </p:nvSpPr>
        <p:spPr>
          <a:xfrm>
            <a:off x="3276600" y="5410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heel(4)">
                                      <p:cBhvr>
                                        <p:cTn id="7" dur="20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box(in)">
                                      <p:cBhvr>
                                        <p:cTn id="12" dur="500"/>
                                        <p:tgtEl>
                                          <p:spTgt spid="123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wheel(4)">
                                      <p:cBhvr>
                                        <p:cTn id="17" dur="20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edge">
                                      <p:cBhvr>
                                        <p:cTn id="22" dur="20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ox(in)">
                                      <p:cBhvr>
                                        <p:cTn id="27" dur="500"/>
                                        <p:tgtEl>
                                          <p:spTgt spid="1230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Effect transition="in" filter="box(in)">
                                      <p:cBhvr>
                                        <p:cTn id="32" dur="500"/>
                                        <p:tgtEl>
                                          <p:spTgt spid="123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02"/>
                                        </p:tgtEl>
                                        <p:attrNameLst>
                                          <p:attrName>style.visibility</p:attrName>
                                        </p:attrNameLst>
                                      </p:cBhvr>
                                      <p:to>
                                        <p:strVal val="visible"/>
                                      </p:to>
                                    </p:set>
                                    <p:animEffect transition="in" filter="fade">
                                      <p:cBhvr>
                                        <p:cTn id="37" dur="2000"/>
                                        <p:tgtEl>
                                          <p:spTgt spid="12302"/>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plus(in)">
                                      <p:cBhvr>
                                        <p:cTn id="42" dur="2000"/>
                                        <p:tgtEl>
                                          <p:spTgt spid="1229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308">
                                            <p:txEl>
                                              <p:pRg st="0" end="0"/>
                                            </p:txEl>
                                          </p:spTgt>
                                        </p:tgtEl>
                                        <p:attrNameLst>
                                          <p:attrName>style.visibility</p:attrName>
                                        </p:attrNameLst>
                                      </p:cBhvr>
                                      <p:to>
                                        <p:strVal val="visible"/>
                                      </p:to>
                                    </p:set>
                                    <p:animEffect transition="in" filter="box(in)">
                                      <p:cBhvr>
                                        <p:cTn id="47" dur="500"/>
                                        <p:tgtEl>
                                          <p:spTgt spid="1230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309">
                                            <p:txEl>
                                              <p:pRg st="0" end="0"/>
                                            </p:txEl>
                                          </p:spTgt>
                                        </p:tgtEl>
                                        <p:attrNameLst>
                                          <p:attrName>style.visibility</p:attrName>
                                        </p:attrNameLst>
                                      </p:cBhvr>
                                      <p:to>
                                        <p:strVal val="visible"/>
                                      </p:to>
                                    </p:set>
                                    <p:animEffect transition="in" filter="box(in)">
                                      <p:cBhvr>
                                        <p:cTn id="52" dur="500"/>
                                        <p:tgtEl>
                                          <p:spTgt spid="123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fade">
                                      <p:cBhvr>
                                        <p:cTn id="5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1" grpId="0"/>
      <p:bldP spid="12302" grpId="0" animBg="1"/>
      <p:bldP spid="12303" grpId="0"/>
      <p:bldP spid="12305" grpId="0"/>
      <p:bldP spid="1230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4&quot;&gt;&lt;property id=&quot;20148&quot; value=&quot;5&quot;/&gt;&lt;property id=&quot;20300&quot; value=&quot;Slide 10&quot;/&gt;&lt;property id=&quot;20307&quot; value=&quot;267&quot;/&gt;&lt;/object&gt;&lt;object type=&quot;3&quot; unique_id=&quot;10152&quot;&gt;&lt;property id=&quot;20148&quot; value=&quot;5&quot;/&gt;&lt;property id=&quot;20300&quot; value=&quot;Slide 2&quot;/&gt;&lt;property id=&quot;20307&quot; value=&quot;270&quot;/&gt;&lt;/object&gt;&lt;object type=&quot;3&quot; unique_id=&quot;10153&quot;&gt;&lt;property id=&quot;20148&quot; value=&quot;5&quot;/&gt;&lt;property id=&quot;20300&quot; value=&quot;Slide 11&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ần thiết">
  <a:themeElements>
    <a:clrScheme name="Cần thiết">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ần thiết">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ần thiết">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Essential</Template>
  <TotalTime>215</TotalTime>
  <Words>1302</Words>
  <Application>Microsoft Office PowerPoint</Application>
  <PresentationFormat>On-screen Show (4:3)</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Arial Black</vt:lpstr>
      <vt:lpstr>Times New Roman</vt:lpstr>
      <vt:lpstr>Cần thiết</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HP</cp:lastModifiedBy>
  <cp:revision>25</cp:revision>
  <dcterms:created xsi:type="dcterms:W3CDTF">2020-04-21T02:06:58Z</dcterms:created>
  <dcterms:modified xsi:type="dcterms:W3CDTF">2024-03-22T00:51:48Z</dcterms:modified>
</cp:coreProperties>
</file>