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81" r:id="rId2"/>
    <p:sldId id="260" r:id="rId3"/>
    <p:sldId id="261" r:id="rId4"/>
    <p:sldId id="285"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12192000" cy="6858000"/>
  <p:notesSz cx="6858000" cy="9144000"/>
  <p:embeddedFontLst>
    <p:embeddedFont>
      <p:font typeface="Microsoft YaHei" panose="020B0503020204020204" pitchFamily="34" charset="-122"/>
      <p:regular r:id="rId24"/>
      <p:bold r:id="rId25"/>
    </p:embeddedFont>
    <p:embeddedFont>
      <p:font typeface="Tahoma" panose="020B0604030504040204" pitchFamily="34" charset="0"/>
      <p:regular r:id="rId26"/>
      <p:bold r:id="rId27"/>
    </p:embeddedFont>
    <p:embeddedFont>
      <p:font typeface="Garamond" panose="02020404030301010803" pitchFamily="18" charset="0"/>
      <p:regular r:id="rId28"/>
      <p:bold r:id="rId29"/>
      <p:italic r:id="rId30"/>
    </p:embeddedFont>
    <p:embeddedFont>
      <p:font typeface="VNI-Times" pitchFamily="2" charset="0"/>
      <p:regular r:id="rId31"/>
      <p:bold r:id="rId32"/>
      <p:italic r:id="rId33"/>
      <p:boldItalic r:id="rId34"/>
    </p:embeddedFont>
    <p:embeddedFont>
      <p:font typeface="Impact" panose="020B0806030902050204" pitchFamily="3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orient="horz" pos="561">
          <p15:clr>
            <a:srgbClr val="A4A3A4"/>
          </p15:clr>
        </p15:guide>
        <p15:guide id="4" orient="horz" pos="691">
          <p15:clr>
            <a:srgbClr val="A4A3A4"/>
          </p15:clr>
        </p15:guide>
        <p15:guide id="5" orient="horz" pos="4017">
          <p15:clr>
            <a:srgbClr val="A4A3A4"/>
          </p15:clr>
        </p15:guide>
        <p15:guide id="6" orient="horz" pos="3888">
          <p15:clr>
            <a:srgbClr val="A4A3A4"/>
          </p15:clr>
        </p15:guide>
        <p15:guide id="7" pos="230">
          <p15:clr>
            <a:srgbClr val="A4A3A4"/>
          </p15:clr>
        </p15:guide>
        <p15:guide id="8" pos="7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756" y="66"/>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panose="020B0604020202020204"/>
                <a:ea typeface="Arial" panose="020B0604020202020204"/>
                <a:cs typeface="Arial" panose="020B0604020202020204"/>
                <a:sym typeface="Arial" panose="020B0604020202020204"/>
              </a:rPr>
              <a:pPr marL="0" marR="0" lvl="0" indent="0" algn="r" rtl="0">
                <a:spcBef>
                  <a:spcPts val="0"/>
                </a:spcBef>
                <a:spcAft>
                  <a:spcPts val="0"/>
                </a:spcAft>
                <a:buNone/>
              </a:p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8857324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pPr marL="0" marR="0" lvl="0" indent="0" algn="r" rtl="0">
                <a:spcBef>
                  <a:spcPts val="0"/>
                </a:spcBef>
                <a:spcAft>
                  <a:spcPts val="0"/>
                </a:spcAft>
                <a:buNone/>
              </a:pPr>
              <a:t>1</a:t>
            </a:fld>
            <a:endParaRPr lang="en-GB"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3709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36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935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a:t>
            </a:fld>
            <a:endParaRPr lang="en-GB"/>
          </a:p>
        </p:txBody>
      </p:sp>
    </p:spTree>
    <p:extLst>
      <p:ext uri="{BB962C8B-B14F-4D97-AF65-F5344CB8AC3E}">
        <p14:creationId xmlns:p14="http://schemas.microsoft.com/office/powerpoint/2010/main" val="235450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708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a:t>
            </a:fld>
            <a:endParaRPr lang="en-GB"/>
          </a:p>
        </p:txBody>
      </p:sp>
    </p:spTree>
    <p:extLst>
      <p:ext uri="{BB962C8B-B14F-4D97-AF65-F5344CB8AC3E}">
        <p14:creationId xmlns:p14="http://schemas.microsoft.com/office/powerpoint/2010/main" val="296311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a:t>
            </a:fld>
            <a:endParaRPr lang="en-GB"/>
          </a:p>
        </p:txBody>
      </p:sp>
    </p:spTree>
    <p:extLst>
      <p:ext uri="{BB962C8B-B14F-4D97-AF65-F5344CB8AC3E}">
        <p14:creationId xmlns:p14="http://schemas.microsoft.com/office/powerpoint/2010/main" val="74571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a:t>
            </a:fld>
            <a:endParaRPr lang="en-GB"/>
          </a:p>
        </p:txBody>
      </p:sp>
    </p:spTree>
    <p:extLst>
      <p:ext uri="{BB962C8B-B14F-4D97-AF65-F5344CB8AC3E}">
        <p14:creationId xmlns:p14="http://schemas.microsoft.com/office/powerpoint/2010/main" val="110842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a:t>
            </a:fld>
            <a:endParaRPr lang="en-GB"/>
          </a:p>
        </p:txBody>
      </p:sp>
    </p:spTree>
    <p:extLst>
      <p:ext uri="{BB962C8B-B14F-4D97-AF65-F5344CB8AC3E}">
        <p14:creationId xmlns:p14="http://schemas.microsoft.com/office/powerpoint/2010/main" val="3361753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a:t>
            </a:fld>
            <a:endParaRPr lang="en-GB"/>
          </a:p>
        </p:txBody>
      </p:sp>
    </p:spTree>
    <p:extLst>
      <p:ext uri="{BB962C8B-B14F-4D97-AF65-F5344CB8AC3E}">
        <p14:creationId xmlns:p14="http://schemas.microsoft.com/office/powerpoint/2010/main" val="3967495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a:t>
            </a:fld>
            <a:endParaRPr lang="en-GB"/>
          </a:p>
        </p:txBody>
      </p:sp>
    </p:spTree>
    <p:extLst>
      <p:ext uri="{BB962C8B-B14F-4D97-AF65-F5344CB8AC3E}">
        <p14:creationId xmlns:p14="http://schemas.microsoft.com/office/powerpoint/2010/main" val="309809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a:t>
            </a:fld>
            <a:endParaRPr lang="en-GB"/>
          </a:p>
        </p:txBody>
      </p:sp>
    </p:spTree>
    <p:extLst>
      <p:ext uri="{BB962C8B-B14F-4D97-AF65-F5344CB8AC3E}">
        <p14:creationId xmlns:p14="http://schemas.microsoft.com/office/powerpoint/2010/main" val="2982293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a:t>
            </a:fld>
            <a:endParaRPr lang="en-GB"/>
          </a:p>
        </p:txBody>
      </p:sp>
    </p:spTree>
    <p:extLst>
      <p:ext uri="{BB962C8B-B14F-4D97-AF65-F5344CB8AC3E}">
        <p14:creationId xmlns:p14="http://schemas.microsoft.com/office/powerpoint/2010/main" val="87664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lang="en-GB"/>
          </a:p>
        </p:txBody>
      </p:sp>
    </p:spTree>
    <p:extLst>
      <p:ext uri="{BB962C8B-B14F-4D97-AF65-F5344CB8AC3E}">
        <p14:creationId xmlns:p14="http://schemas.microsoft.com/office/powerpoint/2010/main" val="318823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a:t>
            </a:fld>
            <a:endParaRPr lang="en-GB"/>
          </a:p>
        </p:txBody>
      </p:sp>
    </p:spTree>
    <p:extLst>
      <p:ext uri="{BB962C8B-B14F-4D97-AF65-F5344CB8AC3E}">
        <p14:creationId xmlns:p14="http://schemas.microsoft.com/office/powerpoint/2010/main" val="201840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a:t>
            </a:fld>
            <a:endParaRPr lang="en-GB"/>
          </a:p>
        </p:txBody>
      </p:sp>
    </p:spTree>
    <p:extLst>
      <p:ext uri="{BB962C8B-B14F-4D97-AF65-F5344CB8AC3E}">
        <p14:creationId xmlns:p14="http://schemas.microsoft.com/office/powerpoint/2010/main" val="141312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91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a:t>
            </a:fld>
            <a:endParaRPr lang="en-GB"/>
          </a:p>
        </p:txBody>
      </p:sp>
    </p:spTree>
    <p:extLst>
      <p:ext uri="{BB962C8B-B14F-4D97-AF65-F5344CB8AC3E}">
        <p14:creationId xmlns:p14="http://schemas.microsoft.com/office/powerpoint/2010/main" val="202353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44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a:t>
            </a:fld>
            <a:endParaRPr lang="en-GB"/>
          </a:p>
        </p:txBody>
      </p:sp>
    </p:spTree>
    <p:extLst>
      <p:ext uri="{BB962C8B-B14F-4D97-AF65-F5344CB8AC3E}">
        <p14:creationId xmlns:p14="http://schemas.microsoft.com/office/powerpoint/2010/main" val="3434965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过度页1" type="blank">
  <p:cSld name="BLANK">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4"/>
        <p:cNvGrpSpPr/>
        <p:nvPr/>
      </p:nvGrpSpPr>
      <p:grpSpPr>
        <a:xfrm>
          <a:off x="0" y="0"/>
          <a:ext cx="0" cy="0"/>
          <a:chOff x="0" y="0"/>
          <a:chExt cx="0" cy="0"/>
        </a:xfrm>
      </p:grpSpPr>
      <p:pic>
        <p:nvPicPr>
          <p:cNvPr id="15" name="Google Shape;15;p29"/>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内页-1">
  <p:cSld name="内页-1">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18" name="Google Shape;18;p30"/>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9" name="Google Shape;19;p30"/>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内页-1">
  <p:cSld name="3_内页-1">
    <p:spTree>
      <p:nvGrpSpPr>
        <p:cNvPr id="1" name="Shape 20"/>
        <p:cNvGrpSpPr/>
        <p:nvPr/>
      </p:nvGrpSpPr>
      <p:grpSpPr>
        <a:xfrm>
          <a:off x="0" y="0"/>
          <a:ext cx="0" cy="0"/>
          <a:chOff x="0" y="0"/>
          <a:chExt cx="0" cy="0"/>
        </a:xfrm>
      </p:grpSpPr>
      <p:pic>
        <p:nvPicPr>
          <p:cNvPr id="21" name="Google Shape;21;p31"/>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2" name="Google Shape;22;p31"/>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 name="Google Shape;23;p31"/>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内页-1">
  <p:cSld name="1_内页-1">
    <p:spTree>
      <p:nvGrpSpPr>
        <p:cNvPr id="1" name="Shape 24"/>
        <p:cNvGrpSpPr/>
        <p:nvPr/>
      </p:nvGrpSpPr>
      <p:grpSpPr>
        <a:xfrm>
          <a:off x="0" y="0"/>
          <a:ext cx="0" cy="0"/>
          <a:chOff x="0" y="0"/>
          <a:chExt cx="0" cy="0"/>
        </a:xfrm>
      </p:grpSpPr>
      <p:pic>
        <p:nvPicPr>
          <p:cNvPr id="25" name="Google Shape;25;p32"/>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6" name="Google Shape;26;p32"/>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32"/>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内页-1">
  <p:cSld name="2_内页-1">
    <p:spTree>
      <p:nvGrpSpPr>
        <p:cNvPr id="1" name="Shape 28"/>
        <p:cNvGrpSpPr/>
        <p:nvPr/>
      </p:nvGrpSpPr>
      <p:grpSpPr>
        <a:xfrm>
          <a:off x="0" y="0"/>
          <a:ext cx="0" cy="0"/>
          <a:chOff x="0" y="0"/>
          <a:chExt cx="0" cy="0"/>
        </a:xfrm>
      </p:grpSpPr>
      <p:pic>
        <p:nvPicPr>
          <p:cNvPr id="29" name="Google Shape;29;p33"/>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30" name="Google Shape;30;p33"/>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目录页">
  <p:cSld name="目录页">
    <p:spTree>
      <p:nvGrpSpPr>
        <p:cNvPr id="1" name="Shape 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版权页">
  <p:cSld name="版权页">
    <p:spTree>
      <p:nvGrpSpPr>
        <p:cNvPr id="1" name="Shape 32"/>
        <p:cNvGrpSpPr/>
        <p:nvPr/>
      </p:nvGrpSpPr>
      <p:grpSpPr>
        <a:xfrm>
          <a:off x="0" y="0"/>
          <a:ext cx="0" cy="0"/>
          <a:chOff x="0" y="0"/>
          <a:chExt cx="0" cy="0"/>
        </a:xfrm>
      </p:grpSpPr>
      <p:pic>
        <p:nvPicPr>
          <p:cNvPr id="33" name="Google Shape;33;p35"/>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hangingPunct="1"/>
            <a:fld id="{9A0DB2DC-4C9A-4742-B13C-FB6460FD3503}" type="slidenum">
              <a:rPr lang="en-US"/>
              <a:pPr lvl="0" eaLnBrk="1" hangingPunct="1"/>
              <a:t>‹#›</a:t>
            </a:fld>
            <a:endParaRPr lang="en-US">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1"/>
          <a:srcRect/>
          <a:stretch>
            <a:fillRect/>
          </a:stretch>
        </p:blipFill>
        <p:spPr>
          <a:xfrm>
            <a:off x="2230116" y="-3294530"/>
            <a:ext cx="2980604" cy="3186953"/>
          </a:xfrm>
          <a:prstGeom prst="ellipse">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7"/>
          <p:cNvSpPr txBox="1"/>
          <p:nvPr/>
        </p:nvSpPr>
        <p:spPr>
          <a:xfrm>
            <a:off x="2871788" y="3962400"/>
            <a:ext cx="6477000" cy="368300"/>
          </a:xfrm>
          <a:prstGeom prst="rect">
            <a:avLst/>
          </a:prstGeom>
          <a:noFill/>
          <a:ln w="9525">
            <a:noFill/>
          </a:ln>
        </p:spPr>
        <p:txBody>
          <a:bodyPr>
            <a:spAutoFit/>
          </a:bodyPr>
          <a:lstStyle/>
          <a:p>
            <a:pPr eaLnBrk="0" hangingPunct="0">
              <a:spcBef>
                <a:spcPct val="50000"/>
              </a:spcBef>
              <a:buFontTx/>
            </a:pPr>
            <a:endParaRPr lang="vi-VN" altLang="x-none" sz="1800" dirty="0">
              <a:latin typeface="Garamond" panose="02020404030301010803" pitchFamily="18" charset="0"/>
            </a:endParaRPr>
          </a:p>
        </p:txBody>
      </p:sp>
      <p:sp>
        <p:nvSpPr>
          <p:cNvPr id="47108" name="Line 8"/>
          <p:cNvSpPr/>
          <p:nvPr/>
        </p:nvSpPr>
        <p:spPr>
          <a:xfrm>
            <a:off x="3886200" y="6858000"/>
            <a:ext cx="4191000" cy="0"/>
          </a:xfrm>
          <a:prstGeom prst="line">
            <a:avLst/>
          </a:prstGeom>
          <a:ln w="76200" cap="flat" cmpd="sng">
            <a:pattFill prst="lgCheck">
              <a:fgClr>
                <a:srgbClr val="FF00FF"/>
              </a:fgClr>
              <a:bgClr>
                <a:srgbClr val="FFFFFF"/>
              </a:bgClr>
            </a:pattFill>
            <a:prstDash val="solid"/>
            <a:headEnd type="none" w="med" len="med"/>
            <a:tailEnd type="none" w="med" len="med"/>
          </a:ln>
        </p:spPr>
      </p:sp>
      <p:pic>
        <p:nvPicPr>
          <p:cNvPr id="69644" name="Picture 12" descr="Boo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381500"/>
            <a:ext cx="1981200" cy="83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WordArt 23"/>
          <p:cNvSpPr>
            <a:spLocks noTextEdit="1"/>
          </p:cNvSpPr>
          <p:nvPr/>
        </p:nvSpPr>
        <p:spPr>
          <a:xfrm>
            <a:off x="2822575" y="1447800"/>
            <a:ext cx="7019925" cy="1695450"/>
          </a:xfrm>
          <a:prstGeom prst="rect">
            <a:avLst/>
          </a:prstGeom>
        </p:spPr>
        <p:txBody>
          <a:bodyPr wrap="none" fromWordArt="1">
            <a:prstTxWarp prst="textPlain">
              <a:avLst>
                <a:gd name="adj" fmla="val 50000"/>
              </a:avLst>
            </a:prstTxWarp>
            <a:normAutofit/>
          </a:bodyPr>
          <a:lstStyle/>
          <a:p>
            <a:pPr algn="ctr" eaLnBrk="0" hangingPunct="0"/>
            <a:endParaRPr lang="en-US" sz="360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VNI-Times" charset="0"/>
              <a:ea typeface="VNI-Times" charset="0"/>
            </a:endParaRPr>
          </a:p>
        </p:txBody>
      </p:sp>
      <p:sp>
        <p:nvSpPr>
          <p:cNvPr id="47113" name="WordArt 3"/>
          <p:cNvSpPr>
            <a:spLocks noTextEdit="1"/>
          </p:cNvSpPr>
          <p:nvPr/>
        </p:nvSpPr>
        <p:spPr>
          <a:xfrm>
            <a:off x="3598959" y="3233530"/>
            <a:ext cx="6994525" cy="1444625"/>
          </a:xfrm>
          <a:prstGeom prst="rect">
            <a:avLst/>
          </a:prstGeom>
        </p:spPr>
        <p:txBody>
          <a:bodyPr wrap="none" fromWordArt="1">
            <a:prstTxWarp prst="textPlain">
              <a:avLst>
                <a:gd name="adj" fmla="val 50000"/>
              </a:avLst>
            </a:prstTxWarp>
            <a:normAutofit/>
          </a:bodyPr>
          <a:lstStyle/>
          <a:p>
            <a:pPr algn="ctr" eaLnBrk="0" hangingPunct="0"/>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Những</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con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sếu</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bằng</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giấy</a:t>
            </a:r>
            <a:endPar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47114" name="WordArt 20"/>
          <p:cNvSpPr>
            <a:spLocks noTextEdit="1"/>
          </p:cNvSpPr>
          <p:nvPr/>
        </p:nvSpPr>
        <p:spPr>
          <a:xfrm>
            <a:off x="1153491" y="1335158"/>
            <a:ext cx="9766300" cy="2371724"/>
          </a:xfrm>
          <a:prstGeom prst="rect">
            <a:avLst/>
          </a:prstGeom>
        </p:spPr>
        <p:txBody>
          <a:bodyPr wrap="none" fromWordArt="1">
            <a:prstTxWarp prst="textPlain">
              <a:avLst>
                <a:gd name="adj" fmla="val 50000"/>
              </a:avLst>
            </a:prstTxWarp>
            <a:normAutofit/>
          </a:bodyPr>
          <a:lstStyle/>
          <a:p>
            <a:pPr algn="l" eaLnBrk="0" hangingPunct="0"/>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a:p>
            <a:pPr eaLnBrk="0" hangingPunct="0"/>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3600" b="1" dirty="0" smtClean="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endPar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a:p>
            <a:pPr eaLnBrk="0" hangingPunct="0"/>
            <a:r>
              <a:rPr lang="vi-VN"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p:txBody>
      </p:sp>
      <p:pic>
        <p:nvPicPr>
          <p:cNvPr id="2" name="Google Shape;54;p1"/>
          <p:cNvPicPr preferRelativeResize="0"/>
          <p:nvPr/>
        </p:nvPicPr>
        <p:blipFill rotWithShape="1">
          <a:blip r:embed="rId4"/>
          <a:srcRect/>
          <a:stretch>
            <a:fillRect/>
          </a:stretch>
        </p:blipFill>
        <p:spPr>
          <a:xfrm>
            <a:off x="802640" y="1009650"/>
            <a:ext cx="1275080" cy="1504950"/>
          </a:xfrm>
          <a:prstGeom prst="rect">
            <a:avLst/>
          </a:prstGeom>
          <a:noFill/>
          <a:ln>
            <a:noFill/>
          </a:ln>
        </p:spPr>
      </p:pic>
      <p:pic>
        <p:nvPicPr>
          <p:cNvPr id="3" name="Google Shape;54;p1"/>
          <p:cNvPicPr preferRelativeResize="0"/>
          <p:nvPr/>
        </p:nvPicPr>
        <p:blipFill rotWithShape="1">
          <a:blip r:embed="rId4"/>
          <a:srcRect/>
          <a:stretch>
            <a:fillRect/>
          </a:stretch>
        </p:blipFill>
        <p:spPr>
          <a:xfrm>
            <a:off x="1266408" y="1900142"/>
            <a:ext cx="1274892" cy="1528283"/>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fade">
                                      <p:cBhvr>
                                        <p:cTn id="7" dur="2000"/>
                                        <p:tgtEl>
                                          <p:spTgt spid="69644"/>
                                        </p:tgtEl>
                                      </p:cBhvr>
                                    </p:animEffect>
                                    <p:anim calcmode="lin" valueType="num">
                                      <p:cBhvr>
                                        <p:cTn id="8" dur="2000" fill="hold"/>
                                        <p:tgtEl>
                                          <p:spTgt spid="69644"/>
                                        </p:tgtEl>
                                        <p:attrNameLst>
                                          <p:attrName>style.rotation</p:attrName>
                                        </p:attrNameLst>
                                      </p:cBhvr>
                                      <p:tavLst>
                                        <p:tav tm="0">
                                          <p:val>
                                            <p:fltVal val="720"/>
                                          </p:val>
                                        </p:tav>
                                        <p:tav tm="100000">
                                          <p:val>
                                            <p:fltVal val="0"/>
                                          </p:val>
                                        </p:tav>
                                      </p:tavLst>
                                    </p:anim>
                                    <p:anim calcmode="lin" valueType="num">
                                      <p:cBhvr>
                                        <p:cTn id="9" dur="2000" fill="hold"/>
                                        <p:tgtEl>
                                          <p:spTgt spid="69644"/>
                                        </p:tgtEl>
                                        <p:attrNameLst>
                                          <p:attrName>ppt_h</p:attrName>
                                        </p:attrNameLst>
                                      </p:cBhvr>
                                      <p:tavLst>
                                        <p:tav tm="0">
                                          <p:val>
                                            <p:fltVal val="0"/>
                                          </p:val>
                                        </p:tav>
                                        <p:tav tm="100000">
                                          <p:val>
                                            <p:strVal val="#ppt_h"/>
                                          </p:val>
                                        </p:tav>
                                      </p:tavLst>
                                    </p:anim>
                                    <p:anim calcmode="lin" valueType="num">
                                      <p:cBhvr>
                                        <p:cTn id="10" dur="2000" fill="hold"/>
                                        <p:tgtEl>
                                          <p:spTgt spid="6964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p:nvPr/>
        </p:nvSpPr>
        <p:spPr>
          <a:xfrm>
            <a:off x="525242" y="1800692"/>
            <a:ext cx="2219374" cy="1913253"/>
          </a:xfrm>
          <a:custGeom>
            <a:avLst/>
            <a:gdLst/>
            <a:ahLst/>
            <a:cxnLst/>
            <a:rect l="l" t="t" r="r" b="b"/>
            <a:pathLst>
              <a:path w="2219374" h="1913253" extrusionOk="0">
                <a:moveTo>
                  <a:pt x="1919626" y="1396446"/>
                </a:moveTo>
                <a:lnTo>
                  <a:pt x="2219374" y="1913253"/>
                </a:lnTo>
                <a:lnTo>
                  <a:pt x="1633594" y="1913253"/>
                </a:lnTo>
                <a:close/>
                <a:moveTo>
                  <a:pt x="306189" y="1385342"/>
                </a:moveTo>
                <a:lnTo>
                  <a:pt x="598366" y="1913253"/>
                </a:lnTo>
                <a:lnTo>
                  <a:pt x="0" y="1913253"/>
                </a:lnTo>
                <a:close/>
                <a:moveTo>
                  <a:pt x="1109687" y="0"/>
                </a:moveTo>
                <a:lnTo>
                  <a:pt x="1860205" y="1293996"/>
                </a:lnTo>
                <a:lnTo>
                  <a:pt x="1517471" y="1913253"/>
                </a:lnTo>
                <a:lnTo>
                  <a:pt x="714489" y="1913253"/>
                </a:lnTo>
                <a:lnTo>
                  <a:pt x="365610" y="1282892"/>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29" name="Google Shape;229;p13"/>
          <p:cNvSpPr/>
          <p:nvPr/>
        </p:nvSpPr>
        <p:spPr>
          <a:xfrm rot="10800000">
            <a:off x="1280891" y="694779"/>
            <a:ext cx="2219374" cy="1913253"/>
          </a:xfrm>
          <a:custGeom>
            <a:avLst/>
            <a:gdLst/>
            <a:ahLst/>
            <a:cxnLst/>
            <a:rect l="l" t="t" r="r" b="b"/>
            <a:pathLst>
              <a:path w="2219374" h="1913253" extrusionOk="0">
                <a:moveTo>
                  <a:pt x="274209" y="1440480"/>
                </a:moveTo>
                <a:lnTo>
                  <a:pt x="535869" y="1913253"/>
                </a:lnTo>
                <a:lnTo>
                  <a:pt x="0" y="1913253"/>
                </a:lnTo>
                <a:close/>
                <a:moveTo>
                  <a:pt x="1901706" y="1365550"/>
                </a:moveTo>
                <a:lnTo>
                  <a:pt x="2219374" y="1913253"/>
                </a:lnTo>
                <a:lnTo>
                  <a:pt x="1598575" y="1913253"/>
                </a:lnTo>
                <a:close/>
                <a:moveTo>
                  <a:pt x="1109687" y="0"/>
                </a:moveTo>
                <a:lnTo>
                  <a:pt x="1842285" y="1263099"/>
                </a:lnTo>
                <a:lnTo>
                  <a:pt x="1482451" y="1913253"/>
                </a:lnTo>
                <a:lnTo>
                  <a:pt x="651992" y="1913253"/>
                </a:lnTo>
                <a:lnTo>
                  <a:pt x="333630" y="1338030"/>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0" name="Google Shape;230;p13"/>
          <p:cNvSpPr/>
          <p:nvPr/>
        </p:nvSpPr>
        <p:spPr>
          <a:xfrm>
            <a:off x="530479" y="3886307"/>
            <a:ext cx="2221200" cy="87086"/>
          </a:xfrm>
          <a:prstGeom prst="rect">
            <a:avLst/>
          </a:pr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1" name="Google Shape;231;p13"/>
          <p:cNvSpPr/>
          <p:nvPr/>
        </p:nvSpPr>
        <p:spPr>
          <a:xfrm rot="10800000">
            <a:off x="1321293" y="391788"/>
            <a:ext cx="2219374" cy="87086"/>
          </a:xfrm>
          <a:prstGeom prst="rect">
            <a:avLst/>
          </a:prstGeom>
          <a:solidFill>
            <a:schemeClr val="accent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2" name="Google Shape;232;p13"/>
          <p:cNvSpPr txBox="1"/>
          <p:nvPr/>
        </p:nvSpPr>
        <p:spPr>
          <a:xfrm>
            <a:off x="1834096" y="1238531"/>
            <a:ext cx="1177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CÂU  01</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3" name="Google Shape;233;p13"/>
          <p:cNvSpPr txBox="1"/>
          <p:nvPr/>
        </p:nvSpPr>
        <p:spPr>
          <a:xfrm>
            <a:off x="5606495" y="3806219"/>
            <a:ext cx="11994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03</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4" name="Google Shape;234;p13"/>
          <p:cNvSpPr txBox="1"/>
          <p:nvPr/>
        </p:nvSpPr>
        <p:spPr>
          <a:xfrm>
            <a:off x="7617722" y="3487340"/>
            <a:ext cx="12001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 name="Google Shape;235;p13"/>
          <p:cNvSpPr txBox="1"/>
          <p:nvPr/>
        </p:nvSpPr>
        <p:spPr>
          <a:xfrm>
            <a:off x="9628949" y="3806219"/>
            <a:ext cx="10958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05</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6" name="Google Shape;236;p13"/>
          <p:cNvSpPr txBox="1"/>
          <p:nvPr/>
        </p:nvSpPr>
        <p:spPr>
          <a:xfrm rot="10800000">
            <a:off x="5056396" y="2008036"/>
            <a:ext cx="2299608" cy="345094"/>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GB" sz="1400">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7" name="Google Shape;237;p13"/>
          <p:cNvSpPr/>
          <p:nvPr/>
        </p:nvSpPr>
        <p:spPr>
          <a:xfrm>
            <a:off x="3496258" y="702513"/>
            <a:ext cx="77194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Arial" panose="020B0604020202020204"/>
                <a:ea typeface="Arial" panose="020B0604020202020204"/>
                <a:cs typeface="Arial" panose="020B0604020202020204"/>
                <a:sym typeface="Arial" panose="020B0604020202020204"/>
              </a:rPr>
              <a:t>Hai quả bom ném xuống Nhật Bản đã gây ra những hậu quả gì?</a:t>
            </a:r>
          </a:p>
        </p:txBody>
      </p:sp>
      <p:sp>
        <p:nvSpPr>
          <p:cNvPr id="238" name="Google Shape;238;p13"/>
          <p:cNvSpPr txBox="1"/>
          <p:nvPr/>
        </p:nvSpPr>
        <p:spPr>
          <a:xfrm>
            <a:off x="3089323" y="2706466"/>
            <a:ext cx="8375591"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93382C"/>
              </a:buClr>
              <a:buSzPts val="2400"/>
              <a:buFont typeface="Times New Roman" panose="02020603050405020304"/>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Hai quả bom đã cướp đi mạng sống của gần nửa triệu người. Đến năm 1951, lại có thêm gần 100 000 người ở Hi- rô- si- ma bị chết do nhiễm phóng xạ nguyên tử.</a:t>
            </a:r>
          </a:p>
        </p:txBody>
      </p:sp>
      <p:pic>
        <p:nvPicPr>
          <p:cNvPr id="239" name="Google Shape;239;p13" descr="5 hiểu lầm về bom nguyên tử"/>
          <p:cNvPicPr preferRelativeResize="0"/>
          <p:nvPr/>
        </p:nvPicPr>
        <p:blipFill rotWithShape="1">
          <a:blip r:embed="rId3"/>
          <a:srcRect/>
          <a:stretch>
            <a:fillRect/>
          </a:stretch>
        </p:blipFill>
        <p:spPr>
          <a:xfrm>
            <a:off x="907118" y="4280414"/>
            <a:ext cx="4977316" cy="215889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40" name="Google Shape;240;p13"/>
          <p:cNvPicPr preferRelativeResize="0"/>
          <p:nvPr/>
        </p:nvPicPr>
        <p:blipFill rotWithShape="1">
          <a:blip r:embed="rId4"/>
          <a:srcRect/>
          <a:stretch>
            <a:fillRect/>
          </a:stretch>
        </p:blipFill>
        <p:spPr>
          <a:xfrm rot="517084">
            <a:off x="6482674" y="4264819"/>
            <a:ext cx="4500528" cy="218323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500"/>
                                        <p:tgtEl>
                                          <p:spTgt spid="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9"/>
                                        </p:tgtEl>
                                        <p:attrNameLst>
                                          <p:attrName>style.visibility</p:attrName>
                                        </p:attrNameLst>
                                      </p:cBhvr>
                                      <p:to>
                                        <p:strVal val="visible"/>
                                      </p:to>
                                    </p:set>
                                    <p:animEffect transition="in" filter="fade">
                                      <p:cBhvr>
                                        <p:cTn id="14" dur="500"/>
                                        <p:tgtEl>
                                          <p:spTgt spid="229"/>
                                        </p:tgtEl>
                                      </p:cBhvr>
                                    </p:animEffect>
                                  </p:childTnLst>
                                </p:cTn>
                              </p:par>
                              <p:par>
                                <p:cTn id="15" presetID="10"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animEffect transition="in" filter="fade">
                                      <p:cBhvr>
                                        <p:cTn id="17" dur="500"/>
                                        <p:tgtEl>
                                          <p:spTgt spid="231"/>
                                        </p:tgtEl>
                                      </p:cBhvr>
                                    </p:animEffect>
                                  </p:childTnLst>
                                </p:cTn>
                              </p:par>
                              <p:par>
                                <p:cTn id="18" presetID="10" presetClass="entr" presetSubtype="0" fill="hold" nodeType="withEffect">
                                  <p:stCondLst>
                                    <p:cond delay="0"/>
                                  </p:stCondLst>
                                  <p:childTnLst>
                                    <p:set>
                                      <p:cBhvr>
                                        <p:cTn id="19" dur="1" fill="hold">
                                          <p:stCondLst>
                                            <p:cond delay="0"/>
                                          </p:stCondLst>
                                        </p:cTn>
                                        <p:tgtEl>
                                          <p:spTgt spid="232"/>
                                        </p:tgtEl>
                                        <p:attrNameLst>
                                          <p:attrName>style.visibility</p:attrName>
                                        </p:attrNameLst>
                                      </p:cBhvr>
                                      <p:to>
                                        <p:strVal val="visible"/>
                                      </p:to>
                                    </p:set>
                                    <p:animEffect transition="in" filter="fade">
                                      <p:cBhvr>
                                        <p:cTn id="20" dur="500"/>
                                        <p:tgtEl>
                                          <p:spTgt spid="232"/>
                                        </p:tgtEl>
                                      </p:cBhvr>
                                    </p:animEffect>
                                  </p:childTnLst>
                                </p:cTn>
                              </p:par>
                              <p:par>
                                <p:cTn id="21" presetID="10"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500"/>
                                        <p:tgtEl>
                                          <p:spTgt spid="233"/>
                                        </p:tgtEl>
                                      </p:cBhvr>
                                    </p:animEffect>
                                  </p:childTnLst>
                                </p:cTn>
                              </p:par>
                              <p:par>
                                <p:cTn id="24" presetID="10" presetClass="entr" presetSubtype="0" fill="hold" nodeType="withEffect">
                                  <p:stCondLst>
                                    <p:cond delay="0"/>
                                  </p:stCondLst>
                                  <p:childTnLst>
                                    <p:set>
                                      <p:cBhvr>
                                        <p:cTn id="25" dur="1" fill="hold">
                                          <p:stCondLst>
                                            <p:cond delay="0"/>
                                          </p:stCondLst>
                                        </p:cTn>
                                        <p:tgtEl>
                                          <p:spTgt spid="234"/>
                                        </p:tgtEl>
                                        <p:attrNameLst>
                                          <p:attrName>style.visibility</p:attrName>
                                        </p:attrNameLst>
                                      </p:cBhvr>
                                      <p:to>
                                        <p:strVal val="visible"/>
                                      </p:to>
                                    </p:set>
                                    <p:animEffect transition="in" filter="fade">
                                      <p:cBhvr>
                                        <p:cTn id="26" dur="500"/>
                                        <p:tgtEl>
                                          <p:spTgt spid="234"/>
                                        </p:tgtEl>
                                      </p:cBhvr>
                                    </p:animEffect>
                                  </p:childTnLst>
                                </p:cTn>
                              </p:par>
                              <p:par>
                                <p:cTn id="27" presetID="10"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animEffect transition="in" filter="fade">
                                      <p:cBhvr>
                                        <p:cTn id="29" dur="500"/>
                                        <p:tgtEl>
                                          <p:spTgt spid="23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5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500"/>
                                        <p:tgtEl>
                                          <p:spTgt spid="2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8"/>
                                        </p:tgtEl>
                                        <p:attrNameLst>
                                          <p:attrName>style.visibility</p:attrName>
                                        </p:attrNameLst>
                                      </p:cBhvr>
                                      <p:to>
                                        <p:strVal val="visible"/>
                                      </p:to>
                                    </p:set>
                                    <p:animEffect transition="in" filter="fade">
                                      <p:cBhvr>
                                        <p:cTn id="43" dur="500"/>
                                        <p:tgtEl>
                                          <p:spTgt spid="2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9"/>
                                        </p:tgtEl>
                                        <p:attrNameLst>
                                          <p:attrName>style.visibility</p:attrName>
                                        </p:attrNameLst>
                                      </p:cBhvr>
                                      <p:to>
                                        <p:strVal val="visible"/>
                                      </p:to>
                                    </p:set>
                                    <p:animEffect transition="in" filter="fade">
                                      <p:cBhvr>
                                        <p:cTn id="48" dur="1000"/>
                                        <p:tgtEl>
                                          <p:spTgt spid="239"/>
                                        </p:tgtEl>
                                      </p:cBhvr>
                                    </p:animEffect>
                                  </p:childTnLst>
                                </p:cTn>
                              </p:par>
                              <p:par>
                                <p:cTn id="49" presetID="10" presetClass="entr" presetSubtype="0" fill="hold" nodeType="with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fade">
                                      <p:cBhvr>
                                        <p:cTn id="51"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4"/>
          <p:cNvPicPr preferRelativeResize="0"/>
          <p:nvPr/>
        </p:nvPicPr>
        <p:blipFill rotWithShape="1">
          <a:blip r:embed="rId3"/>
          <a:srcRect/>
          <a:stretch>
            <a:fillRect/>
          </a:stretch>
        </p:blipFill>
        <p:spPr>
          <a:xfrm>
            <a:off x="265881" y="547529"/>
            <a:ext cx="11244981" cy="61533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D4D9"/>
        </a:solidFill>
        <a:effectLst/>
      </p:bgPr>
    </p:bg>
    <p:spTree>
      <p:nvGrpSpPr>
        <p:cNvPr id="1" name="Shape 249"/>
        <p:cNvGrpSpPr/>
        <p:nvPr/>
      </p:nvGrpSpPr>
      <p:grpSpPr>
        <a:xfrm>
          <a:off x="0" y="0"/>
          <a:ext cx="0" cy="0"/>
          <a:chOff x="0" y="0"/>
          <a:chExt cx="0" cy="0"/>
        </a:xfrm>
      </p:grpSpPr>
      <p:sp>
        <p:nvSpPr>
          <p:cNvPr id="250" name="Google Shape;250;p15"/>
          <p:cNvSpPr/>
          <p:nvPr/>
        </p:nvSpPr>
        <p:spPr>
          <a:xfrm>
            <a:off x="473338" y="3377901"/>
            <a:ext cx="3474720" cy="2614108"/>
          </a:xfrm>
          <a:prstGeom prst="roundRect">
            <a:avLst>
              <a:gd name="adj" fmla="val 16667"/>
            </a:avLst>
          </a:prstGeom>
          <a:solidFill>
            <a:srgbClr val="E3ABA7">
              <a:alpha val="85882"/>
            </a:srgbClr>
          </a:solidFill>
          <a:ln w="12700" cap="flat" cmpd="sng">
            <a:solidFill>
              <a:srgbClr val="8D25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dk1"/>
                </a:solidFill>
                <a:latin typeface="Times New Roman" panose="02020603050405020304"/>
                <a:ea typeface="Times New Roman" panose="02020603050405020304"/>
                <a:cs typeface="Times New Roman" panose="02020603050405020304"/>
                <a:sym typeface="Times New Roman" panose="02020603050405020304"/>
              </a:rPr>
              <a:t>Tin vào truyền thuyết: gấp 1000 con hạc để kéo dài sự sống</a:t>
            </a:r>
            <a:endParaRPr sz="32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51" name="Google Shape;251;p15"/>
          <p:cNvPicPr preferRelativeResize="0"/>
          <p:nvPr/>
        </p:nvPicPr>
        <p:blipFill rotWithShape="1">
          <a:blip r:embed="rId3"/>
          <a:srcRect/>
          <a:stretch>
            <a:fillRect/>
          </a:stretch>
        </p:blipFill>
        <p:spPr>
          <a:xfrm>
            <a:off x="4106732" y="3495632"/>
            <a:ext cx="3571539" cy="237864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52" name="Google Shape;252;p15"/>
          <p:cNvPicPr preferRelativeResize="0"/>
          <p:nvPr/>
        </p:nvPicPr>
        <p:blipFill rotWithShape="1">
          <a:blip r:embed="rId4"/>
          <a:srcRect/>
          <a:stretch>
            <a:fillRect/>
          </a:stretch>
        </p:blipFill>
        <p:spPr>
          <a:xfrm>
            <a:off x="7368989" y="3599616"/>
            <a:ext cx="4335332" cy="2612925"/>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253" name="Google Shape;253;p15"/>
          <p:cNvSpPr/>
          <p:nvPr/>
        </p:nvSpPr>
        <p:spPr>
          <a:xfrm>
            <a:off x="1620371" y="356495"/>
            <a:ext cx="6057900" cy="1778575"/>
          </a:xfrm>
          <a:prstGeom prst="cloudCallout">
            <a:avLst>
              <a:gd name="adj1" fmla="val 71262"/>
              <a:gd name="adj2" fmla="val -2495"/>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54" name="Google Shape;254;p15"/>
          <p:cNvSpPr txBox="1"/>
          <p:nvPr/>
        </p:nvSpPr>
        <p:spPr>
          <a:xfrm>
            <a:off x="1893422" y="935028"/>
            <a:ext cx="57848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D0D0D"/>
              </a:buClr>
              <a:buSzPts val="2400"/>
              <a:buFont typeface="Times New Roman" panose="02020603050405020304"/>
              <a:buNone/>
            </a:pPr>
            <a:r>
              <a:rPr lang="en-GB" sz="2400" b="1">
                <a:solidFill>
                  <a:srgbClr val="0D0D0D"/>
                </a:solidFill>
                <a:latin typeface="Times New Roman" panose="02020603050405020304"/>
                <a:ea typeface="Times New Roman" panose="02020603050405020304"/>
                <a:cs typeface="Times New Roman" panose="02020603050405020304"/>
                <a:sym typeface="Times New Roman" panose="02020603050405020304"/>
              </a:rPr>
              <a:t>Cô bé hi vọng kéo dài cuộc sống của mình bằng cách nào?</a:t>
            </a:r>
          </a:p>
        </p:txBody>
      </p:sp>
      <p:pic>
        <p:nvPicPr>
          <p:cNvPr id="255" name="Google Shape;255;p15"/>
          <p:cNvPicPr preferRelativeResize="0"/>
          <p:nvPr/>
        </p:nvPicPr>
        <p:blipFill rotWithShape="1">
          <a:blip r:embed="rId5"/>
          <a:srcRect/>
          <a:stretch>
            <a:fillRect/>
          </a:stretch>
        </p:blipFill>
        <p:spPr>
          <a:xfrm>
            <a:off x="7368989" y="-690595"/>
            <a:ext cx="5230906" cy="52309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2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fade">
                                      <p:cBhvr>
                                        <p:cTn id="20" dur="10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16"/>
          <p:cNvGrpSpPr/>
          <p:nvPr/>
        </p:nvGrpSpPr>
        <p:grpSpPr>
          <a:xfrm>
            <a:off x="1875245" y="2427859"/>
            <a:ext cx="3687000" cy="1148861"/>
            <a:chOff x="321922" y="-14791"/>
            <a:chExt cx="2558397" cy="374831"/>
          </a:xfrm>
        </p:grpSpPr>
        <p:cxnSp>
          <p:nvCxnSpPr>
            <p:cNvPr id="262" name="Google Shape;262;p16"/>
            <p:cNvCxnSpPr/>
            <p:nvPr/>
          </p:nvCxnSpPr>
          <p:spPr>
            <a:xfrm>
              <a:off x="321922" y="-12277"/>
              <a:ext cx="1957772" cy="1"/>
            </a:xfrm>
            <a:prstGeom prst="straightConnector1">
              <a:avLst/>
            </a:prstGeom>
            <a:noFill/>
            <a:ln w="9525" cap="flat" cmpd="sng">
              <a:solidFill>
                <a:schemeClr val="accent1"/>
              </a:solidFill>
              <a:prstDash val="solid"/>
              <a:bevel/>
              <a:headEnd type="oval" w="med" len="med"/>
              <a:tailEnd type="none" w="sm" len="sm"/>
            </a:ln>
          </p:spPr>
        </p:cxnSp>
        <p:cxnSp>
          <p:nvCxnSpPr>
            <p:cNvPr id="263" name="Google Shape;263;p16"/>
            <p:cNvCxnSpPr/>
            <p:nvPr/>
          </p:nvCxnSpPr>
          <p:spPr>
            <a:xfrm>
              <a:off x="2272343" y="-14791"/>
              <a:ext cx="607976" cy="374831"/>
            </a:xfrm>
            <a:prstGeom prst="straightConnector1">
              <a:avLst/>
            </a:prstGeom>
            <a:noFill/>
            <a:ln w="9525" cap="flat" cmpd="sng">
              <a:solidFill>
                <a:schemeClr val="accent1"/>
              </a:solidFill>
              <a:prstDash val="solid"/>
              <a:bevel/>
              <a:headEnd type="none" w="sm" len="sm"/>
              <a:tailEnd type="none" w="sm" len="sm"/>
            </a:ln>
          </p:spPr>
        </p:cxnSp>
      </p:grpSp>
      <p:grpSp>
        <p:nvGrpSpPr>
          <p:cNvPr id="264" name="Google Shape;264;p16"/>
          <p:cNvGrpSpPr/>
          <p:nvPr/>
        </p:nvGrpSpPr>
        <p:grpSpPr>
          <a:xfrm flipH="1">
            <a:off x="6499496" y="2471839"/>
            <a:ext cx="3586403" cy="1075519"/>
            <a:chOff x="440283" y="44025"/>
            <a:chExt cx="2490982" cy="350902"/>
          </a:xfrm>
        </p:grpSpPr>
        <p:cxnSp>
          <p:nvCxnSpPr>
            <p:cNvPr id="265" name="Google Shape;265;p16"/>
            <p:cNvCxnSpPr/>
            <p:nvPr/>
          </p:nvCxnSpPr>
          <p:spPr>
            <a:xfrm>
              <a:off x="440283" y="52801"/>
              <a:ext cx="1957772" cy="1"/>
            </a:xfrm>
            <a:prstGeom prst="straightConnector1">
              <a:avLst/>
            </a:prstGeom>
            <a:noFill/>
            <a:ln w="9525" cap="flat" cmpd="sng">
              <a:solidFill>
                <a:schemeClr val="accent2"/>
              </a:solidFill>
              <a:prstDash val="solid"/>
              <a:bevel/>
              <a:headEnd type="oval" w="med" len="med"/>
              <a:tailEnd type="none" w="sm" len="sm"/>
            </a:ln>
          </p:spPr>
        </p:cxnSp>
        <p:cxnSp>
          <p:nvCxnSpPr>
            <p:cNvPr id="266" name="Google Shape;266;p16"/>
            <p:cNvCxnSpPr/>
            <p:nvPr/>
          </p:nvCxnSpPr>
          <p:spPr>
            <a:xfrm>
              <a:off x="2398055" y="44025"/>
              <a:ext cx="533210" cy="350902"/>
            </a:xfrm>
            <a:prstGeom prst="straightConnector1">
              <a:avLst/>
            </a:prstGeom>
            <a:noFill/>
            <a:ln w="9525" cap="flat" cmpd="sng">
              <a:solidFill>
                <a:schemeClr val="accent2"/>
              </a:solidFill>
              <a:prstDash val="solid"/>
              <a:bevel/>
              <a:headEnd type="none" w="sm" len="sm"/>
              <a:tailEnd type="none" w="sm" len="sm"/>
            </a:ln>
          </p:spPr>
        </p:cxnSp>
      </p:grpSp>
      <p:sp>
        <p:nvSpPr>
          <p:cNvPr id="267" name="Google Shape;267;p16"/>
          <p:cNvSpPr/>
          <p:nvPr/>
        </p:nvSpPr>
        <p:spPr>
          <a:xfrm>
            <a:off x="4921395" y="2435566"/>
            <a:ext cx="2168043" cy="7001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panose="020B0604020202020204"/>
              <a:ea typeface="Arial" panose="020B0604020202020204"/>
              <a:cs typeface="Arial" panose="020B0604020202020204"/>
              <a:sym typeface="Arial" panose="020B0604020202020204"/>
            </a:endParaRPr>
          </a:p>
        </p:txBody>
      </p:sp>
      <p:sp>
        <p:nvSpPr>
          <p:cNvPr id="268" name="Google Shape;268;p16"/>
          <p:cNvSpPr/>
          <p:nvPr/>
        </p:nvSpPr>
        <p:spPr>
          <a:xfrm rot="10800000" flipH="1">
            <a:off x="4960846" y="4485751"/>
            <a:ext cx="2168043" cy="7226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txBox="1"/>
          <p:nvPr/>
        </p:nvSpPr>
        <p:spPr>
          <a:xfrm flipH="1">
            <a:off x="4960825" y="4485750"/>
            <a:ext cx="2168043" cy="7226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panose="020B0604020202020204"/>
              <a:ea typeface="Arial" panose="020B0604020202020204"/>
              <a:cs typeface="Arial" panose="020B0604020202020204"/>
              <a:sym typeface="Arial" panose="020B0604020202020204"/>
            </a:endParaRPr>
          </a:p>
        </p:txBody>
      </p:sp>
      <p:sp>
        <p:nvSpPr>
          <p:cNvPr id="270" name="Google Shape;270;p16"/>
          <p:cNvSpPr/>
          <p:nvPr/>
        </p:nvSpPr>
        <p:spPr>
          <a:xfrm>
            <a:off x="1828554" y="1763953"/>
            <a:ext cx="352847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a)Để tỏ tình đoàn kết với bạn Xa- xa- cô?</a:t>
            </a:r>
          </a:p>
        </p:txBody>
      </p:sp>
      <p:sp>
        <p:nvSpPr>
          <p:cNvPr id="271" name="Google Shape;271;p16"/>
          <p:cNvSpPr/>
          <p:nvPr/>
        </p:nvSpPr>
        <p:spPr>
          <a:xfrm>
            <a:off x="1386149" y="2557024"/>
            <a:ext cx="3545452"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rgbClr val="93382C"/>
                </a:solidFill>
                <a:latin typeface="Times New Roman" panose="02020603050405020304"/>
                <a:ea typeface="Times New Roman" panose="02020603050405020304"/>
                <a:cs typeface="Times New Roman" panose="02020603050405020304"/>
                <a:sym typeface="Times New Roman" panose="02020603050405020304"/>
              </a:rPr>
              <a:t>Các bạn nhỏ trên khắp thế giới đã gấp những con sếu bằng giấy gửi tới Xa- xa- cô.</a:t>
            </a:r>
            <a:endParaRPr sz="2000">
              <a:solidFill>
                <a:srgbClr val="93382C"/>
              </a:solidFill>
              <a:latin typeface="Arial" panose="020B0604020202020204"/>
              <a:ea typeface="Arial" panose="020B0604020202020204"/>
              <a:cs typeface="Arial" panose="020B0604020202020204"/>
              <a:sym typeface="Arial" panose="020B0604020202020204"/>
            </a:endParaRPr>
          </a:p>
        </p:txBody>
      </p:sp>
      <p:sp>
        <p:nvSpPr>
          <p:cNvPr id="272" name="Google Shape;272;p16"/>
          <p:cNvSpPr/>
          <p:nvPr/>
        </p:nvSpPr>
        <p:spPr>
          <a:xfrm>
            <a:off x="7204066" y="1834070"/>
            <a:ext cx="2881834"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b)Để bày tỏ nguyện vọng hoà bình</a:t>
            </a: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273" name="Google Shape;273;p16"/>
          <p:cNvSpPr/>
          <p:nvPr/>
        </p:nvSpPr>
        <p:spPr>
          <a:xfrm>
            <a:off x="7128889" y="2471839"/>
            <a:ext cx="391268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rgbClr val="93382C"/>
                </a:solidFill>
                <a:latin typeface="Times New Roman" panose="02020603050405020304"/>
                <a:ea typeface="Times New Roman" panose="02020603050405020304"/>
                <a:cs typeface="Times New Roman" panose="02020603050405020304"/>
                <a:sym typeface="Times New Roman" panose="02020603050405020304"/>
              </a:rPr>
              <a:t>Các bạn đã quyên góp tiền xây dựng tượng đài tưởng nhớ những nạn nhân đã bị bom nguyên tử sát hại. </a:t>
            </a:r>
          </a:p>
        </p:txBody>
      </p:sp>
      <p:sp>
        <p:nvSpPr>
          <p:cNvPr id="274" name="Google Shape;274;p16"/>
          <p:cNvSpPr/>
          <p:nvPr/>
        </p:nvSpPr>
        <p:spPr>
          <a:xfrm>
            <a:off x="4269181" y="3783945"/>
            <a:ext cx="3472469" cy="563385"/>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75" name="Google Shape;275;p16"/>
          <p:cNvSpPr txBox="1"/>
          <p:nvPr/>
        </p:nvSpPr>
        <p:spPr>
          <a:xfrm>
            <a:off x="4393895" y="3822177"/>
            <a:ext cx="405563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2400"/>
              <a:buFont typeface="Times New Roman" panose="02020603050405020304"/>
              <a:buNone/>
            </a:pPr>
            <a:r>
              <a:rPr lang="en-GB" sz="2400" b="1">
                <a:solidFill>
                  <a:srgbClr val="0D0D0D"/>
                </a:solidFill>
                <a:latin typeface="Times New Roman" panose="02020603050405020304"/>
                <a:ea typeface="Times New Roman" panose="02020603050405020304"/>
                <a:cs typeface="Times New Roman" panose="02020603050405020304"/>
                <a:sym typeface="Times New Roman" panose="02020603050405020304"/>
              </a:rPr>
              <a:t>Các bạn nhỏ đã làm gì?</a:t>
            </a:r>
          </a:p>
        </p:txBody>
      </p:sp>
      <p:pic>
        <p:nvPicPr>
          <p:cNvPr id="276" name="Google Shape;276;p16"/>
          <p:cNvPicPr preferRelativeResize="0"/>
          <p:nvPr/>
        </p:nvPicPr>
        <p:blipFill rotWithShape="1">
          <a:blip r:embed="rId3"/>
          <a:srcRect b="8549"/>
          <a:stretch>
            <a:fillRect/>
          </a:stretch>
        </p:blipFill>
        <p:spPr>
          <a:xfrm>
            <a:off x="7937189" y="3783945"/>
            <a:ext cx="2908840" cy="263431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7" name="Google Shape;277;p16"/>
          <p:cNvPicPr preferRelativeResize="0"/>
          <p:nvPr/>
        </p:nvPicPr>
        <p:blipFill rotWithShape="1">
          <a:blip r:embed="rId4"/>
          <a:srcRect/>
          <a:stretch>
            <a:fillRect/>
          </a:stretch>
        </p:blipFill>
        <p:spPr>
          <a:xfrm>
            <a:off x="962526" y="3822177"/>
            <a:ext cx="3111115" cy="259608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1000"/>
                                        <p:tgtEl>
                                          <p:spTgt spid="27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fade">
                                      <p:cBhvr>
                                        <p:cTn id="15" dur="2000"/>
                                        <p:tgtEl>
                                          <p:spTgt spid="2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2000"/>
                                        <p:tgtEl>
                                          <p:spTgt spid="2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2"/>
                                        </p:tgtEl>
                                        <p:attrNameLst>
                                          <p:attrName>style.visibility</p:attrName>
                                        </p:attrNameLst>
                                      </p:cBhvr>
                                      <p:to>
                                        <p:strVal val="visible"/>
                                      </p:to>
                                    </p:set>
                                    <p:animEffect transition="in" filter="fade">
                                      <p:cBhvr>
                                        <p:cTn id="25" dur="2000"/>
                                        <p:tgtEl>
                                          <p:spTgt spid="2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3"/>
                                        </p:tgtEl>
                                        <p:attrNameLst>
                                          <p:attrName>style.visibility</p:attrName>
                                        </p:attrNameLst>
                                      </p:cBhvr>
                                      <p:to>
                                        <p:strVal val="visible"/>
                                      </p:to>
                                    </p:set>
                                    <p:animEffect transition="in" filter="fade">
                                      <p:cBhvr>
                                        <p:cTn id="30" dur="2000"/>
                                        <p:tgtEl>
                                          <p:spTgt spid="2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fade">
                                      <p:cBhvr>
                                        <p:cTn id="35" dur="1000"/>
                                        <p:tgtEl>
                                          <p:spTgt spid="276"/>
                                        </p:tgtEl>
                                      </p:cBhvr>
                                    </p:animEffect>
                                  </p:childTnLst>
                                </p:cTn>
                              </p:par>
                              <p:par>
                                <p:cTn id="36" presetID="10" presetClass="entr" presetSubtype="0" fill="hold" nodeType="withEffect">
                                  <p:stCondLst>
                                    <p:cond delay="0"/>
                                  </p:stCondLst>
                                  <p:childTnLst>
                                    <p:set>
                                      <p:cBhvr>
                                        <p:cTn id="37" dur="1" fill="hold">
                                          <p:stCondLst>
                                            <p:cond delay="0"/>
                                          </p:stCondLst>
                                        </p:cTn>
                                        <p:tgtEl>
                                          <p:spTgt spid="277"/>
                                        </p:tgtEl>
                                        <p:attrNameLst>
                                          <p:attrName>style.visibility</p:attrName>
                                        </p:attrNameLst>
                                      </p:cBhvr>
                                      <p:to>
                                        <p:strVal val="visible"/>
                                      </p:to>
                                    </p:set>
                                    <p:animEffect transition="in" filter="fade">
                                      <p:cBhvr>
                                        <p:cTn id="38"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p:nvPr/>
        </p:nvSpPr>
        <p:spPr>
          <a:xfrm>
            <a:off x="3253265" y="1996351"/>
            <a:ext cx="5695950" cy="571500"/>
          </a:xfrm>
          <a:prstGeom prst="rect">
            <a:avLst/>
          </a:prstGeom>
        </p:spPr>
        <p:txBody>
          <a:bodyPr>
            <a:prstTxWarp prst="textPlain">
              <a:avLst/>
            </a:prstTxWarp>
          </a:bodyPr>
          <a:lstStyle/>
          <a:p>
            <a:pPr lvl="0" algn="ctr"/>
            <a:r>
              <a:rPr b="1" i="1">
                <a:ln w="19050" cap="flat" cmpd="sng">
                  <a:solidFill>
                    <a:srgbClr val="FF0000"/>
                  </a:solidFill>
                  <a:prstDash val="solid"/>
                  <a:round/>
                  <a:headEnd type="none" w="sm" len="sm"/>
                  <a:tailEnd type="none" w="sm" len="sm"/>
                </a:ln>
                <a:solidFill>
                  <a:srgbClr val="FF0000"/>
                </a:solidFill>
                <a:latin typeface="Times New Roman" panose="02020603050405020304"/>
              </a:rPr>
              <a:t>Những con sếu bằng giấy</a:t>
            </a:r>
          </a:p>
        </p:txBody>
      </p:sp>
      <p:sp>
        <p:nvSpPr>
          <p:cNvPr id="283" name="Google Shape;283;p17"/>
          <p:cNvSpPr/>
          <p:nvPr/>
        </p:nvSpPr>
        <p:spPr>
          <a:xfrm>
            <a:off x="1215393" y="2567851"/>
            <a:ext cx="977169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0000"/>
                </a:solidFill>
                <a:latin typeface="Times New Roman" panose="02020603050405020304"/>
                <a:ea typeface="Times New Roman" panose="02020603050405020304"/>
                <a:cs typeface="Times New Roman" panose="02020603050405020304"/>
                <a:sym typeface="Times New Roman" panose="02020603050405020304"/>
              </a:rPr>
              <a:t>Tố cáo tội ác chiến tranh hạt nhân, thể hiện khát vọng sống, khát vọng hòa bình của trẻ em toàn thế giới.</a:t>
            </a:r>
          </a:p>
        </p:txBody>
      </p:sp>
      <p:sp>
        <p:nvSpPr>
          <p:cNvPr id="284" name="Google Shape;284;p17"/>
          <p:cNvSpPr/>
          <p:nvPr/>
        </p:nvSpPr>
        <p:spPr>
          <a:xfrm>
            <a:off x="5120034" y="888596"/>
            <a:ext cx="2146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sng">
                <a:solidFill>
                  <a:srgbClr val="002060"/>
                </a:solidFill>
                <a:latin typeface="Times New Roman" panose="02020603050405020304"/>
                <a:ea typeface="Times New Roman" panose="02020603050405020304"/>
                <a:cs typeface="Times New Roman" panose="02020603050405020304"/>
                <a:sym typeface="Times New Roman" panose="02020603050405020304"/>
              </a:rPr>
              <a:t>Nội dung</a:t>
            </a:r>
            <a:r>
              <a:rPr lang="en-GB" sz="3600" b="1">
                <a:solidFill>
                  <a:srgbClr val="002060"/>
                </a:solidFill>
                <a:latin typeface="Arial" panose="020B0604020202020204"/>
                <a:ea typeface="Arial" panose="020B0604020202020204"/>
                <a:cs typeface="Arial" panose="020B0604020202020204"/>
                <a:sym typeface="Arial" panose="020B0604020202020204"/>
              </a:rPr>
              <a:t>:</a:t>
            </a:r>
            <a:endParaRPr sz="36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8"/>
          <p:cNvSpPr/>
          <p:nvPr/>
        </p:nvSpPr>
        <p:spPr>
          <a:xfrm>
            <a:off x="4989626" y="2415538"/>
            <a:ext cx="7583374"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THỰC HÀNH LUYỆN TẬP</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grpSp>
        <p:nvGrpSpPr>
          <p:cNvPr id="291" name="Google Shape;291;p18"/>
          <p:cNvGrpSpPr/>
          <p:nvPr/>
        </p:nvGrpSpPr>
        <p:grpSpPr>
          <a:xfrm>
            <a:off x="3008810" y="2593258"/>
            <a:ext cx="1700990" cy="1860550"/>
            <a:chOff x="2607590" y="2491863"/>
            <a:chExt cx="1700990" cy="1860550"/>
          </a:xfrm>
        </p:grpSpPr>
        <p:sp>
          <p:nvSpPr>
            <p:cNvPr id="292" name="Google Shape;292;p18"/>
            <p:cNvSpPr/>
            <p:nvPr/>
          </p:nvSpPr>
          <p:spPr>
            <a:xfrm>
              <a:off x="2607590" y="2491863"/>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293" name="Google Shape;293;p18"/>
            <p:cNvSpPr txBox="1"/>
            <p:nvPr/>
          </p:nvSpPr>
          <p:spPr>
            <a:xfrm>
              <a:off x="3072227" y="2559513"/>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a:solidFill>
                    <a:srgbClr val="FFFFFF"/>
                  </a:solidFill>
                  <a:latin typeface="Arial" panose="020B0604020202020204"/>
                  <a:ea typeface="Arial" panose="020B0604020202020204"/>
                  <a:cs typeface="Arial" panose="020B0604020202020204"/>
                  <a:sym typeface="Arial" panose="020B0604020202020204"/>
                </a:rPr>
                <a:t>03</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pic>
        <p:nvPicPr>
          <p:cNvPr id="294" name="Google Shape;294;p18"/>
          <p:cNvPicPr preferRelativeResize="0"/>
          <p:nvPr/>
        </p:nvPicPr>
        <p:blipFill rotWithShape="1">
          <a:blip r:embed="rId3"/>
          <a:srcRect/>
          <a:stretch>
            <a:fillRect/>
          </a:stretch>
        </p:blipFill>
        <p:spPr>
          <a:xfrm>
            <a:off x="-810170" y="1144404"/>
            <a:ext cx="4669475" cy="5713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fltVal val="0"/>
                                          </p:val>
                                        </p:tav>
                                        <p:tav tm="100000">
                                          <p:val>
                                            <p:strVal val="#ppt_w"/>
                                          </p:val>
                                        </p:tav>
                                      </p:tavLst>
                                    </p:anim>
                                    <p:anim calcmode="lin" valueType="num">
                                      <p:cBhvr additive="base">
                                        <p:cTn id="8" dur="500"/>
                                        <p:tgtEl>
                                          <p:spTgt spid="2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9"/>
          <p:cNvSpPr/>
          <p:nvPr/>
        </p:nvSpPr>
        <p:spPr>
          <a:xfrm>
            <a:off x="5239047" y="2416225"/>
            <a:ext cx="4915800" cy="2216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Luyện đọc diễn cảm</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pic>
        <p:nvPicPr>
          <p:cNvPr id="301" name="Google Shape;301;p19"/>
          <p:cNvPicPr preferRelativeResize="0"/>
          <p:nvPr/>
        </p:nvPicPr>
        <p:blipFill rotWithShape="1">
          <a:blip r:embed="rId3"/>
          <a:srcRect/>
          <a:stretch>
            <a:fillRect/>
          </a:stretch>
        </p:blipFill>
        <p:spPr>
          <a:xfrm>
            <a:off x="1963771" y="1739983"/>
            <a:ext cx="2477205" cy="3974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fltVal val="0"/>
                                          </p:val>
                                        </p:tav>
                                        <p:tav tm="100000">
                                          <p:val>
                                            <p:strVal val="#ppt_w"/>
                                          </p:val>
                                        </p:tav>
                                      </p:tavLst>
                                    </p:anim>
                                    <p:anim calcmode="lin" valueType="num">
                                      <p:cBhvr additive="base">
                                        <p:cTn id="8" dur="500"/>
                                        <p:tgtEl>
                                          <p:spTgt spid="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0"/>
          <p:cNvSpPr/>
          <p:nvPr/>
        </p:nvSpPr>
        <p:spPr>
          <a:xfrm>
            <a:off x="874059" y="766482"/>
            <a:ext cx="10233212" cy="5257800"/>
          </a:xfrm>
          <a:prstGeom prst="roundRect">
            <a:avLst>
              <a:gd name="adj" fmla="val 16667"/>
            </a:avLst>
          </a:prstGeom>
          <a:solidFill>
            <a:srgbClr val="ECC7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08" name="Google Shape;308;p20"/>
          <p:cNvSpPr txBox="1"/>
          <p:nvPr/>
        </p:nvSpPr>
        <p:spPr>
          <a:xfrm>
            <a:off x="1562333" y="1102446"/>
            <a:ext cx="8856663" cy="45858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4000"/>
              <a:buFont typeface="Times New Roman" panose="02020603050405020304"/>
              <a:buNone/>
            </a:pPr>
            <a:r>
              <a:rPr lang="en-GB" sz="4000" b="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Xúc động trước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cái chết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của em, học sinh thành phố Hi- rô- si- ma đã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quyên góp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tiền xây dựng một tượng đài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tưởng</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nhớ</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những nạn nhân bị bom nguyên tử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sát hại</a:t>
            </a:r>
            <a:r>
              <a:rPr lang="en-GB" sz="3600" b="1">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Trên đỉnh tượng đài cao 9 mét là hình một bé gái giơ cao hai tay nâng một con sếu. Dưới tượng đài khắc dòng chữ: “Chúng tôi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muốn</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 thế giới này </a:t>
            </a:r>
            <a:r>
              <a:rPr lang="en-GB" sz="3600" b="1" i="1" u="sng">
                <a:solidFill>
                  <a:srgbClr val="FF0000"/>
                </a:solidFill>
                <a:latin typeface="Times New Roman" panose="02020603050405020304"/>
                <a:ea typeface="Times New Roman" panose="02020603050405020304"/>
                <a:cs typeface="Times New Roman" panose="02020603050405020304"/>
                <a:sym typeface="Times New Roman" panose="02020603050405020304"/>
              </a:rPr>
              <a:t>mãi</a:t>
            </a:r>
            <a:r>
              <a:rPr lang="en-GB" sz="3600" b="1" i="1" u="sng">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i="1" u="sng">
                <a:solidFill>
                  <a:srgbClr val="FF0000"/>
                </a:solidFill>
                <a:latin typeface="Times New Roman" panose="02020603050405020304"/>
                <a:ea typeface="Times New Roman" panose="02020603050405020304"/>
                <a:cs typeface="Times New Roman" panose="02020603050405020304"/>
                <a:sym typeface="Times New Roman" panose="02020603050405020304"/>
              </a:rPr>
              <a:t>mãi</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hoà bình”.</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p:nvPr/>
        </p:nvSpPr>
        <p:spPr>
          <a:xfrm>
            <a:off x="369864" y="466549"/>
            <a:ext cx="46771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A50021"/>
                </a:solidFill>
                <a:latin typeface="Times New Roman" panose="02020603050405020304"/>
                <a:ea typeface="Times New Roman" panose="02020603050405020304"/>
                <a:cs typeface="Times New Roman" panose="02020603050405020304"/>
                <a:sym typeface="Times New Roman" panose="02020603050405020304"/>
              </a:rPr>
              <a:t>Khu tưởng niệm Hòa Bình Hi- rô- si- ma được UNESCO đưa vào danh sách di sản thế giới năm 1996</a:t>
            </a:r>
          </a:p>
        </p:txBody>
      </p:sp>
      <p:sp>
        <p:nvSpPr>
          <p:cNvPr id="315" name="Google Shape;315;p21"/>
          <p:cNvSpPr/>
          <p:nvPr/>
        </p:nvSpPr>
        <p:spPr>
          <a:xfrm>
            <a:off x="6683343" y="619030"/>
            <a:ext cx="440190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000099"/>
                </a:solidFill>
                <a:latin typeface="Times New Roman" panose="02020603050405020304"/>
                <a:ea typeface="Times New Roman" panose="02020603050405020304"/>
                <a:cs typeface="Times New Roman" panose="02020603050405020304"/>
                <a:sym typeface="Times New Roman" panose="02020603050405020304"/>
              </a:rPr>
              <a:t>Lễ tưởng niệm 71 năm Mỹ ném bom nguyên tử xuống Nhật Bản </a:t>
            </a:r>
          </a:p>
        </p:txBody>
      </p:sp>
      <p:pic>
        <p:nvPicPr>
          <p:cNvPr id="316" name="Google Shape;316;p21"/>
          <p:cNvPicPr preferRelativeResize="0"/>
          <p:nvPr/>
        </p:nvPicPr>
        <p:blipFill rotWithShape="1">
          <a:blip r:embed="rId3"/>
          <a:srcRect/>
          <a:stretch>
            <a:fillRect/>
          </a:stretch>
        </p:blipFill>
        <p:spPr>
          <a:xfrm>
            <a:off x="259888" y="1983902"/>
            <a:ext cx="3780072" cy="30146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7" name="Google Shape;317;p21"/>
          <p:cNvPicPr preferRelativeResize="0"/>
          <p:nvPr/>
        </p:nvPicPr>
        <p:blipFill rotWithShape="1">
          <a:blip r:embed="rId4"/>
          <a:srcRect/>
          <a:stretch>
            <a:fillRect/>
          </a:stretch>
        </p:blipFill>
        <p:spPr>
          <a:xfrm rot="-1">
            <a:off x="7826031" y="1813970"/>
            <a:ext cx="4302256" cy="335446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8" name="Google Shape;318;p21" descr="hiroshima thanh pho bieu tuong cho hoa binh"/>
          <p:cNvPicPr preferRelativeResize="0"/>
          <p:nvPr/>
        </p:nvPicPr>
        <p:blipFill rotWithShape="1">
          <a:blip r:embed="rId5"/>
          <a:srcRect/>
          <a:stretch>
            <a:fillRect/>
          </a:stretch>
        </p:blipFill>
        <p:spPr>
          <a:xfrm>
            <a:off x="4365966" y="1810322"/>
            <a:ext cx="3460068" cy="334368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319" name="Google Shape;319;p21"/>
          <p:cNvSpPr/>
          <p:nvPr/>
        </p:nvSpPr>
        <p:spPr>
          <a:xfrm>
            <a:off x="369864" y="5297455"/>
            <a:ext cx="117254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a:solidFill>
                  <a:srgbClr val="333333"/>
                </a:solidFill>
                <a:latin typeface="Arial" panose="020B0604020202020204"/>
                <a:ea typeface="Arial" panose="020B0604020202020204"/>
                <a:cs typeface="Arial" panose="020B0604020202020204"/>
                <a:sym typeface="Arial" panose="020B0604020202020204"/>
              </a:rPr>
              <a:t>Chứng tích chỉ còn trơ khung của tòa nhà Genbak Dome (còn gọi là Mái vòm bom nguyên tử) gợi nhớ lại thời điểm quả bom nguyên tử mà không quân Mỹ ném xuống Hiroshima ngày 6/8/1945 san bằng tất cả. Những bức tường đổ nát của tòa nhà này, được bảo tồn hơn bảy thập kỷ qua, là một phần của Đài tưởng niệm Hòa bình Hiroshima</a:t>
            </a:r>
            <a:endParaRPr sz="1800" i="1">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par>
                                <p:cTn id="16" presetID="10" presetClass="entr" presetSubtype="0"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1000"/>
                                        <p:tgtEl>
                                          <p:spTgt spid="318"/>
                                        </p:tgtEl>
                                      </p:cBhvr>
                                    </p:animEffect>
                                  </p:childTnLst>
                                </p:cTn>
                              </p:par>
                              <p:par>
                                <p:cTn id="19" presetID="10"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animEffect transition="in" filter="fade">
                                      <p:cBhvr>
                                        <p:cTn id="21"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3620502" y="1935139"/>
            <a:ext cx="6069624" cy="221599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VẬN DỤNG</a:t>
            </a:r>
          </a:p>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TRẢI NGHIỆM</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sp>
        <p:nvSpPr>
          <p:cNvPr id="326" name="Google Shape;326;p22"/>
          <p:cNvSpPr/>
          <p:nvPr/>
        </p:nvSpPr>
        <p:spPr>
          <a:xfrm>
            <a:off x="1388201" y="242588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7" name="Google Shape;327;p22"/>
          <p:cNvSpPr txBox="1"/>
          <p:nvPr/>
        </p:nvSpPr>
        <p:spPr>
          <a:xfrm>
            <a:off x="1852838" y="2425881"/>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a:solidFill>
                  <a:srgbClr val="FFFFFF"/>
                </a:solidFill>
                <a:latin typeface="Arial" panose="020B0604020202020204"/>
                <a:ea typeface="Arial" panose="020B0604020202020204"/>
                <a:cs typeface="Arial" panose="020B0604020202020204"/>
                <a:sym typeface="Arial" panose="020B0604020202020204"/>
              </a:rPr>
              <a:t>04</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8" name="Google Shape;328;p22"/>
          <p:cNvSpPr/>
          <p:nvPr/>
        </p:nvSpPr>
        <p:spPr>
          <a:xfrm>
            <a:off x="3553828" y="4151130"/>
            <a:ext cx="5890210" cy="1415952"/>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dk1"/>
                </a:solidFill>
                <a:latin typeface="Arial" panose="020B0604020202020204"/>
                <a:ea typeface="Arial" panose="020B0604020202020204"/>
                <a:cs typeface="Arial" panose="020B0604020202020204"/>
                <a:sym typeface="Arial" panose="020B0604020202020204"/>
              </a:rPr>
              <a:t>Em hãy vẽ một bức tranh để thể hiện mong muốn được chung sống hòa bình trên trái đất này nhé!</a:t>
            </a:r>
            <a:endParaRPr sz="2400" b="1">
              <a:solidFill>
                <a:schemeClr val="dk1"/>
              </a:solidFill>
              <a:latin typeface="Arial" panose="020B0604020202020204"/>
              <a:ea typeface="Arial" panose="020B0604020202020204"/>
              <a:cs typeface="Arial" panose="020B0604020202020204"/>
              <a:sym typeface="Arial" panose="020B0604020202020204"/>
            </a:endParaRPr>
          </a:p>
        </p:txBody>
      </p:sp>
      <p:pic>
        <p:nvPicPr>
          <p:cNvPr id="329" name="Google Shape;329;p22"/>
          <p:cNvPicPr preferRelativeResize="0"/>
          <p:nvPr/>
        </p:nvPicPr>
        <p:blipFill rotWithShape="1">
          <a:blip r:embed="rId3"/>
          <a:srcRect/>
          <a:stretch>
            <a:fillRect/>
          </a:stretch>
        </p:blipFill>
        <p:spPr>
          <a:xfrm rot="3628844">
            <a:off x="535836" y="3837997"/>
            <a:ext cx="2634002" cy="38632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ppt_w</p:attrName>
                                        </p:attrNameLst>
                                      </p:cBhvr>
                                      <p:tavLst>
                                        <p:tav tm="0">
                                          <p:val>
                                            <p:fltVal val="0"/>
                                          </p:val>
                                        </p:tav>
                                        <p:tav tm="100000">
                                          <p:val>
                                            <p:strVal val="#ppt_w"/>
                                          </p:val>
                                        </p:tav>
                                      </p:tavLst>
                                    </p:anim>
                                    <p:anim calcmode="lin" valueType="num">
                                      <p:cBhvr additive="base">
                                        <p:cTn id="8" dur="500"/>
                                        <p:tgtEl>
                                          <p:spTgt spid="3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ppt_w</p:attrName>
                                        </p:attrNameLst>
                                      </p:cBhvr>
                                      <p:tavLst>
                                        <p:tav tm="0">
                                          <p:val>
                                            <p:fltVal val="0"/>
                                          </p:val>
                                        </p:tav>
                                        <p:tav tm="100000">
                                          <p:val>
                                            <p:strVal val="#ppt_w"/>
                                          </p:val>
                                        </p:tav>
                                      </p:tavLst>
                                    </p:anim>
                                    <p:anim calcmode="lin" valueType="num">
                                      <p:cBhvr additive="base">
                                        <p:cTn id="12" dur="500"/>
                                        <p:tgtEl>
                                          <p:spTgt spid="32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p:nvPr/>
        </p:nvSpPr>
        <p:spPr>
          <a:xfrm>
            <a:off x="906957" y="426974"/>
            <a:ext cx="3343767" cy="996778"/>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panose="020B0604020202020204"/>
                <a:ea typeface="Arial" panose="020B0604020202020204"/>
                <a:cs typeface="Arial" panose="020B0604020202020204"/>
                <a:sym typeface="Arial" panose="020B0604020202020204"/>
              </a:rPr>
              <a:t>LUYỆN ĐỌC </a:t>
            </a: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1" name="Google Shape;101;p6"/>
          <p:cNvSpPr/>
          <p:nvPr/>
        </p:nvSpPr>
        <p:spPr>
          <a:xfrm>
            <a:off x="462115" y="538896"/>
            <a:ext cx="604439" cy="772933"/>
          </a:xfrm>
          <a:prstGeom prst="ellipse">
            <a:avLst/>
          </a:prstGeom>
          <a:solidFill>
            <a:schemeClr val="accent5"/>
          </a:solidFill>
          <a:ln>
            <a:noFill/>
          </a:ln>
          <a:effectLst>
            <a:outerShdw blurRad="57785" dist="33020" dir="3180000" algn="ctr">
              <a:srgbClr val="000000">
                <a:alpha val="29803"/>
              </a:srgbClr>
            </a:outerShdw>
          </a:effectLst>
        </p:spPr>
        <p:txBody>
          <a:bodyPr spcFirstLastPara="1" wrap="square" lIns="0" tIns="0" rIns="0" bIns="0" anchor="ctr" anchorCtr="0">
            <a:noAutofit/>
          </a:bodyPr>
          <a:lstStyle/>
          <a:p>
            <a:pPr marL="0" marR="0" lvl="0" indent="0" algn="ctr" rtl="0">
              <a:lnSpc>
                <a:spcPct val="130000"/>
              </a:lnSpc>
              <a:spcBef>
                <a:spcPts val="0"/>
              </a:spcBef>
              <a:spcAft>
                <a:spcPts val="0"/>
              </a:spcAft>
              <a:buNone/>
            </a:pPr>
            <a:r>
              <a:rPr lang="en-GB" sz="3600">
                <a:solidFill>
                  <a:schemeClr val="lt1"/>
                </a:solidFill>
                <a:latin typeface="Impact" panose="020B0806030902050204"/>
                <a:ea typeface="Impact" panose="020B0806030902050204"/>
                <a:cs typeface="Impact" panose="020B0806030902050204"/>
                <a:sym typeface="Impact" panose="020B0806030902050204"/>
              </a:rPr>
              <a:t>01</a:t>
            </a:r>
          </a:p>
        </p:txBody>
      </p:sp>
      <p:sp>
        <p:nvSpPr>
          <p:cNvPr id="102" name="Google Shape;102;p6"/>
          <p:cNvSpPr/>
          <p:nvPr/>
        </p:nvSpPr>
        <p:spPr>
          <a:xfrm>
            <a:off x="462115" y="1535674"/>
            <a:ext cx="11104606" cy="48320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Tahoma" panose="020B0604030504040204"/>
                <a:ea typeface="Tahoma" panose="020B0604030504040204"/>
                <a:cs typeface="Tahoma" panose="020B0604030504040204"/>
                <a:sym typeface="Tahoma" panose="020B0604030504040204"/>
              </a:rPr>
              <a:t>Những con sếu bằng giấy</a:t>
            </a:r>
            <a:endParaRPr sz="2000">
              <a:solidFill>
                <a:schemeClr val="dk1"/>
              </a:solidFill>
              <a:latin typeface="Tahoma" panose="020B0604030504040204"/>
              <a:ea typeface="Tahoma" panose="020B0604030504040204"/>
              <a:cs typeface="Tahoma" panose="020B0604030504040204"/>
              <a:sym typeface="Tahoma" panose="020B0604030504040204"/>
            </a:endParaRP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Ngày 16-7-1945, nước Mĩ chế tạo được bom nguyên tử. Hơn nửa tháng sau, chính phủ Mĩ quyết định ném cả hai quả bom mới chế tạo xuống Nhật Bản.</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Hai quả bom ném xuống các thành phố Hi-rô-si-ma và Na-ga-sa-ki đã cướp đi mạng sống của gần nửa triệu người. Đến năm 1951, lại có thêm gần 100 000 người ở Hi-rô-si-ma bị chết do nhiễm phóng xạ nguyên tử.</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a:t>
            </a:r>
            <a:r>
              <a:rPr lang="en-GB" sz="1800" i="1">
                <a:solidFill>
                  <a:schemeClr val="dk1"/>
                </a:solidFill>
                <a:latin typeface="Tahoma" panose="020B0604030504040204"/>
                <a:ea typeface="Tahoma" panose="020B0604030504040204"/>
                <a:cs typeface="Tahoma" panose="020B0604030504040204"/>
                <a:sym typeface="Tahoma" panose="020B0604030504040204"/>
              </a:rPr>
              <a:t>Chúng tôi muốn thế giới này mãi mãi hòa bình</a:t>
            </a:r>
            <a:r>
              <a:rPr lang="en-GB" sz="1800">
                <a:solidFill>
                  <a:schemeClr val="dk1"/>
                </a:solidFill>
                <a:latin typeface="Tahoma" panose="020B0604030504040204"/>
                <a:ea typeface="Tahoma" panose="020B0604030504040204"/>
                <a:cs typeface="Tahoma" panose="020B0604030504040204"/>
                <a:sym typeface="Tahoma" panose="020B0604030504040204"/>
              </a:rPr>
              <a:t>“</a:t>
            </a:r>
          </a:p>
          <a:p>
            <a:pPr marL="0" marR="0" lvl="0" indent="0" algn="r"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(theo </a:t>
            </a:r>
            <a:r>
              <a:rPr lang="en-GB" sz="1800" b="1">
                <a:solidFill>
                  <a:schemeClr val="dk1"/>
                </a:solidFill>
                <a:latin typeface="Tahoma" panose="020B0604030504040204"/>
                <a:ea typeface="Tahoma" panose="020B0604030504040204"/>
                <a:cs typeface="Tahoma" panose="020B0604030504040204"/>
                <a:sym typeface="Tahoma" panose="020B0604030504040204"/>
              </a:rPr>
              <a:t>Những mẩu chuyện lịch sử thế giới</a:t>
            </a:r>
            <a:r>
              <a:rPr lang="en-GB" sz="1800">
                <a:solidFill>
                  <a:schemeClr val="dk1"/>
                </a:solidFill>
                <a:latin typeface="Tahoma" panose="020B0604030504040204"/>
                <a:ea typeface="Tahoma" panose="020B0604030504040204"/>
                <a:cs typeface="Tahoma" panose="020B0604030504040204"/>
                <a:sym typeface="Tahoma" panose="020B0604030504040204"/>
              </a:rPr>
              <a:t>)</a:t>
            </a:r>
            <a:endParaRPr sz="1800" b="0" i="0">
              <a:solidFill>
                <a:schemeClr val="dk1"/>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p:nvPr/>
        </p:nvSpPr>
        <p:spPr>
          <a:xfrm>
            <a:off x="632012" y="457200"/>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6" name="Google Shape;336;p23"/>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7" name="Google Shape;337;p23"/>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8" name="Google Shape;338;p23"/>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9" name="Google Shape;339;p23"/>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0" name="Google Shape;340;p23"/>
          <p:cNvSpPr/>
          <p:nvPr/>
        </p:nvSpPr>
        <p:spPr>
          <a:xfrm rot="-1497907">
            <a:off x="6069528" y="1468832"/>
            <a:ext cx="442419" cy="859627"/>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1" name="Google Shape;341;p23"/>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2" name="Google Shape;342;p23"/>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pic>
        <p:nvPicPr>
          <p:cNvPr id="343" name="Google Shape;343;p23"/>
          <p:cNvPicPr preferRelativeResize="0"/>
          <p:nvPr/>
        </p:nvPicPr>
        <p:blipFill rotWithShape="1">
          <a:blip r:embed="rId3"/>
          <a:srcRect/>
          <a:stretch>
            <a:fillRect/>
          </a:stretch>
        </p:blipFill>
        <p:spPr>
          <a:xfrm>
            <a:off x="631996" y="1988160"/>
            <a:ext cx="3990975" cy="324522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44" name="Google Shape;344;p23"/>
          <p:cNvPicPr preferRelativeResize="0"/>
          <p:nvPr/>
        </p:nvPicPr>
        <p:blipFill rotWithShape="1">
          <a:blip r:embed="rId4"/>
          <a:srcRect/>
          <a:stretch>
            <a:fillRect/>
          </a:stretch>
        </p:blipFill>
        <p:spPr>
          <a:xfrm>
            <a:off x="4908945" y="1918376"/>
            <a:ext cx="3861284" cy="36710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45" name="Google Shape;345;p23"/>
          <p:cNvPicPr preferRelativeResize="0"/>
          <p:nvPr/>
        </p:nvPicPr>
        <p:blipFill rotWithShape="1">
          <a:blip r:embed="rId5"/>
          <a:srcRect t="1" b="5760"/>
          <a:stretch>
            <a:fillRect/>
          </a:stretch>
        </p:blipFill>
        <p:spPr>
          <a:xfrm rot="877504">
            <a:off x="8133642" y="2285319"/>
            <a:ext cx="3640704" cy="293716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822"/>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20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
                                        </p:tgtEl>
                                        <p:attrNameLst>
                                          <p:attrName>style.visibility</p:attrName>
                                        </p:attrNameLst>
                                      </p:cBhvr>
                                      <p:to>
                                        <p:strVal val="visible"/>
                                      </p:to>
                                    </p:set>
                                    <p:animEffect transition="in" filter="fade">
                                      <p:cBhvr>
                                        <p:cTn id="17" dur="2000"/>
                                        <p:tgtEl>
                                          <p:spTgt spid="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
                                        </p:tgtEl>
                                        <p:attrNameLst>
                                          <p:attrName>style.visibility</p:attrName>
                                        </p:attrNameLst>
                                      </p:cBhvr>
                                      <p:to>
                                        <p:strVal val="visible"/>
                                      </p:to>
                                    </p:set>
                                    <p:animEffect transition="in" filter="fade">
                                      <p:cBhvr>
                                        <p:cTn id="22" dur="2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p:nvPr/>
        </p:nvSpPr>
        <p:spPr>
          <a:xfrm>
            <a:off x="658236" y="443751"/>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2" name="Google Shape;352;p24"/>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3" name="Google Shape;353;p24"/>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4" name="Google Shape;354;p24"/>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5" name="Google Shape;355;p24"/>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6" name="Google Shape;356;p24"/>
          <p:cNvSpPr/>
          <p:nvPr/>
        </p:nvSpPr>
        <p:spPr>
          <a:xfrm rot="-1497907">
            <a:off x="6030165" y="1477547"/>
            <a:ext cx="442419" cy="673102"/>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7" name="Google Shape;357;p24"/>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8" name="Google Shape;358;p24"/>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pic>
        <p:nvPicPr>
          <p:cNvPr id="359" name="Google Shape;359;p24"/>
          <p:cNvPicPr preferRelativeResize="0"/>
          <p:nvPr/>
        </p:nvPicPr>
        <p:blipFill rotWithShape="1">
          <a:blip r:embed="rId3"/>
          <a:srcRect b="4705"/>
          <a:stretch>
            <a:fillRect/>
          </a:stretch>
        </p:blipFill>
        <p:spPr>
          <a:xfrm rot="-270467">
            <a:off x="963533" y="2038220"/>
            <a:ext cx="3319632" cy="442066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60" name="Google Shape;360;p24"/>
          <p:cNvPicPr preferRelativeResize="0"/>
          <p:nvPr/>
        </p:nvPicPr>
        <p:blipFill rotWithShape="1">
          <a:blip r:embed="rId4"/>
          <a:srcRect b="9019"/>
          <a:stretch>
            <a:fillRect/>
          </a:stretch>
        </p:blipFill>
        <p:spPr>
          <a:xfrm>
            <a:off x="4588458" y="2170706"/>
            <a:ext cx="3192699" cy="4095622"/>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361" name="Google Shape;361;p24"/>
          <p:cNvPicPr preferRelativeResize="0"/>
          <p:nvPr/>
        </p:nvPicPr>
        <p:blipFill rotWithShape="1">
          <a:blip r:embed="rId5"/>
          <a:srcRect b="5688"/>
          <a:stretch>
            <a:fillRect/>
          </a:stretch>
        </p:blipFill>
        <p:spPr>
          <a:xfrm rot="647822">
            <a:off x="7989722" y="2208005"/>
            <a:ext cx="3123466" cy="430635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822"/>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1000"/>
                                        <p:tgtEl>
                                          <p:spTgt spid="3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0"/>
                                        </p:tgtEl>
                                        <p:attrNameLst>
                                          <p:attrName>style.visibility</p:attrName>
                                        </p:attrNameLst>
                                      </p:cBhvr>
                                      <p:to>
                                        <p:strVal val="visible"/>
                                      </p:to>
                                    </p:set>
                                    <p:animEffect transition="in" filter="fade">
                                      <p:cBhvr>
                                        <p:cTn id="17" dur="1000"/>
                                        <p:tgtEl>
                                          <p:spTgt spid="3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1"/>
                                        </p:tgtEl>
                                        <p:attrNameLst>
                                          <p:attrName>style.visibility</p:attrName>
                                        </p:attrNameLst>
                                      </p:cBhvr>
                                      <p:to>
                                        <p:strVal val="visible"/>
                                      </p:to>
                                    </p:set>
                                    <p:animEffect transition="in" filter="fade">
                                      <p:cBhvr>
                                        <p:cTn id="2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p:nvPr/>
        </p:nvSpPr>
        <p:spPr>
          <a:xfrm>
            <a:off x="4819425" y="3331936"/>
            <a:ext cx="1352550" cy="1746250"/>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chemeClr val="accent3"/>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09" name="Google Shape;109;p7"/>
          <p:cNvSpPr/>
          <p:nvPr/>
        </p:nvSpPr>
        <p:spPr>
          <a:xfrm>
            <a:off x="4851175" y="2371499"/>
            <a:ext cx="1749425" cy="1344612"/>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chemeClr val="accent1"/>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1</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0" name="Google Shape;110;p7"/>
          <p:cNvSpPr/>
          <p:nvPr/>
        </p:nvSpPr>
        <p:spPr>
          <a:xfrm>
            <a:off x="6186080" y="2424805"/>
            <a:ext cx="1352550" cy="1747837"/>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chemeClr val="accent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1" name="Google Shape;111;p7"/>
          <p:cNvSpPr/>
          <p:nvPr/>
        </p:nvSpPr>
        <p:spPr>
          <a:xfrm>
            <a:off x="5781450" y="3770086"/>
            <a:ext cx="1749425" cy="1352550"/>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chemeClr val="accent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3</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2" name="Google Shape;112;p7"/>
          <p:cNvSpPr/>
          <p:nvPr/>
        </p:nvSpPr>
        <p:spPr>
          <a:xfrm>
            <a:off x="1286092" y="2245123"/>
            <a:ext cx="3261957"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Từ đầu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“xuống Nhật Bản”</a:t>
            </a:r>
          </a:p>
        </p:txBody>
      </p:sp>
      <p:sp>
        <p:nvSpPr>
          <p:cNvPr id="113" name="Google Shape;113;p7"/>
          <p:cNvSpPr/>
          <p:nvPr/>
        </p:nvSpPr>
        <p:spPr>
          <a:xfrm>
            <a:off x="7926110" y="3770086"/>
            <a:ext cx="3225948"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Tiếp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“gấp được 644 con</a:t>
            </a:r>
          </a:p>
        </p:txBody>
      </p:sp>
      <p:sp>
        <p:nvSpPr>
          <p:cNvPr id="114" name="Google Shape;114;p7"/>
          <p:cNvSpPr/>
          <p:nvPr/>
        </p:nvSpPr>
        <p:spPr>
          <a:xfrm>
            <a:off x="1806914" y="4110765"/>
            <a:ext cx="5329892"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Còn lại đến hết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20000"/>
              </a:lnSpc>
              <a:spcBef>
                <a:spcPts val="0"/>
              </a:spcBef>
              <a:spcAft>
                <a:spcPts val="0"/>
              </a:spcAft>
              <a:buNone/>
            </a:pP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5" name="Google Shape;115;p7"/>
          <p:cNvSpPr/>
          <p:nvPr/>
        </p:nvSpPr>
        <p:spPr>
          <a:xfrm>
            <a:off x="7733893" y="2245123"/>
            <a:ext cx="3610383"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Tiếp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“phóng xạ nguyên tử”</a:t>
            </a:r>
          </a:p>
        </p:txBody>
      </p:sp>
      <p:sp>
        <p:nvSpPr>
          <p:cNvPr id="116" name="Google Shape;116;p7"/>
          <p:cNvSpPr txBox="1"/>
          <p:nvPr/>
        </p:nvSpPr>
        <p:spPr>
          <a:xfrm>
            <a:off x="4471860" y="701142"/>
            <a:ext cx="342843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7A2C26"/>
                </a:solidFill>
                <a:latin typeface="Times New Roman" panose="02020603050405020304"/>
                <a:ea typeface="Times New Roman" panose="02020603050405020304"/>
                <a:cs typeface="Times New Roman" panose="02020603050405020304"/>
                <a:sym typeface="Times New Roman" panose="02020603050405020304"/>
              </a:rPr>
              <a:t>CHIA ĐOẠN</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25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nodeType="withEffect">
                                  <p:stCondLst>
                                    <p:cond delay="75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5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ubtitle 2"/>
          <p:cNvSpPr txBox="1"/>
          <p:nvPr/>
        </p:nvSpPr>
        <p:spPr>
          <a:xfrm>
            <a:off x="3028950" y="2563813"/>
            <a:ext cx="6510338" cy="1009650"/>
          </a:xfrm>
          <a:prstGeom prst="rect">
            <a:avLst/>
          </a:prstGeom>
          <a:noFill/>
          <a:ln w="9525">
            <a:noFill/>
          </a:ln>
        </p:spPr>
        <p:txBody>
          <a:bodyPr/>
          <a:lstStyle/>
          <a:p>
            <a:pPr>
              <a:spcBef>
                <a:spcPct val="20000"/>
              </a:spcBef>
            </a:pPr>
            <a:r>
              <a:rPr sz="6000" b="1" err="1">
                <a:solidFill>
                  <a:srgbClr val="0000CC"/>
                </a:solidFill>
                <a:latin typeface="Times New Roman" panose="02020603050405020304" pitchFamily="18" charset="0"/>
                <a:cs typeface="Times New Roman" panose="02020603050405020304" pitchFamily="18" charset="0"/>
              </a:rPr>
              <a:t>Luyện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đọc</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đoạn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tiếp</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nối</a:t>
            </a:r>
            <a:endParaRPr sz="6000" b="1">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122" name="Google Shape;122;p8"/>
          <p:cNvGrpSpPr/>
          <p:nvPr/>
        </p:nvGrpSpPr>
        <p:grpSpPr>
          <a:xfrm>
            <a:off x="2513981" y="2138476"/>
            <a:ext cx="1339144" cy="1339144"/>
            <a:chOff x="881641" y="1951711"/>
            <a:chExt cx="1293146" cy="1293146"/>
          </a:xfrm>
        </p:grpSpPr>
        <p:sp>
          <p:nvSpPr>
            <p:cNvPr id="123" name="Google Shape;123;p8"/>
            <p:cNvSpPr/>
            <p:nvPr/>
          </p:nvSpPr>
          <p:spPr>
            <a:xfrm rot="2714409">
              <a:off x="1071014" y="2141084"/>
              <a:ext cx="914400" cy="914400"/>
            </a:xfrm>
            <a:prstGeom prst="teardrop">
              <a:avLst>
                <a:gd name="adj" fmla="val 100000"/>
              </a:avLst>
            </a:prstGeom>
            <a:solidFill>
              <a:srgbClr val="99C2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24" name="Google Shape;124;p8"/>
            <p:cNvGrpSpPr/>
            <p:nvPr/>
          </p:nvGrpSpPr>
          <p:grpSpPr>
            <a:xfrm>
              <a:off x="1352010" y="2413086"/>
              <a:ext cx="352408" cy="359364"/>
              <a:chOff x="7160655" y="2178006"/>
              <a:chExt cx="379360" cy="386846"/>
            </a:xfrm>
          </p:grpSpPr>
          <p:sp>
            <p:nvSpPr>
              <p:cNvPr id="125" name="Google Shape;125;p8"/>
              <p:cNvSpPr/>
              <p:nvPr/>
            </p:nvSpPr>
            <p:spPr>
              <a:xfrm>
                <a:off x="7277956" y="2178006"/>
                <a:ext cx="262058" cy="262058"/>
              </a:xfrm>
              <a:custGeom>
                <a:avLst/>
                <a:gdLst/>
                <a:ahLst/>
                <a:cxnLst/>
                <a:rect l="l" t="t" r="r" b="b"/>
                <a:pathLst>
                  <a:path w="79" h="79" extrusionOk="0">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6" name="Google Shape;126;p8"/>
              <p:cNvSpPr/>
              <p:nvPr/>
            </p:nvSpPr>
            <p:spPr>
              <a:xfrm>
                <a:off x="7160655" y="2400130"/>
                <a:ext cx="159730" cy="164722"/>
              </a:xfrm>
              <a:custGeom>
                <a:avLst/>
                <a:gdLst/>
                <a:ahLst/>
                <a:cxnLst/>
                <a:rect l="l" t="t" r="r" b="b"/>
                <a:pathLst>
                  <a:path w="64" h="66" extrusionOk="0">
                    <a:moveTo>
                      <a:pt x="0" y="52"/>
                    </a:moveTo>
                    <a:lnTo>
                      <a:pt x="12" y="66"/>
                    </a:lnTo>
                    <a:lnTo>
                      <a:pt x="64" y="8"/>
                    </a:lnTo>
                    <a:lnTo>
                      <a:pt x="55" y="0"/>
                    </a:lnTo>
                    <a:lnTo>
                      <a:pt x="0" y="52"/>
                    </a:ln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7" name="Google Shape;127;p8"/>
              <p:cNvSpPr/>
              <p:nvPr/>
            </p:nvSpPr>
            <p:spPr>
              <a:xfrm>
                <a:off x="7412728" y="2265358"/>
                <a:ext cx="99831" cy="119797"/>
              </a:xfrm>
              <a:custGeom>
                <a:avLst/>
                <a:gdLst/>
                <a:ahLst/>
                <a:cxnLst/>
                <a:rect l="l" t="t" r="r" b="b"/>
                <a:pathLst>
                  <a:path w="30" h="36" extrusionOk="0">
                    <a:moveTo>
                      <a:pt x="16" y="0"/>
                    </a:moveTo>
                    <a:cubicBezTo>
                      <a:pt x="20" y="26"/>
                      <a:pt x="0" y="34"/>
                      <a:pt x="0" y="34"/>
                    </a:cubicBezTo>
                    <a:cubicBezTo>
                      <a:pt x="6" y="36"/>
                      <a:pt x="6" y="36"/>
                      <a:pt x="6" y="36"/>
                    </a:cubicBezTo>
                    <a:cubicBezTo>
                      <a:pt x="30" y="21"/>
                      <a:pt x="16" y="0"/>
                      <a:pt x="16" y="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128" name="Google Shape;128;p8"/>
          <p:cNvGrpSpPr/>
          <p:nvPr/>
        </p:nvGrpSpPr>
        <p:grpSpPr>
          <a:xfrm>
            <a:off x="3890871" y="2942281"/>
            <a:ext cx="1339144" cy="1339144"/>
            <a:chOff x="862993" y="3446331"/>
            <a:chExt cx="1293146" cy="1293146"/>
          </a:xfrm>
        </p:grpSpPr>
        <p:sp>
          <p:nvSpPr>
            <p:cNvPr id="129" name="Google Shape;129;p8"/>
            <p:cNvSpPr/>
            <p:nvPr/>
          </p:nvSpPr>
          <p:spPr>
            <a:xfrm rot="2714409">
              <a:off x="1052366" y="3635704"/>
              <a:ext cx="914400" cy="914400"/>
            </a:xfrm>
            <a:prstGeom prst="teardrop">
              <a:avLst>
                <a:gd name="adj" fmla="val 100000"/>
              </a:avLst>
            </a:prstGeom>
            <a:solidFill>
              <a:srgbClr val="85A6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30" name="Google Shape;130;p8"/>
            <p:cNvGrpSpPr/>
            <p:nvPr/>
          </p:nvGrpSpPr>
          <p:grpSpPr>
            <a:xfrm>
              <a:off x="1357162" y="3948046"/>
              <a:ext cx="339996" cy="299327"/>
              <a:chOff x="6040049" y="4182118"/>
              <a:chExt cx="521619" cy="459224"/>
            </a:xfrm>
          </p:grpSpPr>
          <p:sp>
            <p:nvSpPr>
              <p:cNvPr id="131" name="Google Shape;131;p8"/>
              <p:cNvSpPr/>
              <p:nvPr/>
            </p:nvSpPr>
            <p:spPr>
              <a:xfrm>
                <a:off x="6087469" y="4202084"/>
                <a:ext cx="194671" cy="419291"/>
              </a:xfrm>
              <a:custGeom>
                <a:avLst/>
                <a:gdLst/>
                <a:ahLst/>
                <a:cxnLst/>
                <a:rect l="l" t="t" r="r" b="b"/>
                <a:pathLst>
                  <a:path w="59" h="126" extrusionOk="0">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 name="Google Shape;132;p8"/>
              <p:cNvSpPr/>
              <p:nvPr/>
            </p:nvSpPr>
            <p:spPr>
              <a:xfrm>
                <a:off x="6040049" y="4339353"/>
                <a:ext cx="27454" cy="147252"/>
              </a:xfrm>
              <a:custGeom>
                <a:avLst/>
                <a:gdLst/>
                <a:ahLst/>
                <a:cxnLst/>
                <a:rect l="l" t="t" r="r" b="b"/>
                <a:pathLst>
                  <a:path w="8" h="44" extrusionOk="0">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 name="Google Shape;133;p8"/>
              <p:cNvSpPr/>
              <p:nvPr/>
            </p:nvSpPr>
            <p:spPr>
              <a:xfrm>
                <a:off x="6329559" y="4296924"/>
                <a:ext cx="77370" cy="229612"/>
              </a:xfrm>
              <a:custGeom>
                <a:avLst/>
                <a:gdLst/>
                <a:ahLst/>
                <a:cxnLst/>
                <a:rect l="l" t="t" r="r" b="b"/>
                <a:pathLst>
                  <a:path w="23" h="69" extrusionOk="0">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4" name="Google Shape;134;p8"/>
              <p:cNvSpPr/>
              <p:nvPr/>
            </p:nvSpPr>
            <p:spPr>
              <a:xfrm>
                <a:off x="6376980" y="4239521"/>
                <a:ext cx="102328" cy="341923"/>
              </a:xfrm>
              <a:custGeom>
                <a:avLst/>
                <a:gdLst/>
                <a:ahLst/>
                <a:cxnLst/>
                <a:rect l="l" t="t" r="r" b="b"/>
                <a:pathLst>
                  <a:path w="31" h="103" extrusionOk="0">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5" name="Google Shape;135;p8"/>
              <p:cNvSpPr/>
              <p:nvPr/>
            </p:nvSpPr>
            <p:spPr>
              <a:xfrm>
                <a:off x="6436879" y="4182118"/>
                <a:ext cx="124789" cy="459224"/>
              </a:xfrm>
              <a:custGeom>
                <a:avLst/>
                <a:gdLst/>
                <a:ahLst/>
                <a:cxnLst/>
                <a:rect l="l" t="t" r="r" b="b"/>
                <a:pathLst>
                  <a:path w="38" h="138" extrusionOk="0">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136" name="Google Shape;136;p8"/>
          <p:cNvGrpSpPr/>
          <p:nvPr/>
        </p:nvGrpSpPr>
        <p:grpSpPr>
          <a:xfrm>
            <a:off x="2771810" y="3967261"/>
            <a:ext cx="1339144" cy="1339144"/>
            <a:chOff x="-184955" y="4202501"/>
            <a:chExt cx="1293146" cy="1293146"/>
          </a:xfrm>
        </p:grpSpPr>
        <p:sp>
          <p:nvSpPr>
            <p:cNvPr id="137" name="Google Shape;137;p8"/>
            <p:cNvSpPr/>
            <p:nvPr/>
          </p:nvSpPr>
          <p:spPr>
            <a:xfrm rot="2714409">
              <a:off x="4418" y="4391874"/>
              <a:ext cx="914400" cy="914400"/>
            </a:xfrm>
            <a:prstGeom prst="teardrop">
              <a:avLst>
                <a:gd name="adj" fmla="val 100000"/>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8" name="Google Shape;138;p8"/>
            <p:cNvSpPr/>
            <p:nvPr/>
          </p:nvSpPr>
          <p:spPr>
            <a:xfrm>
              <a:off x="296542" y="4625379"/>
              <a:ext cx="335981" cy="389311"/>
            </a:xfrm>
            <a:custGeom>
              <a:avLst/>
              <a:gdLst/>
              <a:ahLst/>
              <a:cxnLst/>
              <a:rect l="l" t="t" r="r" b="b"/>
              <a:pathLst>
                <a:path w="320" h="371" extrusionOk="0">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nvGrpSpPr>
          <p:cNvPr id="139" name="Google Shape;139;p8"/>
          <p:cNvGrpSpPr/>
          <p:nvPr/>
        </p:nvGrpSpPr>
        <p:grpSpPr>
          <a:xfrm>
            <a:off x="3742311" y="1103436"/>
            <a:ext cx="1339144" cy="1339144"/>
            <a:chOff x="1528214" y="2705453"/>
            <a:chExt cx="1293146" cy="1293146"/>
          </a:xfrm>
        </p:grpSpPr>
        <p:sp>
          <p:nvSpPr>
            <p:cNvPr id="140" name="Google Shape;140;p8"/>
            <p:cNvSpPr/>
            <p:nvPr/>
          </p:nvSpPr>
          <p:spPr>
            <a:xfrm rot="2714409">
              <a:off x="1717587" y="2894826"/>
              <a:ext cx="914400" cy="914400"/>
            </a:xfrm>
            <a:prstGeom prst="teardrop">
              <a:avLst>
                <a:gd name="adj" fmla="val 100000"/>
              </a:avLst>
            </a:prstGeom>
            <a:solidFill>
              <a:srgbClr val="ACC9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1" name="Google Shape;141;p8"/>
            <p:cNvSpPr/>
            <p:nvPr/>
          </p:nvSpPr>
          <p:spPr>
            <a:xfrm>
              <a:off x="2033640" y="3176640"/>
              <a:ext cx="312053" cy="274118"/>
            </a:xfrm>
            <a:custGeom>
              <a:avLst/>
              <a:gdLst/>
              <a:ahLst/>
              <a:cxnLst/>
              <a:rect l="l" t="t" r="r" b="b"/>
              <a:pathLst>
                <a:path w="400" h="352" extrusionOk="0">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42" name="Google Shape;142;p8"/>
          <p:cNvSpPr txBox="1"/>
          <p:nvPr/>
        </p:nvSpPr>
        <p:spPr>
          <a:xfrm>
            <a:off x="5346233" y="1354752"/>
            <a:ext cx="3503960"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Na-ga-xa-ki</a:t>
            </a:r>
          </a:p>
        </p:txBody>
      </p:sp>
      <p:sp>
        <p:nvSpPr>
          <p:cNvPr id="143" name="Google Shape;143;p8"/>
          <p:cNvSpPr txBox="1"/>
          <p:nvPr/>
        </p:nvSpPr>
        <p:spPr>
          <a:xfrm>
            <a:off x="5346233" y="2392761"/>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Hi-rô-si-ma</a:t>
            </a:r>
          </a:p>
        </p:txBody>
      </p:sp>
      <p:sp>
        <p:nvSpPr>
          <p:cNvPr id="144" name="Google Shape;144;p8"/>
          <p:cNvSpPr txBox="1"/>
          <p:nvPr/>
        </p:nvSpPr>
        <p:spPr>
          <a:xfrm>
            <a:off x="5346233" y="3233288"/>
            <a:ext cx="4167574"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Xa-xa-cô Xa-xa-ki</a:t>
            </a:r>
          </a:p>
        </p:txBody>
      </p:sp>
      <p:sp>
        <p:nvSpPr>
          <p:cNvPr id="145" name="Google Shape;145;p8"/>
          <p:cNvSpPr txBox="1"/>
          <p:nvPr/>
        </p:nvSpPr>
        <p:spPr>
          <a:xfrm>
            <a:off x="5346233" y="4224848"/>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Truyền thuyết</a:t>
            </a:r>
            <a:endParaRPr sz="3600" b="1">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6" name="Google Shape;146;p8"/>
          <p:cNvSpPr txBox="1"/>
          <p:nvPr/>
        </p:nvSpPr>
        <p:spPr>
          <a:xfrm>
            <a:off x="1264586" y="2699496"/>
            <a:ext cx="144550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TỪ </a:t>
            </a:r>
            <a:endParaRPr sz="4000" b="1">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KHÓ</a:t>
            </a:r>
            <a:endParaRPr sz="4000" b="1">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47" name="Google Shape;147;p8"/>
          <p:cNvPicPr preferRelativeResize="0"/>
          <p:nvPr/>
        </p:nvPicPr>
        <p:blipFill rotWithShape="1">
          <a:blip r:embed="rId3"/>
          <a:srcRect/>
          <a:stretch>
            <a:fillRect/>
          </a:stretch>
        </p:blipFill>
        <p:spPr>
          <a:xfrm>
            <a:off x="8333026" y="3645453"/>
            <a:ext cx="3858974" cy="32397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additive="base">
                                        <p:cTn id="15" dur="500"/>
                                        <p:tgtEl>
                                          <p:spTgt spid="14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4"/>
                                        </p:tgtEl>
                                        <p:attrNameLst>
                                          <p:attrName>style.visibility</p:attrName>
                                        </p:attrNameLst>
                                      </p:cBhvr>
                                      <p:to>
                                        <p:strVal val="visible"/>
                                      </p:to>
                                    </p:set>
                                    <p:anim calcmode="lin" valueType="num">
                                      <p:cBhvr additive="base">
                                        <p:cTn id="18" dur="500"/>
                                        <p:tgtEl>
                                          <p:spTgt spid="144"/>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anim calcmode="lin" valueType="num">
                                      <p:cBhvr additive="base">
                                        <p:cTn id="21" dur="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p:nvPr/>
        </p:nvSpPr>
        <p:spPr>
          <a:xfrm>
            <a:off x="1581311" y="4728635"/>
            <a:ext cx="1088267" cy="702436"/>
          </a:xfrm>
          <a:custGeom>
            <a:avLst/>
            <a:gdLst/>
            <a:ahLst/>
            <a:cxnLst/>
            <a:rect l="l" t="t" r="r" b="b"/>
            <a:pathLst>
              <a:path w="1113" h="757" extrusionOk="0">
                <a:moveTo>
                  <a:pt x="0" y="0"/>
                </a:moveTo>
                <a:lnTo>
                  <a:pt x="1113" y="0"/>
                </a:lnTo>
                <a:lnTo>
                  <a:pt x="1113" y="685"/>
                </a:lnTo>
                <a:lnTo>
                  <a:pt x="249" y="685"/>
                </a:lnTo>
                <a:lnTo>
                  <a:pt x="177" y="757"/>
                </a:lnTo>
                <a:lnTo>
                  <a:pt x="105" y="685"/>
                </a:lnTo>
                <a:lnTo>
                  <a:pt x="0" y="685"/>
                </a:lnTo>
                <a:lnTo>
                  <a:pt x="0" y="0"/>
                </a:lnTo>
                <a:close/>
              </a:path>
            </a:pathLst>
          </a:custGeom>
          <a:solidFill>
            <a:schemeClr val="accent3"/>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4" name="Google Shape;154;p9"/>
          <p:cNvSpPr/>
          <p:nvPr/>
        </p:nvSpPr>
        <p:spPr>
          <a:xfrm>
            <a:off x="424628" y="1081099"/>
            <a:ext cx="3230979" cy="3529548"/>
          </a:xfrm>
          <a:custGeom>
            <a:avLst/>
            <a:gdLst/>
            <a:ahLst/>
            <a:cxnLst/>
            <a:rect l="l" t="t" r="r" b="b"/>
            <a:pathLst>
              <a:path w="3381" h="3999" extrusionOk="0">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accent4"/>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5" name="Google Shape;155;p9"/>
          <p:cNvSpPr/>
          <p:nvPr/>
        </p:nvSpPr>
        <p:spPr>
          <a:xfrm>
            <a:off x="1225525" y="1081099"/>
            <a:ext cx="2267167" cy="1361595"/>
          </a:xfrm>
          <a:custGeom>
            <a:avLst/>
            <a:gdLst/>
            <a:ahLst/>
            <a:cxnLst/>
            <a:rect l="l" t="t" r="r" b="b"/>
            <a:pathLst>
              <a:path w="2313" h="1445" extrusionOk="0">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accent1"/>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6" name="Google Shape;156;p9"/>
          <p:cNvSpPr/>
          <p:nvPr/>
        </p:nvSpPr>
        <p:spPr>
          <a:xfrm>
            <a:off x="2407989" y="1919867"/>
            <a:ext cx="1288956" cy="1775089"/>
          </a:xfrm>
          <a:custGeom>
            <a:avLst/>
            <a:gdLst/>
            <a:ahLst/>
            <a:cxnLst/>
            <a:rect l="l" t="t" r="r" b="b"/>
            <a:pathLst>
              <a:path w="1303" h="2087" extrusionOk="0">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7" name="Google Shape;157;p9"/>
          <p:cNvSpPr/>
          <p:nvPr/>
        </p:nvSpPr>
        <p:spPr>
          <a:xfrm>
            <a:off x="385723" y="1310350"/>
            <a:ext cx="1398036" cy="1977136"/>
          </a:xfrm>
          <a:custGeom>
            <a:avLst/>
            <a:gdLst/>
            <a:ahLst/>
            <a:cxnLst/>
            <a:rect l="l" t="t" r="r" b="b"/>
            <a:pathLst>
              <a:path w="1428" h="2129" extrusionOk="0">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accent3"/>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58" name="Google Shape;158;p9"/>
          <p:cNvGrpSpPr/>
          <p:nvPr/>
        </p:nvGrpSpPr>
        <p:grpSpPr>
          <a:xfrm>
            <a:off x="621157" y="1562392"/>
            <a:ext cx="986029" cy="1253646"/>
            <a:chOff x="1681435" y="1637023"/>
            <a:chExt cx="1152128" cy="1544103"/>
          </a:xfrm>
        </p:grpSpPr>
        <p:sp>
          <p:nvSpPr>
            <p:cNvPr id="159" name="Google Shape;159;p9"/>
            <p:cNvSpPr txBox="1"/>
            <p:nvPr/>
          </p:nvSpPr>
          <p:spPr>
            <a:xfrm>
              <a:off x="2007270" y="1637023"/>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0" name="Google Shape;160;p9"/>
            <p:cNvSpPr txBox="1"/>
            <p:nvPr/>
          </p:nvSpPr>
          <p:spPr>
            <a:xfrm>
              <a:off x="1681435" y="2157595"/>
              <a:ext cx="1152128" cy="10235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Bom nguyên tử:</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1" name="Google Shape;161;p9"/>
          <p:cNvGrpSpPr/>
          <p:nvPr/>
        </p:nvGrpSpPr>
        <p:grpSpPr>
          <a:xfrm>
            <a:off x="1817578" y="1081099"/>
            <a:ext cx="1105120" cy="1034052"/>
            <a:chOff x="3184500" y="871906"/>
            <a:chExt cx="1291281" cy="842153"/>
          </a:xfrm>
        </p:grpSpPr>
        <p:sp>
          <p:nvSpPr>
            <p:cNvPr id="162" name="Google Shape;162;p9"/>
            <p:cNvSpPr txBox="1"/>
            <p:nvPr/>
          </p:nvSpPr>
          <p:spPr>
            <a:xfrm>
              <a:off x="3616226" y="871906"/>
              <a:ext cx="422075" cy="5623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0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3" name="Google Shape;163;p9"/>
            <p:cNvSpPr txBox="1"/>
            <p:nvPr/>
          </p:nvSpPr>
          <p:spPr>
            <a:xfrm>
              <a:off x="3184500" y="1237806"/>
              <a:ext cx="1291281" cy="4762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Phóng xạ nguyên tử:</a:t>
              </a:r>
              <a:endParaRPr sz="146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4" name="Google Shape;164;p9"/>
          <p:cNvGrpSpPr/>
          <p:nvPr/>
        </p:nvGrpSpPr>
        <p:grpSpPr>
          <a:xfrm>
            <a:off x="2669578" y="2135385"/>
            <a:ext cx="986029" cy="1082668"/>
            <a:chOff x="4138032" y="2168050"/>
            <a:chExt cx="1152128" cy="1333514"/>
          </a:xfrm>
        </p:grpSpPr>
        <p:sp>
          <p:nvSpPr>
            <p:cNvPr id="165" name="Google Shape;165;p9"/>
            <p:cNvSpPr txBox="1"/>
            <p:nvPr/>
          </p:nvSpPr>
          <p:spPr>
            <a:xfrm>
              <a:off x="4463867" y="2168050"/>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6" name="Google Shape;166;p9"/>
            <p:cNvSpPr txBox="1"/>
            <p:nvPr/>
          </p:nvSpPr>
          <p:spPr>
            <a:xfrm>
              <a:off x="4138032" y="2781301"/>
              <a:ext cx="1152128" cy="720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Truyền thuyết</a:t>
              </a:r>
              <a:r>
                <a:rPr lang="en-GB" sz="16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7" name="Google Shape;167;p9"/>
          <p:cNvGrpSpPr/>
          <p:nvPr/>
        </p:nvGrpSpPr>
        <p:grpSpPr>
          <a:xfrm>
            <a:off x="1760715" y="3206282"/>
            <a:ext cx="986029" cy="754984"/>
            <a:chOff x="2930276" y="3668024"/>
            <a:chExt cx="1152128" cy="929908"/>
          </a:xfrm>
        </p:grpSpPr>
        <p:sp>
          <p:nvSpPr>
            <p:cNvPr id="168" name="Google Shape;168;p9"/>
            <p:cNvSpPr txBox="1"/>
            <p:nvPr/>
          </p:nvSpPr>
          <p:spPr>
            <a:xfrm>
              <a:off x="3256111" y="3668024"/>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9" name="Google Shape;169;p9"/>
            <p:cNvSpPr txBox="1"/>
            <p:nvPr/>
          </p:nvSpPr>
          <p:spPr>
            <a:xfrm>
              <a:off x="2930276" y="4180937"/>
              <a:ext cx="1152128" cy="416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Con sếu</a:t>
              </a:r>
              <a:r>
                <a:rPr lang="en-GB" sz="16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70" name="Google Shape;170;p9"/>
          <p:cNvSpPr txBox="1"/>
          <p:nvPr/>
        </p:nvSpPr>
        <p:spPr>
          <a:xfrm>
            <a:off x="5836209" y="1310350"/>
            <a:ext cx="5515398" cy="1662693"/>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Bom nguyên tử:</a:t>
            </a:r>
            <a:r>
              <a:rPr lang="en-GB" sz="2400" b="1">
                <a:solidFill>
                  <a:schemeClr val="dk2"/>
                </a:solidFill>
                <a:latin typeface="Times New Roman" panose="02020603050405020304"/>
                <a:ea typeface="Times New Roman" panose="02020603050405020304"/>
                <a:cs typeface="Times New Roman" panose="02020603050405020304"/>
                <a:sym typeface="Times New Roman" panose="02020603050405020304"/>
              </a:rPr>
              <a:t> </a:t>
            </a:r>
            <a:r>
              <a:rPr lang="en-GB" sz="2400">
                <a:solidFill>
                  <a:srgbClr val="611925"/>
                </a:solidFill>
                <a:latin typeface="Times New Roman" panose="02020603050405020304"/>
                <a:ea typeface="Times New Roman" panose="02020603050405020304"/>
                <a:cs typeface="Times New Roman" panose="02020603050405020304"/>
                <a:sym typeface="Times New Roman" panose="02020603050405020304"/>
              </a:rPr>
              <a:t>bom có sức sát thương và công phá mạnh gấp nhiều lần bom thường. </a:t>
            </a:r>
            <a:endParaRPr sz="2400">
              <a:solidFill>
                <a:srgbClr val="611925"/>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71" name="Google Shape;171;p9"/>
          <p:cNvGrpSpPr/>
          <p:nvPr/>
        </p:nvGrpSpPr>
        <p:grpSpPr>
          <a:xfrm>
            <a:off x="4891449" y="1480736"/>
            <a:ext cx="961711" cy="950144"/>
            <a:chOff x="6409426" y="1173624"/>
            <a:chExt cx="962086" cy="962084"/>
          </a:xfrm>
        </p:grpSpPr>
        <p:sp>
          <p:nvSpPr>
            <p:cNvPr id="172" name="Google Shape;172;p9"/>
            <p:cNvSpPr/>
            <p:nvPr/>
          </p:nvSpPr>
          <p:spPr>
            <a:xfrm>
              <a:off x="6409426" y="1173624"/>
              <a:ext cx="962086" cy="962084"/>
            </a:xfrm>
            <a:prstGeom prst="ellipse">
              <a:avLst/>
            </a:prstGeom>
            <a:solidFill>
              <a:schemeClr val="accent3"/>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3" name="Google Shape;173;p9"/>
            <p:cNvSpPr txBox="1"/>
            <p:nvPr/>
          </p:nvSpPr>
          <p:spPr>
            <a:xfrm>
              <a:off x="6653352" y="1318965"/>
              <a:ext cx="462166" cy="640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4" name="Google Shape;174;p9"/>
          <p:cNvGrpSpPr/>
          <p:nvPr/>
        </p:nvGrpSpPr>
        <p:grpSpPr>
          <a:xfrm>
            <a:off x="4891449" y="2686861"/>
            <a:ext cx="961711" cy="950143"/>
            <a:chOff x="6409426" y="2394908"/>
            <a:chExt cx="962086" cy="962084"/>
          </a:xfrm>
        </p:grpSpPr>
        <p:sp>
          <p:nvSpPr>
            <p:cNvPr id="175" name="Google Shape;175;p9"/>
            <p:cNvSpPr/>
            <p:nvPr/>
          </p:nvSpPr>
          <p:spPr>
            <a:xfrm>
              <a:off x="6409426" y="2394908"/>
              <a:ext cx="962086" cy="962084"/>
            </a:xfrm>
            <a:prstGeom prst="ellipse">
              <a:avLst/>
            </a:prstGeom>
            <a:solidFill>
              <a:schemeClr val="accent1"/>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6" name="Google Shape;176;p9"/>
            <p:cNvSpPr txBox="1"/>
            <p:nvPr/>
          </p:nvSpPr>
          <p:spPr>
            <a:xfrm>
              <a:off x="6635866" y="2536283"/>
              <a:ext cx="462166" cy="640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7" name="Google Shape;177;p9"/>
          <p:cNvGrpSpPr/>
          <p:nvPr/>
        </p:nvGrpSpPr>
        <p:grpSpPr>
          <a:xfrm>
            <a:off x="4891445" y="3845495"/>
            <a:ext cx="961711" cy="950143"/>
            <a:chOff x="6409429" y="3568104"/>
            <a:chExt cx="962087" cy="962084"/>
          </a:xfrm>
        </p:grpSpPr>
        <p:sp>
          <p:nvSpPr>
            <p:cNvPr id="178" name="Google Shape;178;p9"/>
            <p:cNvSpPr/>
            <p:nvPr/>
          </p:nvSpPr>
          <p:spPr>
            <a:xfrm>
              <a:off x="6409429" y="3568104"/>
              <a:ext cx="962087" cy="962084"/>
            </a:xfrm>
            <a:prstGeom prst="ellipse">
              <a:avLst/>
            </a:prstGeom>
            <a:solidFill>
              <a:schemeClr val="accent2"/>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9" name="Google Shape;179;p9"/>
            <p:cNvSpPr txBox="1"/>
            <p:nvPr/>
          </p:nvSpPr>
          <p:spPr>
            <a:xfrm>
              <a:off x="6635870" y="3702117"/>
              <a:ext cx="462167" cy="640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80" name="Google Shape;180;p9"/>
          <p:cNvGrpSpPr/>
          <p:nvPr/>
        </p:nvGrpSpPr>
        <p:grpSpPr>
          <a:xfrm>
            <a:off x="4891449" y="5130408"/>
            <a:ext cx="961711" cy="950144"/>
            <a:chOff x="6409426" y="4869160"/>
            <a:chExt cx="962086" cy="962084"/>
          </a:xfrm>
        </p:grpSpPr>
        <p:sp>
          <p:nvSpPr>
            <p:cNvPr id="181" name="Google Shape;181;p9"/>
            <p:cNvSpPr/>
            <p:nvPr/>
          </p:nvSpPr>
          <p:spPr>
            <a:xfrm>
              <a:off x="6409426" y="4869160"/>
              <a:ext cx="962086" cy="962084"/>
            </a:xfrm>
            <a:prstGeom prst="ellipse">
              <a:avLst/>
            </a:prstGeom>
            <a:solidFill>
              <a:schemeClr val="accent4"/>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2" name="Google Shape;182;p9"/>
            <p:cNvSpPr txBox="1"/>
            <p:nvPr/>
          </p:nvSpPr>
          <p:spPr>
            <a:xfrm>
              <a:off x="6616830" y="5005505"/>
              <a:ext cx="462166" cy="640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83" name="Google Shape;183;p9"/>
          <p:cNvSpPr txBox="1"/>
          <p:nvPr/>
        </p:nvSpPr>
        <p:spPr>
          <a:xfrm>
            <a:off x="5903847" y="2479560"/>
            <a:ext cx="5397064" cy="1421473"/>
          </a:xfrm>
          <a:prstGeom prst="rect">
            <a:avLst/>
          </a:prstGeom>
          <a:noFill/>
          <a:ln>
            <a:noFill/>
          </a:ln>
        </p:spPr>
        <p:txBody>
          <a:bodyPr spcFirstLastPara="1" wrap="square" lIns="90975" tIns="45475" rIns="90975" bIns="45475" anchor="t" anchorCtr="0">
            <a:spAutoFit/>
          </a:bodyPr>
          <a:lstStyle/>
          <a:p>
            <a:pPr marL="0" marR="0" lvl="0" indent="0" algn="just" rtl="0">
              <a:lnSpc>
                <a:spcPct val="120000"/>
              </a:lnSpc>
              <a:spcBef>
                <a:spcPts val="0"/>
              </a:spcBef>
              <a:spcAft>
                <a:spcPts val="0"/>
              </a:spcAft>
              <a:buClr>
                <a:srgbClr val="93382C"/>
              </a:buClr>
              <a:buSzPts val="2400"/>
              <a:buFont typeface="Arial" panose="020B0604020202020204"/>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Phóng xạ nguyên tử: </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chất sinh ra khi bom nguyên tử nổ, rát có hại cho sức khở và môi trường</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4" name="Google Shape;184;p9"/>
          <p:cNvSpPr txBox="1"/>
          <p:nvPr/>
        </p:nvSpPr>
        <p:spPr>
          <a:xfrm>
            <a:off x="5853151" y="3892985"/>
            <a:ext cx="5397064" cy="1662693"/>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Truyền thuyết</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 loại truyện dân gian kể về các nhân vật và sự kiện có liên quan đến lịch sử nhưng mang lại yếu tố thần kì</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5" name="Google Shape;185;p9"/>
          <p:cNvSpPr txBox="1"/>
          <p:nvPr/>
        </p:nvSpPr>
        <p:spPr>
          <a:xfrm>
            <a:off x="5903847" y="5066516"/>
            <a:ext cx="5397064" cy="1662693"/>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Con sếu</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 Họ Sếu là một nhánh thuộc bộ Gruiformes gồm các loài chim lớn có cổ dài và chân dài. </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6" name="Google Shape;186;p9"/>
          <p:cNvSpPr txBox="1"/>
          <p:nvPr/>
        </p:nvSpPr>
        <p:spPr>
          <a:xfrm>
            <a:off x="4564339" y="501624"/>
            <a:ext cx="49150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GIẢI NGHĨA TỪ</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300"/>
                                        <p:tgtEl>
                                          <p:spTgt spid="1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300"/>
                                        <p:tgtEl>
                                          <p:spTgt spid="1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300"/>
                                        <p:tgtEl>
                                          <p:spTgt spid="1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300"/>
                                        <p:tgtEl>
                                          <p:spTgt spid="1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500"/>
                                        <p:tgtEl>
                                          <p:spTgt spid="161"/>
                                        </p:tgtEl>
                                      </p:cBhvr>
                                    </p:animEffect>
                                  </p:childTnLst>
                                </p:cTn>
                              </p:par>
                              <p:par>
                                <p:cTn id="27" presetID="10"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500"/>
                                        <p:tgtEl>
                                          <p:spTgt spid="164"/>
                                        </p:tgtEl>
                                      </p:cBhvr>
                                    </p:animEffect>
                                  </p:childTnLst>
                                </p:cTn>
                              </p:par>
                              <p:par>
                                <p:cTn id="30" presetID="10" presetClass="entr" presetSubtype="0" fill="hold" nodeType="with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500"/>
                                        <p:tgtEl>
                                          <p:spTgt spid="167"/>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1000"/>
                                        <p:tgtEl>
                                          <p:spTgt spid="153"/>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fade">
                                      <p:cBhvr>
                                        <p:cTn id="40" dur="500"/>
                                        <p:tgtEl>
                                          <p:spTgt spid="17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0"/>
                                        </p:tgtEl>
                                        <p:attrNameLst>
                                          <p:attrName>style.visibility</p:attrName>
                                        </p:attrNameLst>
                                      </p:cBhvr>
                                      <p:to>
                                        <p:strVal val="visible"/>
                                      </p:to>
                                    </p:set>
                                    <p:animEffect transition="in" filter="fade">
                                      <p:cBhvr>
                                        <p:cTn id="45" dur="500"/>
                                        <p:tgtEl>
                                          <p:spTgt spid="170"/>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3"/>
                                        </p:tgtEl>
                                        <p:attrNameLst>
                                          <p:attrName>style.visibility</p:attrName>
                                        </p:attrNameLst>
                                      </p:cBhvr>
                                      <p:to>
                                        <p:strVal val="visible"/>
                                      </p:to>
                                    </p:set>
                                    <p:animEffect transition="in" filter="fade">
                                      <p:cBhvr>
                                        <p:cTn id="54" dur="500"/>
                                        <p:tgtEl>
                                          <p:spTgt spid="18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77"/>
                                        </p:tgtEl>
                                        <p:attrNameLst>
                                          <p:attrName>style.visibility</p:attrName>
                                        </p:attrNameLst>
                                      </p:cBhvr>
                                      <p:to>
                                        <p:strVal val="visible"/>
                                      </p:to>
                                    </p:set>
                                    <p:animEffect transition="in" filter="fade">
                                      <p:cBhvr>
                                        <p:cTn id="58" dur="500"/>
                                        <p:tgtEl>
                                          <p:spTgt spid="1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4"/>
                                        </p:tgtEl>
                                        <p:attrNameLst>
                                          <p:attrName>style.visibility</p:attrName>
                                        </p:attrNameLst>
                                      </p:cBhvr>
                                      <p:to>
                                        <p:strVal val="visible"/>
                                      </p:to>
                                    </p:set>
                                    <p:animEffect transition="in" filter="fade">
                                      <p:cBhvr>
                                        <p:cTn id="63" dur="500"/>
                                        <p:tgtEl>
                                          <p:spTgt spid="184"/>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fade">
                                      <p:cBhvr>
                                        <p:cTn id="67" dur="500"/>
                                        <p:tgtEl>
                                          <p:spTgt spid="1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5"/>
                                        </p:tgtEl>
                                        <p:attrNameLst>
                                          <p:attrName>style.visibility</p:attrName>
                                        </p:attrNameLst>
                                      </p:cBhvr>
                                      <p:to>
                                        <p:strVal val="visible"/>
                                      </p:to>
                                    </p:set>
                                    <p:animEffect transition="in" filter="fade">
                                      <p:cBhvr>
                                        <p:cTn id="7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0"/>
          <p:cNvPicPr preferRelativeResize="0"/>
          <p:nvPr/>
        </p:nvPicPr>
        <p:blipFill rotWithShape="1">
          <a:blip r:embed="rId3"/>
          <a:srcRect/>
          <a:stretch>
            <a:fillRect/>
          </a:stretch>
        </p:blipFill>
        <p:spPr>
          <a:xfrm>
            <a:off x="1329018" y="421341"/>
            <a:ext cx="4148419" cy="27656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7" name="Google Shape;197;p10"/>
          <p:cNvPicPr preferRelativeResize="0"/>
          <p:nvPr/>
        </p:nvPicPr>
        <p:blipFill rotWithShape="1">
          <a:blip r:embed="rId4"/>
          <a:srcRect/>
          <a:stretch>
            <a:fillRect/>
          </a:stretch>
        </p:blipFill>
        <p:spPr>
          <a:xfrm>
            <a:off x="6654052" y="430262"/>
            <a:ext cx="4148419" cy="27566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8" name="Google Shape;198;p10"/>
          <p:cNvPicPr preferRelativeResize="0"/>
          <p:nvPr/>
        </p:nvPicPr>
        <p:blipFill rotWithShape="1">
          <a:blip r:embed="rId5"/>
          <a:srcRect/>
          <a:stretch>
            <a:fillRect/>
          </a:stretch>
        </p:blipFill>
        <p:spPr>
          <a:xfrm>
            <a:off x="595034" y="3487910"/>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9" name="Google Shape;199;p10"/>
          <p:cNvPicPr preferRelativeResize="0"/>
          <p:nvPr/>
        </p:nvPicPr>
        <p:blipFill rotWithShape="1">
          <a:blip r:embed="rId6"/>
          <a:srcRect/>
          <a:stretch>
            <a:fillRect/>
          </a:stretch>
        </p:blipFill>
        <p:spPr>
          <a:xfrm>
            <a:off x="5720605" y="3508042"/>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0" name="Google Shape;200;p10"/>
          <p:cNvSpPr txBox="1"/>
          <p:nvPr/>
        </p:nvSpPr>
        <p:spPr>
          <a:xfrm>
            <a:off x="2480986" y="3144089"/>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Bom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1" name="Google Shape;201;p10"/>
          <p:cNvSpPr txBox="1"/>
          <p:nvPr/>
        </p:nvSpPr>
        <p:spPr>
          <a:xfrm>
            <a:off x="7985316" y="3156696"/>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Bom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2" name="Google Shape;202;p10"/>
          <p:cNvSpPr txBox="1"/>
          <p:nvPr/>
        </p:nvSpPr>
        <p:spPr>
          <a:xfrm>
            <a:off x="1329018" y="6121094"/>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Phóng xạ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3" name="Google Shape;203;p10"/>
          <p:cNvSpPr txBox="1"/>
          <p:nvPr/>
        </p:nvSpPr>
        <p:spPr>
          <a:xfrm>
            <a:off x="7276821" y="6156271"/>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Con sếu </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2000"/>
                                        <p:tgtEl>
                                          <p:spTgt spid="196"/>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20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fade">
                                      <p:cBhvr>
                                        <p:cTn id="13" dur="2000"/>
                                        <p:tgtEl>
                                          <p:spTgt spid="199"/>
                                        </p:tgtEl>
                                      </p:cBhvr>
                                    </p:animEffect>
                                  </p:childTnLst>
                                </p:cTn>
                              </p:par>
                              <p:par>
                                <p:cTn id="14" presetID="10" presetClass="entr" presetSubtype="0" fill="hold"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fade">
                                      <p:cBhvr>
                                        <p:cTn id="16"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p:nvPr/>
        </p:nvSpPr>
        <p:spPr>
          <a:xfrm>
            <a:off x="4380422" y="2876525"/>
            <a:ext cx="6478078"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TÌM HIỂU BÀI</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pic>
        <p:nvPicPr>
          <p:cNvPr id="210" name="Google Shape;210;p11"/>
          <p:cNvPicPr preferRelativeResize="0"/>
          <p:nvPr/>
        </p:nvPicPr>
        <p:blipFill rotWithShape="1">
          <a:blip r:embed="rId3"/>
          <a:srcRect/>
          <a:stretch>
            <a:fillRect/>
          </a:stretch>
        </p:blipFill>
        <p:spPr>
          <a:xfrm>
            <a:off x="1547573" y="2043953"/>
            <a:ext cx="4080511" cy="42097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ppt_w</p:attrName>
                                        </p:attrNameLst>
                                      </p:cBhvr>
                                      <p:tavLst>
                                        <p:tav tm="0">
                                          <p:val>
                                            <p:fltVal val="0"/>
                                          </p:val>
                                        </p:tav>
                                        <p:tav tm="100000">
                                          <p:val>
                                            <p:strVal val="#ppt_w"/>
                                          </p:val>
                                        </p:tav>
                                      </p:tavLst>
                                    </p:anim>
                                    <p:anim calcmode="lin" valueType="num">
                                      <p:cBhvr additive="base">
                                        <p:cTn id="8" dur="500"/>
                                        <p:tgtEl>
                                          <p:spTgt spid="2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2"/>
          <p:cNvPicPr preferRelativeResize="0"/>
          <p:nvPr/>
        </p:nvPicPr>
        <p:blipFill rotWithShape="1">
          <a:blip r:embed="rId3"/>
          <a:srcRect l="-1859" t="6296" r="3168" b="20337"/>
          <a:stretch>
            <a:fillRect/>
          </a:stretch>
        </p:blipFill>
        <p:spPr>
          <a:xfrm>
            <a:off x="3814964" y="1843116"/>
            <a:ext cx="3490858" cy="2998738"/>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216" name="Google Shape;216;p12"/>
          <p:cNvPicPr preferRelativeResize="0"/>
          <p:nvPr/>
        </p:nvPicPr>
        <p:blipFill rotWithShape="1">
          <a:blip r:embed="rId4"/>
          <a:srcRect/>
          <a:stretch>
            <a:fillRect/>
          </a:stretch>
        </p:blipFill>
        <p:spPr>
          <a:xfrm>
            <a:off x="7801917" y="1783744"/>
            <a:ext cx="3667311" cy="3117481"/>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217" name="Google Shape;217;p12"/>
          <p:cNvSpPr/>
          <p:nvPr/>
        </p:nvSpPr>
        <p:spPr>
          <a:xfrm>
            <a:off x="2608325" y="313399"/>
            <a:ext cx="2637288" cy="1778575"/>
          </a:xfrm>
          <a:prstGeom prst="cloudCallout">
            <a:avLst>
              <a:gd name="adj1" fmla="val -81920"/>
              <a:gd name="adj2" fmla="val -36602"/>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18" name="Google Shape;218;p12"/>
          <p:cNvSpPr txBox="1"/>
          <p:nvPr/>
        </p:nvSpPr>
        <p:spPr>
          <a:xfrm>
            <a:off x="2761091" y="502050"/>
            <a:ext cx="22596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panose="02020603050405020304"/>
              <a:buNone/>
            </a:pPr>
            <a:r>
              <a:rPr lang="en-GB"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Xa- xa- cô bị nhiễm phóng xạ từ lúc nào?</a:t>
            </a:r>
          </a:p>
        </p:txBody>
      </p:sp>
      <p:pic>
        <p:nvPicPr>
          <p:cNvPr id="219" name="Google Shape;219;p12"/>
          <p:cNvPicPr preferRelativeResize="0"/>
          <p:nvPr/>
        </p:nvPicPr>
        <p:blipFill rotWithShape="1">
          <a:blip r:embed="rId5"/>
          <a:srcRect/>
          <a:stretch>
            <a:fillRect/>
          </a:stretch>
        </p:blipFill>
        <p:spPr>
          <a:xfrm>
            <a:off x="489731" y="2789526"/>
            <a:ext cx="3325233" cy="36307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0" name="Google Shape;220;p12"/>
          <p:cNvPicPr preferRelativeResize="0"/>
          <p:nvPr/>
        </p:nvPicPr>
        <p:blipFill rotWithShape="1">
          <a:blip r:embed="rId6"/>
          <a:srcRect/>
          <a:stretch>
            <a:fillRect/>
          </a:stretch>
        </p:blipFill>
        <p:spPr>
          <a:xfrm>
            <a:off x="-724755" y="313399"/>
            <a:ext cx="3672256" cy="2476127"/>
          </a:xfrm>
          <a:prstGeom prst="rect">
            <a:avLst/>
          </a:prstGeom>
          <a:noFill/>
          <a:ln>
            <a:noFill/>
          </a:ln>
        </p:spPr>
      </p:pic>
      <p:sp>
        <p:nvSpPr>
          <p:cNvPr id="221" name="Google Shape;221;p12"/>
          <p:cNvSpPr/>
          <p:nvPr/>
        </p:nvSpPr>
        <p:spPr>
          <a:xfrm>
            <a:off x="6583102" y="813091"/>
            <a:ext cx="2637288" cy="1778575"/>
          </a:xfrm>
          <a:prstGeom prst="cloudCallout">
            <a:avLst>
              <a:gd name="adj1" fmla="val -228878"/>
              <a:gd name="adj2" fmla="val -58770"/>
            </a:avLst>
          </a:prstGeom>
          <a:solidFill>
            <a:srgbClr val="8296B0"/>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22" name="Google Shape;222;p12"/>
          <p:cNvSpPr txBox="1"/>
          <p:nvPr/>
        </p:nvSpPr>
        <p:spPr>
          <a:xfrm>
            <a:off x="6748044" y="917548"/>
            <a:ext cx="248452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panose="02020603050405020304"/>
              <a:buNone/>
            </a:pPr>
            <a:r>
              <a:rPr lang="en-GB"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Khi Mĩ ném 2 quả bom nguyên tử xuống Nhật Bản</a:t>
            </a: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500"/>
                                        <p:tgtEl>
                                          <p:spTgt spid="2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animEffect transition="in" filter="fade">
                                      <p:cBhvr>
                                        <p:cTn id="27" dur="2000"/>
                                        <p:tgtEl>
                                          <p:spTgt spid="216"/>
                                        </p:tgtEl>
                                      </p:cBhvr>
                                    </p:animEffect>
                                  </p:childTnLst>
                                </p:cTn>
                              </p:par>
                              <p:par>
                                <p:cTn id="28" presetID="10" presetClass="entr" presetSubtype="0" fill="hold" nodeType="withEffect">
                                  <p:stCondLst>
                                    <p:cond delay="0"/>
                                  </p:stCondLst>
                                  <p:childTnLst>
                                    <p:set>
                                      <p:cBhvr>
                                        <p:cTn id="29" dur="1" fill="hold">
                                          <p:stCondLst>
                                            <p:cond delay="0"/>
                                          </p:stCondLst>
                                        </p:cTn>
                                        <p:tgtEl>
                                          <p:spTgt spid="215"/>
                                        </p:tgtEl>
                                        <p:attrNameLst>
                                          <p:attrName>style.visibility</p:attrName>
                                        </p:attrNameLst>
                                      </p:cBhvr>
                                      <p:to>
                                        <p:strVal val="visible"/>
                                      </p:to>
                                    </p:set>
                                    <p:animEffect transition="in" filter="fade">
                                      <p:cBhvr>
                                        <p:cTn id="30" dur="2000"/>
                                        <p:tgtEl>
                                          <p:spTgt spid="215"/>
                                        </p:tgtEl>
                                      </p:cBhvr>
                                    </p:animEffect>
                                  </p:childTnLst>
                                </p:cTn>
                              </p:par>
                              <p:par>
                                <p:cTn id="31" presetID="10" presetClass="entr" presetSubtype="0" fill="hold" nodeType="withEffect">
                                  <p:stCondLst>
                                    <p:cond delay="0"/>
                                  </p:stCondLst>
                                  <p:childTnLst>
                                    <p:set>
                                      <p:cBhvr>
                                        <p:cTn id="32" dur="1" fill="hold">
                                          <p:stCondLst>
                                            <p:cond delay="0"/>
                                          </p:stCondLst>
                                        </p:cTn>
                                        <p:tgtEl>
                                          <p:spTgt spid="219"/>
                                        </p:tgtEl>
                                        <p:attrNameLst>
                                          <p:attrName>style.visibility</p:attrName>
                                        </p:attrNameLst>
                                      </p:cBhvr>
                                      <p:to>
                                        <p:strVal val="visible"/>
                                      </p:to>
                                    </p:set>
                                    <p:animEffect transition="in" filter="fade">
                                      <p:cBhvr>
                                        <p:cTn id="33" dur="2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2344B"/>
      </a:accent1>
      <a:accent2>
        <a:srgbClr val="E2A69E"/>
      </a:accent2>
      <a:accent3>
        <a:srgbClr val="D2766F"/>
      </a:accent3>
      <a:accent4>
        <a:srgbClr val="C2344B"/>
      </a:accent4>
      <a:accent5>
        <a:srgbClr val="E2A69E"/>
      </a:accent5>
      <a:accent6>
        <a:srgbClr val="D2766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652</Words>
  <Application>Microsoft Office PowerPoint</Application>
  <PresentationFormat>Widescreen</PresentationFormat>
  <Paragraphs>98</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Times New Roman</vt:lpstr>
      <vt:lpstr>Microsoft YaHei</vt:lpstr>
      <vt:lpstr>Arial</vt:lpstr>
      <vt:lpstr>Tahoma</vt:lpstr>
      <vt:lpstr>Garamond</vt:lpstr>
      <vt:lpstr>VNI-Times</vt:lpstr>
      <vt:lpstr>Impact</vt:lpstr>
      <vt:lpstr>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柚子设计</dc:creator>
  <cp:lastModifiedBy>DELL</cp:lastModifiedBy>
  <cp:revision>7</cp:revision>
  <dcterms:created xsi:type="dcterms:W3CDTF">2017-12-05T02:29:00Z</dcterms:created>
  <dcterms:modified xsi:type="dcterms:W3CDTF">2023-09-23T08:30:29Z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1033-11.2.0.11306</vt:lpwstr>
  </property>
  <property fmtid="{D5CDD505-2E9C-101B-9397-08002B2CF9AE}" pid="3" name="ICV">
    <vt:lpwstr>D8B4502F4D7D444E83AD16121776251A</vt:lpwstr>
  </property>
</Properties>
</file>