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52" r:id="rId2"/>
    <p:sldId id="282" r:id="rId3"/>
    <p:sldId id="284" r:id="rId4"/>
    <p:sldId id="286" r:id="rId5"/>
    <p:sldId id="288" r:id="rId6"/>
    <p:sldId id="285" r:id="rId7"/>
    <p:sldId id="290" r:id="rId8"/>
    <p:sldId id="291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01" r:id="rId17"/>
    <p:sldId id="302" r:id="rId18"/>
    <p:sldId id="304" r:id="rId19"/>
    <p:sldId id="303" r:id="rId20"/>
    <p:sldId id="305" r:id="rId21"/>
    <p:sldId id="307" r:id="rId22"/>
    <p:sldId id="323" r:id="rId23"/>
    <p:sldId id="324" r:id="rId24"/>
    <p:sldId id="325" r:id="rId25"/>
    <p:sldId id="329" r:id="rId26"/>
    <p:sldId id="388" r:id="rId27"/>
    <p:sldId id="326" r:id="rId28"/>
    <p:sldId id="311" r:id="rId29"/>
    <p:sldId id="384" r:id="rId30"/>
    <p:sldId id="327" r:id="rId31"/>
    <p:sldId id="3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370EE0-9DC9-49E3-A4AE-B7FB974FBCB3}">
          <p14:sldIdLst>
            <p14:sldId id="352"/>
            <p14:sldId id="282"/>
            <p14:sldId id="284"/>
            <p14:sldId id="286"/>
            <p14:sldId id="288"/>
            <p14:sldId id="285"/>
            <p14:sldId id="290"/>
            <p14:sldId id="291"/>
            <p14:sldId id="315"/>
            <p14:sldId id="316"/>
            <p14:sldId id="317"/>
            <p14:sldId id="318"/>
            <p14:sldId id="319"/>
            <p14:sldId id="320"/>
            <p14:sldId id="321"/>
            <p14:sldId id="301"/>
            <p14:sldId id="302"/>
            <p14:sldId id="304"/>
            <p14:sldId id="303"/>
            <p14:sldId id="305"/>
            <p14:sldId id="307"/>
            <p14:sldId id="323"/>
            <p14:sldId id="324"/>
            <p14:sldId id="325"/>
            <p14:sldId id="329"/>
            <p14:sldId id="388"/>
            <p14:sldId id="326"/>
            <p14:sldId id="311"/>
            <p14:sldId id="384"/>
            <p14:sldId id="327"/>
            <p14:sldId id="383"/>
          </p14:sldIdLst>
        </p14:section>
        <p14:section name="Untitled Section" id="{1ADA36DD-C773-4181-817C-F175DEA88CB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240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5" d="100"/>
          <a:sy n="65" d="100"/>
        </p:scale>
        <p:origin x="15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8AA36-BB0D-4CE5-AAC9-52D50D19BEB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051F3-B511-49CF-A1EE-60115B9E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1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AC06920B-E5B9-4C07-BD40-5AF196F24B6A}" type="slidenum">
              <a:rPr lang="vi-VN" smtClean="0">
                <a:cs typeface="Arial" panose="020B0604020202020204" pitchFamily="34" charset="0"/>
              </a:rPr>
              <a:t>19</a:t>
            </a:fld>
            <a:endParaRPr lang="vi-VN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7A4817-AF4B-49C0-9C74-9C5FDE04426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A92D4-A86F-42D2-93B8-52E9247C2C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C650-02B1-41B5-9F6B-1CC318C95F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a Nền Biên Giới Hoa Yếu Tố Biên Giới Khung Vật Liệu, Tươi, đơn Giản, Bông  Hoa Hình nền Vector để tải xuống miễn ph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WordArt 4"/>
          <p:cNvSpPr>
            <a:spLocks noTextEdit="1"/>
          </p:cNvSpPr>
          <p:nvPr/>
        </p:nvSpPr>
        <p:spPr>
          <a:xfrm>
            <a:off x="3394075" y="2446338"/>
            <a:ext cx="30289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lstStyle/>
          <a:p>
            <a:pPr algn="ctr"/>
            <a:r>
              <a:rPr lang="en-US" sz="2700" b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GB" altLang="en-US" sz="2700" b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ẬP ĐỌC </a:t>
            </a:r>
          </a:p>
        </p:txBody>
      </p:sp>
      <p:sp>
        <p:nvSpPr>
          <p:cNvPr id="4100" name="WordArt 5"/>
          <p:cNvSpPr>
            <a:spLocks noTextEdit="1"/>
          </p:cNvSpPr>
          <p:nvPr/>
        </p:nvSpPr>
        <p:spPr>
          <a:xfrm>
            <a:off x="1829435" y="3190240"/>
            <a:ext cx="5941695" cy="807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GB" altLang="en-US" sz="27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KÌ DIỆU RỪNG XANH</a:t>
            </a:r>
          </a:p>
        </p:txBody>
      </p:sp>
      <p:pic>
        <p:nvPicPr>
          <p:cNvPr id="11" name="487B29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7813" y="4154488"/>
            <a:ext cx="128587" cy="13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Text Box 14"/>
          <p:cNvSpPr txBox="1"/>
          <p:nvPr/>
        </p:nvSpPr>
        <p:spPr>
          <a:xfrm>
            <a:off x="1981200" y="4442460"/>
            <a:ext cx="4972050" cy="482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68576" tIns="34289" rIns="68576" bIns="34289">
            <a:spAutoFit/>
          </a:bodyPr>
          <a:lstStyle/>
          <a:p>
            <a:pPr algn="ctr" eaLnBrk="1" hangingPunct="1"/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6</a:t>
            </a:r>
            <a:r>
              <a:rPr lang="en-GB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158090277_ce615206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400"/>
            <a:ext cx="5562600" cy="612616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0" y="2438400"/>
            <a:ext cx="3505200" cy="2895600"/>
          </a:xfrm>
          <a:prstGeom prst="rightArrow">
            <a:avLst>
              <a:gd name="adj1" fmla="val 50000"/>
              <a:gd name="adj2" fmla="val 499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Ấm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đựng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uống</a:t>
            </a: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elcome\Desktop\kientrucnutin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87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42672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 descr="C:\Users\Welcome\Desktop\khu-lang-phap-o-ba-na-hill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:\Users\Welcome\Desktop\Marrio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0"/>
            <a:ext cx="43021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0" y="60198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lạ</a:t>
            </a:r>
            <a:endParaRPr lang="en-US" altLang="en-US" sz="28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http://old2.baodatviet.vn/dataimages/201102/original/1021178_hittaker-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* Vượn bạc má: </a:t>
            </a: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một loài vượn có chòm lông trắng như bông ở hai bên má.</a:t>
            </a:r>
            <a:endParaRPr lang="en-US" altLang="en-US" sz="28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d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0" y="5041900"/>
            <a:ext cx="9144000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Rừng khộp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 hay còn gọi rừng thưa lá rộng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lang="vi-VN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 rụng lá theo mùa là loại rừng đặc trưng của một số nước Đông Nam Á lục địa trong điều kiện có một mùa mưa úng nước và một mùa khô khắc nghiệt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4" descr="http://3.bp.blogspot.com/-w9mIlM7Wwdo/UimWvVBTJII/AAAAAAAAB1o/m9jgw7Rjrg8/s400/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0" y="5630863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</a:rPr>
              <a:t>(con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hoẵng</a:t>
            </a:r>
            <a:r>
              <a:rPr lang="en-US" altLang="en-US" sz="2800" b="1" dirty="0">
                <a:latin typeface="Times New Roman" panose="02020603050405020304" pitchFamily="18" charset="0"/>
              </a:rPr>
              <a:t>):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loài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thu</a:t>
            </a:r>
            <a:r>
              <a:rPr lang="en-US" altLang="en-US" sz="2800" b="1" dirty="0">
                <a:latin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rừng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cùng</a:t>
            </a:r>
            <a:r>
              <a:rPr lang="en-US" altLang="en-US" sz="2800" b="1" dirty="0">
                <a:latin typeface="Times New Roman" panose="02020603050405020304" pitchFamily="18" charset="0"/>
              </a:rPr>
              <a:t> họ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với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hươu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sừng</a:t>
            </a:r>
            <a:r>
              <a:rPr lang="en-US" altLang="en-US" sz="2800" b="1" dirty="0">
                <a:latin typeface="Times New Roman" panose="02020603050405020304" pitchFamily="18" charset="0"/>
              </a:rPr>
              <a:t> bé có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nhánh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lông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vàng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đo</a:t>
            </a:r>
            <a:r>
              <a:rPr lang="en-US" altLang="en-US" sz="2800" b="1" dirty="0">
                <a:latin typeface="Times New Roman" panose="02020603050405020304" pitchFamily="18" charset="0"/>
              </a:rPr>
              <a:t>̉.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d"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1150762" y="2494637"/>
            <a:ext cx="442935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448350" y="898533"/>
            <a:ext cx="2563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D5C0C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23728" y="1404065"/>
            <a:ext cx="4824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pic>
        <p:nvPicPr>
          <p:cNvPr id="8" name="图片 3" descr="595d3f6b20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62" y="4648200"/>
            <a:ext cx="3022036" cy="1985653"/>
          </a:xfrm>
          <a:prstGeom prst="rect">
            <a:avLst/>
          </a:prstGeom>
        </p:spPr>
      </p:pic>
      <p:pic>
        <p:nvPicPr>
          <p:cNvPr id="9" name="图片 3" descr="595d3f6b20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477" y="4800601"/>
            <a:ext cx="3022036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 bwMode="auto">
          <a:xfrm>
            <a:off x="6093295" y="3209673"/>
            <a:ext cx="2907506" cy="3525441"/>
            <a:chOff x="5267281" y="2209800"/>
            <a:chExt cx="3876719" cy="4699993"/>
          </a:xfrm>
        </p:grpSpPr>
        <p:pic>
          <p:nvPicPr>
            <p:cNvPr id="26635" name="Picture 15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2687" flipH="1">
              <a:off x="8001000" y="52324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6" name="Picture 16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3733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7" name="Picture 17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2209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8" name="Picture 18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59146" flipH="1">
              <a:off x="7012548" y="547873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9" name="Picture 19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65337" flipH="1">
              <a:off x="5508581" y="5525493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14554" y="457445"/>
            <a:ext cx="7028912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tabLst>
                <a:tab pos="1273810" algn="l"/>
              </a:tabLst>
              <a:defRPr/>
            </a:pPr>
            <a:r>
              <a:rPr lang="en-US" sz="2400" b="1" dirty="0">
                <a:latin typeface="Times New Roman" panose="02020603050405020304"/>
              </a:rPr>
              <a:t>      </a:t>
            </a:r>
            <a:r>
              <a:rPr lang="en-US" sz="2400" b="1" dirty="0" err="1">
                <a:latin typeface="Times New Roman" panose="02020603050405020304"/>
              </a:rPr>
              <a:t>Câ</a:t>
            </a:r>
            <a:r>
              <a:rPr lang="en-US" sz="2800" b="1" dirty="0" err="1">
                <a:latin typeface="Times New Roman" panose="02020603050405020304"/>
              </a:rPr>
              <a:t>u</a:t>
            </a:r>
            <a:r>
              <a:rPr lang="en-US" sz="2800" b="1" dirty="0">
                <a:latin typeface="Times New Roman" panose="02020603050405020304"/>
              </a:rPr>
              <a:t> 1: </a:t>
            </a:r>
            <a:r>
              <a:rPr lang="en-US" sz="2800" b="1" dirty="0" err="1">
                <a:latin typeface="Times New Roman" panose="02020603050405020304"/>
              </a:rPr>
              <a:t>Những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cây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nấm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rừng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đã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khiến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tác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giả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có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những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liên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tưởng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thú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vị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gì</a:t>
            </a:r>
            <a:r>
              <a:rPr lang="en-US" sz="2800" b="1" dirty="0">
                <a:latin typeface="Times New Roman" panose="02020603050405020304"/>
              </a:rPr>
              <a:t>? </a:t>
            </a:r>
            <a:r>
              <a:rPr lang="en-US" sz="2800" b="1" dirty="0" err="1">
                <a:latin typeface="Times New Roman" panose="02020603050405020304"/>
              </a:rPr>
              <a:t>Nhờ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những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liên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tưởng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ấy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mà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cảnh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vật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đẹp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thêm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như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thế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nào</a:t>
            </a:r>
            <a:r>
              <a:rPr lang="en-US" sz="2800" b="1" dirty="0">
                <a:latin typeface="Times New Roman" panose="02020603050405020304"/>
              </a:rPr>
              <a:t>?</a:t>
            </a:r>
          </a:p>
        </p:txBody>
      </p:sp>
      <p:sp>
        <p:nvSpPr>
          <p:cNvPr id="4" name="Cloud 3"/>
          <p:cNvSpPr/>
          <p:nvPr/>
        </p:nvSpPr>
        <p:spPr>
          <a:xfrm>
            <a:off x="2195736" y="2514601"/>
            <a:ext cx="4866188" cy="2387641"/>
          </a:xfrm>
          <a:prstGeom prst="cloud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43088" y="3124994"/>
            <a:ext cx="3401616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  <a:p>
            <a:pPr algn="ctr"/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/>
          <p:nvPr/>
        </p:nvGrpSpPr>
        <p:grpSpPr bwMode="auto">
          <a:xfrm>
            <a:off x="5093495" y="2514600"/>
            <a:ext cx="2907506" cy="3525441"/>
            <a:chOff x="5267281" y="2209800"/>
            <a:chExt cx="3876719" cy="4699993"/>
          </a:xfrm>
        </p:grpSpPr>
        <p:pic>
          <p:nvPicPr>
            <p:cNvPr id="27661" name="Picture 15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2687" flipH="1">
              <a:off x="8001000" y="52324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Picture 16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3733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17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2209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18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59146" flipH="1">
              <a:off x="7012548" y="547873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19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65337" flipH="1">
              <a:off x="5508581" y="5525493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6492" y="228600"/>
            <a:ext cx="8797604" cy="953135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tabLst>
                <a:tab pos="1273810" algn="l"/>
              </a:tabLst>
              <a:defRPr/>
            </a:pPr>
            <a:r>
              <a:rPr lang="en-US" sz="2800" b="1" dirty="0">
                <a:latin typeface="Times New Roman" panose="02020603050405020304"/>
              </a:rPr>
              <a:t>   </a:t>
            </a:r>
            <a:r>
              <a:rPr lang="en-US" sz="2800" b="1" dirty="0" err="1">
                <a:latin typeface="Times New Roman" panose="02020603050405020304"/>
              </a:rPr>
              <a:t>Câu</a:t>
            </a:r>
            <a:r>
              <a:rPr lang="en-US" sz="2800" b="1" dirty="0">
                <a:latin typeface="Times New Roman" panose="02020603050405020304"/>
              </a:rPr>
              <a:t> 1: </a:t>
            </a:r>
            <a:r>
              <a:rPr lang="en-US" sz="2800" b="1" dirty="0" err="1">
                <a:latin typeface="Times New Roman" panose="02020603050405020304"/>
              </a:rPr>
              <a:t>Những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cây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nấm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rừng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đã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khiến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tác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giả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có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những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liên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tưởng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thú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vị</a:t>
            </a:r>
            <a:r>
              <a:rPr lang="en-US" sz="2800" b="1" dirty="0">
                <a:latin typeface="Times New Roman" panose="02020603050405020304"/>
              </a:rPr>
              <a:t> </a:t>
            </a:r>
            <a:r>
              <a:rPr lang="en-US" sz="2800" b="1" dirty="0" err="1">
                <a:latin typeface="Times New Roman" panose="02020603050405020304"/>
              </a:rPr>
              <a:t>gì</a:t>
            </a:r>
            <a:r>
              <a:rPr lang="en-US" sz="2800" b="1" dirty="0">
                <a:latin typeface="Times New Roman" panose="02020603050405020304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590" y="1484630"/>
            <a:ext cx="3305175" cy="465645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tôi có cảm giác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/>
          <p:nvPr/>
        </p:nvGrpSpPr>
        <p:grpSpPr bwMode="auto">
          <a:xfrm>
            <a:off x="3761910" y="1520871"/>
            <a:ext cx="5382090" cy="4479880"/>
            <a:chOff x="4717179" y="2630219"/>
            <a:chExt cx="4357457" cy="4228148"/>
          </a:xfrm>
        </p:grpSpPr>
        <p:pic>
          <p:nvPicPr>
            <p:cNvPr id="27659" name="Picture 1" descr="http://assets.inhabitat.com/wp-content/blogs.dir/1/files/2012/12/amanita-muscaria-mushroom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7179" y="2630219"/>
              <a:ext cx="4350236" cy="23109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7660" name="Picture 17" descr="lau dai nam 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4797152"/>
              <a:ext cx="4350236" cy="206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5083" y="1066788"/>
            <a:ext cx="8534399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tabLst>
                <a:tab pos="1273810" algn="l"/>
              </a:tabLst>
              <a:defRPr/>
            </a:pPr>
            <a:r>
              <a:rPr lang="en-US" sz="2400" b="1" dirty="0">
                <a:latin typeface="Times New Roman" panose="02020603050405020304"/>
              </a:rPr>
              <a:t>    </a:t>
            </a:r>
            <a:r>
              <a:rPr lang="en-GB" altLang="en-US" sz="3200" b="1" dirty="0">
                <a:latin typeface="Times New Roman" panose="02020603050405020304"/>
              </a:rPr>
              <a:t>?- 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Nhờ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những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liên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tưởng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ấy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mà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cảnh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vật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đẹp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thêm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như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thế</a:t>
            </a:r>
            <a:r>
              <a:rPr lang="en-US" sz="3200" b="1" dirty="0">
                <a:latin typeface="Times New Roman" panose="02020603050405020304"/>
              </a:rPr>
              <a:t> </a:t>
            </a:r>
            <a:r>
              <a:rPr lang="en-US" sz="3200" b="1" dirty="0" err="1">
                <a:latin typeface="Times New Roman" panose="02020603050405020304"/>
              </a:rPr>
              <a:t>nào</a:t>
            </a:r>
            <a:r>
              <a:rPr lang="en-US" sz="3200" b="1" dirty="0">
                <a:latin typeface="Times New Roman" panose="02020603050405020304"/>
              </a:rPr>
              <a:t>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8259" y="2514600"/>
            <a:ext cx="8534398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pic>
        <p:nvPicPr>
          <p:cNvPr id="11" name="Picture 4" descr="Student Learning Writing - Student Writing Clipart Png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" y="5029200"/>
            <a:ext cx="1936985" cy="16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tudent Learning Writing - Student Writing Clipart Png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84" y="5029200"/>
            <a:ext cx="1936985" cy="16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4800" y="29210"/>
            <a:ext cx="857377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100" b="1" dirty="0">
                <a:latin typeface="Times New Roman" panose="02020603050405020304"/>
              </a:rPr>
              <a:t>   </a:t>
            </a:r>
            <a:r>
              <a:rPr lang="en-US" sz="2800" b="1" dirty="0" err="1">
                <a:latin typeface="Times New Roman" panose="02020603050405020304"/>
              </a:rPr>
              <a:t>Câu</a:t>
            </a:r>
            <a:r>
              <a:rPr lang="en-US" sz="2800" b="1" dirty="0">
                <a:latin typeface="Times New Roman" panose="02020603050405020304"/>
              </a:rPr>
              <a:t> 2: </a:t>
            </a:r>
            <a:r>
              <a:rPr lang="en-US" sz="2800" b="1" dirty="0" err="1">
                <a:latin typeface="Times New Roman" panose="02020603050405020304"/>
              </a:rPr>
              <a:t>Những</a:t>
            </a:r>
            <a:r>
              <a:rPr lang="en-US" sz="2800" b="1" dirty="0">
                <a:latin typeface="Times New Roman" panose="02020603050405020304"/>
              </a:rPr>
              <a:t> muông thú trong rừng được miêu tả như thế nào?</a:t>
            </a:r>
          </a:p>
        </p:txBody>
      </p:sp>
      <p:pic>
        <p:nvPicPr>
          <p:cNvPr id="30723" name="Picture 12" descr="http://k14.vcmedia.vn/Images/Uploaded/Share/2011/07/25/110725kpvuonbacma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" y="996315"/>
            <a:ext cx="4319905" cy="2108835"/>
          </a:xfrm>
          <a:prstGeom prst="rect">
            <a:avLst/>
          </a:prstGeom>
          <a:solidFill>
            <a:srgbClr val="66FFFF"/>
          </a:solidFill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6" name="Picture 4" descr="rung k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10" y="4267200"/>
            <a:ext cx="4348480" cy="2350770"/>
          </a:xfrm>
          <a:prstGeom prst="rect">
            <a:avLst/>
          </a:prstGeom>
          <a:ln w="88900" cap="sq" cmpd="thickThin">
            <a:solidFill>
              <a:srgbClr val="CC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30728" name="Picture 2" descr="https://naturalunseenhazards.files.wordpress.com/2011/07/striped-skun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8210" y="2401570"/>
            <a:ext cx="4319905" cy="26441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ounded Rectangular Callout 2"/>
          <p:cNvSpPr/>
          <p:nvPr/>
        </p:nvSpPr>
        <p:spPr>
          <a:xfrm>
            <a:off x="4531360" y="881380"/>
            <a:ext cx="4612640" cy="1039495"/>
          </a:xfrm>
          <a:prstGeom prst="wedgeRoundRectCallout">
            <a:avLst>
              <a:gd name="adj1" fmla="val -75665"/>
              <a:gd name="adj2" fmla="val 148408"/>
              <a:gd name="adj3" fmla="val 16667"/>
            </a:avLst>
          </a:prstGeom>
          <a:blipFill>
            <a:blip r:embed="rId6" cstate="print"/>
            <a:tile tx="0" ty="0" sx="100000" sy="100000" flip="none" algn="tl"/>
          </a:blip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ghẽ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vi-VN" sz="2400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vi-VN" sz="2400" dirty="0">
              <a:solidFill>
                <a:srgbClr val="7030A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43510" y="3279775"/>
            <a:ext cx="4432300" cy="784225"/>
          </a:xfrm>
          <a:prstGeom prst="wedgeRoundRectCallout">
            <a:avLst>
              <a:gd name="adj1" fmla="val 79622"/>
              <a:gd name="adj2" fmla="val -39443"/>
              <a:gd name="adj3" fmla="val 16667"/>
            </a:avLst>
          </a:prstGeom>
          <a:blipFill>
            <a:blip r:embed="rId6" cstate="print"/>
            <a:tile tx="0" ty="0" sx="100000" sy="100000" flip="none" algn="tl"/>
          </a:blip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787504" y="5334159"/>
            <a:ext cx="4260615" cy="972741"/>
          </a:xfrm>
          <a:prstGeom prst="wedgeRoundRectCallout">
            <a:avLst>
              <a:gd name="adj1" fmla="val -95527"/>
              <a:gd name="adj2" fmla="val 35289"/>
              <a:gd name="adj3" fmla="val 16667"/>
            </a:avLst>
          </a:prstGeom>
          <a:blipFill>
            <a:blip r:embed="rId6" cstate="print"/>
            <a:tile tx="0" ty="0" sx="100000" sy="100000" flip="none" algn="tl"/>
          </a:blip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76200" y="-33020"/>
            <a:ext cx="9144000" cy="679704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3"/>
          <p:cNvSpPr txBox="1">
            <a:spLocks noChangeArrowheads="1"/>
          </p:cNvSpPr>
          <p:nvPr/>
        </p:nvSpPr>
        <p:spPr bwMode="auto">
          <a:xfrm>
            <a:off x="1143000" y="985773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533400" y="2460749"/>
            <a:ext cx="86868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khổ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trong bài Tiếng đàn ba-la-lai-ca trên sông Đà 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GB" alt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WordArt 10"/>
          <p:cNvSpPr>
            <a:spLocks noChangeArrowheads="1" noChangeShapeType="1" noTextEdit="1"/>
          </p:cNvSpPr>
          <p:nvPr/>
        </p:nvSpPr>
        <p:spPr bwMode="auto">
          <a:xfrm>
            <a:off x="457200" y="1864175"/>
            <a:ext cx="3150394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ĐỘNG.</a:t>
            </a: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pic>
        <p:nvPicPr>
          <p:cNvPr id="8" name="Picture 13" descr="1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41" y="4495800"/>
            <a:ext cx="1004888" cy="137160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800" y="1131602"/>
            <a:ext cx="868680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>
                <a:latin typeface="Times New Roman" panose="02020603050405020304"/>
              </a:rPr>
              <a:t>   </a:t>
            </a:r>
            <a:r>
              <a:rPr lang="en-GB" altLang="en-US" sz="3600" b="1">
                <a:latin typeface="Times New Roman" panose="02020603050405020304"/>
              </a:rPr>
              <a:t>? </a:t>
            </a:r>
            <a:r>
              <a:rPr lang="en-US" sz="3600" b="1">
                <a:latin typeface="Times New Roman" panose="02020603050405020304"/>
              </a:rPr>
              <a:t>Sự </a:t>
            </a:r>
            <a:r>
              <a:rPr lang="en-US" sz="3600" b="1" dirty="0">
                <a:latin typeface="Times New Roman" panose="02020603050405020304"/>
              </a:rPr>
              <a:t>có mặt của chúng mang lại vẻ đẹp gì cho cảnh rừng?</a:t>
            </a:r>
          </a:p>
        </p:txBody>
      </p:sp>
      <p:sp>
        <p:nvSpPr>
          <p:cNvPr id="25609" name="TextBox 4"/>
          <p:cNvSpPr txBox="1">
            <a:spLocks noChangeArrowheads="1"/>
          </p:cNvSpPr>
          <p:nvPr/>
        </p:nvSpPr>
        <p:spPr bwMode="auto">
          <a:xfrm>
            <a:off x="457200" y="2895376"/>
            <a:ext cx="8305800" cy="1568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60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 bwMode="auto">
          <a:xfrm>
            <a:off x="5093495" y="2514600"/>
            <a:ext cx="2907506" cy="3525441"/>
            <a:chOff x="5267281" y="2209800"/>
            <a:chExt cx="3876719" cy="4699993"/>
          </a:xfrm>
        </p:grpSpPr>
        <p:pic>
          <p:nvPicPr>
            <p:cNvPr id="32778" name="Picture 15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2687" flipH="1">
              <a:off x="8001000" y="52324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6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3733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7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2209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8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59146" flipH="1">
              <a:off x="7012548" y="547873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2" name="Picture 19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65337" flipH="1">
              <a:off x="5508581" y="5525493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4" descr="rung k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81000"/>
            <a:ext cx="7315200" cy="6096000"/>
          </a:xfrm>
          <a:prstGeom prst="rect">
            <a:avLst/>
          </a:prstGeom>
          <a:ln w="88900" cap="sq" cmpd="thickThin">
            <a:solidFill>
              <a:srgbClr val="CC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 bwMode="auto">
          <a:xfrm>
            <a:off x="6093295" y="3209673"/>
            <a:ext cx="2907506" cy="3525441"/>
            <a:chOff x="5267281" y="2209800"/>
            <a:chExt cx="3876719" cy="4699993"/>
          </a:xfrm>
        </p:grpSpPr>
        <p:pic>
          <p:nvPicPr>
            <p:cNvPr id="26635" name="Picture 15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2687" flipH="1">
              <a:off x="8001000" y="52324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6" name="Picture 16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3733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7" name="Picture 17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2209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8" name="Picture 18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59146" flipH="1">
              <a:off x="7012548" y="547873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9" name="Picture 19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65337" flipH="1">
              <a:off x="5508581" y="5525493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598" y="2474712"/>
            <a:ext cx="8318249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khộp hiện ra toàn là màu vàng.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599" y="304800"/>
            <a:ext cx="8772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3: Vì sao rừng khộp được gọi là vang sơn vàng rợi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008000"/>
                </a:solidFill>
                <a:latin typeface="Times New Roman" panose="02020603050405020304" pitchFamily="18" charset="0"/>
              </a:rPr>
              <a:t>Câu 4:</a:t>
            </a: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</a:rPr>
              <a:t> Hãy nói cảm nghĩ của em khi đọc bài văn trên?</a:t>
            </a:r>
          </a:p>
        </p:txBody>
      </p:sp>
      <p:pic>
        <p:nvPicPr>
          <p:cNvPr id="18435" name="Picture 8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1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6200" y="1219200"/>
            <a:ext cx="9144000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diệu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háo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hức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tận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220200" cy="708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2377619"/>
            <a:ext cx="70104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38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giả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vẻ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5400" b="1" dirty="0">
                <a:latin typeface="Times New Roman" panose="02020603050405020304" pitchFamily="18" charset="0"/>
              </a:rPr>
              <a:t>? </a:t>
            </a:r>
          </a:p>
          <a:p>
            <a:pPr marL="0" marR="0" lvl="0" indent="0" algn="ctr" defTabSz="6838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191" y="2863850"/>
            <a:ext cx="851376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20484" name="Picture 8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11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7200" y="2286000"/>
            <a:ext cx="2105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dung:</a:t>
            </a:r>
          </a:p>
        </p:txBody>
      </p:sp>
      <p:grpSp>
        <p:nvGrpSpPr>
          <p:cNvPr id="20487" name="Group 8"/>
          <p:cNvGrpSpPr/>
          <p:nvPr/>
        </p:nvGrpSpPr>
        <p:grpSpPr bwMode="auto">
          <a:xfrm>
            <a:off x="1828800" y="1009650"/>
            <a:ext cx="5029200" cy="1222375"/>
            <a:chOff x="-120" y="-14288"/>
            <a:chExt cx="9144120" cy="1222376"/>
          </a:xfrm>
        </p:grpSpPr>
        <p:sp>
          <p:nvSpPr>
            <p:cNvPr id="20488" name="Text Box 13"/>
            <p:cNvSpPr txBox="1">
              <a:spLocks noChangeArrowheads="1"/>
            </p:cNvSpPr>
            <p:nvPr/>
          </p:nvSpPr>
          <p:spPr bwMode="auto">
            <a:xfrm>
              <a:off x="-120" y="-14288"/>
              <a:ext cx="9144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b="1" u="sng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Tập</a:t>
              </a:r>
              <a:r>
                <a:rPr lang="en-GB" altLang="en-US" b="1" u="sng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GB" altLang="en-US" b="1" u="sng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đọc</a:t>
              </a:r>
              <a:endParaRPr lang="en-GB" altLang="en-US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89" name="Text Box 7"/>
            <p:cNvSpPr txBox="1">
              <a:spLocks noChangeArrowheads="1"/>
            </p:cNvSpPr>
            <p:nvPr/>
          </p:nvSpPr>
          <p:spPr bwMode="auto">
            <a:xfrm>
              <a:off x="0" y="561975"/>
              <a:ext cx="91440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Kì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diệu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rừng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xanh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90600" y="238780"/>
            <a:ext cx="6858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GB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GB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818535" y="46703"/>
            <a:ext cx="71024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vi-VN" u="sng"/>
              <a:t>Tập đọc</a:t>
            </a:r>
            <a:r>
              <a:rPr lang="en-US" altLang="vi-VN"/>
              <a:t>:</a:t>
            </a:r>
            <a:r>
              <a:rPr lang="en-US" altLang="vi-VN" sz="1800"/>
              <a:t>                       </a:t>
            </a:r>
          </a:p>
          <a:p>
            <a:pPr algn="ctr" eaLnBrk="1" hangingPunct="1"/>
            <a:r>
              <a:rPr lang="en-US" altLang="vi-VN" sz="2800">
                <a:solidFill>
                  <a:srgbClr val="FF0066"/>
                </a:solidFill>
              </a:rPr>
              <a:t>Kì diệu rừng xanh</a:t>
            </a:r>
          </a:p>
          <a:p>
            <a:pPr eaLnBrk="1" hangingPunct="1"/>
            <a:r>
              <a:rPr lang="en-US" altLang="vi-VN" sz="1800"/>
              <a:t>                                              </a:t>
            </a:r>
            <a:endParaRPr lang="en-US" altLang="vi-VN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268794" y="1381432"/>
            <a:ext cx="0" cy="4485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2649794" y="1216254"/>
            <a:ext cx="186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u="sng"/>
              <a:t>Tìm hiểu bài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304800" y="987654"/>
            <a:ext cx="1884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u="sng"/>
              <a:t>Luyện đọc</a:t>
            </a:r>
            <a:r>
              <a:rPr lang="en-US" altLang="vi-VN" sz="1800"/>
              <a:t>: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11394" y="16002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/>
              <a:t>loanh quanh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304800" y="2180303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/>
              <a:t>lúp xúp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24465" y="2743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/>
              <a:t>nhìn theo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405581" y="3500735"/>
            <a:ext cx="14232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/>
              <a:t>vút qua </a:t>
            </a: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4495800" y="274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3" name="Picture 18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629400"/>
            <a:ext cx="68167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42805" y="1794631"/>
            <a:ext cx="2105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dung: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442804" y="2637503"/>
            <a:ext cx="67011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Cảm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4698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12299" grpId="0"/>
      <p:bldP spid="12300" grpId="0"/>
      <p:bldP spid="12302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91744" y="68580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4651" y="1314271"/>
            <a:ext cx="6069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90600" y="238780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75349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" y="2895600"/>
            <a:ext cx="85137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dung: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84716" y="3357264"/>
            <a:ext cx="5469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 bwMode="auto">
          <a:xfrm>
            <a:off x="5093495" y="2514600"/>
            <a:ext cx="2907506" cy="3525441"/>
            <a:chOff x="5267281" y="2209800"/>
            <a:chExt cx="3876719" cy="4699993"/>
          </a:xfrm>
        </p:grpSpPr>
        <p:pic>
          <p:nvPicPr>
            <p:cNvPr id="36873" name="Picture 15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2687" flipH="1">
              <a:off x="8001000" y="52324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Picture 16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3733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5" name="Picture 17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01000" y="220980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6" name="Picture 18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59146" flipH="1">
              <a:off x="7012548" y="5478730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7" name="Picture 19" descr="r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965337" flipH="1">
              <a:off x="5508581" y="5525493"/>
              <a:ext cx="1143000" cy="162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152460" y="1066920"/>
            <a:ext cx="8694966" cy="4523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rừng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chúng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vào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lối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đầy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lúp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xúp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dưới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bóng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chiếc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cái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tích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sặc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rực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Mỗi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chiếc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nấm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đài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kiến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̀.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mình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khổng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vào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quốc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́ hon.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Đền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đài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miếu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điện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họ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lúp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xúp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dưới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2333" y="228598"/>
            <a:ext cx="332422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ln w="11430"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424904" y="1066920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32969" y="2133480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038600" y="1600200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693467" y="2133480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581400" y="2590997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572381" y="3588108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818120" y="2408663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14400" y="4460757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943745" y="2541763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572381" y="3075899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407956" y="3054828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53492" y="4460757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43200" y="4457997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693467" y="4610459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21384" y="5025270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160476" y="5080854"/>
            <a:ext cx="278184" cy="53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70"/>
          <p:cNvSpPr txBox="1"/>
          <p:nvPr/>
        </p:nvSpPr>
        <p:spPr>
          <a:xfrm>
            <a:off x="342900" y="2743200"/>
            <a:ext cx="865251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Đọc diễn cảm bài văn</a:t>
            </a:r>
          </a:p>
          <a:p>
            <a:pPr marL="0" lvl="0" inden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Đọc thuộc lòng bài : Trước cổng trời S/80</a:t>
            </a:r>
          </a:p>
          <a:p>
            <a:pPr marL="0" lvl="0" indent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Chuẩn bị bài sau:  Đất Cà Mau  - S/ 89</a:t>
            </a:r>
          </a:p>
        </p:txBody>
      </p:sp>
      <p:sp>
        <p:nvSpPr>
          <p:cNvPr id="18459" name="WordArt 27"/>
          <p:cNvSpPr>
            <a:spLocks noTextEdit="1"/>
          </p:cNvSpPr>
          <p:nvPr/>
        </p:nvSpPr>
        <p:spPr>
          <a:xfrm>
            <a:off x="1752441" y="609283"/>
            <a:ext cx="5429250" cy="13406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3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 Dặn dò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001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86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886" y="569598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526" y="6208398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33400" y="1718608"/>
            <a:ext cx="7899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4800" y="304800"/>
            <a:ext cx="8763000" cy="11988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Vì sao </a:t>
            </a:r>
            <a:r>
              <a:rPr lang="en-GB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khộp được gọi l</a:t>
            </a:r>
            <a:r>
              <a:rPr lang="en-GB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“giang sơn v</a:t>
            </a:r>
            <a:r>
              <a:rPr lang="en-GB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rợi”?</a:t>
            </a:r>
          </a:p>
        </p:txBody>
      </p:sp>
      <p:sp>
        <p:nvSpPr>
          <p:cNvPr id="32777" name="TextBox 1"/>
          <p:cNvSpPr txBox="1">
            <a:spLocks noChangeArrowheads="1"/>
          </p:cNvSpPr>
          <p:nvPr/>
        </p:nvSpPr>
        <p:spPr bwMode="auto">
          <a:xfrm>
            <a:off x="175064" y="3287312"/>
            <a:ext cx="2674296" cy="170816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7030A0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8" name="TextBox 2"/>
          <p:cNvSpPr txBox="1">
            <a:spLocks noChangeArrowheads="1"/>
          </p:cNvSpPr>
          <p:nvPr/>
        </p:nvSpPr>
        <p:spPr bwMode="auto">
          <a:xfrm>
            <a:off x="3555228" y="2775363"/>
            <a:ext cx="5175234" cy="41549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857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9" name="TextBox 3"/>
          <p:cNvSpPr txBox="1">
            <a:spLocks noChangeArrowheads="1"/>
          </p:cNvSpPr>
          <p:nvPr/>
        </p:nvSpPr>
        <p:spPr bwMode="auto">
          <a:xfrm>
            <a:off x="3574278" y="3642138"/>
            <a:ext cx="5175234" cy="738664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857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0" name="TextBox 10"/>
          <p:cNvSpPr txBox="1">
            <a:spLocks noChangeArrowheads="1"/>
          </p:cNvSpPr>
          <p:nvPr/>
        </p:nvSpPr>
        <p:spPr bwMode="auto">
          <a:xfrm>
            <a:off x="3574278" y="4506532"/>
            <a:ext cx="5175234" cy="41549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857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1" name="TextBox 12"/>
          <p:cNvSpPr txBox="1">
            <a:spLocks noChangeArrowheads="1"/>
          </p:cNvSpPr>
          <p:nvPr/>
        </p:nvSpPr>
        <p:spPr bwMode="auto">
          <a:xfrm>
            <a:off x="3555229" y="5339970"/>
            <a:ext cx="5194283" cy="41549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8575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Arrow Connector 5"/>
          <p:cNvCxnSpPr>
            <a:endCxn id="32778" idx="1"/>
          </p:cNvCxnSpPr>
          <p:nvPr/>
        </p:nvCxnSpPr>
        <p:spPr>
          <a:xfrm flipV="1">
            <a:off x="2881335" y="2971571"/>
            <a:ext cx="673893" cy="1120626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32779" idx="1"/>
          </p:cNvCxnSpPr>
          <p:nvPr/>
        </p:nvCxnSpPr>
        <p:spPr>
          <a:xfrm flipV="1">
            <a:off x="2871810" y="3838346"/>
            <a:ext cx="702468" cy="253851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32780" idx="1"/>
          </p:cNvCxnSpPr>
          <p:nvPr/>
        </p:nvCxnSpPr>
        <p:spPr>
          <a:xfrm>
            <a:off x="2881335" y="4092194"/>
            <a:ext cx="692943" cy="610545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32781" idx="1"/>
          </p:cNvCxnSpPr>
          <p:nvPr/>
        </p:nvCxnSpPr>
        <p:spPr>
          <a:xfrm>
            <a:off x="2881335" y="4092195"/>
            <a:ext cx="673894" cy="1444229"/>
          </a:xfrm>
          <a:prstGeom prst="straightConnector1">
            <a:avLst/>
          </a:prstGeom>
          <a:ln w="571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32777" grpId="0" bldLvl="0" animBg="1"/>
      <p:bldP spid="32778" grpId="0" bldLvl="0" animBg="1"/>
      <p:bldP spid="32779" grpId="0" bldLvl="0" animBg="1"/>
      <p:bldP spid="32780" grpId="0" bldLvl="0" animBg="1"/>
      <p:bldP spid="3278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91744" y="68580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4651" y="1314271"/>
            <a:ext cx="6069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" y="2362200"/>
            <a:ext cx="9144000" cy="4496097"/>
          </a:xfrm>
          <a:prstGeom prst="rect">
            <a:avLst/>
          </a:prstGeom>
        </p:spPr>
      </p:pic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75349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500" y="685800"/>
            <a:ext cx="87629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rọi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ghẽ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GB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l</a:t>
            </a:r>
            <a:r>
              <a:rPr lang="en-GB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" y="3855899"/>
            <a:ext cx="861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Sau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khộp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khộp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</a:t>
            </a:r>
            <a:r>
              <a:rPr lang="en-GB" alt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khộp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9777" y="2182934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n w="11430"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4546" y="2728547"/>
            <a:ext cx="1785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n w="18000">
                  <a:solidFill>
                    <a:srgbClr val="FF00FF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/>
              </a:rPr>
              <a:t>Chia </a:t>
            </a:r>
            <a:r>
              <a:rPr lang="vi-VN" sz="2400" dirty="0">
                <a:ln w="18000">
                  <a:solidFill>
                    <a:srgbClr val="FF00FF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/>
              </a:rPr>
              <a:t>đ</a:t>
            </a:r>
            <a:r>
              <a:rPr lang="en-US" sz="2400" dirty="0">
                <a:ln w="18000">
                  <a:solidFill>
                    <a:srgbClr val="FF00FF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/>
              </a:rPr>
              <a:t>oạn: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2627" y="3328289"/>
            <a:ext cx="83709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Đoạn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1: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Từ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đầu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..........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lúp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xúp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dưới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chân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.</a:t>
            </a:r>
          </a:p>
          <a:p>
            <a:pPr>
              <a:defRPr/>
            </a:pP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Đoạn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2: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Nắng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trưa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............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nhìn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theo.</a:t>
            </a:r>
            <a:endParaRPr lang="en-US" sz="3600" b="1" dirty="0">
              <a:ln w="11430"/>
              <a:solidFill>
                <a:srgbClr val="002060"/>
              </a:solidFill>
              <a:latin typeface="Times New Roman" panose="02020603050405020304"/>
            </a:endParaRPr>
          </a:p>
          <a:p>
            <a:pPr>
              <a:defRPr/>
            </a:pP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Đoạn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3: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Còn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latin typeface="Times New Roman" panose="02020603050405020304"/>
              </a:rPr>
              <a:t>lại</a:t>
            </a:r>
            <a:r>
              <a:rPr lang="en-US" sz="3600" b="1" dirty="0">
                <a:ln w="11430"/>
                <a:solidFill>
                  <a:srgbClr val="002060"/>
                </a:solidFill>
                <a:latin typeface="Times New Roman" panose="02020603050405020304"/>
              </a:rPr>
              <a:t>.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518423" y="2196695"/>
            <a:ext cx="333017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2279" y="5069438"/>
            <a:ext cx="33218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3066" y="152400"/>
            <a:ext cx="9140934" cy="6487717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48350" y="835236"/>
            <a:ext cx="2563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D5C0C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123728" y="1340768"/>
            <a:ext cx="4824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rizontal Scroll 14"/>
          <p:cNvSpPr/>
          <p:nvPr/>
        </p:nvSpPr>
        <p:spPr>
          <a:xfrm>
            <a:off x="1813929" y="3212976"/>
            <a:ext cx="5400600" cy="1512168"/>
          </a:xfrm>
          <a:prstGeom prst="horizontalScrol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đọc nối tiếp đoạn</a:t>
            </a: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1150762" y="2206605"/>
            <a:ext cx="2629150" cy="6463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448350" y="835236"/>
            <a:ext cx="2563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D5C0C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23728" y="1340768"/>
            <a:ext cx="4824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3066" y="152401"/>
            <a:ext cx="9140934" cy="6487716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1150762" y="2494637"/>
            <a:ext cx="442935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hiểu nghĩa từ: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448350" y="898533"/>
            <a:ext cx="2563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D5C0C"/>
                </a:solidFill>
                <a:latin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123728" y="1404065"/>
            <a:ext cx="48245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3066" y="104807"/>
            <a:ext cx="9144000" cy="6535309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350">
              <a:latin typeface="Times New Roman" panose="02020603050405020304" pitchFamily="18" charset="0"/>
            </a:endParaRPr>
          </a:p>
        </p:txBody>
      </p:sp>
      <p:pic>
        <p:nvPicPr>
          <p:cNvPr id="8" name="图片 3" descr="595d3f6b20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62" y="4876800"/>
            <a:ext cx="3022036" cy="1949885"/>
          </a:xfrm>
          <a:prstGeom prst="rect">
            <a:avLst/>
          </a:prstGeom>
        </p:spPr>
      </p:pic>
      <p:pic>
        <p:nvPicPr>
          <p:cNvPr id="9" name="图片 3" descr="595d3f6b209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3" y="4724401"/>
            <a:ext cx="3022036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2"/>
          <p:cNvGrpSpPr/>
          <p:nvPr/>
        </p:nvGrpSpPr>
        <p:grpSpPr bwMode="auto">
          <a:xfrm>
            <a:off x="0" y="0"/>
            <a:ext cx="9144000" cy="6691313"/>
            <a:chOff x="0" y="0"/>
            <a:chExt cx="5760" cy="4215"/>
          </a:xfrm>
        </p:grpSpPr>
        <p:pic>
          <p:nvPicPr>
            <p:cNvPr id="6147" name="Picture 1" descr="http://1.bp.blogspot.com/-2t3a-MGqVjE/VJwHlBMEYKI/AAAAAAAABNk/EQqBD9sZm3U/s1600/Fly-agaric-mushroo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8" name="Rectangle 15"/>
            <p:cNvSpPr>
              <a:spLocks noChangeArrowheads="1"/>
            </p:cNvSpPr>
            <p:nvPr/>
          </p:nvSpPr>
          <p:spPr bwMode="auto">
            <a:xfrm>
              <a:off x="288" y="3888"/>
              <a:ext cx="52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 eaLnBrk="1" hangingPunct="1"/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Lúp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xúp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ở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sàn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sàn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 spd="med">
    <p:wipe dir="d"/>
    <p:sndAc>
      <p:stSnd>
        <p:snd r:embed="rId2" name="chimes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D98B0D51-C62E-4B99-AF2F-633784E5DF45}"/>
  <p:tag name="GENSWF_ADVANCE_TIME" val="5"/>
  <p:tag name="ISPRING_CUSTOM_TIMING_USED" val="1"/>
  <p:tag name="GENSWF_SLIDE_TITLE" val="Tài liệu,phần mềm, nguồn trích dẫn tham khảo"/>
  <p:tag name="ISPRING_SLIDE_ID_2" val="{6F7CDC00-8F73-4FBF-9558-6586A5FAB3E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1291</Words>
  <Application>Microsoft Office PowerPoint</Application>
  <PresentationFormat>On-screen Show (4:3)</PresentationFormat>
  <Paragraphs>98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VTA</dc:creator>
  <cp:lastModifiedBy>Administrator</cp:lastModifiedBy>
  <cp:revision>94</cp:revision>
  <dcterms:created xsi:type="dcterms:W3CDTF">2021-08-26T12:11:00Z</dcterms:created>
  <dcterms:modified xsi:type="dcterms:W3CDTF">2024-05-26T06:41:10Z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426A3BA9DBDA4E42AE2EE1C0B5B8BC4C</vt:lpwstr>
  </property>
  <property fmtid="{D5CDD505-2E9C-101B-9397-08002B2CF9AE}" pid="3" name="KSOProductBuildVer">
    <vt:lpwstr>1033-11.2.0.11373</vt:lpwstr>
  </property>
</Properties>
</file>