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notesMasterIdLst>
    <p:notesMasterId r:id="rId36"/>
  </p:notesMasterIdLst>
  <p:handoutMasterIdLst>
    <p:handoutMasterId r:id="rId37"/>
  </p:handoutMasterIdLst>
  <p:sldIdLst>
    <p:sldId id="256" r:id="rId4"/>
    <p:sldId id="257" r:id="rId5"/>
    <p:sldId id="258" r:id="rId6"/>
    <p:sldId id="259" r:id="rId7"/>
    <p:sldId id="260" r:id="rId8"/>
    <p:sldId id="263" r:id="rId9"/>
    <p:sldId id="327" r:id="rId10"/>
    <p:sldId id="328" r:id="rId11"/>
    <p:sldId id="329" r:id="rId12"/>
    <p:sldId id="330" r:id="rId13"/>
    <p:sldId id="331" r:id="rId14"/>
    <p:sldId id="332" r:id="rId15"/>
    <p:sldId id="262" r:id="rId16"/>
    <p:sldId id="323" r:id="rId17"/>
    <p:sldId id="322" r:id="rId18"/>
    <p:sldId id="319" r:id="rId19"/>
    <p:sldId id="301" r:id="rId20"/>
    <p:sldId id="333" r:id="rId21"/>
    <p:sldId id="310" r:id="rId22"/>
    <p:sldId id="304" r:id="rId23"/>
    <p:sldId id="305" r:id="rId24"/>
    <p:sldId id="306" r:id="rId25"/>
    <p:sldId id="307" r:id="rId26"/>
    <p:sldId id="308" r:id="rId27"/>
    <p:sldId id="309" r:id="rId28"/>
    <p:sldId id="324" r:id="rId29"/>
    <p:sldId id="325" r:id="rId30"/>
    <p:sldId id="326" r:id="rId31"/>
    <p:sldId id="282" r:id="rId32"/>
    <p:sldId id="320" r:id="rId33"/>
    <p:sldId id="318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eb0633c63ed311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EA"/>
    <a:srgbClr val="FF9900"/>
    <a:srgbClr val="D84460"/>
    <a:srgbClr val="767171"/>
    <a:srgbClr val="D43452"/>
    <a:srgbClr val="8CC542"/>
    <a:srgbClr val="2264AE"/>
    <a:srgbClr val="0C8886"/>
    <a:srgbClr val="DBB574"/>
    <a:srgbClr val="A3D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79626" autoAdjust="0"/>
  </p:normalViewPr>
  <p:slideViewPr>
    <p:cSldViewPr showGuides="1">
      <p:cViewPr varScale="1">
        <p:scale>
          <a:sx n="69" d="100"/>
          <a:sy n="69" d="100"/>
        </p:scale>
        <p:origin x="130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8369-BF62-4A80-ACBD-025CF7344C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FC53D-39F1-4188-A588-64D23D831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84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students' attention on the structures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feel? =&gt; I feel + adj...,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ask about people’s feelings.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 the class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role-playing, encouraging them to do actions when they say their lines.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98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table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names can you see?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let students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words about people’s feelings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hot, cold, dizzy, sleepy, tired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Lead-in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Now, we are going to look at the pictures, read, complete and match.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will look at the sentences, read the sentence, and fill in the blanks. Then match the pictures.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an example with the first sentence. Explain the sample 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the time to do this task individually.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16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table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names can you see?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let students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words about people’s feelings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hot, cold, dizzy, sleepy, tired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Lead-in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Now, we are going to look at the pictures, read, complete and match.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will look at the sentences, read the sentence, and fill in the blanks. Then match the pictures.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an example with the first sentence. Explain the sample 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the time to do this task individually.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9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4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team who answers four questions correctly first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winner.s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02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10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6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3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the rules in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4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72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8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9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The person who answers four questions correctly first is the winner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38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practice the structure that they have learnt.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groups of three.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introduce their names and talk about their feelings and what they want to do.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 to complete the table.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time to do the task.</a:t>
            </a:r>
          </a:p>
          <a:p>
            <a:pPr lvl="0"/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some groups to perform in front of the class.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3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some groups to perform in front of the class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0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8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song </a:t>
            </a:r>
            <a:r>
              <a:rPr lang="en-US" dirty="0" smtClean="0"/>
              <a:t>“Hello”</a:t>
            </a:r>
          </a:p>
          <a:p>
            <a:r>
              <a:rPr lang="en-US" dirty="0" smtClean="0"/>
              <a:t>https://www.youtube.com/watch?v=tVlcKp3bWH8&amp;ab_channel=SuperSimpleSongs-KidsSongs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students the words they learnt in previous lesson by flashcards and book.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1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skateboard with the correct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feel sleepy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skateboard has the correct answer is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until the last question. Whoever has more correct answers is the winner.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picture in the book (or show it on the screen):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“Now whole class, look at this picture and answer my questions”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T: How many people are there in the picture?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T: Who is sitting at the table? Who is next to Rita? Is Rita good?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and listen to the audio CD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59)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to and repeat each line before reading it all together. Play the audio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59)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them to listen and say along.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 up the class to practice role-playing, encouraging them to do actions when they say their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0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8032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385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1181-7680-4CC5-84B6-3B95FFD3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5B78-BEA1-45EC-9824-F60220F1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7A61-0579-4E29-933B-68374E6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D0AC-124E-40D1-ADE6-ECF76A62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1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Documents%20and%20Settings\Administrator\Desktop\Swamp_Stomp.mp3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3.xml"/><Relationship Id="rId18" Type="http://schemas.openxmlformats.org/officeDocument/2006/relationships/slide" Target="slide31.xml"/><Relationship Id="rId3" Type="http://schemas.openxmlformats.org/officeDocument/2006/relationships/image" Target="../media/image34.png"/><Relationship Id="rId21" Type="http://schemas.openxmlformats.org/officeDocument/2006/relationships/slide" Target="slide28.xml"/><Relationship Id="rId7" Type="http://schemas.openxmlformats.org/officeDocument/2006/relationships/slide" Target="slide6.xml"/><Relationship Id="rId12" Type="http://schemas.openxmlformats.org/officeDocument/2006/relationships/slide" Target="slide22.xml"/><Relationship Id="rId17" Type="http://schemas.openxmlformats.org/officeDocument/2006/relationships/slide" Target="slide26.xml"/><Relationship Id="rId2" Type="http://schemas.openxmlformats.org/officeDocument/2006/relationships/notesSlide" Target="../notesSlides/notesSlide15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slide" Target="slide13.xml"/><Relationship Id="rId5" Type="http://schemas.openxmlformats.org/officeDocument/2006/relationships/image" Target="../media/image36.png"/><Relationship Id="rId15" Type="http://schemas.openxmlformats.org/officeDocument/2006/relationships/slide" Target="slide24.xml"/><Relationship Id="rId10" Type="http://schemas.openxmlformats.org/officeDocument/2006/relationships/slide" Target="slide25.xml"/><Relationship Id="rId19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openxmlformats.org/officeDocument/2006/relationships/slide" Target="slide20.xml"/><Relationship Id="rId14" Type="http://schemas.openxmlformats.org/officeDocument/2006/relationships/slide" Target="slide11.xml"/><Relationship Id="rId2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gif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microsoft.com/office/2007/relationships/hdphoto" Target="../media/hdphoto7.wdp"/><Relationship Id="rId5" Type="http://schemas.openxmlformats.org/officeDocument/2006/relationships/image" Target="../media/image41.gif"/><Relationship Id="rId15" Type="http://schemas.microsoft.com/office/2007/relationships/hdphoto" Target="../media/hdphoto6.wdp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5" Type="http://schemas.openxmlformats.org/officeDocument/2006/relationships/image" Target="../media/image41.gif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55.png"/><Relationship Id="rId5" Type="http://schemas.openxmlformats.org/officeDocument/2006/relationships/image" Target="../media/image41.gif"/><Relationship Id="rId10" Type="http://schemas.openxmlformats.org/officeDocument/2006/relationships/image" Target="../media/image54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57.png"/><Relationship Id="rId5" Type="http://schemas.openxmlformats.org/officeDocument/2006/relationships/image" Target="../media/image41.gif"/><Relationship Id="rId10" Type="http://schemas.openxmlformats.org/officeDocument/2006/relationships/image" Target="../media/image56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image" Target="../media/image41.gif"/><Relationship Id="rId10" Type="http://schemas.openxmlformats.org/officeDocument/2006/relationships/image" Target="../media/image58.jpe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61.jpeg"/><Relationship Id="rId5" Type="http://schemas.openxmlformats.org/officeDocument/2006/relationships/image" Target="../media/image41.gif"/><Relationship Id="rId10" Type="http://schemas.openxmlformats.org/officeDocument/2006/relationships/image" Target="../media/image60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6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>
            <a:extLst>
              <a:ext uri="{FF2B5EF4-FFF2-40B4-BE49-F238E27FC236}">
                <a16:creationId xmlns:a16="http://schemas.microsoft.com/office/drawing/2014/main" id="{913B5DFE-1213-40F4-881E-2E5E2F39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600200" y="510540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I feel cold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12608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754352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026" name="Picture 2" descr="Premium Vector | Happy cute kid boy feels so thirsty because of hot weather  at summer seas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8849" r="15008" b="6911"/>
          <a:stretch/>
        </p:blipFill>
        <p:spPr bwMode="auto">
          <a:xfrm>
            <a:off x="7543800" y="1981200"/>
            <a:ext cx="3232481" cy="36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8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447800" y="510540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I feel hot.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525101" y="3723043"/>
            <a:ext cx="3599151" cy="1169699"/>
            <a:chOff x="509926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6" y="3247916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718601" y="3723043"/>
            <a:ext cx="3599151" cy="1169699"/>
            <a:chOff x="509926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6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2362200"/>
            <a:ext cx="3505200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600200" y="510540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557669" y="481623"/>
            <a:ext cx="6467059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I </a:t>
            </a:r>
            <a:r>
              <a:rPr lang="en-US" sz="28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feel cold.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4057659" y="372304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852858" y="3723044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050" name="Picture 2" descr="Premium Vector | A boy shivering in winter weather illustrat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/>
          <a:stretch/>
        </p:blipFill>
        <p:spPr bwMode="auto">
          <a:xfrm>
            <a:off x="8610600" y="1905000"/>
            <a:ext cx="2133600" cy="366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0937"/>
            <a:ext cx="62484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12 – HEALTH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9BC996-82A7-484C-9FAF-65CEBE24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6" b="14888" l="16539" r="46282">
                        <a14:foregroundMark x1="22679" y1="11708" x2="35622" y2="11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8889" r="50000" b="84446"/>
          <a:stretch/>
        </p:blipFill>
        <p:spPr>
          <a:xfrm>
            <a:off x="6019800" y="5278297"/>
            <a:ext cx="3780560" cy="945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8724034" y="5411705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</a:t>
            </a:r>
            <a:r>
              <a:rPr lang="en-US" sz="2800" b="1" dirty="0" smtClean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8CC5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3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1219200"/>
            <a:ext cx="11658600" cy="4548577"/>
            <a:chOff x="152400" y="1219200"/>
            <a:chExt cx="11658600" cy="45485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219200"/>
              <a:ext cx="11658600" cy="454857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04800" y="1524000"/>
              <a:ext cx="4191000" cy="76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050" name="Picture 2" descr="Free Vector | Teacher in classroom pointing to chalkbo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8785" r="2432" b="8936"/>
          <a:stretch/>
        </p:blipFill>
        <p:spPr bwMode="auto">
          <a:xfrm>
            <a:off x="381000" y="1219200"/>
            <a:ext cx="1143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1981200"/>
            <a:ext cx="362952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 How do you feel?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30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=&gt; I feel + </a:t>
            </a:r>
            <a:r>
              <a:rPr lang="en-US" sz="3000" dirty="0" err="1" smtClean="0">
                <a:solidFill>
                  <a:schemeClr val="accent4"/>
                </a:solidFill>
                <a:latin typeface="Comic Sans MS" panose="030F0702030302020204" pitchFamily="66" charset="0"/>
              </a:rPr>
              <a:t>adj</a:t>
            </a:r>
            <a:endParaRPr lang="en-US" sz="3000" dirty="0"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800" y="4267200"/>
            <a:ext cx="39982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3. I can/ can’t + Verb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800" y="3276600"/>
            <a:ext cx="6234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I want to/ don’t want to + Verb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1752600"/>
            <a:ext cx="5364444" cy="135636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000" b="1" dirty="0">
                <a:latin typeface="Colonna MT" panose="04020805060202030203" pitchFamily="82" charset="0"/>
              </a:rPr>
              <a:t>Pair </a:t>
            </a:r>
            <a:r>
              <a:rPr lang="en-US" sz="5000" b="1" dirty="0" smtClean="0">
                <a:latin typeface="Colonna MT" panose="04020805060202030203" pitchFamily="82" charset="0"/>
              </a:rPr>
              <a:t>work</a:t>
            </a:r>
            <a:endParaRPr lang="en-US" sz="5000" b="1" dirty="0">
              <a:latin typeface="Colonna MT" panose="04020805060202030203" pitchFamily="8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75763"/>
            <a:ext cx="4144790" cy="470790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 txBox="1">
            <a:spLocks/>
          </p:cNvSpPr>
          <p:nvPr/>
        </p:nvSpPr>
        <p:spPr>
          <a:xfrm>
            <a:off x="6477000" y="2362200"/>
            <a:ext cx="4167829" cy="1371600"/>
          </a:xfrm>
          <a:prstGeom prst="rect">
            <a:avLst/>
          </a:prstGeom>
          <a:noFill/>
          <a:ln w="12700" cmpd="sng"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r>
              <a:rPr lang="en-US" sz="7200" b="1" cap="all" dirty="0" smtClean="0">
                <a:solidFill>
                  <a:schemeClr val="tx2"/>
                </a:solidFill>
              </a:rPr>
              <a:t/>
            </a:r>
            <a:br>
              <a:rPr lang="en-US" sz="7200" b="1" cap="all" dirty="0" smtClean="0">
                <a:solidFill>
                  <a:schemeClr val="tx2"/>
                </a:solidFill>
              </a:rPr>
            </a:br>
            <a:r>
              <a:rPr lang="en-US" sz="7200" b="1" cap="all" dirty="0" smtClean="0">
                <a:solidFill>
                  <a:schemeClr val="tx2"/>
                </a:solidFill>
              </a:rPr>
              <a:t>Role play</a:t>
            </a:r>
            <a:endParaRPr lang="en-US" sz="7200" b="1" cap="al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, complete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match.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57400" y="1219200"/>
            <a:ext cx="8305800" cy="4917926"/>
            <a:chOff x="2057400" y="1219200"/>
            <a:chExt cx="8305800" cy="49179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5894"/>
            <a:stretch/>
          </p:blipFill>
          <p:spPr>
            <a:xfrm>
              <a:off x="2057400" y="1219200"/>
              <a:ext cx="8305800" cy="491792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286000" y="1219200"/>
              <a:ext cx="6858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3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complete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match.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12 – Lesson 1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Adobe Devanagari" panose="020405030502010202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81200" y="1219200"/>
            <a:ext cx="8305800" cy="4917926"/>
            <a:chOff x="1981200" y="1219200"/>
            <a:chExt cx="8305800" cy="49179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5894"/>
            <a:stretch/>
          </p:blipFill>
          <p:spPr>
            <a:xfrm>
              <a:off x="1981200" y="1219200"/>
              <a:ext cx="8305800" cy="491792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286000" y="1219200"/>
              <a:ext cx="6858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2" name="Curved Connector 11"/>
          <p:cNvCxnSpPr/>
          <p:nvPr/>
        </p:nvCxnSpPr>
        <p:spPr>
          <a:xfrm flipV="1">
            <a:off x="5943600" y="2133600"/>
            <a:ext cx="1219200" cy="1143000"/>
          </a:xfrm>
          <a:prstGeom prst="curved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00600" y="30480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dizzy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76800" y="41910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54" name="Curved Connector 53"/>
          <p:cNvCxnSpPr/>
          <p:nvPr/>
        </p:nvCxnSpPr>
        <p:spPr>
          <a:xfrm rot="16200000" flipH="1">
            <a:off x="5943600" y="4419600"/>
            <a:ext cx="1219200" cy="1219200"/>
          </a:xfrm>
          <a:prstGeom prst="curved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800600" y="53340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sleepy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56" name="Curved Connector 55"/>
          <p:cNvCxnSpPr/>
          <p:nvPr/>
        </p:nvCxnSpPr>
        <p:spPr>
          <a:xfrm rot="5400000" flipH="1" flipV="1">
            <a:off x="5410200" y="3810000"/>
            <a:ext cx="2286000" cy="1219200"/>
          </a:xfrm>
          <a:prstGeom prst="curved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wamp_Sto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63600" cy="812800"/>
          </a:xfrm>
          <a:prstGeom prst="rect">
            <a:avLst/>
          </a:prstGeom>
        </p:spPr>
      </p:pic>
      <p:pic>
        <p:nvPicPr>
          <p:cNvPr id="32770" name="Picture 2" descr="Lightning Mcqueen GIF - Lightning Mcqueen Cars - Discover &amp; Share GIFs | Car  gif, Cars movie, Lightning mcqueen vide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785122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ame Clipart Lets Play Let's Play A Game Cartoon, HD Png Download  Transparent Png Image PNGitem | vlr.eng.b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0"/>
            <a:ext cx="31042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5" y="4211949"/>
            <a:ext cx="5390745" cy="206197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11620500" cy="2336800"/>
          </a:xfrm>
          <a:prstGeom prst="rect">
            <a:avLst/>
          </a:prstGeom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7600" y="3093277"/>
            <a:ext cx="11709400" cy="2425700"/>
          </a:xfrm>
          <a:prstGeom prst="rect">
            <a:avLst/>
          </a:prstGeom>
        </p:spPr>
      </p:pic>
      <p:pic>
        <p:nvPicPr>
          <p:cNvPr id="8" name="Picture 7" descr="2e74a5589f751cdaac3d07d5c8239e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-76200"/>
            <a:ext cx="2438400" cy="2362200"/>
          </a:xfrm>
          <a:prstGeom prst="rect">
            <a:avLst/>
          </a:prstGeom>
        </p:spPr>
      </p:pic>
      <p:pic>
        <p:nvPicPr>
          <p:cNvPr id="9" name="Picture 8" descr="2e74a5589f751cdaac3d07d5c8239e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57200" y="2743200"/>
            <a:ext cx="2438400" cy="2362200"/>
          </a:xfrm>
          <a:prstGeom prst="rect">
            <a:avLst/>
          </a:prstGeom>
        </p:spPr>
      </p:pic>
      <p:pic>
        <p:nvPicPr>
          <p:cNvPr id="11" name="Picture 10" descr="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9151" y="685800"/>
            <a:ext cx="2014331" cy="1210789"/>
          </a:xfrm>
          <a:prstGeom prst="rect">
            <a:avLst/>
          </a:prstGeom>
        </p:spPr>
      </p:pic>
      <p:pic>
        <p:nvPicPr>
          <p:cNvPr id="12" name="Picture 11" descr="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55179" y="3429000"/>
            <a:ext cx="2173355" cy="1247313"/>
          </a:xfrm>
          <a:prstGeom prst="rect">
            <a:avLst/>
          </a:prstGeom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8688882" y="886239"/>
            <a:ext cx="959678" cy="92765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8" action="ppaction://hlinksldjump"/>
              </a:rPr>
              <a:t>1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8839200" y="3810000"/>
            <a:ext cx="999726" cy="92765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10" action="ppaction://hlinksldjump"/>
              </a:rPr>
              <a:t>1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6507922" y="904168"/>
            <a:ext cx="959678" cy="92765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12" action="ppaction://hlinksldjump"/>
              </a:rPr>
              <a:t>2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252844" y="908650"/>
            <a:ext cx="959678" cy="92765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13" action="ppaction://hlinksldjump"/>
              </a:rPr>
              <a:t>3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1371600" y="838200"/>
            <a:ext cx="965947" cy="96000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15" action="ppaction://hlinksldjump"/>
              </a:rPr>
              <a:t>4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6507922" y="3810000"/>
            <a:ext cx="959678" cy="92765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17" action="ppaction://hlinksldjump"/>
              </a:rPr>
              <a:t>2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4252844" y="3810000"/>
            <a:ext cx="959678" cy="92765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19" action="ppaction://hlinksldjump"/>
              </a:rPr>
              <a:t>3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1371600" y="3810000"/>
            <a:ext cx="1034512" cy="92765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  <a:hlinkClick r:id="rId21" action="ppaction://hlinksldjump"/>
              </a:rPr>
              <a:t>4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28" name="Picture 27" descr="0e7b6cd971922a529ded25d8968bcc08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-1828800" y="2088"/>
            <a:ext cx="1397931" cy="1003300"/>
          </a:xfrm>
          <a:prstGeom prst="rect">
            <a:avLst/>
          </a:prstGeom>
        </p:spPr>
      </p:pic>
      <p:pic>
        <p:nvPicPr>
          <p:cNvPr id="29" name="Picture 28" descr="0e7b6cd971922a529ded25d8968bcc08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-1828800" y="1981200"/>
            <a:ext cx="1397931" cy="10033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44444E-6 L -0.46602 0.001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602 0.00186 L -0.6763 -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63 -4.44444E-6 L -0.92409 0.002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0185 L 0.24128 0.001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25 -2.22222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22222E-6 L -0.46198 0.0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198 0.00209 L -0.67057 0.0099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39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057 0.00996 L -0.92057 0.017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39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0185 L 0.24128 0.001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01906" y="349624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10047" y="3356425"/>
            <a:ext cx="9852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3352800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rink water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8316" y="4376647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6871" y="4417995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ce skate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64583" y="5440720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67957" y="5373485"/>
            <a:ext cx="4773708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to bed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0" y="914400"/>
            <a:ext cx="469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He feels hot and he wants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076" name="Picture 4" descr="Boy Feeling Hot: Over 512 Royalty-Free Licensable Stock Vectors &amp; Vector  Art | Shutterst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01906" y="349624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76400" y="4493909"/>
            <a:ext cx="9090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4419600"/>
            <a:ext cx="472440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outside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76400" y="353482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1" y="3541058"/>
            <a:ext cx="472439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to bed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64583" y="5440720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5599" y="5373485"/>
            <a:ext cx="4746065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go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school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000" y="17526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 feel cold and I don’t want to……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102" name="Picture 6" descr="A Caucasian baby feeling cold Stock Vector by ©blueringmedia 39031037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19200"/>
            <a:ext cx="1161538" cy="18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15000" y="457200"/>
            <a:ext cx="1828800" cy="1143000"/>
          </a:xfrm>
          <a:prstGeom prst="wedgeEllipseCallout">
            <a:avLst>
              <a:gd name="adj1" fmla="val 64693"/>
              <a:gd name="adj2" fmla="val 45039"/>
            </a:avLst>
          </a:prstGeom>
          <a:blipFill>
            <a:blip r:embed="rId11"/>
            <a:stretch>
              <a:fillRect/>
            </a:stretch>
          </a:blipFill>
          <a:ln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Free: X mark Cross Computer Icons Clip art - cartoon geometry - nohat.cc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762000"/>
            <a:ext cx="679937" cy="5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1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28800" y="304800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00200" y="4343400"/>
            <a:ext cx="9852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4267200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to school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352800"/>
            <a:ext cx="990600" cy="7323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0" y="3276600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sleep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9858" y="5410200"/>
            <a:ext cx="1030942" cy="7620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67956" y="5373485"/>
            <a:ext cx="4980643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draw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000" y="1752600"/>
            <a:ext cx="469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She feels dizzy and she can’t…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5122" name="Picture 2" descr="Sick Kid Feeling Dizzy Flat Design Stock Vector (Royalty Free) 2011451309 | 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2" r="22094" b="10978"/>
          <a:stretch/>
        </p:blipFill>
        <p:spPr bwMode="auto">
          <a:xfrm>
            <a:off x="6858000" y="609600"/>
            <a:ext cx="2002857" cy="24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ck view of cute little girl student with backpack walking going to school  10791283 Vector Art at Vecteezy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77728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724400" y="381000"/>
            <a:ext cx="2362200" cy="1219200"/>
          </a:xfrm>
          <a:prstGeom prst="wedgeEllipseCallout">
            <a:avLst>
              <a:gd name="adj1" fmla="val 46212"/>
              <a:gd name="adj2" fmla="val 43553"/>
            </a:avLst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 descr="Free: X mark Cross Computer Icons Clip art - cartoon geometry - nohat.cc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914400"/>
            <a:ext cx="679937" cy="5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905000" y="381000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595718" y="3427109"/>
            <a:ext cx="1071282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5378824"/>
            <a:ext cx="487680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rink water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199" y="4419600"/>
            <a:ext cx="1066801" cy="7656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0" y="4417995"/>
            <a:ext cx="4825998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to bed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00200" y="5486400"/>
            <a:ext cx="1066800" cy="7620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5600" y="3307977"/>
            <a:ext cx="4800600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my homework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000" y="1752600"/>
            <a:ext cx="469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 feel sleepy and I can’t…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363200" y="6442202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52" b="94413" l="9845" r="92487"/>
                    </a14:imgEffect>
                  </a14:imgLayer>
                </a14:imgProps>
              </a:ext>
            </a:extLst>
          </a:blip>
          <a:srcRect l="11429" r="25714"/>
          <a:stretch/>
        </p:blipFill>
        <p:spPr>
          <a:xfrm>
            <a:off x="7162800" y="914400"/>
            <a:ext cx="1676400" cy="2473538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181600" y="457200"/>
            <a:ext cx="2133600" cy="1524000"/>
          </a:xfrm>
          <a:prstGeom prst="wedgeEllipseCallout">
            <a:avLst>
              <a:gd name="adj1" fmla="val 65866"/>
              <a:gd name="adj2" fmla="val 45277"/>
            </a:avLst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8" descr="Free: X mark Cross Computer Icons Clip art - cartoon geometry - nohat.cc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609600"/>
            <a:ext cx="679937" cy="5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01906" y="349624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76400" y="5410200"/>
            <a:ext cx="9090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5410200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to bed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8316" y="4376647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6871" y="4417995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drink water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76400" y="3276600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9400" y="3276600"/>
            <a:ext cx="4876800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outside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2600" y="19050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He feels sleepy and he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wants to …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7170" name="Picture 2" descr="Premium Vector | Cute boy cartoon sleep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19812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181600" y="457200"/>
            <a:ext cx="2133600" cy="1524000"/>
          </a:xfrm>
          <a:prstGeom prst="wedgeEllipseCallout">
            <a:avLst>
              <a:gd name="adj1" fmla="val 64676"/>
              <a:gd name="adj2" fmla="val 23610"/>
            </a:avLst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01906" y="349624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76400" y="5410200"/>
            <a:ext cx="9090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5410200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do my homework</a:t>
            </a:r>
          </a:p>
        </p:txBody>
      </p:sp>
      <p:sp>
        <p:nvSpPr>
          <p:cNvPr id="12" name="Oval 11"/>
          <p:cNvSpPr/>
          <p:nvPr/>
        </p:nvSpPr>
        <p:spPr>
          <a:xfrm>
            <a:off x="1668316" y="4376647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6871" y="4417995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drink water</a:t>
            </a:r>
          </a:p>
        </p:txBody>
      </p:sp>
      <p:sp>
        <p:nvSpPr>
          <p:cNvPr id="14" name="Oval 13"/>
          <p:cNvSpPr/>
          <p:nvPr/>
        </p:nvSpPr>
        <p:spPr>
          <a:xfrm>
            <a:off x="1676400" y="3276600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9400" y="3276600"/>
            <a:ext cx="4876800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drance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1905000"/>
            <a:ext cx="469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 feel tired and I don’t want to…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8194" name="Picture 2" descr="Premium Vector | Happy cute kid boy tired with low energy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r="15071"/>
          <a:stretch/>
        </p:blipFill>
        <p:spPr bwMode="auto">
          <a:xfrm>
            <a:off x="7162800" y="609600"/>
            <a:ext cx="167315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257800" y="381000"/>
            <a:ext cx="1981200" cy="1524000"/>
          </a:xfrm>
          <a:prstGeom prst="wedgeEllipseCallout">
            <a:avLst>
              <a:gd name="adj1" fmla="val 64676"/>
              <a:gd name="adj2" fmla="val 23610"/>
            </a:avLst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 descr="Free: X mark Cross Computer Icons Clip art - cartoon geometry - nohat.cc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0" y="609600"/>
            <a:ext cx="679937" cy="5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01906" y="349624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00200" y="3276600"/>
            <a:ext cx="9090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5410200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go outside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4343400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6871" y="4417995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go to bed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00200" y="5410200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9400" y="3276600"/>
            <a:ext cx="4876800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rink milk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000" y="1828800"/>
            <a:ext cx="469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She feels tired and she wants to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9218" name="Picture 2" descr="Premium Vector | Happy cute kid girl tired low energ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r="30080" b="6954"/>
          <a:stretch/>
        </p:blipFill>
        <p:spPr bwMode="auto">
          <a:xfrm>
            <a:off x="7052153" y="457200"/>
            <a:ext cx="173348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257800" y="381000"/>
            <a:ext cx="1981200" cy="1524000"/>
          </a:xfrm>
          <a:prstGeom prst="wedgeEllipseCallout">
            <a:avLst>
              <a:gd name="adj1" fmla="val 64676"/>
              <a:gd name="adj2" fmla="val 23610"/>
            </a:avLst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6259" y="2677398"/>
            <a:ext cx="1218316" cy="10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5059" y="2157184"/>
            <a:ext cx="1866641" cy="1836595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2453" y="4190789"/>
            <a:ext cx="438245" cy="382888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9354900" y="4569295"/>
            <a:ext cx="996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89721" y="4107200"/>
            <a:ext cx="525371" cy="45877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01906" y="349624"/>
            <a:ext cx="7100047" cy="2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76400" y="4493909"/>
            <a:ext cx="9090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0" y="4419600"/>
            <a:ext cx="472440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elp my mom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76400" y="353482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1" y="3541058"/>
            <a:ext cx="472439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my homework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64583" y="5440720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5599" y="5373485"/>
            <a:ext cx="4746065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 swimming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2133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 feel good and I want to 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23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63730" y="5029200"/>
            <a:ext cx="2328270" cy="1407459"/>
          </a:xfrm>
          <a:prstGeom prst="rect">
            <a:avLst/>
          </a:prstGeom>
        </p:spPr>
      </p:pic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3071"/>
            <a:ext cx="1801904" cy="180190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4800600" y="381000"/>
            <a:ext cx="1981200" cy="1524000"/>
          </a:xfrm>
          <a:prstGeom prst="wedgeEllipseCallout">
            <a:avLst>
              <a:gd name="adj1" fmla="val 64676"/>
              <a:gd name="adj2" fmla="val 23610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ector kid girl thinking fac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0" t="12295" r="17217" b="9003"/>
          <a:stretch/>
        </p:blipFill>
        <p:spPr bwMode="auto">
          <a:xfrm>
            <a:off x="7315200" y="914400"/>
            <a:ext cx="1522415" cy="20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Ask and answer. Complete the table.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12 - Lesson 1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1447800"/>
            <a:ext cx="12115800" cy="4191000"/>
            <a:chOff x="457200" y="1447800"/>
            <a:chExt cx="11277600" cy="3276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3855"/>
            <a:stretch/>
          </p:blipFill>
          <p:spPr>
            <a:xfrm>
              <a:off x="457200" y="1447800"/>
              <a:ext cx="10835341" cy="3276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62000" y="1447800"/>
              <a:ext cx="6096000" cy="76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96400" y="4191000"/>
              <a:ext cx="24384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38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>
            <a:extLst>
              <a:ext uri="{FF2B5EF4-FFF2-40B4-BE49-F238E27FC236}">
                <a16:creationId xmlns:a16="http://schemas.microsoft.com/office/drawing/2014/main" id="{4EBA6F4B-82B7-4395-AA6B-7650E2D4714C}"/>
              </a:ext>
            </a:extLst>
          </p:cNvPr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>
            <a:extLst>
              <a:ext uri="{FF2B5EF4-FFF2-40B4-BE49-F238E27FC236}">
                <a16:creationId xmlns:a16="http://schemas.microsoft.com/office/drawing/2014/main" id="{EC77154B-F14A-4643-84AA-4CF7877677AA}"/>
              </a:ext>
            </a:extLst>
          </p:cNvPr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>
            <a:extLst>
              <a:ext uri="{FF2B5EF4-FFF2-40B4-BE49-F238E27FC236}">
                <a16:creationId xmlns:a16="http://schemas.microsoft.com/office/drawing/2014/main" id="{79314AF7-985D-416E-A535-687A9F9FB026}"/>
              </a:ext>
            </a:extLst>
          </p:cNvPr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>
            <a:extLst>
              <a:ext uri="{FF2B5EF4-FFF2-40B4-BE49-F238E27FC236}">
                <a16:creationId xmlns:a16="http://schemas.microsoft.com/office/drawing/2014/main" id="{02418285-89AE-4FEE-AA13-08309CAD15C5}"/>
              </a:ext>
            </a:extLst>
          </p:cNvPr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>
            <a:extLst>
              <a:ext uri="{FF2B5EF4-FFF2-40B4-BE49-F238E27FC236}">
                <a16:creationId xmlns:a16="http://schemas.microsoft.com/office/drawing/2014/main" id="{738137ED-ACA2-4575-81C3-55387CBD4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Ask and answer. Complete the table.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026" name="Picture 2" descr="Productivity concept. Discipline, time management, employee performance and  self-organization. Effective job planning. Modern flat cartoon style.  Vector illustration on white background 26994736 Vector Art at Vect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6096000" cy="47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0000" y="1143000"/>
            <a:ext cx="4302781" cy="553998"/>
          </a:xfrm>
          <a:prstGeom prst="rect">
            <a:avLst/>
          </a:prstGeom>
          <a:solidFill>
            <a:srgbClr val="FBDBEA"/>
          </a:solidFill>
        </p:spPr>
        <p:txBody>
          <a:bodyPr wrap="none">
            <a:spAutoFit/>
          </a:bodyPr>
          <a:lstStyle/>
          <a:p>
            <a:r>
              <a:rPr lang="en-US" sz="30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PERFORMANCE TIME</a:t>
            </a:r>
            <a:endParaRPr lang="en-US" sz="30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7" y="2886075"/>
            <a:ext cx="36687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/>
              <a:t>Hot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Cold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Dizzy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Tired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Sleepy</a:t>
            </a:r>
          </a:p>
          <a:p>
            <a:pPr>
              <a:defRPr/>
            </a:pP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08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12: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1. Period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895600"/>
            <a:ext cx="45831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Structure</a:t>
            </a:r>
            <a:endParaRPr lang="en-US" sz="2800" b="1" dirty="0">
              <a:solidFill>
                <a:srgbClr val="FF0000"/>
              </a:solidFill>
              <a:latin typeface="Arial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Comic Sans MS" panose="030F0702030302020204" pitchFamily="66" charset="0"/>
              </a:rPr>
              <a:t>I can’t go to school.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Comic Sans MS" panose="030F0702030302020204" pitchFamily="66" charset="0"/>
              </a:rPr>
              <a:t>I can go outside.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Comic Sans MS" panose="030F0702030302020204" pitchFamily="66" charset="0"/>
              </a:rPr>
              <a:t>I want to drink milk.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Comic Sans MS" panose="030F0702030302020204" pitchFamily="66" charset="0"/>
              </a:rPr>
              <a:t>I don’t want to go bed.</a:t>
            </a:r>
            <a:endParaRPr 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192000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48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AC88B1F5-C6BB-4F2B-B7E2-1F467E6D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421679B8-D036-40C6-9B1E-D752D05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4C812D-6CDC-4882-928D-7A3E7789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6470A7-865D-49B2-9898-09FBB6BAEAD9}"/>
              </a:ext>
            </a:extLst>
          </p:cNvPr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5F7847F-4732-4206-80BF-B44627BCE8CF}"/>
              </a:ext>
            </a:extLst>
          </p:cNvPr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620B485-E00B-4D13-9C2A-2614C95D9D8B}"/>
              </a:ext>
            </a:extLst>
          </p:cNvPr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60DD762-1369-4437-9D0A-AD09653FDBF3}"/>
              </a:ext>
            </a:extLst>
          </p:cNvPr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>
            <a:extLst>
              <a:ext uri="{FF2B5EF4-FFF2-40B4-BE49-F238E27FC236}">
                <a16:creationId xmlns:a16="http://schemas.microsoft.com/office/drawing/2014/main" id="{04CCD279-FA46-401A-920C-01F25ECA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>
            <a:extLst>
              <a:ext uri="{FF2B5EF4-FFF2-40B4-BE49-F238E27FC236}">
                <a16:creationId xmlns:a16="http://schemas.microsoft.com/office/drawing/2014/main" id="{366DAF82-64A6-475E-B6EA-EE6EDFDC6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4344187" y="0"/>
            <a:ext cx="35036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90F34-98DD-4920-BB4D-9D3A7561B347}"/>
              </a:ext>
            </a:extLst>
          </p:cNvPr>
          <p:cNvSpPr txBox="1"/>
          <p:nvPr/>
        </p:nvSpPr>
        <p:spPr>
          <a:xfrm>
            <a:off x="1253213" y="91886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“Hello”</a:t>
            </a:r>
            <a:endParaRPr lang="en-US" i="1" dirty="0"/>
          </a:p>
        </p:txBody>
      </p:sp>
      <p:pic>
        <p:nvPicPr>
          <p:cNvPr id="15" name="Graphic 14" descr="Music notation with solid fill">
            <a:extLst>
              <a:ext uri="{FF2B5EF4-FFF2-40B4-BE49-F238E27FC236}">
                <a16:creationId xmlns:a16="http://schemas.microsoft.com/office/drawing/2014/main" id="{B74ED380-B1A4-47CE-9B1A-5C7AD444DA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6907" y="750378"/>
            <a:ext cx="706306" cy="7063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3" name="y2meta.com - Hello! _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1600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10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6600" y="76200"/>
            <a:ext cx="4226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REVISION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69528"/>
            <a:ext cx="2122545" cy="1971563"/>
          </a:xfrm>
          <a:prstGeom prst="rect">
            <a:avLst/>
          </a:prstGeom>
          <a:solidFill>
            <a:schemeClr val="accent2"/>
          </a:solidFill>
          <a:ln>
            <a:solidFill>
              <a:srgbClr val="FA9D35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1" y="969528"/>
            <a:ext cx="2133600" cy="19954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3657600"/>
            <a:ext cx="2133600" cy="1978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657600"/>
            <a:ext cx="2122545" cy="19898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1" y="3657600"/>
            <a:ext cx="2133600" cy="19843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8686800" y="5638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tired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181600" y="5638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dizzy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1066800" y="5562600"/>
            <a:ext cx="287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sleepy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3200400" y="2971800"/>
            <a:ext cx="227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7010400" y="2971800"/>
            <a:ext cx="227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2294088" y="1814396"/>
            <a:ext cx="5095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WHERE IS MY SKATEBOARD?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2382731" y="4348410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START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ABE58-1E83-B941-BEF7-03452A363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43"/>
          <a:stretch/>
        </p:blipFill>
        <p:spPr>
          <a:xfrm>
            <a:off x="6423324" y="1386930"/>
            <a:ext cx="3637308" cy="392294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676400" y="510540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 feel sleepy.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41959" y="3758420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3324" y="3651877"/>
            <a:ext cx="3599151" cy="1172197"/>
            <a:chOff x="579843" y="3177346"/>
            <a:chExt cx="3599151" cy="1463430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79843" y="3177346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2286000"/>
            <a:ext cx="3657600" cy="33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10540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omic Sans MS" panose="030F0902030302020204" pitchFamily="66" charset="0"/>
              </a:rPr>
              <a:t>I feel tired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872559" y="378832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TRUE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911821" y="378832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FALSE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1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2514600"/>
            <a:ext cx="335916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1574</TotalTime>
  <Words>1727</Words>
  <Application>Microsoft Office PowerPoint</Application>
  <PresentationFormat>Widescreen</PresentationFormat>
  <Paragraphs>286</Paragraphs>
  <Slides>32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#9Slide02 Noi dung dai</vt:lpstr>
      <vt:lpstr>#9Slide02 Tieu de dai</vt:lpstr>
      <vt:lpstr>Adobe Devanagari</vt:lpstr>
      <vt:lpstr>Aharoni</vt:lpstr>
      <vt:lpstr>Arial</vt:lpstr>
      <vt:lpstr>Arial Rounded MT Bold</vt:lpstr>
      <vt:lpstr>Britannic Bold</vt:lpstr>
      <vt:lpstr>Calibri</vt:lpstr>
      <vt:lpstr>Calibri Light</vt:lpstr>
      <vt:lpstr>Colonna MT</vt:lpstr>
      <vt:lpstr>Comic Sans MS</vt:lpstr>
      <vt:lpstr>Cooper Black</vt:lpstr>
      <vt:lpstr>Lucida Calligraphy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12 – HEALTH</vt:lpstr>
      <vt:lpstr>PowerPoint Presentation</vt:lpstr>
      <vt:lpstr>PowerPoint Presentation</vt:lpstr>
      <vt:lpstr>Pair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215</cp:revision>
  <dcterms:created xsi:type="dcterms:W3CDTF">2022-03-21T01:59:55Z</dcterms:created>
  <dcterms:modified xsi:type="dcterms:W3CDTF">2024-01-31T09:03:56Z</dcterms:modified>
  <cp:category>9Slide.vn</cp:category>
  <cp:contentStatus>9Slide</cp:contentStatus>
</cp:coreProperties>
</file>