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2"/>
    <p:sldMasterId id="2147483669" r:id="rId3"/>
    <p:sldMasterId id="2147483671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95" r:id="rId9"/>
    <p:sldId id="297" r:id="rId10"/>
    <p:sldId id="263" r:id="rId11"/>
    <p:sldId id="375" r:id="rId12"/>
    <p:sldId id="376" r:id="rId13"/>
    <p:sldId id="377" r:id="rId14"/>
    <p:sldId id="378" r:id="rId15"/>
    <p:sldId id="352" r:id="rId16"/>
    <p:sldId id="380" r:id="rId17"/>
    <p:sldId id="381" r:id="rId18"/>
    <p:sldId id="383" r:id="rId19"/>
    <p:sldId id="382" r:id="rId20"/>
    <p:sldId id="385" r:id="rId21"/>
    <p:sldId id="390" r:id="rId22"/>
    <p:sldId id="384" r:id="rId23"/>
    <p:sldId id="319" r:id="rId24"/>
    <p:sldId id="386" r:id="rId25"/>
    <p:sldId id="355" r:id="rId26"/>
    <p:sldId id="388" r:id="rId27"/>
    <p:sldId id="304" r:id="rId28"/>
    <p:sldId id="389" r:id="rId29"/>
    <p:sldId id="32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6" userDrawn="1">
          <p15:clr>
            <a:srgbClr val="A4A3A4"/>
          </p15:clr>
        </p15:guide>
        <p15:guide id="2" pos="38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4FD"/>
    <a:srgbClr val="296853"/>
    <a:srgbClr val="DCF1EA"/>
    <a:srgbClr val="D7ECE5"/>
    <a:srgbClr val="D6EBE4"/>
    <a:srgbClr val="DAA0C8"/>
    <a:srgbClr val="A9A3BF"/>
    <a:srgbClr val="0000FF"/>
    <a:srgbClr val="FBDB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727" autoAdjust="0"/>
  </p:normalViewPr>
  <p:slideViewPr>
    <p:cSldViewPr showGuides="1">
      <p:cViewPr varScale="1">
        <p:scale>
          <a:sx n="61" d="100"/>
          <a:sy n="61" d="100"/>
        </p:scale>
        <p:origin x="1098" y="96"/>
      </p:cViewPr>
      <p:guideLst>
        <p:guide orient="horz" pos="2276"/>
        <p:guide pos="38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2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09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-Show the slides of the pictures and the letters to make the words.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-Each turn, students work in groups, look at the picture, the letters, then raise hand to get turn.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-Invite the fastest hand to go to the board and write the answer.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get one point for each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45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21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31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61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86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-Use the software/ PowerPoint/ Book and show the pictures in Activity 2. “Hi class, look at the pictures. Is it a museum? Is it a restaurant? What is it?” Let students give answers.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-Tell students that they are going to listen to the audio and tick the correct boxes under the pictures.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20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056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-Play the CD (Track 88) twice for students to listen.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-Model the task with the first dialogue. Explain.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-Play the audio again for students to do the task.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-Remind students to use their pencils to tick the boxes.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-Ask students to do the task individually and share their answers with their friends.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-Check and give correct answers.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-Invite some students to say the words aloud and check their pronunciation.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21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classroom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28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-Review about the words in ① (beach, hotel, river, museum, lake, restaurant).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-Tell students that they are going to look at the picture in activity 1, read the sentences and fill in the blanks with the suitable word from the Word Box.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22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15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-Have the students look at sentence a and read aloud. Explain.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-Give students time to do the task individually.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-Get students to work in pairs, then students take turns to read the sentences.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-Call some students to give their answers.</a:t>
            </a:r>
          </a:p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Calibri" panose="020F050202020403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-Check and give correct answers.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23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39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2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Calibri" panose="020F050202020403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25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94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524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warm-up song: </a:t>
            </a:r>
            <a:r>
              <a:rPr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Beach Holiday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9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92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students to look at the picture in the book (or show it on the screen): “Now class, look at the picture and answer my questions. What do you see in the picture? Is there a restaurant near your house?”</a:t>
            </a:r>
          </a:p>
          <a:p>
            <a:r>
              <a:rPr lang="en-US" dirty="0"/>
              <a:t>-Introduce the context: Helen is introducing her hometown.</a:t>
            </a:r>
          </a:p>
          <a:p>
            <a:r>
              <a:rPr lang="en-US" dirty="0"/>
              <a:t>-Teach the new words: beach, hotel, river, museum, lake, restaurant.</a:t>
            </a:r>
          </a:p>
          <a:p>
            <a:r>
              <a:rPr lang="en-US" dirty="0"/>
              <a:t>-Point at the picture and elicit the places by asking some questions: “Is it a hotel? Is it a restaurant? What is it?”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2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students to look at the screen and listen to the audio CD (Track 87) twice.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students to open the book on page 124, Activity 1. Listen and repeat.</a:t>
            </a:r>
          </a:p>
          <a:p>
            <a:r>
              <a:rPr lang="en-US" dirty="0"/>
              <a:t>-Do choral and individual repetition and check students’ pronunciation.</a:t>
            </a:r>
          </a:p>
          <a:p>
            <a:r>
              <a:rPr lang="en-US" dirty="0"/>
              <a:t>-Point at each picture randomly and ask students to say the words in chorus and individually.</a:t>
            </a:r>
          </a:p>
          <a:p>
            <a:r>
              <a:rPr lang="en-US" dirty="0"/>
              <a:t>-Correct students’ pronunciation mistakes and instructs students to say using proper intonation.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students to open the book on page 124, Activity 1. Listen and repeat.</a:t>
            </a:r>
          </a:p>
          <a:p>
            <a:r>
              <a:rPr lang="en-US" dirty="0"/>
              <a:t>-Do choral and individual repetition and check students’ pronunciation.</a:t>
            </a:r>
          </a:p>
          <a:p>
            <a:r>
              <a:rPr lang="en-US" dirty="0"/>
              <a:t>-Point at each picture randomly and ask students to say the words in chorus and individually.</a:t>
            </a:r>
          </a:p>
          <a:p>
            <a:r>
              <a:rPr lang="en-US" dirty="0"/>
              <a:t>-Correct students’ pronunciation mistakes and instructs students to say using proper intonation.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63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-Ask students to open the book on page 124, Activity 1. Listen and repeat.</a:t>
            </a:r>
          </a:p>
          <a:p>
            <a:r>
              <a:rPr lang="en-US" dirty="0"/>
              <a:t>-Do choral and individual repetition and check students’ pronunciation.</a:t>
            </a:r>
          </a:p>
          <a:p>
            <a:r>
              <a:rPr lang="en-US" dirty="0"/>
              <a:t>-Point at each picture randomly and ask students to say the words in chorus and individually.</a:t>
            </a:r>
          </a:p>
          <a:p>
            <a:r>
              <a:rPr lang="en-US" dirty="0"/>
              <a:t>-Correct students’ pronunciation mistakes and instructs students to say using proper intonation.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1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91BB-F941-4B79-857B-F22E8CF0D8C2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67E51-E4F5-4976-8213-F992A276F122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6E623-F80A-48E4-BE7C-D9F8EC9D2CD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C6AF-1090-4DDA-B5DC-D611219493DB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9ABA1-AB26-4291-A0B5-F8A9BD2C87C6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CCEC-E59D-44EE-A609-B2C6F1B3E935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E1C92-5E79-4B02-ACEB-76157B002846}" type="datetime1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/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3EBE3-410B-43EE-8E4B-A3F744708A94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>
            <a:fillRect/>
          </a:stretch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5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audio" Target="../media/audio2.wav"/><Relationship Id="rId10" Type="http://schemas.openxmlformats.org/officeDocument/2006/relationships/image" Target="../media/image18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2" name="Track 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1" end="159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1676400"/>
            <a:ext cx="495300" cy="495300"/>
          </a:xfrm>
          <a:prstGeom prst="rect">
            <a:avLst/>
          </a:prstGeom>
        </p:spPr>
      </p:pic>
      <p:pic>
        <p:nvPicPr>
          <p:cNvPr id="3" name="Track 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90" end="120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6500" y="1600200"/>
            <a:ext cx="495300" cy="495300"/>
          </a:xfrm>
          <a:prstGeom prst="rect">
            <a:avLst/>
          </a:prstGeom>
        </p:spPr>
      </p:pic>
      <p:pic>
        <p:nvPicPr>
          <p:cNvPr id="11" name="Picture 10" descr="Flashcard PS4_doc3-29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1905000"/>
            <a:ext cx="2977515" cy="3573469"/>
          </a:xfrm>
          <a:prstGeom prst="rect">
            <a:avLst/>
          </a:prstGeom>
        </p:spPr>
      </p:pic>
      <p:pic>
        <p:nvPicPr>
          <p:cNvPr id="16" name="Picture 15" descr="Flashcard PS4_doc2-49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1828800"/>
            <a:ext cx="304165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2" name="Track 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15" end="86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3800" y="1828800"/>
            <a:ext cx="495300" cy="495300"/>
          </a:xfrm>
          <a:prstGeom prst="rect">
            <a:avLst/>
          </a:prstGeom>
        </p:spPr>
      </p:pic>
      <p:pic>
        <p:nvPicPr>
          <p:cNvPr id="3" name="Track 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46" end="46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0130" y="1828800"/>
            <a:ext cx="495300" cy="495300"/>
          </a:xfrm>
          <a:prstGeom prst="rect">
            <a:avLst/>
          </a:prstGeom>
        </p:spPr>
      </p:pic>
      <p:pic>
        <p:nvPicPr>
          <p:cNvPr id="19" name="Picture 18" descr="Flashcard PS4_doc2-36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2057400"/>
            <a:ext cx="2737485" cy="3352800"/>
          </a:xfrm>
          <a:prstGeom prst="rect">
            <a:avLst/>
          </a:prstGeom>
        </p:spPr>
      </p:pic>
      <p:pic>
        <p:nvPicPr>
          <p:cNvPr id="22" name="Picture 21" descr="Flashcard PS4_doc2-65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755" y="2057400"/>
            <a:ext cx="2746375" cy="3352800"/>
          </a:xfrm>
          <a:prstGeom prst="rect">
            <a:avLst/>
          </a:prstGeom>
        </p:spPr>
      </p:pic>
      <p:pic>
        <p:nvPicPr>
          <p:cNvPr id="24" name="Picture 23" descr="Flashcard PS4_doc3-28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2057400"/>
            <a:ext cx="2720340" cy="3352800"/>
          </a:xfrm>
          <a:prstGeom prst="rect">
            <a:avLst/>
          </a:prstGeom>
        </p:spPr>
      </p:pic>
      <p:pic>
        <p:nvPicPr>
          <p:cNvPr id="13" name="Track 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29" end="1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18288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26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28800" y="0"/>
            <a:ext cx="6983095" cy="1316990"/>
          </a:xfrm>
          <a:prstGeom prst="rect">
            <a:avLst/>
          </a:prstGeom>
          <a:noFill/>
        </p:spPr>
        <p:txBody>
          <a:bodyPr wrap="none" lIns="91440" tIns="45720" rIns="91440" bIns="45720">
            <a:noAutofit/>
          </a:bodyPr>
          <a:lstStyle/>
          <a:p>
            <a:pPr algn="ctr"/>
            <a:r>
              <a:rPr lang="en-US" sz="8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Unscramble the words</a:t>
            </a:r>
          </a:p>
        </p:txBody>
      </p:sp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469390"/>
            <a:ext cx="8207375" cy="47129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Content Placeholder 102"/>
          <p:cNvPicPr>
            <a:picLocks noGrp="1" noChangeAspect="1"/>
          </p:cNvPicPr>
          <p:nvPr>
            <p:ph idx="1"/>
          </p:nvPr>
        </p:nvPicPr>
        <p:blipFill>
          <a:blip r:embed="rId4"/>
          <a:srcRect b="7710"/>
          <a:stretch>
            <a:fillRect/>
          </a:stretch>
        </p:blipFill>
        <p:spPr>
          <a:xfrm>
            <a:off x="3352800" y="685800"/>
            <a:ext cx="5622290" cy="335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131945" y="41910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omic Sans MS" panose="030F0702030302020204" pitchFamily="66" charset="0"/>
                <a:cs typeface="Comic Sans MS" panose="030F0702030302020204" pitchFamily="66" charset="0"/>
              </a:rPr>
              <a:t>u e m u s m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3886200" y="4627245"/>
            <a:ext cx="804545" cy="1210945"/>
          </a:xfrm>
          <a:prstGeom prst="curvedRightArrow">
            <a:avLst>
              <a:gd name="adj1" fmla="val 13712"/>
              <a:gd name="adj2" fmla="val 48478"/>
              <a:gd name="adj3" fmla="val 25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485640" y="5181600"/>
            <a:ext cx="3356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museum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131945" y="41910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omic Sans MS" panose="030F0702030302020204" pitchFamily="66" charset="0"/>
                <a:cs typeface="Comic Sans MS" panose="030F0702030302020204" pitchFamily="66" charset="0"/>
              </a:rPr>
              <a:t>c a h e b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4114800" y="4648200"/>
            <a:ext cx="804545" cy="1210945"/>
          </a:xfrm>
          <a:prstGeom prst="curvedRightArrow">
            <a:avLst>
              <a:gd name="adj1" fmla="val 13712"/>
              <a:gd name="adj2" fmla="val 48478"/>
              <a:gd name="adj3" fmla="val 25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485640" y="5181600"/>
            <a:ext cx="3356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beach</a:t>
            </a:r>
          </a:p>
        </p:txBody>
      </p:sp>
      <p:pic>
        <p:nvPicPr>
          <p:cNvPr id="104" name="Content Placeholder 10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57400" y="533400"/>
            <a:ext cx="8065135" cy="35890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191000" y="41910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omic Sans MS" panose="030F0702030302020204" pitchFamily="66" charset="0"/>
                <a:cs typeface="Comic Sans MS" panose="030F0702030302020204" pitchFamily="66" charset="0"/>
              </a:rPr>
              <a:t>a t e l r a l f w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3581400" y="4572000"/>
            <a:ext cx="804545" cy="1210945"/>
          </a:xfrm>
          <a:prstGeom prst="curvedRightArrow">
            <a:avLst>
              <a:gd name="adj1" fmla="val 13712"/>
              <a:gd name="adj2" fmla="val 48478"/>
              <a:gd name="adj3" fmla="val 25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485640" y="5181600"/>
            <a:ext cx="3356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waterfall</a:t>
            </a:r>
          </a:p>
        </p:txBody>
      </p:sp>
      <p:pic>
        <p:nvPicPr>
          <p:cNvPr id="107" name="Content Placeholder 10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4600" y="304800"/>
            <a:ext cx="7091045" cy="3801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3794125" y="4191000"/>
            <a:ext cx="4739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omic Sans MS" panose="030F0702030302020204" pitchFamily="66" charset="0"/>
                <a:cs typeface="Comic Sans MS" panose="030F0702030302020204" pitchFamily="66" charset="0"/>
              </a:rPr>
              <a:t>s u n r a t r t a e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3276600" y="4648200"/>
            <a:ext cx="804545" cy="1210945"/>
          </a:xfrm>
          <a:prstGeom prst="curvedRightArrow">
            <a:avLst>
              <a:gd name="adj1" fmla="val 13712"/>
              <a:gd name="adj2" fmla="val 48478"/>
              <a:gd name="adj3" fmla="val 25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485640" y="5181600"/>
            <a:ext cx="3356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restaurant</a:t>
            </a:r>
          </a:p>
        </p:txBody>
      </p:sp>
      <p:pic>
        <p:nvPicPr>
          <p:cNvPr id="106" name="Content Placeholder 10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4600" y="304800"/>
            <a:ext cx="7105015" cy="37490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131945" y="41910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omic Sans MS" panose="030F0702030302020204" pitchFamily="66" charset="0"/>
                <a:cs typeface="Comic Sans MS" panose="030F0702030302020204" pitchFamily="66" charset="0"/>
              </a:rPr>
              <a:t>e v r i r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4114800" y="4648200"/>
            <a:ext cx="804545" cy="1210945"/>
          </a:xfrm>
          <a:prstGeom prst="curvedRightArrow">
            <a:avLst>
              <a:gd name="adj1" fmla="val 13712"/>
              <a:gd name="adj2" fmla="val 48478"/>
              <a:gd name="adj3" fmla="val 25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485640" y="5181600"/>
            <a:ext cx="3356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river</a:t>
            </a:r>
          </a:p>
        </p:txBody>
      </p:sp>
      <p:pic>
        <p:nvPicPr>
          <p:cNvPr id="108" name="Content Placeholder 10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0800" y="457200"/>
            <a:ext cx="6998970" cy="3590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131945" y="419100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o</a:t>
            </a:r>
            <a:r>
              <a:rPr lang="en-US" sz="40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t</a:t>
            </a:r>
            <a:r>
              <a:rPr lang="en-US" sz="40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h</a:t>
            </a:r>
            <a:r>
              <a:rPr lang="en-US" sz="40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l</a:t>
            </a:r>
            <a:r>
              <a:rPr lang="en-US" sz="4000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dirty="0">
                <a:latin typeface="Comic Sans MS" panose="030F0702030302020204" pitchFamily="66" charset="0"/>
                <a:cs typeface="Comic Sans MS" panose="030F0702030302020204" pitchFamily="66" charset="0"/>
              </a:rPr>
              <a:t>e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4114800" y="4648200"/>
            <a:ext cx="804545" cy="1210945"/>
          </a:xfrm>
          <a:prstGeom prst="curvedRightArrow">
            <a:avLst>
              <a:gd name="adj1" fmla="val 13712"/>
              <a:gd name="adj2" fmla="val 48478"/>
              <a:gd name="adj3" fmla="val 25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485640" y="5181600"/>
            <a:ext cx="3356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hotel</a:t>
            </a:r>
            <a:endParaRPr lang="en-US" sz="4800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026" name="Picture 2" descr="Hotel cartoon vect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7400"/>
            <a:ext cx="3952652" cy="38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8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100" name="Picture 99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3794125" y="4191000"/>
            <a:ext cx="4739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omic Sans MS" panose="030F0702030302020204" pitchFamily="66" charset="0"/>
                <a:cs typeface="Comic Sans MS" panose="030F0702030302020204" pitchFamily="66" charset="0"/>
              </a:rPr>
              <a:t>a c o h c</a:t>
            </a:r>
          </a:p>
        </p:txBody>
      </p:sp>
      <p:sp>
        <p:nvSpPr>
          <p:cNvPr id="9" name="Curved Right Arrow 8"/>
          <p:cNvSpPr/>
          <p:nvPr/>
        </p:nvSpPr>
        <p:spPr>
          <a:xfrm>
            <a:off x="4114800" y="4648200"/>
            <a:ext cx="804545" cy="1210945"/>
          </a:xfrm>
          <a:prstGeom prst="curvedRightArrow">
            <a:avLst>
              <a:gd name="adj1" fmla="val 13712"/>
              <a:gd name="adj2" fmla="val 48478"/>
              <a:gd name="adj3" fmla="val 25000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4485640" y="5181600"/>
            <a:ext cx="3356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coach</a:t>
            </a:r>
          </a:p>
        </p:txBody>
      </p:sp>
      <p:pic>
        <p:nvPicPr>
          <p:cNvPr id="109" name="Content Placeholder 10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6000" y="370117"/>
            <a:ext cx="7680960" cy="3818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53551" y="6400897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43000" y="355600"/>
            <a:ext cx="7526655" cy="681990"/>
            <a:chOff x="1800" y="560"/>
            <a:chExt cx="11853" cy="1074"/>
          </a:xfrm>
        </p:grpSpPr>
        <p:sp>
          <p:nvSpPr>
            <p:cNvPr id="19" name="TextBox 18"/>
            <p:cNvSpPr txBox="1"/>
            <p:nvPr/>
          </p:nvSpPr>
          <p:spPr>
            <a:xfrm>
              <a:off x="1800" y="618"/>
              <a:ext cx="1185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Listen and stick (    ).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Tick"/>
            <p:cNvPicPr>
              <a:picLocks noChangeAspect="1"/>
            </p:cNvPicPr>
            <p:nvPr/>
          </p:nvPicPr>
          <p:blipFill>
            <a:blip r:embed="rId3"/>
            <a:srcRect l="26667" t="23333" r="26667" b="22889"/>
            <a:stretch>
              <a:fillRect/>
            </a:stretch>
          </p:blipFill>
          <p:spPr>
            <a:xfrm>
              <a:off x="7800" y="560"/>
              <a:ext cx="773" cy="891"/>
            </a:xfrm>
            <a:prstGeom prst="rect">
              <a:avLst/>
            </a:prstGeom>
          </p:spPr>
        </p:pic>
      </p:grpSp>
      <p:sp>
        <p:nvSpPr>
          <p:cNvPr id="8" name="Flowchart: Connector 7"/>
          <p:cNvSpPr/>
          <p:nvPr/>
        </p:nvSpPr>
        <p:spPr>
          <a:xfrm>
            <a:off x="8229600" y="1449705"/>
            <a:ext cx="628015" cy="56959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57200" y="1143000"/>
            <a:ext cx="11141710" cy="5019040"/>
            <a:chOff x="720" y="1800"/>
            <a:chExt cx="17546" cy="79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rcRect t="4555"/>
            <a:stretch>
              <a:fillRect/>
            </a:stretch>
          </p:blipFill>
          <p:spPr>
            <a:xfrm>
              <a:off x="934" y="2160"/>
              <a:ext cx="17332" cy="7544"/>
            </a:xfrm>
            <a:prstGeom prst="rect">
              <a:avLst/>
            </a:prstGeom>
          </p:spPr>
        </p:pic>
        <p:sp>
          <p:nvSpPr>
            <p:cNvPr id="3" name="Rectangles 2"/>
            <p:cNvSpPr/>
            <p:nvPr/>
          </p:nvSpPr>
          <p:spPr>
            <a:xfrm>
              <a:off x="720" y="1800"/>
              <a:ext cx="8400" cy="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067" y="5614"/>
              <a:ext cx="717" cy="7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53551" y="6400897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143000" y="355600"/>
            <a:ext cx="7526655" cy="681990"/>
            <a:chOff x="1800" y="560"/>
            <a:chExt cx="11853" cy="1074"/>
          </a:xfrm>
        </p:grpSpPr>
        <p:sp>
          <p:nvSpPr>
            <p:cNvPr id="19" name="TextBox 18"/>
            <p:cNvSpPr txBox="1"/>
            <p:nvPr/>
          </p:nvSpPr>
          <p:spPr>
            <a:xfrm>
              <a:off x="1800" y="618"/>
              <a:ext cx="1185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Listen and stick (    ).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Tick"/>
            <p:cNvPicPr>
              <a:picLocks noChangeAspect="1"/>
            </p:cNvPicPr>
            <p:nvPr/>
          </p:nvPicPr>
          <p:blipFill>
            <a:blip r:embed="rId6"/>
            <a:srcRect l="26667" t="23333" r="26667" b="22889"/>
            <a:stretch>
              <a:fillRect/>
            </a:stretch>
          </p:blipFill>
          <p:spPr>
            <a:xfrm>
              <a:off x="7800" y="560"/>
              <a:ext cx="773" cy="891"/>
            </a:xfrm>
            <a:prstGeom prst="rect">
              <a:avLst/>
            </a:prstGeom>
          </p:spPr>
        </p:pic>
      </p:grpSp>
      <p:sp>
        <p:nvSpPr>
          <p:cNvPr id="8" name="Flowchart: Connector 7"/>
          <p:cNvSpPr/>
          <p:nvPr/>
        </p:nvSpPr>
        <p:spPr>
          <a:xfrm>
            <a:off x="8229600" y="1449705"/>
            <a:ext cx="628015" cy="569595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 t="4555"/>
          <a:stretch>
            <a:fillRect/>
          </a:stretch>
        </p:blipFill>
        <p:spPr>
          <a:xfrm>
            <a:off x="593090" y="1371600"/>
            <a:ext cx="11005820" cy="479044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57200" y="1143000"/>
            <a:ext cx="533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947545" y="3564890"/>
            <a:ext cx="455295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8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26085"/>
            <a:ext cx="495300" cy="495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0800" y="3606800"/>
            <a:ext cx="457200" cy="415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0800" y="5638800"/>
            <a:ext cx="457200" cy="415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4800" y="5623560"/>
            <a:ext cx="457200" cy="4152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392430"/>
            <a:ext cx="7550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Look at        . Read and complete.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677351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69590" y="348615"/>
            <a:ext cx="640080" cy="640080"/>
            <a:chOff x="318135" y="337185"/>
            <a:chExt cx="640080" cy="640080"/>
          </a:xfrm>
        </p:grpSpPr>
        <p:sp>
          <p:nvSpPr>
            <p:cNvPr id="5" name="Oval 4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Flashcard PS4_doc1-06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95" y="1106170"/>
            <a:ext cx="1996601" cy="2538095"/>
          </a:xfrm>
          <a:prstGeom prst="rect">
            <a:avLst/>
          </a:prstGeom>
        </p:spPr>
      </p:pic>
      <p:pic>
        <p:nvPicPr>
          <p:cNvPr id="30" name="Picture 29" descr="Flashcard PS4_doc2-36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712845"/>
            <a:ext cx="1996601" cy="2586990"/>
          </a:xfrm>
          <a:prstGeom prst="rect">
            <a:avLst/>
          </a:prstGeom>
        </p:spPr>
      </p:pic>
      <p:pic>
        <p:nvPicPr>
          <p:cNvPr id="31" name="Picture 30" descr="Flashcard PS4_doc3-29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1" y="1143000"/>
            <a:ext cx="1984116" cy="2522220"/>
          </a:xfrm>
          <a:prstGeom prst="rect">
            <a:avLst/>
          </a:prstGeom>
        </p:spPr>
      </p:pic>
      <p:pic>
        <p:nvPicPr>
          <p:cNvPr id="32" name="Picture 31" descr="Flashcard PS4_doc2-49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1" y="1084580"/>
            <a:ext cx="1989544" cy="2553970"/>
          </a:xfrm>
          <a:prstGeom prst="rect">
            <a:avLst/>
          </a:prstGeom>
        </p:spPr>
      </p:pic>
      <p:pic>
        <p:nvPicPr>
          <p:cNvPr id="45" name="Picture 44" descr="Flashcard PS4_doc2-65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1" y="3733800"/>
            <a:ext cx="1981199" cy="2578735"/>
          </a:xfrm>
          <a:prstGeom prst="rect">
            <a:avLst/>
          </a:prstGeom>
        </p:spPr>
      </p:pic>
      <p:pic>
        <p:nvPicPr>
          <p:cNvPr id="46" name="Picture 45" descr="Flashcard PS4_doc3-28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400" y="3685540"/>
            <a:ext cx="1981200" cy="261493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3000" y="392430"/>
            <a:ext cx="7550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Look at        . Read and complete.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677351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69590" y="348615"/>
            <a:ext cx="640080" cy="640080"/>
            <a:chOff x="318135" y="337185"/>
            <a:chExt cx="640080" cy="640080"/>
          </a:xfrm>
        </p:grpSpPr>
        <p:sp>
          <p:nvSpPr>
            <p:cNvPr id="5" name="Oval 4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t="2347"/>
          <a:stretch>
            <a:fillRect/>
          </a:stretch>
        </p:blipFill>
        <p:spPr>
          <a:xfrm>
            <a:off x="29845" y="1958340"/>
            <a:ext cx="12085320" cy="343852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133600" y="1905000"/>
            <a:ext cx="1334135" cy="468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1828800" y="2667000"/>
            <a:ext cx="180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restaurant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648200" y="3429000"/>
            <a:ext cx="180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hotel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667000" y="4849495"/>
            <a:ext cx="180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river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859915" y="4143375"/>
            <a:ext cx="1805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lake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>
            <a:fillRect/>
          </a:stretch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124200" y="3081405"/>
            <a:ext cx="4964113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Vocabulary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 Day … Month …. Date … Year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60700" y="1836738"/>
            <a:ext cx="65405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14: Travelling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2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629660" y="3733800"/>
            <a:ext cx="197231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beach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river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lake</a:t>
            </a:r>
          </a:p>
        </p:txBody>
      </p:sp>
      <p:sp>
        <p:nvSpPr>
          <p:cNvPr id="3" name="Footer Placeholder 1"/>
          <p:cNvSpPr txBox="1"/>
          <p:nvPr/>
        </p:nvSpPr>
        <p:spPr>
          <a:xfrm>
            <a:off x="9677351" y="6400897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400524" y="3734085"/>
            <a:ext cx="265169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hotel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museum</a:t>
            </a:r>
          </a:p>
          <a:p>
            <a:pPr marL="457200" indent="-457200">
              <a:lnSpc>
                <a:spcPct val="120000"/>
              </a:lnSpc>
              <a:buFontTx/>
              <a:buChar char="-"/>
              <a:defRPr/>
            </a:pPr>
            <a:r>
              <a:rPr lang="en-US" sz="2800" dirty="0">
                <a:latin typeface="Arial" panose="020B0604020202020204" pitchFamily="34" charset="0"/>
              </a:rPr>
              <a:t>restaurant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677351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6" name="Picture 5" descr="Flashcard PS4_doc1-06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95" y="1106170"/>
            <a:ext cx="1996601" cy="2538095"/>
          </a:xfrm>
          <a:prstGeom prst="rect">
            <a:avLst/>
          </a:prstGeom>
        </p:spPr>
      </p:pic>
      <p:pic>
        <p:nvPicPr>
          <p:cNvPr id="30" name="Picture 29" descr="Flashcard PS4_doc2-36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712845"/>
            <a:ext cx="1996601" cy="2586990"/>
          </a:xfrm>
          <a:prstGeom prst="rect">
            <a:avLst/>
          </a:prstGeom>
        </p:spPr>
      </p:pic>
      <p:pic>
        <p:nvPicPr>
          <p:cNvPr id="31" name="Picture 30" descr="Flashcard PS4_doc3-29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143000"/>
            <a:ext cx="1984115" cy="2522220"/>
          </a:xfrm>
          <a:prstGeom prst="rect">
            <a:avLst/>
          </a:prstGeom>
        </p:spPr>
      </p:pic>
      <p:pic>
        <p:nvPicPr>
          <p:cNvPr id="32" name="Picture 31" descr="Flashcard PS4_doc2-49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1" y="1084580"/>
            <a:ext cx="1989544" cy="2553970"/>
          </a:xfrm>
          <a:prstGeom prst="rect">
            <a:avLst/>
          </a:prstGeom>
        </p:spPr>
      </p:pic>
      <p:pic>
        <p:nvPicPr>
          <p:cNvPr id="45" name="Picture 44" descr="Flashcard PS4_doc2-65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3733800"/>
            <a:ext cx="2021029" cy="2578735"/>
          </a:xfrm>
          <a:prstGeom prst="rect">
            <a:avLst/>
          </a:prstGeom>
        </p:spPr>
      </p:pic>
      <p:pic>
        <p:nvPicPr>
          <p:cNvPr id="46" name="Picture 45" descr="Flashcard PS4_doc3-28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400" y="3685540"/>
            <a:ext cx="2057400" cy="261493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458381" y="59055"/>
            <a:ext cx="32752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WRAP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208042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/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/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/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/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980295" y="6400800"/>
            <a:ext cx="2153920" cy="43815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UNIT 14 – LESSON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/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/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/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/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753600" y="6419605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5 – LESON </a:t>
            </a:r>
            <a:r>
              <a:rPr lang="en-US" b="1" dirty="0" smtClean="0">
                <a:solidFill>
                  <a:schemeClr val="accent1"/>
                </a:solidFill>
              </a:rPr>
              <a:t>2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86613" y="0"/>
            <a:ext cx="2618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WARM UP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216" y="530017"/>
            <a:ext cx="467804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Sing </a:t>
            </a:r>
            <a:r>
              <a:rPr lang="en-US" sz="2800" b="1" dirty="0" smtClean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“Beach Holiday” </a:t>
            </a:r>
            <a:r>
              <a:rPr lang="en-US" sz="2800" b="1" dirty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song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5 – LESON </a:t>
            </a:r>
            <a:r>
              <a:rPr lang="en-US" b="1" dirty="0" smtClean="0">
                <a:solidFill>
                  <a:schemeClr val="accent1"/>
                </a:solidFill>
              </a:rPr>
              <a:t>1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753600" y="6380870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4" name="Beach Holiday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71245"/>
            <a:ext cx="12192000" cy="5247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5320013"/>
            <a:ext cx="8686800" cy="1095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defRPr/>
            </a:pPr>
            <a:r>
              <a:rPr kumimoji="0" lang="en-US" b="1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14 – TRAVELLING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544984" y="5561668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80127" y="5518513"/>
            <a:ext cx="2232248" cy="60953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Lesson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134600" y="6405245"/>
            <a:ext cx="2057400" cy="431800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UNIT 14 – LESSON 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53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t="8752"/>
          <a:stretch>
            <a:fillRect/>
          </a:stretch>
        </p:blipFill>
        <p:spPr>
          <a:xfrm>
            <a:off x="802005" y="1168400"/>
            <a:ext cx="10587355" cy="5112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sp>
        <p:nvSpPr>
          <p:cNvPr id="48" name="Cloud Callout 47"/>
          <p:cNvSpPr/>
          <p:nvPr/>
        </p:nvSpPr>
        <p:spPr>
          <a:xfrm>
            <a:off x="153035" y="1371600"/>
            <a:ext cx="4913630" cy="1218565"/>
          </a:xfrm>
          <a:prstGeom prst="cloudCallout">
            <a:avLst>
              <a:gd name="adj1" fmla="val 35977"/>
              <a:gd name="adj2" fmla="val 67280"/>
            </a:avLst>
          </a:prstGeom>
          <a:solidFill>
            <a:schemeClr val="bg1"/>
          </a:solidFill>
          <a:ln w="38100">
            <a:solidFill>
              <a:srgbClr val="DAA0C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This is my town.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8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0" y="330200"/>
            <a:ext cx="495300" cy="495300"/>
          </a:xfrm>
          <a:prstGeom prst="rect">
            <a:avLst/>
          </a:prstGeom>
        </p:spPr>
      </p:pic>
      <p:pic>
        <p:nvPicPr>
          <p:cNvPr id="6" name="Picture 5" descr="Flashcard PS4_doc1-06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2791" y="685800"/>
            <a:ext cx="2035810" cy="2730552"/>
          </a:xfrm>
          <a:prstGeom prst="rect">
            <a:avLst/>
          </a:prstGeom>
        </p:spPr>
      </p:pic>
      <p:pic>
        <p:nvPicPr>
          <p:cNvPr id="11" name="Picture 10" descr="Flashcard PS4_doc3-29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00" y="686373"/>
            <a:ext cx="2036418" cy="2731302"/>
          </a:xfrm>
          <a:prstGeom prst="rect">
            <a:avLst/>
          </a:prstGeom>
        </p:spPr>
      </p:pic>
      <p:pic>
        <p:nvPicPr>
          <p:cNvPr id="16" name="Picture 15" descr="Flashcard PS4_doc2-49(1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363059"/>
            <a:ext cx="2043708" cy="2767290"/>
          </a:xfrm>
          <a:prstGeom prst="rect">
            <a:avLst/>
          </a:prstGeom>
        </p:spPr>
      </p:pic>
      <p:pic>
        <p:nvPicPr>
          <p:cNvPr id="19" name="Picture 18" descr="Flashcard PS4_doc2-36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1" y="3348406"/>
            <a:ext cx="2035810" cy="2783034"/>
          </a:xfrm>
          <a:prstGeom prst="rect">
            <a:avLst/>
          </a:prstGeom>
        </p:spPr>
      </p:pic>
      <p:pic>
        <p:nvPicPr>
          <p:cNvPr id="22" name="Picture 21" descr="Flashcard PS4_doc2-65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2711" y="3365500"/>
            <a:ext cx="2028520" cy="2730552"/>
          </a:xfrm>
          <a:prstGeom prst="rect">
            <a:avLst/>
          </a:prstGeom>
        </p:spPr>
      </p:pic>
      <p:pic>
        <p:nvPicPr>
          <p:cNvPr id="24" name="Picture 23" descr="Flashcard PS4_doc3-28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0201" y="3366199"/>
            <a:ext cx="2035810" cy="2729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3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677400" y="640055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14 – LESSON 2</a:t>
            </a:r>
          </a:p>
        </p:txBody>
      </p:sp>
      <p:sp>
        <p:nvSpPr>
          <p:cNvPr id="48" name="Cloud Callout 47"/>
          <p:cNvSpPr/>
          <p:nvPr/>
        </p:nvSpPr>
        <p:spPr>
          <a:xfrm>
            <a:off x="533400" y="2743200"/>
            <a:ext cx="4913630" cy="1218565"/>
          </a:xfrm>
          <a:prstGeom prst="cloudCallout">
            <a:avLst>
              <a:gd name="adj1" fmla="val 35977"/>
              <a:gd name="adj2" fmla="val 67280"/>
            </a:avLst>
          </a:prstGeom>
          <a:solidFill>
            <a:schemeClr val="bg1"/>
          </a:solidFill>
          <a:ln w="38100">
            <a:solidFill>
              <a:srgbClr val="DAA0C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This is my town.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86" end="235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0" y="1981200"/>
            <a:ext cx="495300" cy="495300"/>
          </a:xfrm>
          <a:prstGeom prst="rect">
            <a:avLst/>
          </a:prstGeom>
        </p:spPr>
      </p:pic>
      <p:pic>
        <p:nvPicPr>
          <p:cNvPr id="6" name="Picture 5" descr="Flashcard PS4_doc1-06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1371600"/>
            <a:ext cx="3138805" cy="4114800"/>
          </a:xfrm>
          <a:prstGeom prst="rect">
            <a:avLst/>
          </a:prstGeom>
        </p:spPr>
      </p:pic>
      <p:pic>
        <p:nvPicPr>
          <p:cNvPr id="3" name="Track 87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9" end="201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1800" y="1524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50</TotalTime>
  <Words>1119</Words>
  <Application>Microsoft Office PowerPoint</Application>
  <PresentationFormat>Widescreen</PresentationFormat>
  <Paragraphs>173</Paragraphs>
  <Slides>26</Slides>
  <Notes>24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#9Slide02 Noi dung dai</vt:lpstr>
      <vt:lpstr>#9Slide02 Tieu de dai</vt:lpstr>
      <vt:lpstr>Arial</vt:lpstr>
      <vt:lpstr>Calibri</vt:lpstr>
      <vt:lpstr>Calibri Light</vt:lpstr>
      <vt:lpstr>Comic Sans MS</vt:lpstr>
      <vt:lpstr>Lucida Calligraphy</vt:lpstr>
      <vt:lpstr>Times New Roman</vt:lpstr>
      <vt:lpstr>Office Theme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14 – TRAVELLING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ADMIN</cp:lastModifiedBy>
  <cp:revision>89</cp:revision>
  <dcterms:created xsi:type="dcterms:W3CDTF">2022-03-21T01:59:00Z</dcterms:created>
  <dcterms:modified xsi:type="dcterms:W3CDTF">2024-01-30T08:51:20Z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C98098057B2D4BF6B5082288B39FD40C_13</vt:lpwstr>
  </property>
  <property fmtid="{D5CDD505-2E9C-101B-9397-08002B2CF9AE}" pid="3" name="KSOProductBuildVer">
    <vt:lpwstr>1033-12.2.0.13266</vt:lpwstr>
  </property>
</Properties>
</file>