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7" r:id="rId2"/>
    <p:sldId id="272" r:id="rId3"/>
    <p:sldId id="270" r:id="rId4"/>
    <p:sldId id="271" r:id="rId5"/>
    <p:sldId id="273" r:id="rId6"/>
    <p:sldId id="274" r:id="rId7"/>
    <p:sldId id="275" r:id="rId8"/>
    <p:sldId id="27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44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1094F6-1B02-464D-A667-1005AFCA76CA}" type="datetimeFigureOut">
              <a:rPr lang="vi-VN" smtClean="0"/>
              <a:pPr/>
              <a:t>21/09/2019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8D717-F818-4C7E-8412-D5A2F916A097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gi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0" y="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7173" name="Rectangle 102"/>
          <p:cNvSpPr>
            <a:spLocks noChangeArrowheads="1"/>
          </p:cNvSpPr>
          <p:nvPr/>
        </p:nvSpPr>
        <p:spPr bwMode="auto">
          <a:xfrm>
            <a:off x="4191000" y="38862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 sz="2400" b="1">
              <a:solidFill>
                <a:schemeClr val="bg1"/>
              </a:solidFill>
              <a:latin typeface=".VnTime" pitchFamily="34" charset="0"/>
            </a:endParaRPr>
          </a:p>
        </p:txBody>
      </p:sp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304800" y="4648200"/>
          <a:ext cx="1619250" cy="2209800"/>
        </p:xfrm>
        <a:graphic>
          <a:graphicData uri="http://schemas.openxmlformats.org/presentationml/2006/ole">
            <p:oleObj spid="_x0000_s2050" name="Clip" r:id="rId3" imgW="1077163" imgH="1472184" progId="">
              <p:embed/>
            </p:oleObj>
          </a:graphicData>
        </a:graphic>
      </p:graphicFrame>
      <p:graphicFrame>
        <p:nvGraphicFramePr>
          <p:cNvPr id="19" name="Object 3"/>
          <p:cNvGraphicFramePr>
            <a:graphicFrameLocks noChangeAspect="1"/>
          </p:cNvGraphicFramePr>
          <p:nvPr/>
        </p:nvGraphicFramePr>
        <p:xfrm>
          <a:off x="6629400" y="4724400"/>
          <a:ext cx="1562100" cy="2133600"/>
        </p:xfrm>
        <a:graphic>
          <a:graphicData uri="http://schemas.openxmlformats.org/presentationml/2006/ole">
            <p:oleObj spid="_x0000_s2051" name="Clip" r:id="rId4" imgW="1077163" imgH="1472184" progId="">
              <p:embed/>
            </p:oleObj>
          </a:graphicData>
        </a:graphic>
      </p:graphicFrame>
      <p:pic>
        <p:nvPicPr>
          <p:cNvPr id="20" name="Picture 4" descr="!dk8_1la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" y="4038600"/>
            <a:ext cx="1600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5" descr="!dk8_1la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05600" y="4267200"/>
            <a:ext cx="1600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WordArt 7"/>
          <p:cNvSpPr>
            <a:spLocks noChangeArrowheads="1" noChangeShapeType="1" noTextEdit="1"/>
          </p:cNvSpPr>
          <p:nvPr/>
        </p:nvSpPr>
        <p:spPr bwMode="auto">
          <a:xfrm>
            <a:off x="914400" y="1371600"/>
            <a:ext cx="7391400" cy="4748213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vi-VN" sz="40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Times New Roman"/>
                <a:cs typeface="Times New Roman"/>
              </a:rPr>
              <a:t>NHIỆT LIỆT CHÀO ĐÓN QUÝ THẦY CÔ </a:t>
            </a:r>
            <a:endParaRPr lang="vi-VN" sz="4000" kern="10" smtClean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algn="ctr"/>
            <a:r>
              <a:rPr lang="vi-VN" sz="4000" kern="1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Times New Roman"/>
                <a:cs typeface="Times New Roman"/>
              </a:rPr>
              <a:t>VỀ </a:t>
            </a:r>
            <a:r>
              <a:rPr lang="vi-VN" sz="40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Times New Roman"/>
                <a:cs typeface="Times New Roman"/>
              </a:rPr>
              <a:t>DỰ </a:t>
            </a:r>
            <a:r>
              <a:rPr lang="vi-VN" sz="4000" kern="1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Times New Roman"/>
                <a:cs typeface="Times New Roman"/>
              </a:rPr>
              <a:t>GIỜ THĂM LỚP</a:t>
            </a:r>
            <a:endParaRPr lang="vi-VN" sz="4000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algn="ctr"/>
            <a:endParaRPr lang="vi-VN" sz="4000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7030A0"/>
              </a:solidFill>
              <a:latin typeface="Times New Roman"/>
              <a:cs typeface="Times New Roman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12750" y="5353050"/>
            <a:ext cx="5051425" cy="1058863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vi-VN">
                <a:solidFill>
                  <a:schemeClr val="tx1"/>
                </a:solidFill>
              </a:rPr>
              <a:t>Gv: Nguyễn Thị Liên</a:t>
            </a:r>
          </a:p>
          <a:p>
            <a:pPr algn="ctr">
              <a:defRPr/>
            </a:pPr>
            <a:r>
              <a:rPr lang="vi-VN">
                <a:solidFill>
                  <a:schemeClr val="tx1"/>
                </a:solidFill>
              </a:rPr>
              <a:t>Trường Tiểu học Tiên Thanh</a:t>
            </a:r>
          </a:p>
        </p:txBody>
      </p:sp>
      <p:sp>
        <p:nvSpPr>
          <p:cNvPr id="24" name="Flowchart: Alternate Process 23"/>
          <p:cNvSpPr/>
          <p:nvPr/>
        </p:nvSpPr>
        <p:spPr>
          <a:xfrm>
            <a:off x="533400" y="2241550"/>
            <a:ext cx="8305800" cy="1889125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vi-VN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>
              <a:defRPr/>
            </a:pPr>
            <a:r>
              <a:rPr lang="vi-VN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16: ÔN TẬP VÀ BỔ SUNG VỀ GIẢI TOÁN</a:t>
            </a:r>
            <a:endParaRPr lang="vi-VN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8100" y="609600"/>
            <a:ext cx="9105900" cy="16383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sng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a.</a:t>
            </a:r>
            <a:r>
              <a:rPr kumimoji="0" lang="en-US" sz="3200" b="1" i="0" u="sng" strike="noStrike" kern="120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Ví dụ:</a:t>
            </a:r>
            <a:r>
              <a:rPr kumimoji="0" lang="en-US" sz="3200" b="1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Một người đi bộ trung bình mỗi giờ đi được 4 km.</a:t>
            </a:r>
            <a:r>
              <a:rPr kumimoji="0" lang="en-US" sz="3200" b="1" i="0" u="none" strike="noStrike" kern="1200" cap="none" spc="0" normalizeH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Tính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quãng đường đi được của người đi bộ trong 2 giờ, 3 giờ ?</a:t>
            </a:r>
          </a:p>
        </p:txBody>
      </p:sp>
      <p:graphicFrame>
        <p:nvGraphicFramePr>
          <p:cNvPr id="7" name="Group 86"/>
          <p:cNvGraphicFramePr>
            <a:graphicFrameLocks noGrp="1"/>
          </p:cNvGraphicFramePr>
          <p:nvPr/>
        </p:nvGraphicFramePr>
        <p:xfrm>
          <a:off x="152400" y="2854326"/>
          <a:ext cx="8678863" cy="1265238"/>
        </p:xfrm>
        <a:graphic>
          <a:graphicData uri="http://schemas.openxmlformats.org/drawingml/2006/table">
            <a:tbl>
              <a:tblPr/>
              <a:tblGrid>
                <a:gridCol w="4191000"/>
                <a:gridCol w="1447800"/>
                <a:gridCol w="1403350"/>
                <a:gridCol w="1636713"/>
              </a:tblGrid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Thời gian đi</a:t>
                      </a:r>
                    </a:p>
                  </a:txBody>
                  <a:tcPr marL="91446" marR="9144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Quãng đường  đi được</a:t>
                      </a:r>
                    </a:p>
                  </a:txBody>
                  <a:tcPr marL="91446" marR="9144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km</a:t>
                      </a: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47"/>
          <p:cNvSpPr>
            <a:spLocks noChangeArrowheads="1"/>
          </p:cNvSpPr>
          <p:nvPr/>
        </p:nvSpPr>
        <p:spPr bwMode="auto">
          <a:xfrm>
            <a:off x="7543800" y="3586163"/>
            <a:ext cx="137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 sz="3200" b="1">
              <a:solidFill>
                <a:srgbClr val="0000FF"/>
              </a:solidFill>
              <a:latin typeface="Times New Roman" pitchFamily="18" charset="0"/>
            </a:endParaRPr>
          </a:p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</a:rPr>
              <a:t>12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km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/>
            </a:r>
            <a:br>
              <a:rPr lang="en-US" sz="3200" b="1">
                <a:solidFill>
                  <a:srgbClr val="0000FF"/>
                </a:solidFill>
                <a:latin typeface="Times New Roman" pitchFamily="18" charset="0"/>
              </a:rPr>
            </a:br>
            <a:endParaRPr lang="en-US" sz="32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9" name="Rectangle 48"/>
          <p:cNvSpPr>
            <a:spLocks noChangeArrowheads="1"/>
          </p:cNvSpPr>
          <p:nvPr/>
        </p:nvSpPr>
        <p:spPr bwMode="auto">
          <a:xfrm>
            <a:off x="7543800" y="2976563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</a:rPr>
              <a:t>3 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giờ</a:t>
            </a:r>
          </a:p>
        </p:txBody>
      </p:sp>
      <p:sp>
        <p:nvSpPr>
          <p:cNvPr id="10" name="Rectangle 49"/>
          <p:cNvSpPr>
            <a:spLocks noChangeArrowheads="1"/>
          </p:cNvSpPr>
          <p:nvPr/>
        </p:nvSpPr>
        <p:spPr bwMode="auto">
          <a:xfrm>
            <a:off x="5334000" y="2900363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vi-VN" sz="2400" b="1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1" name="Rectangle 50"/>
          <p:cNvSpPr>
            <a:spLocks noChangeArrowheads="1"/>
          </p:cNvSpPr>
          <p:nvPr/>
        </p:nvSpPr>
        <p:spPr bwMode="auto">
          <a:xfrm>
            <a:off x="6038850" y="3586163"/>
            <a:ext cx="13525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</a:rPr>
              <a:t>8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km</a:t>
            </a:r>
          </a:p>
        </p:txBody>
      </p:sp>
      <p:grpSp>
        <p:nvGrpSpPr>
          <p:cNvPr id="4" name="Group 20"/>
          <p:cNvGrpSpPr/>
          <p:nvPr/>
        </p:nvGrpSpPr>
        <p:grpSpPr>
          <a:xfrm>
            <a:off x="4735514" y="2400299"/>
            <a:ext cx="1893886" cy="423863"/>
            <a:chOff x="4659314" y="2895599"/>
            <a:chExt cx="1893886" cy="423863"/>
          </a:xfrm>
        </p:grpSpPr>
        <p:sp>
          <p:nvSpPr>
            <p:cNvPr id="14" name="Curved Left Arrow 4"/>
            <p:cNvSpPr>
              <a:spLocks noChangeArrowheads="1"/>
            </p:cNvSpPr>
            <p:nvPr/>
          </p:nvSpPr>
          <p:spPr bwMode="auto">
            <a:xfrm rot="16200000">
              <a:off x="5356226" y="2198687"/>
              <a:ext cx="423863" cy="1817687"/>
            </a:xfrm>
            <a:prstGeom prst="curvedLeftArrow">
              <a:avLst>
                <a:gd name="adj1" fmla="val 24986"/>
                <a:gd name="adj2" fmla="val 49957"/>
                <a:gd name="adj3" fmla="val 25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vi-VN">
                <a:latin typeface="Times New Roman" pitchFamily="18" charset="0"/>
              </a:endParaRPr>
            </a:p>
          </p:txBody>
        </p:sp>
        <p:sp>
          <p:nvSpPr>
            <p:cNvPr id="17" name="Rectangle 48"/>
            <p:cNvSpPr>
              <a:spLocks noChangeArrowheads="1"/>
            </p:cNvSpPr>
            <p:nvPr/>
          </p:nvSpPr>
          <p:spPr bwMode="auto">
            <a:xfrm>
              <a:off x="5105400" y="2895600"/>
              <a:ext cx="144780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3200" b="1">
                  <a:solidFill>
                    <a:srgbClr val="0000FF"/>
                  </a:solidFill>
                  <a:latin typeface="Times New Roman" pitchFamily="18" charset="0"/>
                </a:rPr>
                <a:t>x </a:t>
              </a:r>
              <a:r>
                <a:rPr lang="en-US" sz="3200" b="1" smtClean="0">
                  <a:solidFill>
                    <a:srgbClr val="0000FF"/>
                  </a:solidFill>
                  <a:latin typeface="Times New Roman" pitchFamily="18" charset="0"/>
                </a:rPr>
                <a:t>2</a:t>
              </a:r>
              <a:endParaRPr lang="en-US" sz="3200" b="1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5" name="Group 25"/>
          <p:cNvGrpSpPr/>
          <p:nvPr/>
        </p:nvGrpSpPr>
        <p:grpSpPr>
          <a:xfrm>
            <a:off x="4724400" y="4152900"/>
            <a:ext cx="1828800" cy="502008"/>
            <a:chOff x="4724400" y="4648200"/>
            <a:chExt cx="1828800" cy="502008"/>
          </a:xfrm>
        </p:grpSpPr>
        <p:sp>
          <p:nvSpPr>
            <p:cNvPr id="16" name="Curved Right Arrow 38"/>
            <p:cNvSpPr>
              <a:spLocks noChangeArrowheads="1"/>
            </p:cNvSpPr>
            <p:nvPr/>
          </p:nvSpPr>
          <p:spPr bwMode="auto">
            <a:xfrm rot="16200000">
              <a:off x="5381177" y="3991423"/>
              <a:ext cx="502008" cy="1815562"/>
            </a:xfrm>
            <a:prstGeom prst="curvedRightArrow">
              <a:avLst>
                <a:gd name="adj1" fmla="val 25002"/>
                <a:gd name="adj2" fmla="val 49984"/>
                <a:gd name="adj3" fmla="val 25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vi-VN" sz="1600">
                <a:latin typeface="Times New Roman" pitchFamily="18" charset="0"/>
              </a:endParaRPr>
            </a:p>
          </p:txBody>
        </p:sp>
        <p:sp>
          <p:nvSpPr>
            <p:cNvPr id="18" name="Rectangle 48"/>
            <p:cNvSpPr>
              <a:spLocks noChangeArrowheads="1"/>
            </p:cNvSpPr>
            <p:nvPr/>
          </p:nvSpPr>
          <p:spPr bwMode="auto">
            <a:xfrm>
              <a:off x="5105400" y="4648200"/>
              <a:ext cx="144780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3200" b="1">
                  <a:solidFill>
                    <a:srgbClr val="FF0000"/>
                  </a:solidFill>
                  <a:latin typeface="Times New Roman" pitchFamily="18" charset="0"/>
                </a:rPr>
                <a:t>x </a:t>
              </a:r>
              <a:r>
                <a:rPr lang="en-US" sz="3200" b="1" smtClean="0">
                  <a:solidFill>
                    <a:srgbClr val="FF0000"/>
                  </a:solidFill>
                  <a:latin typeface="Times New Roman" pitchFamily="18" charset="0"/>
                </a:rPr>
                <a:t>2</a:t>
              </a:r>
              <a:endParaRPr lang="en-US" sz="3200" b="1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6" name="Group 23"/>
          <p:cNvGrpSpPr/>
          <p:nvPr/>
        </p:nvGrpSpPr>
        <p:grpSpPr>
          <a:xfrm>
            <a:off x="4648200" y="2019300"/>
            <a:ext cx="3505200" cy="804862"/>
            <a:chOff x="4648200" y="2514600"/>
            <a:chExt cx="3505200" cy="804862"/>
          </a:xfrm>
        </p:grpSpPr>
        <p:sp>
          <p:nvSpPr>
            <p:cNvPr id="15" name="Curved Left Arrow 37"/>
            <p:cNvSpPr>
              <a:spLocks noChangeArrowheads="1"/>
            </p:cNvSpPr>
            <p:nvPr/>
          </p:nvSpPr>
          <p:spPr bwMode="auto">
            <a:xfrm rot="-5400000">
              <a:off x="5998369" y="1164431"/>
              <a:ext cx="804862" cy="3505200"/>
            </a:xfrm>
            <a:prstGeom prst="curvedLeftArrow">
              <a:avLst>
                <a:gd name="adj1" fmla="val 24962"/>
                <a:gd name="adj2" fmla="val 49924"/>
                <a:gd name="adj3" fmla="val 25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vi-VN">
                <a:latin typeface="Times New Roman" pitchFamily="18" charset="0"/>
              </a:endParaRPr>
            </a:p>
          </p:txBody>
        </p:sp>
        <p:sp>
          <p:nvSpPr>
            <p:cNvPr id="22" name="Rectangle 48"/>
            <p:cNvSpPr>
              <a:spLocks noChangeArrowheads="1"/>
            </p:cNvSpPr>
            <p:nvPr/>
          </p:nvSpPr>
          <p:spPr bwMode="auto">
            <a:xfrm>
              <a:off x="6400800" y="2590800"/>
              <a:ext cx="144780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3200" b="1">
                  <a:solidFill>
                    <a:srgbClr val="0000FF"/>
                  </a:solidFill>
                  <a:latin typeface="Times New Roman" pitchFamily="18" charset="0"/>
                </a:rPr>
                <a:t>x </a:t>
              </a:r>
              <a:r>
                <a:rPr lang="en-US" sz="3200" b="1" smtClean="0">
                  <a:solidFill>
                    <a:srgbClr val="0000FF"/>
                  </a:solidFill>
                  <a:latin typeface="Times New Roman" pitchFamily="18" charset="0"/>
                </a:rPr>
                <a:t>3</a:t>
              </a:r>
              <a:endParaRPr lang="en-US" sz="3200" b="1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2" name="Group 27"/>
          <p:cNvGrpSpPr/>
          <p:nvPr/>
        </p:nvGrpSpPr>
        <p:grpSpPr>
          <a:xfrm>
            <a:off x="4648200" y="4152900"/>
            <a:ext cx="3505200" cy="838200"/>
            <a:chOff x="4648200" y="4648200"/>
            <a:chExt cx="3505200" cy="838200"/>
          </a:xfrm>
        </p:grpSpPr>
        <p:sp>
          <p:nvSpPr>
            <p:cNvPr id="13" name="Curved Right Arrow 3"/>
            <p:cNvSpPr>
              <a:spLocks noChangeArrowheads="1"/>
            </p:cNvSpPr>
            <p:nvPr/>
          </p:nvSpPr>
          <p:spPr bwMode="auto">
            <a:xfrm rot="-5400000">
              <a:off x="5981700" y="3314700"/>
              <a:ext cx="838200" cy="3505200"/>
            </a:xfrm>
            <a:prstGeom prst="curvedRightArrow">
              <a:avLst>
                <a:gd name="adj1" fmla="val 25027"/>
                <a:gd name="adj2" fmla="val 50043"/>
                <a:gd name="adj3" fmla="val 25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vi-VN">
                <a:latin typeface="Times New Roman" pitchFamily="18" charset="0"/>
              </a:endParaRPr>
            </a:p>
          </p:txBody>
        </p:sp>
        <p:sp>
          <p:nvSpPr>
            <p:cNvPr id="27" name="Rectangle 48"/>
            <p:cNvSpPr>
              <a:spLocks noChangeArrowheads="1"/>
            </p:cNvSpPr>
            <p:nvPr/>
          </p:nvSpPr>
          <p:spPr bwMode="auto">
            <a:xfrm>
              <a:off x="6553200" y="5029200"/>
              <a:ext cx="144780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3200" b="1">
                  <a:solidFill>
                    <a:srgbClr val="FF0000"/>
                  </a:solidFill>
                  <a:latin typeface="Times New Roman" pitchFamily="18" charset="0"/>
                </a:rPr>
                <a:t>x </a:t>
              </a:r>
              <a:r>
                <a:rPr lang="en-US" sz="3200" b="1" smtClean="0">
                  <a:solidFill>
                    <a:srgbClr val="FF0000"/>
                  </a:solidFill>
                  <a:latin typeface="Times New Roman" pitchFamily="18" charset="0"/>
                </a:rPr>
                <a:t>3</a:t>
              </a:r>
              <a:endParaRPr lang="en-US" sz="3200" b="1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29" name="Rectangle 76"/>
          <p:cNvSpPr>
            <a:spLocks noChangeArrowheads="1"/>
          </p:cNvSpPr>
          <p:nvPr/>
        </p:nvSpPr>
        <p:spPr bwMode="auto">
          <a:xfrm>
            <a:off x="4572000" y="2933700"/>
            <a:ext cx="140811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 sz="3200" b="1">
              <a:solidFill>
                <a:srgbClr val="0000FF"/>
              </a:solidFill>
              <a:latin typeface="Times New Roman" pitchFamily="18" charset="0"/>
            </a:endParaRPr>
          </a:p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</a:rPr>
              <a:t>1 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giờ</a:t>
            </a:r>
            <a:br>
              <a:rPr lang="en-US" sz="3200" b="1">
                <a:solidFill>
                  <a:srgbClr val="0000FF"/>
                </a:solidFill>
                <a:latin typeface="Times New Roman" pitchFamily="18" charset="0"/>
              </a:rPr>
            </a:br>
            <a:endParaRPr lang="en-US" sz="32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0" name="Rectangle 76"/>
          <p:cNvSpPr>
            <a:spLocks noChangeArrowheads="1"/>
          </p:cNvSpPr>
          <p:nvPr/>
        </p:nvSpPr>
        <p:spPr bwMode="auto">
          <a:xfrm>
            <a:off x="6019800" y="2976563"/>
            <a:ext cx="140811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 sz="3200" b="1">
              <a:solidFill>
                <a:srgbClr val="0000FF"/>
              </a:solidFill>
              <a:latin typeface="Times New Roman" pitchFamily="18" charset="0"/>
            </a:endParaRPr>
          </a:p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</a:rPr>
              <a:t>2 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giờ</a:t>
            </a:r>
            <a:br>
              <a:rPr lang="en-US" sz="3200" b="1">
                <a:solidFill>
                  <a:srgbClr val="0000FF"/>
                </a:solidFill>
                <a:latin typeface="Times New Roman" pitchFamily="18" charset="0"/>
              </a:rPr>
            </a:br>
            <a:endParaRPr lang="en-US" sz="3200" b="1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0" y="5086350"/>
            <a:ext cx="9220200" cy="1047750"/>
            <a:chOff x="0" y="5581650"/>
            <a:chExt cx="9220200" cy="1047750"/>
          </a:xfrm>
        </p:grpSpPr>
        <p:sp>
          <p:nvSpPr>
            <p:cNvPr id="24" name="Rectangle 31"/>
            <p:cNvSpPr>
              <a:spLocks noChangeArrowheads="1"/>
            </p:cNvSpPr>
            <p:nvPr/>
          </p:nvSpPr>
          <p:spPr bwMode="auto">
            <a:xfrm>
              <a:off x="0" y="5715000"/>
              <a:ext cx="92202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3200" b="1">
                  <a:solidFill>
                    <a:srgbClr val="9900CC"/>
                  </a:solidFill>
                  <a:latin typeface="Times New Roman" pitchFamily="18" charset="0"/>
                </a:rPr>
                <a:t>                  </a:t>
              </a:r>
              <a:r>
                <a:rPr lang="en-US" sz="3200" b="1" smtClean="0">
                  <a:solidFill>
                    <a:srgbClr val="9900CC"/>
                  </a:solidFill>
                  <a:latin typeface="Times New Roman" pitchFamily="18" charset="0"/>
                </a:rPr>
                <a:t> </a:t>
              </a:r>
              <a:r>
                <a:rPr lang="en-US" sz="3200" b="1" i="1" smtClean="0">
                  <a:solidFill>
                    <a:srgbClr val="FF0000"/>
                  </a:solidFill>
                  <a:latin typeface="Times New Roman" pitchFamily="18" charset="0"/>
                </a:rPr>
                <a:t>Khi </a:t>
              </a:r>
              <a:r>
                <a:rPr lang="en-US" sz="3200" b="1" i="1">
                  <a:solidFill>
                    <a:srgbClr val="FF0000"/>
                  </a:solidFill>
                  <a:latin typeface="Times New Roman" pitchFamily="18" charset="0"/>
                </a:rPr>
                <a:t>thời gian gấp lên bao nhiêu lần thì quãng đường đi được cũng gấp lên bấy nhiêu lần. </a:t>
              </a:r>
            </a:p>
          </p:txBody>
        </p:sp>
        <p:sp>
          <p:nvSpPr>
            <p:cNvPr id="25" name="Rectangle 41"/>
            <p:cNvSpPr>
              <a:spLocks noChangeArrowheads="1"/>
            </p:cNvSpPr>
            <p:nvPr/>
          </p:nvSpPr>
          <p:spPr bwMode="auto">
            <a:xfrm>
              <a:off x="152400" y="5581650"/>
              <a:ext cx="2057400" cy="715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3200" b="1" u="sng">
                  <a:solidFill>
                    <a:srgbClr val="0000FF"/>
                  </a:solidFill>
                  <a:latin typeface="Times New Roman" pitchFamily="18" charset="0"/>
                </a:rPr>
                <a:t>Nhận xét</a:t>
              </a:r>
              <a:r>
                <a:rPr lang="en-US" sz="3200" b="1" smtClean="0">
                  <a:solidFill>
                    <a:srgbClr val="0000FF"/>
                  </a:solidFill>
                  <a:latin typeface="Times New Roman" pitchFamily="18" charset="0"/>
                </a:rPr>
                <a:t>: </a:t>
              </a:r>
              <a:endParaRPr lang="en-US" sz="3200" b="1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1447800"/>
            <a:ext cx="9144000" cy="1219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sng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Bài toán: 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Một ô tô trong 2 giờ đi được 90 km. Hỏi trong 4 giờ ô tô đó đi được bao nhiêu km?</a:t>
            </a:r>
          </a:p>
        </p:txBody>
      </p:sp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381000" y="2667000"/>
            <a:ext cx="62865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Tóm tắt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  <a:endParaRPr lang="en-US" sz="3200" b="1">
              <a:solidFill>
                <a:srgbClr val="0000FF"/>
              </a:solidFill>
              <a:latin typeface="Times New Roman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                </a:t>
            </a: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en-US" sz="32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85866" y="2667000"/>
            <a:ext cx="34005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</a:rPr>
              <a:t>2 giờ : 90 km</a:t>
            </a:r>
            <a:endParaRPr lang="vi-VN" sz="3200"/>
          </a:p>
        </p:txBody>
      </p:sp>
      <p:sp>
        <p:nvSpPr>
          <p:cNvPr id="8" name="Rectangle 7"/>
          <p:cNvSpPr/>
          <p:nvPr/>
        </p:nvSpPr>
        <p:spPr>
          <a:xfrm>
            <a:off x="2057400" y="3276600"/>
            <a:ext cx="26677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</a:rPr>
              <a:t>4 giờ : … km?</a:t>
            </a:r>
            <a:endParaRPr lang="en-US" sz="3200" b="1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752600" y="609600"/>
            <a:ext cx="6286500" cy="1828800"/>
            <a:chOff x="1028700" y="609600"/>
            <a:chExt cx="6286500" cy="1828800"/>
          </a:xfrm>
        </p:grpSpPr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1028700" y="609600"/>
              <a:ext cx="6286500" cy="1828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3200" b="1">
                  <a:solidFill>
                    <a:srgbClr val="FF0000"/>
                  </a:solidFill>
                  <a:latin typeface="Times New Roman" pitchFamily="18" charset="0"/>
                </a:rPr>
                <a:t>Tóm tắt</a:t>
              </a:r>
              <a:r>
                <a:rPr lang="en-US" sz="3200" b="1" smtClean="0">
                  <a:solidFill>
                    <a:srgbClr val="FF0000"/>
                  </a:solidFill>
                  <a:latin typeface="Times New Roman" pitchFamily="18" charset="0"/>
                </a:rPr>
                <a:t>:</a:t>
              </a:r>
              <a:endParaRPr lang="en-US" sz="3200" b="1">
                <a:solidFill>
                  <a:srgbClr val="0000FF"/>
                </a:solidFill>
                <a:latin typeface="Times New Roman" pitchFamily="18" charset="0"/>
              </a:endParaRPr>
            </a:p>
            <a:p>
              <a:pPr algn="l">
                <a:spcBef>
                  <a:spcPct val="20000"/>
                </a:spcBef>
              </a:pPr>
              <a:r>
                <a:rPr lang="en-US" sz="3200" b="1">
                  <a:solidFill>
                    <a:srgbClr val="0000FF"/>
                  </a:solidFill>
                  <a:latin typeface="Times New Roman" pitchFamily="18" charset="0"/>
                </a:rPr>
                <a:t>                </a:t>
              </a:r>
              <a:r>
                <a:rPr lang="en-US" sz="3200" b="1" smtClean="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endParaRPr lang="en-US" sz="3200" b="1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733566" y="609600"/>
              <a:ext cx="340053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b="1" smtClean="0">
                  <a:solidFill>
                    <a:srgbClr val="0000FF"/>
                  </a:solidFill>
                  <a:latin typeface="Times New Roman" pitchFamily="18" charset="0"/>
                </a:rPr>
                <a:t>2 giờ : 90 km</a:t>
              </a:r>
              <a:endParaRPr lang="vi-VN" sz="320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705100" y="1219200"/>
              <a:ext cx="266771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3200" b="1" smtClean="0">
                  <a:solidFill>
                    <a:srgbClr val="0000FF"/>
                  </a:solidFill>
                  <a:latin typeface="Times New Roman" pitchFamily="18" charset="0"/>
                </a:rPr>
                <a:t>4 giờ : … km?</a:t>
              </a:r>
              <a:endParaRPr lang="en-US" sz="3200" b="1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</p:grpSp>
      <p:sp>
        <p:nvSpPr>
          <p:cNvPr id="38" name="Rectangle 22"/>
          <p:cNvSpPr>
            <a:spLocks noChangeArrowheads="1"/>
          </p:cNvSpPr>
          <p:nvPr/>
        </p:nvSpPr>
        <p:spPr bwMode="auto">
          <a:xfrm>
            <a:off x="-152400" y="2400300"/>
            <a:ext cx="4657726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3000" b="1">
                <a:solidFill>
                  <a:srgbClr val="0000FF"/>
                </a:solidFill>
                <a:latin typeface="Times New Roman" pitchFamily="18" charset="0"/>
              </a:rPr>
              <a:t>Trong 1 giờ ôtô đi </a:t>
            </a:r>
            <a:r>
              <a:rPr lang="en-US" sz="3000" b="1" smtClean="0">
                <a:solidFill>
                  <a:srgbClr val="0000FF"/>
                </a:solidFill>
                <a:latin typeface="Times New Roman" pitchFamily="18" charset="0"/>
              </a:rPr>
              <a:t>được là :              </a:t>
            </a:r>
            <a:r>
              <a:rPr lang="en-US" sz="3000" b="1" smtClean="0">
                <a:solidFill>
                  <a:srgbClr val="0000FF"/>
                </a:solidFill>
                <a:latin typeface="Times New Roman" pitchFamily="18" charset="0"/>
              </a:rPr>
              <a:t>90 </a:t>
            </a:r>
            <a:r>
              <a:rPr lang="en-US" sz="3000" b="1">
                <a:solidFill>
                  <a:srgbClr val="0000FF"/>
                </a:solidFill>
                <a:latin typeface="Times New Roman" pitchFamily="18" charset="0"/>
              </a:rPr>
              <a:t>: 2 </a:t>
            </a:r>
            <a:r>
              <a:rPr lang="en-US" sz="3000" b="1" smtClean="0">
                <a:solidFill>
                  <a:srgbClr val="0000FF"/>
                </a:solidFill>
                <a:latin typeface="Times New Roman" pitchFamily="18" charset="0"/>
              </a:rPr>
              <a:t>= 45 (km)</a:t>
            </a:r>
          </a:p>
          <a:p>
            <a:pPr>
              <a:spcBef>
                <a:spcPct val="20000"/>
              </a:spcBef>
            </a:pPr>
            <a:endParaRPr lang="en-US" sz="3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9" name="Rectangle 24"/>
          <p:cNvSpPr>
            <a:spLocks noChangeArrowheads="1"/>
          </p:cNvSpPr>
          <p:nvPr/>
        </p:nvSpPr>
        <p:spPr bwMode="auto">
          <a:xfrm>
            <a:off x="76200" y="5326062"/>
            <a:ext cx="4191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3000" b="1">
                <a:solidFill>
                  <a:srgbClr val="FF0000"/>
                </a:solidFill>
                <a:latin typeface="Times New Roman" pitchFamily="18" charset="0"/>
              </a:rPr>
              <a:t>(*)</a:t>
            </a:r>
            <a:r>
              <a:rPr lang="en-US" sz="3000">
                <a:latin typeface="Times New Roman" pitchFamily="18" charset="0"/>
              </a:rPr>
              <a:t> </a:t>
            </a:r>
            <a:r>
              <a:rPr lang="en-US" sz="3000">
                <a:solidFill>
                  <a:srgbClr val="FF0000"/>
                </a:solidFill>
                <a:latin typeface="Times New Roman" pitchFamily="18" charset="0"/>
              </a:rPr>
              <a:t>Bước này là bước “</a:t>
            </a:r>
            <a:r>
              <a:rPr lang="en-US" sz="3000" b="1">
                <a:solidFill>
                  <a:srgbClr val="FF0000"/>
                </a:solidFill>
                <a:latin typeface="Times New Roman" pitchFamily="18" charset="0"/>
              </a:rPr>
              <a:t>Rút về đơn vị”.</a:t>
            </a:r>
          </a:p>
        </p:txBody>
      </p:sp>
      <p:sp>
        <p:nvSpPr>
          <p:cNvPr id="40" name="Rectangle 25"/>
          <p:cNvSpPr>
            <a:spLocks noChangeArrowheads="1"/>
          </p:cNvSpPr>
          <p:nvPr/>
        </p:nvSpPr>
        <p:spPr bwMode="auto">
          <a:xfrm>
            <a:off x="-76200" y="3505200"/>
            <a:ext cx="4657726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3000" b="1" smtClean="0">
                <a:solidFill>
                  <a:srgbClr val="0000FF"/>
                </a:solidFill>
                <a:latin typeface="Times New Roman" pitchFamily="18" charset="0"/>
              </a:rPr>
              <a:t>Trong 4 giờ ôtô đi </a:t>
            </a:r>
            <a:r>
              <a:rPr lang="en-US" sz="3000" b="1" smtClean="0">
                <a:solidFill>
                  <a:srgbClr val="0000FF"/>
                </a:solidFill>
                <a:latin typeface="Times New Roman" pitchFamily="18" charset="0"/>
              </a:rPr>
              <a:t>được là : </a:t>
            </a:r>
            <a:endParaRPr lang="en-US" sz="3000" b="1" smtClean="0">
              <a:solidFill>
                <a:srgbClr val="0000FF"/>
              </a:solidFill>
              <a:latin typeface="Times New Roman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en-US" sz="3000" b="1" smtClean="0">
                <a:solidFill>
                  <a:srgbClr val="0000FF"/>
                </a:solidFill>
                <a:latin typeface="Times New Roman" pitchFamily="18" charset="0"/>
              </a:rPr>
              <a:t>45 x 4 = 180 (km).</a:t>
            </a:r>
            <a:endParaRPr lang="en-US" sz="3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1" name="Rectangle 33"/>
          <p:cNvSpPr>
            <a:spLocks noChangeArrowheads="1"/>
          </p:cNvSpPr>
          <p:nvPr/>
        </p:nvSpPr>
        <p:spPr bwMode="auto">
          <a:xfrm>
            <a:off x="4419600" y="2430462"/>
            <a:ext cx="48006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3000" b="1">
                <a:solidFill>
                  <a:srgbClr val="0000FF"/>
                </a:solidFill>
                <a:latin typeface="Times New Roman" pitchFamily="18" charset="0"/>
              </a:rPr>
              <a:t>4 giờ gấp 2 giờ số lần là: </a:t>
            </a:r>
          </a:p>
          <a:p>
            <a:pPr>
              <a:spcBef>
                <a:spcPct val="20000"/>
              </a:spcBef>
            </a:pPr>
            <a:r>
              <a:rPr lang="en-US" sz="3000" b="1" smtClean="0">
                <a:solidFill>
                  <a:srgbClr val="0000FF"/>
                </a:solidFill>
                <a:latin typeface="Times New Roman" pitchFamily="18" charset="0"/>
              </a:rPr>
              <a:t>      4 </a:t>
            </a:r>
            <a:r>
              <a:rPr lang="en-US" sz="3000" b="1">
                <a:solidFill>
                  <a:srgbClr val="0000FF"/>
                </a:solidFill>
                <a:latin typeface="Times New Roman" pitchFamily="18" charset="0"/>
              </a:rPr>
              <a:t>: 2 = 2 (lần)</a:t>
            </a:r>
          </a:p>
        </p:txBody>
      </p:sp>
      <p:sp>
        <p:nvSpPr>
          <p:cNvPr id="42" name="Rectangle 34"/>
          <p:cNvSpPr>
            <a:spLocks noChangeArrowheads="1"/>
          </p:cNvSpPr>
          <p:nvPr/>
        </p:nvSpPr>
        <p:spPr bwMode="auto">
          <a:xfrm>
            <a:off x="4419600" y="3535362"/>
            <a:ext cx="4724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3000" b="1">
                <a:solidFill>
                  <a:srgbClr val="0000FF"/>
                </a:solidFill>
                <a:latin typeface="Times New Roman" pitchFamily="18" charset="0"/>
              </a:rPr>
              <a:t>Trong 4 giờ ô tô đi </a:t>
            </a:r>
            <a:r>
              <a:rPr lang="en-US" sz="3000" b="1" smtClean="0">
                <a:solidFill>
                  <a:srgbClr val="0000FF"/>
                </a:solidFill>
                <a:latin typeface="Times New Roman" pitchFamily="18" charset="0"/>
              </a:rPr>
              <a:t>được là : </a:t>
            </a:r>
            <a:endParaRPr lang="en-US" sz="3000" b="1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en-US" sz="3000" b="1" smtClean="0">
                <a:solidFill>
                  <a:srgbClr val="0000FF"/>
                </a:solidFill>
                <a:latin typeface="Times New Roman" pitchFamily="18" charset="0"/>
              </a:rPr>
              <a:t>      90 </a:t>
            </a:r>
            <a:r>
              <a:rPr lang="en-US" sz="3000" b="1">
                <a:solidFill>
                  <a:srgbClr val="0000FF"/>
                </a:solidFill>
                <a:latin typeface="Times New Roman" pitchFamily="18" charset="0"/>
              </a:rPr>
              <a:t>x 2 = 180 (km)</a:t>
            </a:r>
          </a:p>
          <a:p>
            <a:pPr algn="l">
              <a:spcBef>
                <a:spcPct val="20000"/>
              </a:spcBef>
            </a:pPr>
            <a:r>
              <a:rPr lang="en-US" sz="3000" b="1" smtClean="0">
                <a:solidFill>
                  <a:srgbClr val="0000FF"/>
                </a:solidFill>
                <a:latin typeface="Times New Roman" pitchFamily="18" charset="0"/>
              </a:rPr>
              <a:t>  </a:t>
            </a:r>
            <a:endParaRPr lang="en-US" sz="3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3" name="Line 35"/>
          <p:cNvSpPr>
            <a:spLocks noChangeShapeType="1"/>
          </p:cNvSpPr>
          <p:nvPr/>
        </p:nvSpPr>
        <p:spPr bwMode="auto">
          <a:xfrm>
            <a:off x="4438650" y="2185987"/>
            <a:ext cx="0" cy="419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vi-VN" sz="3000"/>
          </a:p>
        </p:txBody>
      </p:sp>
      <p:sp>
        <p:nvSpPr>
          <p:cNvPr id="44" name="Rectangle 37"/>
          <p:cNvSpPr>
            <a:spLocks noChangeArrowheads="1"/>
          </p:cNvSpPr>
          <p:nvPr/>
        </p:nvSpPr>
        <p:spPr bwMode="auto">
          <a:xfrm>
            <a:off x="4419600" y="5211762"/>
            <a:ext cx="478631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3000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lang="en-US" sz="3000" b="1">
                <a:solidFill>
                  <a:srgbClr val="FF0000"/>
                </a:solidFill>
                <a:latin typeface="Times New Roman" pitchFamily="18" charset="0"/>
              </a:rPr>
              <a:t>**</a:t>
            </a:r>
            <a:r>
              <a:rPr lang="en-US" sz="3000">
                <a:solidFill>
                  <a:srgbClr val="FF0000"/>
                </a:solidFill>
                <a:latin typeface="Times New Roman" pitchFamily="18" charset="0"/>
              </a:rPr>
              <a:t>) Bước này là bước “</a:t>
            </a:r>
            <a:r>
              <a:rPr lang="en-US" sz="3000" b="1">
                <a:solidFill>
                  <a:srgbClr val="FF0000"/>
                </a:solidFill>
                <a:latin typeface="Times New Roman" pitchFamily="18" charset="0"/>
              </a:rPr>
              <a:t>Tìm tỉ số”.</a:t>
            </a:r>
          </a:p>
        </p:txBody>
      </p:sp>
      <p:sp>
        <p:nvSpPr>
          <p:cNvPr id="45" name="Rectangle 38"/>
          <p:cNvSpPr>
            <a:spLocks noChangeArrowheads="1"/>
          </p:cNvSpPr>
          <p:nvPr/>
        </p:nvSpPr>
        <p:spPr bwMode="auto">
          <a:xfrm>
            <a:off x="8077200" y="2925762"/>
            <a:ext cx="99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3000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lang="en-US" sz="3000" b="1">
                <a:solidFill>
                  <a:srgbClr val="FF0000"/>
                </a:solidFill>
                <a:latin typeface="Times New Roman" pitchFamily="18" charset="0"/>
              </a:rPr>
              <a:t>**)</a:t>
            </a:r>
          </a:p>
        </p:txBody>
      </p:sp>
      <p:sp>
        <p:nvSpPr>
          <p:cNvPr id="46" name="Rectangle 40"/>
          <p:cNvSpPr>
            <a:spLocks noChangeArrowheads="1"/>
          </p:cNvSpPr>
          <p:nvPr/>
        </p:nvSpPr>
        <p:spPr bwMode="auto">
          <a:xfrm>
            <a:off x="5867400" y="1858962"/>
            <a:ext cx="2667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000" b="1">
                <a:solidFill>
                  <a:srgbClr val="0000FF"/>
                </a:solidFill>
                <a:latin typeface="Times New Roman" pitchFamily="18" charset="0"/>
              </a:rPr>
              <a:t>(Cách 2)</a:t>
            </a:r>
          </a:p>
        </p:txBody>
      </p:sp>
      <p:sp>
        <p:nvSpPr>
          <p:cNvPr id="47" name="Rectangle 40"/>
          <p:cNvSpPr>
            <a:spLocks noChangeArrowheads="1"/>
          </p:cNvSpPr>
          <p:nvPr/>
        </p:nvSpPr>
        <p:spPr bwMode="auto">
          <a:xfrm>
            <a:off x="990600" y="1828800"/>
            <a:ext cx="2667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000" b="1">
                <a:solidFill>
                  <a:srgbClr val="0000FF"/>
                </a:solidFill>
                <a:latin typeface="Times New Roman" pitchFamily="18" charset="0"/>
              </a:rPr>
              <a:t>(Cách </a:t>
            </a:r>
            <a:r>
              <a:rPr lang="en-US" sz="3000" b="1" smtClean="0">
                <a:solidFill>
                  <a:srgbClr val="0000FF"/>
                </a:solidFill>
                <a:latin typeface="Times New Roman" pitchFamily="18" charset="0"/>
              </a:rPr>
              <a:t>1)</a:t>
            </a:r>
            <a:endParaRPr lang="en-US" sz="3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8" name="Rectangle 38"/>
          <p:cNvSpPr>
            <a:spLocks noChangeArrowheads="1"/>
          </p:cNvSpPr>
          <p:nvPr/>
        </p:nvSpPr>
        <p:spPr bwMode="auto">
          <a:xfrm>
            <a:off x="3505200" y="2895600"/>
            <a:ext cx="99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3000" smtClean="0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lang="en-US" sz="3000" b="1" smtClean="0">
                <a:solidFill>
                  <a:srgbClr val="FF0000"/>
                </a:solidFill>
                <a:latin typeface="Times New Roman" pitchFamily="18" charset="0"/>
              </a:rPr>
              <a:t>*)</a:t>
            </a:r>
            <a:endParaRPr lang="en-US" sz="30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9" name="Rectangle 4"/>
          <p:cNvSpPr>
            <a:spLocks noChangeArrowheads="1"/>
          </p:cNvSpPr>
          <p:nvPr/>
        </p:nvSpPr>
        <p:spPr bwMode="auto">
          <a:xfrm>
            <a:off x="1143000" y="4724400"/>
            <a:ext cx="3505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3000" b="1" smtClean="0">
                <a:solidFill>
                  <a:srgbClr val="0000FF"/>
                </a:solidFill>
                <a:latin typeface="Times New Roman" pitchFamily="18" charset="0"/>
              </a:rPr>
              <a:t>Đáp số: 180 (km) </a:t>
            </a:r>
            <a:endParaRPr lang="en-US" sz="30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0" name="Rectangle 4"/>
          <p:cNvSpPr>
            <a:spLocks noChangeArrowheads="1"/>
          </p:cNvSpPr>
          <p:nvPr/>
        </p:nvSpPr>
        <p:spPr bwMode="auto">
          <a:xfrm>
            <a:off x="5867400" y="4724400"/>
            <a:ext cx="3505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3000" b="1" smtClean="0">
                <a:solidFill>
                  <a:srgbClr val="0000FF"/>
                </a:solidFill>
                <a:latin typeface="Times New Roman" pitchFamily="18" charset="0"/>
              </a:rPr>
              <a:t>Đáp số: 180 (km) </a:t>
            </a:r>
            <a:endParaRPr lang="en-US" sz="3000" b="1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2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524000"/>
            <a:ext cx="1676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smtClean="0">
                <a:solidFill>
                  <a:srgbClr val="FF0000"/>
                </a:solidFill>
                <a:latin typeface="Times New Roman" pitchFamily="18" charset="0"/>
              </a:rPr>
              <a:t>Bài 3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endParaRPr lang="vi-VN" sz="3200"/>
          </a:p>
        </p:txBody>
      </p:sp>
      <p:sp>
        <p:nvSpPr>
          <p:cNvPr id="4" name="Rectangle 21"/>
          <p:cNvSpPr>
            <a:spLocks noChangeArrowheads="1"/>
          </p:cNvSpPr>
          <p:nvPr/>
        </p:nvSpPr>
        <p:spPr bwMode="auto">
          <a:xfrm>
            <a:off x="990600" y="2286000"/>
            <a:ext cx="74295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</a:rPr>
              <a:t>Tóm tắt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: 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</a:rPr>
              <a:t>a,  </a:t>
            </a: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</a:rPr>
              <a:t>1000 người: tăng 21 người</a:t>
            </a:r>
            <a:endParaRPr lang="en-US" sz="3200" b="1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                </a:t>
            </a: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</a:rPr>
              <a:t>      4000 người: tăng ... người ?</a:t>
            </a:r>
          </a:p>
          <a:p>
            <a:pPr>
              <a:spcBef>
                <a:spcPct val="20000"/>
              </a:spcBef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</a:rPr>
              <a:t>                 b,  </a:t>
            </a: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</a:rPr>
              <a:t>1000 người: tăng 15 người</a:t>
            </a:r>
          </a:p>
          <a:p>
            <a:pPr>
              <a:spcBef>
                <a:spcPct val="20000"/>
              </a:spcBef>
            </a:pP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</a:rPr>
              <a:t>                      4000 người: tăng ... người ?</a:t>
            </a:r>
          </a:p>
          <a:p>
            <a:pPr>
              <a:spcBef>
                <a:spcPct val="20000"/>
              </a:spcBef>
            </a:pPr>
            <a:endParaRPr lang="en-US" sz="3200" b="1" smtClean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</a:rPr>
              <a:t>                  </a:t>
            </a:r>
            <a:endParaRPr lang="en-US" sz="3200" b="1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61950" y="1524000"/>
            <a:ext cx="8934450" cy="4724400"/>
            <a:chOff x="0" y="1752600"/>
            <a:chExt cx="8934450" cy="4724400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819400" y="1752600"/>
              <a:ext cx="28956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en-US" sz="3200" b="1">
                  <a:solidFill>
                    <a:srgbClr val="FF0000"/>
                  </a:solidFill>
                  <a:latin typeface="Times New Roman" pitchFamily="18" charset="0"/>
                </a:rPr>
                <a:t>Bài giải</a:t>
              </a:r>
            </a:p>
            <a:p>
              <a:pPr>
                <a:spcBef>
                  <a:spcPct val="20000"/>
                </a:spcBef>
              </a:pPr>
              <a:endParaRPr lang="en-US" sz="3200" b="1" u="sng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71450" y="2362200"/>
              <a:ext cx="8743950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3200" b="1">
                  <a:solidFill>
                    <a:srgbClr val="0000FF"/>
                  </a:solidFill>
                  <a:latin typeface="Times New Roman" pitchFamily="18" charset="0"/>
                </a:rPr>
                <a:t>a. Sau một năm số dân của xã đó tăng thêm là:</a:t>
              </a:r>
            </a:p>
            <a:p>
              <a:pPr algn="l">
                <a:spcBef>
                  <a:spcPct val="20000"/>
                </a:spcBef>
              </a:pPr>
              <a:r>
                <a:rPr lang="en-US" sz="3200" b="1" smtClean="0">
                  <a:solidFill>
                    <a:srgbClr val="0000FF"/>
                  </a:solidFill>
                  <a:latin typeface="Times New Roman" pitchFamily="18" charset="0"/>
                </a:rPr>
                <a:t>          </a:t>
              </a:r>
              <a:r>
                <a:rPr lang="en-US" sz="3200" b="1" smtClean="0">
                  <a:solidFill>
                    <a:srgbClr val="0000FF"/>
                  </a:solidFill>
                  <a:latin typeface="Times New Roman" pitchFamily="18" charset="0"/>
                </a:rPr>
                <a:t>21 x ( 4000 </a:t>
              </a:r>
              <a:r>
                <a:rPr lang="en-US" sz="3200" b="1">
                  <a:solidFill>
                    <a:srgbClr val="0000FF"/>
                  </a:solidFill>
                  <a:latin typeface="Times New Roman" pitchFamily="18" charset="0"/>
                </a:rPr>
                <a:t>: </a:t>
              </a:r>
              <a:r>
                <a:rPr lang="en-US" sz="3200" b="1" smtClean="0">
                  <a:solidFill>
                    <a:srgbClr val="0000FF"/>
                  </a:solidFill>
                  <a:latin typeface="Times New Roman" pitchFamily="18" charset="0"/>
                </a:rPr>
                <a:t>1000 ) =  </a:t>
              </a:r>
              <a:r>
                <a:rPr lang="en-US" sz="3200" b="1">
                  <a:solidFill>
                    <a:srgbClr val="0000FF"/>
                  </a:solidFill>
                  <a:latin typeface="Times New Roman" pitchFamily="18" charset="0"/>
                </a:rPr>
                <a:t>84  (người)</a:t>
              </a:r>
              <a:endParaRPr lang="en-US" sz="3200" b="1" u="sng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190500" y="3505200"/>
              <a:ext cx="8743950" cy="175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3200" b="1">
                  <a:solidFill>
                    <a:srgbClr val="0000FF"/>
                  </a:solidFill>
                  <a:latin typeface="Times New Roman" pitchFamily="18" charset="0"/>
                </a:rPr>
                <a:t>b. Nếu hạ mức tăng, sau một năm số dân của xã đó chỉ tăng thêm là:</a:t>
              </a:r>
            </a:p>
            <a:p>
              <a:pPr algn="l">
                <a:spcBef>
                  <a:spcPct val="20000"/>
                </a:spcBef>
              </a:pPr>
              <a:r>
                <a:rPr lang="en-US" sz="3200" b="1" smtClean="0">
                  <a:solidFill>
                    <a:srgbClr val="0000FF"/>
                  </a:solidFill>
                  <a:latin typeface="Times New Roman" pitchFamily="18" charset="0"/>
                </a:rPr>
                <a:t>          </a:t>
              </a:r>
              <a:r>
                <a:rPr lang="en-US" sz="3200" b="1" smtClean="0">
                  <a:solidFill>
                    <a:srgbClr val="0000FF"/>
                  </a:solidFill>
                  <a:latin typeface="Times New Roman" pitchFamily="18" charset="0"/>
                </a:rPr>
                <a:t>15 x ( 4000 </a:t>
              </a:r>
              <a:r>
                <a:rPr lang="en-US" sz="3200" b="1">
                  <a:solidFill>
                    <a:srgbClr val="0000FF"/>
                  </a:solidFill>
                  <a:latin typeface="Times New Roman" pitchFamily="18" charset="0"/>
                </a:rPr>
                <a:t>: </a:t>
              </a:r>
              <a:r>
                <a:rPr lang="en-US" sz="3200" b="1" smtClean="0">
                  <a:solidFill>
                    <a:srgbClr val="0000FF"/>
                  </a:solidFill>
                  <a:latin typeface="Times New Roman" pitchFamily="18" charset="0"/>
                </a:rPr>
                <a:t>1000 ) =  </a:t>
              </a:r>
              <a:r>
                <a:rPr lang="en-US" sz="3200" b="1">
                  <a:solidFill>
                    <a:srgbClr val="0000FF"/>
                  </a:solidFill>
                  <a:latin typeface="Times New Roman" pitchFamily="18" charset="0"/>
                </a:rPr>
                <a:t>60 (người)</a:t>
              </a:r>
              <a:endParaRPr lang="en-US" sz="3200" b="1" u="sng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0" y="5181600"/>
              <a:ext cx="7875588" cy="129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en-US" sz="3200" b="1" smtClean="0">
                  <a:solidFill>
                    <a:srgbClr val="FF0000"/>
                  </a:solidFill>
                  <a:latin typeface="Times New Roman" pitchFamily="18" charset="0"/>
                </a:rPr>
                <a:t>                       Đáp </a:t>
              </a:r>
              <a:r>
                <a:rPr lang="en-US" sz="3200" b="1">
                  <a:solidFill>
                    <a:srgbClr val="FF0000"/>
                  </a:solidFill>
                  <a:latin typeface="Times New Roman" pitchFamily="18" charset="0"/>
                </a:rPr>
                <a:t>số:   a. 84 người</a:t>
              </a:r>
            </a:p>
            <a:p>
              <a:pPr>
                <a:spcBef>
                  <a:spcPct val="20000"/>
                </a:spcBef>
              </a:pPr>
              <a:r>
                <a:rPr lang="en-US" sz="3200" b="1">
                  <a:solidFill>
                    <a:srgbClr val="FF0000"/>
                  </a:solidFill>
                  <a:latin typeface="Times New Roman" pitchFamily="18" charset="0"/>
                </a:rPr>
                <a:t>                </a:t>
              </a:r>
              <a:r>
                <a:rPr lang="en-US" sz="3200" b="1" smtClean="0">
                  <a:solidFill>
                    <a:srgbClr val="FF0000"/>
                  </a:solidFill>
                  <a:latin typeface="Times New Roman" pitchFamily="18" charset="0"/>
                </a:rPr>
                <a:t>                       b</a:t>
              </a:r>
              <a:r>
                <a:rPr lang="en-US" sz="3200" b="1">
                  <a:solidFill>
                    <a:srgbClr val="FF0000"/>
                  </a:solidFill>
                  <a:latin typeface="Times New Roman" pitchFamily="18" charset="0"/>
                </a:rPr>
                <a:t>. 60 người</a:t>
              </a:r>
            </a:p>
            <a:p>
              <a:pPr>
                <a:spcBef>
                  <a:spcPct val="20000"/>
                </a:spcBef>
              </a:pPr>
              <a:endParaRPr lang="en-US" sz="3200" b="1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3" name="WordArt 2"/>
          <p:cNvSpPr>
            <a:spLocks noChangeArrowheads="1" noChangeShapeType="1" noTextEdit="1"/>
          </p:cNvSpPr>
          <p:nvPr/>
        </p:nvSpPr>
        <p:spPr bwMode="auto">
          <a:xfrm>
            <a:off x="914400" y="1066800"/>
            <a:ext cx="7391400" cy="426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vi-VN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4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 flipH="1">
            <a:off x="674688" y="-620713"/>
            <a:ext cx="1346200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185025" y="-530225"/>
            <a:ext cx="134620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 flipH="1">
            <a:off x="6743700" y="4457700"/>
            <a:ext cx="1752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11"/>
          <p:cNvSpPr>
            <a:spLocks noChangeArrowheads="1" noChangeShapeType="1" noTextEdit="1"/>
          </p:cNvSpPr>
          <p:nvPr/>
        </p:nvSpPr>
        <p:spPr bwMode="auto">
          <a:xfrm rot="316222">
            <a:off x="913852" y="2001194"/>
            <a:ext cx="7162800" cy="1976876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>
              <a:defRPr/>
            </a:pPr>
            <a:r>
              <a:rPr lang="en-US" sz="3600" b="1" i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3600" b="1" i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600" b="1" i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kern="1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i="1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kern="1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cảm ơn </a:t>
            </a:r>
            <a:endParaRPr lang="en-US" sz="3600" b="1" i="1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3600" b="1" i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3600" b="1" i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600" b="1" i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600" b="1" i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.VnTime"/>
              </a:rPr>
              <a:t>!</a:t>
            </a:r>
            <a:endParaRPr lang="vi-VN" sz="3600" b="1" i="1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685800" y="4876800"/>
            <a:ext cx="7086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sz="3600" b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 các em chăm ngoan học giỏi </a:t>
            </a:r>
            <a:r>
              <a:rPr lang="en-US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pic>
        <p:nvPicPr>
          <p:cNvPr id="10" name="Picture 7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555625" y="4956175"/>
            <a:ext cx="134620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422</Words>
  <Application>Microsoft Office PowerPoint</Application>
  <PresentationFormat>On-screen Show (4:3)</PresentationFormat>
  <Paragraphs>66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Clip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TRUNG PHONG NN</cp:lastModifiedBy>
  <cp:revision>16</cp:revision>
  <dcterms:created xsi:type="dcterms:W3CDTF">2006-08-16T00:00:00Z</dcterms:created>
  <dcterms:modified xsi:type="dcterms:W3CDTF">2019-09-21T13:08:24Z</dcterms:modified>
</cp:coreProperties>
</file>