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72" r:id="rId3"/>
    <p:sldId id="308" r:id="rId4"/>
    <p:sldId id="278" r:id="rId5"/>
    <p:sldId id="279" r:id="rId6"/>
    <p:sldId id="309" r:id="rId7"/>
    <p:sldId id="280" r:id="rId8"/>
    <p:sldId id="306" r:id="rId9"/>
    <p:sldId id="271" r:id="rId10"/>
    <p:sldId id="275" r:id="rId11"/>
    <p:sldId id="27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9" autoAdjust="0"/>
    <p:restoredTop sz="86364" autoAdjust="0"/>
  </p:normalViewPr>
  <p:slideViewPr>
    <p:cSldViewPr>
      <p:cViewPr>
        <p:scale>
          <a:sx n="100" d="100"/>
          <a:sy n="100" d="100"/>
        </p:scale>
        <p:origin x="-258" y="-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094F6-1B02-464D-A667-1005AFCA76CA}" type="datetimeFigureOut">
              <a:rPr lang="vi-VN" smtClean="0"/>
              <a:pPr/>
              <a:t>19/10/2023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8D717-F818-4C7E-8412-D5A2F916A09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71411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gi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7173" name="Rectangle 102"/>
          <p:cNvSpPr>
            <a:spLocks noChangeArrowheads="1"/>
          </p:cNvSpPr>
          <p:nvPr/>
        </p:nvSpPr>
        <p:spPr bwMode="auto">
          <a:xfrm>
            <a:off x="4191000" y="38862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 sz="2400" b="1">
              <a:solidFill>
                <a:schemeClr val="bg1"/>
              </a:solidFill>
              <a:latin typeface=".VnTime" pitchFamily="34" charset="0"/>
            </a:endParaRPr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304800" y="4648200"/>
          <a:ext cx="161925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name="Clip" r:id="rId3" imgW="1077163" imgH="1472184" progId="">
                  <p:embed/>
                </p:oleObj>
              </mc:Choice>
              <mc:Fallback>
                <p:oleObj name="Clip" r:id="rId3" imgW="1077163" imgH="1472184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648200"/>
                        <a:ext cx="1619250" cy="220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3"/>
          <p:cNvGraphicFramePr>
            <a:graphicFrameLocks noChangeAspect="1"/>
          </p:cNvGraphicFramePr>
          <p:nvPr/>
        </p:nvGraphicFramePr>
        <p:xfrm>
          <a:off x="6629400" y="4724400"/>
          <a:ext cx="15621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" name="Clip" r:id="rId5" imgW="1077163" imgH="1472184" progId="">
                  <p:embed/>
                </p:oleObj>
              </mc:Choice>
              <mc:Fallback>
                <p:oleObj name="Clip" r:id="rId5" imgW="1077163" imgH="1472184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724400"/>
                        <a:ext cx="1562100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" name="Picture 4" descr="!dk8_1la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" y="4038600"/>
            <a:ext cx="1600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5" descr="!dk8_1la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05600" y="4267200"/>
            <a:ext cx="1600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WordArt 7"/>
          <p:cNvSpPr>
            <a:spLocks noChangeArrowheads="1" noChangeShapeType="1" noTextEdit="1"/>
          </p:cNvSpPr>
          <p:nvPr/>
        </p:nvSpPr>
        <p:spPr bwMode="auto">
          <a:xfrm>
            <a:off x="914400" y="2095500"/>
            <a:ext cx="7391400" cy="4748213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sz="40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Times New Roman"/>
                <a:cs typeface="Times New Roman"/>
              </a:rPr>
              <a:t>NHIỆT LIỆT CHÀO ĐÓN QUÝ THẦY CÔ </a:t>
            </a:r>
            <a:endParaRPr lang="vi-VN" sz="4000" b="1" kern="10" dirty="0" smtClean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algn="ctr"/>
            <a:r>
              <a:rPr lang="vi-VN" sz="40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Times New Roman"/>
                <a:cs typeface="Times New Roman"/>
              </a:rPr>
              <a:t>VỀ </a:t>
            </a:r>
            <a:r>
              <a:rPr lang="vi-VN" sz="40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Times New Roman"/>
                <a:cs typeface="Times New Roman"/>
              </a:rPr>
              <a:t>DỰ </a:t>
            </a:r>
            <a:r>
              <a:rPr lang="vi-VN" sz="40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Times New Roman"/>
                <a:cs typeface="Times New Roman"/>
              </a:rPr>
              <a:t>GIỜ THĂM LỚP</a:t>
            </a:r>
            <a:endParaRPr lang="vi-VN" sz="40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algn="ctr"/>
            <a:endParaRPr lang="vi-VN" sz="40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12750" y="5353050"/>
            <a:ext cx="5051425" cy="1058863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>
                <a:solidFill>
                  <a:schemeClr val="tx1"/>
                </a:solidFill>
              </a:rPr>
              <a:t>Gv: Nguyễn Thị Liên</a:t>
            </a:r>
          </a:p>
          <a:p>
            <a:pPr algn="ctr">
              <a:defRPr/>
            </a:pPr>
            <a:r>
              <a:rPr lang="vi-VN">
                <a:solidFill>
                  <a:schemeClr val="tx1"/>
                </a:solidFill>
              </a:rPr>
              <a:t>Trường Tiểu học Tiên Thanh</a:t>
            </a:r>
          </a:p>
        </p:txBody>
      </p:sp>
      <p:sp>
        <p:nvSpPr>
          <p:cNvPr id="24" name="Flowchart: Alternate Process 23"/>
          <p:cNvSpPr/>
          <p:nvPr/>
        </p:nvSpPr>
        <p:spPr>
          <a:xfrm>
            <a:off x="533400" y="2241550"/>
            <a:ext cx="8305800" cy="1889125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 HAI SỐ THẬP PHÂN</a:t>
            </a:r>
            <a:endParaRPr lang="vi-VN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52400" y="1295400"/>
            <a:ext cx="3429000" cy="1815882"/>
            <a:chOff x="762000" y="1536918"/>
            <a:chExt cx="3429000" cy="1815882"/>
          </a:xfrm>
        </p:grpSpPr>
        <p:sp>
          <p:nvSpPr>
            <p:cNvPr id="5" name="Text Box 7"/>
            <p:cNvSpPr txBox="1">
              <a:spLocks noChangeArrowheads="1"/>
            </p:cNvSpPr>
            <p:nvPr/>
          </p:nvSpPr>
          <p:spPr bwMode="auto">
            <a:xfrm>
              <a:off x="762000" y="1536918"/>
              <a:ext cx="3429000" cy="18158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          a,       </a:t>
              </a:r>
              <a:r>
                <a:rPr lang="en-US" sz="2800" b="1" dirty="0" smtClean="0">
                  <a:solidFill>
                    <a:srgbClr val="0070C0"/>
                  </a:solidFill>
                  <a:latin typeface="Times New Roman" pitchFamily="18" charset="0"/>
                </a:rPr>
                <a:t>4 2,9</a:t>
              </a:r>
            </a:p>
            <a:p>
              <a:r>
                <a:rPr lang="en-US" sz="28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0070C0"/>
                  </a:solidFill>
                  <a:latin typeface="Times New Roman" pitchFamily="18" charset="0"/>
                </a:rPr>
                <a:t>                    1,8 4</a:t>
              </a:r>
            </a:p>
            <a:p>
              <a:r>
                <a:rPr lang="en-US" sz="28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0070C0"/>
                  </a:solidFill>
                  <a:latin typeface="Times New Roman" pitchFamily="18" charset="0"/>
                </a:rPr>
                <a:t>                     </a:t>
              </a:r>
              <a:endParaRPr lang="en-US" sz="2800" b="1" dirty="0">
                <a:solidFill>
                  <a:srgbClr val="0070C0"/>
                </a:solidFill>
                <a:latin typeface="Times New Roman" pitchFamily="18" charset="0"/>
              </a:endParaRPr>
            </a:p>
            <a:p>
              <a:r>
                <a:rPr lang="en-US" sz="2800" b="1" dirty="0">
                  <a:solidFill>
                    <a:srgbClr val="0000FF"/>
                  </a:solidFill>
                  <a:latin typeface="Times New Roman" pitchFamily="18" charset="0"/>
                </a:rPr>
                <a:t>    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600326" y="2500728"/>
              <a:ext cx="904874" cy="0"/>
            </a:xfrm>
            <a:prstGeom prst="line">
              <a:avLst/>
            </a:prstGeom>
            <a:ln w="25400" cmpd="sng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438400" y="2043528"/>
              <a:ext cx="161925" cy="0"/>
            </a:xfrm>
            <a:prstGeom prst="line">
              <a:avLst/>
            </a:prstGeom>
            <a:ln w="25400" cmpd="sng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2819400" y="2386309"/>
              <a:ext cx="200025" cy="800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chemeClr val="accent1"/>
                  </a:solidFill>
                  <a:latin typeface="Times New Roman" pitchFamily="18" charset="0"/>
                </a:rPr>
                <a:t>,</a:t>
              </a:r>
              <a:r>
                <a:rPr lang="en-US" b="1" dirty="0" smtClean="0">
                  <a:solidFill>
                    <a:srgbClr val="0000FF"/>
                  </a:solidFill>
                  <a:latin typeface="Times New Roman" pitchFamily="18" charset="0"/>
                </a:rPr>
                <a:t>  </a:t>
              </a:r>
              <a:endParaRPr lang="en-US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638425" y="2424528"/>
              <a:ext cx="257175" cy="800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Times New Roman" pitchFamily="18" charset="0"/>
                </a:rPr>
                <a:t>2</a:t>
              </a:r>
              <a:endParaRPr lang="en-US" sz="2800" b="1" dirty="0">
                <a:solidFill>
                  <a:srgbClr val="0070C0"/>
                </a:solidFill>
                <a:latin typeface="Times New Roman" pitchFamily="18" charset="0"/>
              </a:endParaRPr>
            </a:p>
            <a:p>
              <a:r>
                <a:rPr lang="en-US" b="1" dirty="0">
                  <a:solidFill>
                    <a:srgbClr val="0000FF"/>
                  </a:solidFill>
                  <a:latin typeface="Times New Roman" pitchFamily="18" charset="0"/>
                </a:rPr>
                <a:t>    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895600" y="2424528"/>
              <a:ext cx="371475" cy="800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Times New Roman" pitchFamily="18" charset="0"/>
                </a:rPr>
                <a:t>4</a:t>
              </a:r>
              <a:endParaRPr lang="en-US" sz="2800" b="1" dirty="0">
                <a:solidFill>
                  <a:srgbClr val="0070C0"/>
                </a:solidFill>
                <a:latin typeface="Times New Roman" pitchFamily="18" charset="0"/>
              </a:endParaRPr>
            </a:p>
            <a:p>
              <a:r>
                <a:rPr lang="en-US" b="1" dirty="0">
                  <a:solidFill>
                    <a:srgbClr val="0000FF"/>
                  </a:solidFill>
                  <a:latin typeface="Times New Roman" pitchFamily="18" charset="0"/>
                </a:rPr>
                <a:t>    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67050" y="2424528"/>
              <a:ext cx="514349" cy="800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Times New Roman" pitchFamily="18" charset="0"/>
                </a:rPr>
                <a:t> 5</a:t>
              </a:r>
              <a:endParaRPr lang="en-US" sz="2800" b="1" dirty="0">
                <a:solidFill>
                  <a:srgbClr val="0070C0"/>
                </a:solidFill>
                <a:latin typeface="Times New Roman" pitchFamily="18" charset="0"/>
              </a:endParaRPr>
            </a:p>
            <a:p>
              <a:r>
                <a:rPr lang="en-US" b="1" dirty="0">
                  <a:solidFill>
                    <a:srgbClr val="0000FF"/>
                  </a:solidFill>
                  <a:latin typeface="Times New Roman" pitchFamily="18" charset="0"/>
                </a:rPr>
                <a:t>    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95262" y="4182686"/>
            <a:ext cx="3429000" cy="1815882"/>
            <a:chOff x="762000" y="1536918"/>
            <a:chExt cx="3429000" cy="1815882"/>
          </a:xfrm>
        </p:grpSpPr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762000" y="1536918"/>
              <a:ext cx="3429000" cy="18158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         c,       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0070C0"/>
                  </a:solidFill>
                  <a:latin typeface="Times New Roman" pitchFamily="18" charset="0"/>
                </a:rPr>
                <a:t>42,90</a:t>
              </a:r>
            </a:p>
            <a:p>
              <a:r>
                <a:rPr lang="en-US" sz="28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0070C0"/>
                  </a:solidFill>
                  <a:latin typeface="Times New Roman" pitchFamily="18" charset="0"/>
                </a:rPr>
                <a:t>                      1,84</a:t>
              </a:r>
            </a:p>
            <a:p>
              <a:r>
                <a:rPr lang="en-US" sz="28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0070C0"/>
                  </a:solidFill>
                  <a:latin typeface="Times New Roman" pitchFamily="18" charset="0"/>
                </a:rPr>
                <a:t>                     </a:t>
              </a:r>
              <a:endParaRPr lang="en-US" sz="2800" b="1" dirty="0">
                <a:solidFill>
                  <a:srgbClr val="0070C0"/>
                </a:solidFill>
                <a:latin typeface="Times New Roman" pitchFamily="18" charset="0"/>
              </a:endParaRPr>
            </a:p>
            <a:p>
              <a:r>
                <a:rPr lang="en-US" sz="2800" b="1" dirty="0">
                  <a:solidFill>
                    <a:srgbClr val="0000FF"/>
                  </a:solidFill>
                  <a:latin typeface="Times New Roman" pitchFamily="18" charset="0"/>
                </a:rPr>
                <a:t>    </a:t>
              </a: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2600326" y="2500728"/>
              <a:ext cx="904874" cy="0"/>
            </a:xfrm>
            <a:prstGeom prst="line">
              <a:avLst/>
            </a:prstGeom>
            <a:ln w="25400" cmpd="sng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438400" y="2043528"/>
              <a:ext cx="161925" cy="0"/>
            </a:xfrm>
            <a:prstGeom prst="line">
              <a:avLst/>
            </a:prstGeom>
            <a:ln w="25400" cmpd="sng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928938" y="2386309"/>
              <a:ext cx="200025" cy="800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chemeClr val="accent1"/>
                  </a:solidFill>
                  <a:latin typeface="Times New Roman" pitchFamily="18" charset="0"/>
                </a:rPr>
                <a:t>,</a:t>
              </a:r>
              <a:r>
                <a:rPr lang="en-US" b="1" dirty="0" smtClean="0">
                  <a:solidFill>
                    <a:srgbClr val="0000FF"/>
                  </a:solidFill>
                  <a:latin typeface="Times New Roman" pitchFamily="18" charset="0"/>
                </a:rPr>
                <a:t>  </a:t>
              </a:r>
              <a:endParaRPr lang="en-US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576513" y="2421413"/>
              <a:ext cx="581025" cy="800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Times New Roman" pitchFamily="18" charset="0"/>
                </a:rPr>
                <a:t>41</a:t>
              </a:r>
              <a:endParaRPr lang="en-US" sz="2800" b="1" dirty="0">
                <a:solidFill>
                  <a:srgbClr val="0070C0"/>
                </a:solidFill>
                <a:latin typeface="Times New Roman" pitchFamily="18" charset="0"/>
              </a:endParaRPr>
            </a:p>
            <a:p>
              <a:r>
                <a:rPr lang="en-US" b="1" dirty="0">
                  <a:solidFill>
                    <a:srgbClr val="0000FF"/>
                  </a:solidFill>
                  <a:latin typeface="Times New Roman" pitchFamily="18" charset="0"/>
                </a:rPr>
                <a:t>    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005138" y="2421413"/>
              <a:ext cx="371475" cy="800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Times New Roman" pitchFamily="18" charset="0"/>
                </a:rPr>
                <a:t>0</a:t>
              </a:r>
              <a:endParaRPr lang="en-US" sz="2800" b="1" dirty="0">
                <a:solidFill>
                  <a:srgbClr val="0070C0"/>
                </a:solidFill>
                <a:latin typeface="Times New Roman" pitchFamily="18" charset="0"/>
              </a:endParaRPr>
            </a:p>
            <a:p>
              <a:r>
                <a:rPr lang="en-US" b="1" dirty="0">
                  <a:solidFill>
                    <a:srgbClr val="0000FF"/>
                  </a:solidFill>
                  <a:latin typeface="Times New Roman" pitchFamily="18" charset="0"/>
                </a:rPr>
                <a:t>    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233738" y="2421413"/>
              <a:ext cx="514349" cy="800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Times New Roman" pitchFamily="18" charset="0"/>
                </a:rPr>
                <a:t>6</a:t>
              </a:r>
              <a:endParaRPr lang="en-US" sz="2800" b="1" dirty="0">
                <a:solidFill>
                  <a:srgbClr val="0070C0"/>
                </a:solidFill>
                <a:latin typeface="Times New Roman" pitchFamily="18" charset="0"/>
              </a:endParaRPr>
            </a:p>
            <a:p>
              <a:r>
                <a:rPr lang="en-US" b="1" dirty="0">
                  <a:solidFill>
                    <a:srgbClr val="0000FF"/>
                  </a:solidFill>
                  <a:latin typeface="Times New Roman" pitchFamily="18" charset="0"/>
                </a:rPr>
                <a:t>    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724400" y="1295400"/>
            <a:ext cx="3429000" cy="1815882"/>
            <a:chOff x="762000" y="1536918"/>
            <a:chExt cx="3429000" cy="1815882"/>
          </a:xfrm>
        </p:grpSpPr>
        <p:sp>
          <p:nvSpPr>
            <p:cNvPr id="26" name="Text Box 7"/>
            <p:cNvSpPr txBox="1">
              <a:spLocks noChangeArrowheads="1"/>
            </p:cNvSpPr>
            <p:nvPr/>
          </p:nvSpPr>
          <p:spPr bwMode="auto">
            <a:xfrm>
              <a:off x="762000" y="1536918"/>
              <a:ext cx="3429000" cy="18158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         b,        </a:t>
              </a:r>
              <a:r>
                <a:rPr lang="en-US" sz="2800" b="1" dirty="0" smtClean="0">
                  <a:solidFill>
                    <a:srgbClr val="0070C0"/>
                  </a:solidFill>
                  <a:latin typeface="Times New Roman" pitchFamily="18" charset="0"/>
                </a:rPr>
                <a:t>42,9</a:t>
              </a:r>
              <a:endParaRPr lang="en-US" sz="2800" b="1" dirty="0" smtClean="0">
                <a:solidFill>
                  <a:schemeClr val="accent1"/>
                </a:solidFill>
                <a:latin typeface="Times New Roman" pitchFamily="18" charset="0"/>
              </a:endParaRPr>
            </a:p>
            <a:p>
              <a:r>
                <a:rPr lang="en-US" sz="28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0070C0"/>
                  </a:solidFill>
                  <a:latin typeface="Times New Roman" pitchFamily="18" charset="0"/>
                </a:rPr>
                <a:t>                      1,84</a:t>
              </a:r>
            </a:p>
            <a:p>
              <a:r>
                <a:rPr lang="en-US" sz="28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0070C0"/>
                  </a:solidFill>
                  <a:latin typeface="Times New Roman" pitchFamily="18" charset="0"/>
                </a:rPr>
                <a:t>                        </a:t>
              </a:r>
              <a:endParaRPr lang="en-US" sz="2800" b="1" dirty="0">
                <a:solidFill>
                  <a:srgbClr val="0070C0"/>
                </a:solidFill>
                <a:latin typeface="Times New Roman" pitchFamily="18" charset="0"/>
              </a:endParaRPr>
            </a:p>
            <a:p>
              <a:r>
                <a:rPr lang="en-US" sz="2800" b="1" dirty="0">
                  <a:solidFill>
                    <a:srgbClr val="0000FF"/>
                  </a:solidFill>
                  <a:latin typeface="Times New Roman" pitchFamily="18" charset="0"/>
                </a:rPr>
                <a:t>    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2600326" y="2500728"/>
              <a:ext cx="904874" cy="0"/>
            </a:xfrm>
            <a:prstGeom prst="line">
              <a:avLst/>
            </a:prstGeom>
            <a:ln w="25400" cmpd="sng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438400" y="2043528"/>
              <a:ext cx="161925" cy="0"/>
            </a:xfrm>
            <a:prstGeom prst="line">
              <a:avLst/>
            </a:prstGeom>
            <a:ln w="25400" cmpd="sng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2971800" y="2413099"/>
              <a:ext cx="200025" cy="800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chemeClr val="accent1"/>
                  </a:solidFill>
                  <a:latin typeface="Times New Roman" pitchFamily="18" charset="0"/>
                </a:rPr>
                <a:t>,</a:t>
              </a:r>
              <a:r>
                <a:rPr lang="en-US" b="1" dirty="0" smtClean="0">
                  <a:solidFill>
                    <a:srgbClr val="0000FF"/>
                  </a:solidFill>
                  <a:latin typeface="Times New Roman" pitchFamily="18" charset="0"/>
                </a:rPr>
                <a:t>  </a:t>
              </a:r>
              <a:endParaRPr lang="en-US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595563" y="2424528"/>
              <a:ext cx="604837" cy="800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Times New Roman" pitchFamily="18" charset="0"/>
                </a:rPr>
                <a:t>41</a:t>
              </a:r>
              <a:endParaRPr lang="en-US" sz="2800" b="1" dirty="0">
                <a:solidFill>
                  <a:srgbClr val="0070C0"/>
                </a:solidFill>
                <a:latin typeface="Times New Roman" pitchFamily="18" charset="0"/>
              </a:endParaRPr>
            </a:p>
            <a:p>
              <a:r>
                <a:rPr lang="en-US" b="1" dirty="0">
                  <a:solidFill>
                    <a:srgbClr val="0000FF"/>
                  </a:solidFill>
                  <a:latin typeface="Times New Roman" pitchFamily="18" charset="0"/>
                </a:rPr>
                <a:t>    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057525" y="2424528"/>
              <a:ext cx="371475" cy="800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solidFill>
                    <a:srgbClr val="0070C0"/>
                  </a:solidFill>
                  <a:latin typeface="Times New Roman" pitchFamily="18" charset="0"/>
                </a:rPr>
                <a:t>1</a:t>
              </a:r>
            </a:p>
            <a:p>
              <a:r>
                <a:rPr lang="en-US" b="1" dirty="0">
                  <a:solidFill>
                    <a:srgbClr val="0000FF"/>
                  </a:solidFill>
                  <a:latin typeface="Times New Roman" pitchFamily="18" charset="0"/>
                </a:rPr>
                <a:t>    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219451" y="2424528"/>
              <a:ext cx="514349" cy="800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solidFill>
                    <a:srgbClr val="0070C0"/>
                  </a:solidFill>
                  <a:latin typeface="Times New Roman" pitchFamily="18" charset="0"/>
                </a:rPr>
                <a:t>4</a:t>
              </a:r>
            </a:p>
            <a:p>
              <a:r>
                <a:rPr lang="en-US" b="1" dirty="0">
                  <a:solidFill>
                    <a:srgbClr val="0000FF"/>
                  </a:solidFill>
                  <a:latin typeface="Times New Roman" pitchFamily="18" charset="0"/>
                </a:rPr>
                <a:t>    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767262" y="4246602"/>
            <a:ext cx="3429000" cy="1815882"/>
            <a:chOff x="762000" y="1536918"/>
            <a:chExt cx="3429000" cy="1815882"/>
          </a:xfrm>
        </p:grpSpPr>
        <p:sp>
          <p:nvSpPr>
            <p:cNvPr id="34" name="Text Box 7"/>
            <p:cNvSpPr txBox="1">
              <a:spLocks noChangeArrowheads="1"/>
            </p:cNvSpPr>
            <p:nvPr/>
          </p:nvSpPr>
          <p:spPr bwMode="auto">
            <a:xfrm>
              <a:off x="762000" y="1536918"/>
              <a:ext cx="3429000" cy="18158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</a:rPr>
                <a:t>         d,       </a:t>
              </a:r>
              <a:r>
                <a:rPr lang="en-US" sz="2800" b="1" dirty="0" smtClean="0">
                  <a:solidFill>
                    <a:srgbClr val="0070C0"/>
                  </a:solidFill>
                  <a:latin typeface="Times New Roman" pitchFamily="18" charset="0"/>
                </a:rPr>
                <a:t>42,90</a:t>
              </a:r>
            </a:p>
            <a:p>
              <a:r>
                <a:rPr lang="en-US" sz="28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0070C0"/>
                  </a:solidFill>
                  <a:latin typeface="Times New Roman" pitchFamily="18" charset="0"/>
                </a:rPr>
                <a:t>                      1,84</a:t>
              </a:r>
            </a:p>
            <a:p>
              <a:r>
                <a:rPr lang="en-US" sz="28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2800" b="1" dirty="0" smtClean="0">
                  <a:solidFill>
                    <a:srgbClr val="0070C0"/>
                  </a:solidFill>
                  <a:latin typeface="Times New Roman" pitchFamily="18" charset="0"/>
                </a:rPr>
                <a:t>                     </a:t>
              </a:r>
              <a:endParaRPr lang="en-US" sz="2800" b="1" dirty="0">
                <a:solidFill>
                  <a:srgbClr val="0070C0"/>
                </a:solidFill>
                <a:latin typeface="Times New Roman" pitchFamily="18" charset="0"/>
              </a:endParaRPr>
            </a:p>
            <a:p>
              <a:r>
                <a:rPr lang="en-US" sz="2800" b="1" dirty="0">
                  <a:solidFill>
                    <a:srgbClr val="0000FF"/>
                  </a:solidFill>
                  <a:latin typeface="Times New Roman" pitchFamily="18" charset="0"/>
                </a:rPr>
                <a:t>    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2600326" y="2500728"/>
              <a:ext cx="904874" cy="0"/>
            </a:xfrm>
            <a:prstGeom prst="line">
              <a:avLst/>
            </a:prstGeom>
            <a:ln w="25400" cmpd="sng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438400" y="2043528"/>
              <a:ext cx="161925" cy="0"/>
            </a:xfrm>
            <a:prstGeom prst="line">
              <a:avLst/>
            </a:prstGeom>
            <a:ln w="25400" cmpd="sng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2638425" y="2424528"/>
              <a:ext cx="25717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rgbClr val="0000FF"/>
                  </a:solidFill>
                  <a:latin typeface="Times New Roman" pitchFamily="18" charset="0"/>
                </a:rPr>
                <a:t>    </a:t>
              </a:r>
              <a:endParaRPr lang="en-US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</p:grpSp>
      <p:sp>
        <p:nvSpPr>
          <p:cNvPr id="48" name="Rectangle 47"/>
          <p:cNvSpPr/>
          <p:nvPr/>
        </p:nvSpPr>
        <p:spPr>
          <a:xfrm>
            <a:off x="3124200" y="2014477"/>
            <a:ext cx="762000" cy="598409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3265394" y="1981200"/>
            <a:ext cx="5446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620000" y="2014477"/>
            <a:ext cx="762000" cy="598409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7761194" y="1981200"/>
            <a:ext cx="5446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124200" y="4887991"/>
            <a:ext cx="762000" cy="598409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3265394" y="4854714"/>
            <a:ext cx="5446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620000" y="4833877"/>
            <a:ext cx="762000" cy="598409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7761194" y="4800600"/>
            <a:ext cx="5446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143000" y="482025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   42,9 – 1,84 = ?</a:t>
            </a:r>
            <a:endParaRPr lang="en-US" sz="36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629400" y="51155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41 06</a:t>
            </a:r>
            <a:endParaRPr lang="en-US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0" grpId="0"/>
      <p:bldP spid="51" grpId="0" animBg="1"/>
      <p:bldP spid="52" grpId="0"/>
      <p:bldP spid="53" grpId="0" animBg="1"/>
      <p:bldP spid="54" grpId="0"/>
      <p:bldP spid="55" grpId="0" animBg="1"/>
      <p:bldP spid="56" grpId="0"/>
      <p:bldP spid="57" grpId="0"/>
      <p:bldP spid="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914400" y="1066800"/>
            <a:ext cx="7391400" cy="426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vi-VN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 flipH="1">
            <a:off x="674688" y="-620713"/>
            <a:ext cx="134620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185025" y="-530225"/>
            <a:ext cx="13462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 flipH="1">
            <a:off x="6743700" y="4457700"/>
            <a:ext cx="1752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11"/>
          <p:cNvSpPr>
            <a:spLocks noChangeArrowheads="1" noChangeShapeType="1" noTextEdit="1"/>
          </p:cNvSpPr>
          <p:nvPr/>
        </p:nvSpPr>
        <p:spPr bwMode="auto">
          <a:xfrm rot="316222">
            <a:off x="913852" y="2001194"/>
            <a:ext cx="7162800" cy="1976876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en-US" sz="3600" b="1" i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i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3600" b="1" i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i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600" b="1" i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Time"/>
              </a:rPr>
              <a:t>!</a:t>
            </a:r>
            <a:endParaRPr lang="vi-VN" sz="3600" b="1" i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685800" y="4876800"/>
            <a:ext cx="7086600" cy="685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ngoan,học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!</a:t>
            </a:r>
          </a:p>
        </p:txBody>
      </p:sp>
      <p:pic>
        <p:nvPicPr>
          <p:cNvPr id="10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555625" y="4956175"/>
            <a:ext cx="13462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271712" y="609600"/>
            <a:ext cx="4600575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      KIỂM TRA BÀI CŨ: </a:t>
            </a:r>
          </a:p>
          <a:p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endParaRPr lang="en-US" sz="28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       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</a:rPr>
              <a:t>Đặt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</a:rPr>
              <a:t>tính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</a:rPr>
              <a:t>rồi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</a:rPr>
              <a:t>tính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</a:rPr>
              <a:t>:</a:t>
            </a:r>
          </a:p>
          <a:p>
            <a:endParaRPr lang="en-US" sz="2800" b="1" dirty="0" smtClean="0">
              <a:solidFill>
                <a:schemeClr val="accent1"/>
              </a:solidFill>
              <a:latin typeface="Times New Roman" pitchFamily="18" charset="0"/>
            </a:endParaRPr>
          </a:p>
          <a:p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</a:rPr>
              <a:t>            429 – 184 = ?</a:t>
            </a:r>
            <a:endParaRPr lang="en-US" sz="2800" b="1" dirty="0">
              <a:solidFill>
                <a:schemeClr val="accent1"/>
              </a:solidFill>
              <a:latin typeface="Times New Roman" pitchFamily="18" charset="0"/>
            </a:endParaRPr>
          </a:p>
          <a:p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55295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+mj-lt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52400" y="596205"/>
            <a:ext cx="8915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</a:p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khúc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4,29 m,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1,84 m 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BC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1171575" y="3573459"/>
            <a:ext cx="2838451" cy="1760541"/>
            <a:chOff x="-9" y="1534"/>
            <a:chExt cx="1788" cy="1109"/>
          </a:xfrm>
        </p:grpSpPr>
        <p:sp>
          <p:nvSpPr>
            <p:cNvPr id="6" name="Line 8"/>
            <p:cNvSpPr>
              <a:spLocks noChangeShapeType="1"/>
            </p:cNvSpPr>
            <p:nvPr/>
          </p:nvSpPr>
          <p:spPr bwMode="auto">
            <a:xfrm>
              <a:off x="105" y="1809"/>
              <a:ext cx="759" cy="1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864" y="1824"/>
              <a:ext cx="660" cy="62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-9" y="1534"/>
              <a:ext cx="19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latin typeface="+mj-lt"/>
                </a:rPr>
                <a:t>A</a:t>
              </a:r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731" y="1558"/>
              <a:ext cx="38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latin typeface="+mj-lt"/>
                </a:rPr>
                <a:t>B</a:t>
              </a:r>
            </a:p>
          </p:txBody>
        </p:sp>
        <p:sp>
          <p:nvSpPr>
            <p:cNvPr id="10" name="Text Box 12"/>
            <p:cNvSpPr txBox="1">
              <a:spLocks noChangeArrowheads="1"/>
            </p:cNvSpPr>
            <p:nvPr/>
          </p:nvSpPr>
          <p:spPr bwMode="auto">
            <a:xfrm>
              <a:off x="1539" y="2352"/>
              <a:ext cx="24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latin typeface="+mj-lt"/>
                </a:rPr>
                <a:t>C</a:t>
              </a:r>
            </a:p>
          </p:txBody>
        </p:sp>
      </p:grp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1437205" y="3957935"/>
            <a:ext cx="11486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1,84m</a:t>
            </a:r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 rot="2564495">
            <a:off x="2588810" y="4526149"/>
            <a:ext cx="9437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?m</a:t>
            </a:r>
          </a:p>
        </p:txBody>
      </p:sp>
      <p:sp>
        <p:nvSpPr>
          <p:cNvPr id="13" name="AutoShape 69"/>
          <p:cNvSpPr>
            <a:spLocks/>
          </p:cNvSpPr>
          <p:nvPr/>
        </p:nvSpPr>
        <p:spPr bwMode="auto">
          <a:xfrm rot="-3998956">
            <a:off x="2037887" y="2529812"/>
            <a:ext cx="1598910" cy="2468681"/>
          </a:xfrm>
          <a:prstGeom prst="rightBrace">
            <a:avLst>
              <a:gd name="adj1" fmla="val 22762"/>
              <a:gd name="adj2" fmla="val 51057"/>
            </a:avLst>
          </a:prstGeom>
          <a:noFill/>
          <a:ln w="9525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vi-VN">
              <a:latin typeface="+mj-lt"/>
            </a:endParaRPr>
          </a:p>
        </p:txBody>
      </p:sp>
      <p:sp>
        <p:nvSpPr>
          <p:cNvPr id="14" name="Flowchart: Connector 13"/>
          <p:cNvSpPr/>
          <p:nvPr/>
        </p:nvSpPr>
        <p:spPr>
          <a:xfrm flipV="1">
            <a:off x="2543097" y="4013556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latin typeface="+mj-lt"/>
            </a:endParaRPr>
          </a:p>
        </p:txBody>
      </p:sp>
      <p:sp>
        <p:nvSpPr>
          <p:cNvPr id="15" name="Flowchart: Connector 14"/>
          <p:cNvSpPr/>
          <p:nvPr/>
        </p:nvSpPr>
        <p:spPr>
          <a:xfrm>
            <a:off x="1341509" y="3972814"/>
            <a:ext cx="45719" cy="4676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latin typeface="+mj-lt"/>
            </a:endParaRPr>
          </a:p>
        </p:txBody>
      </p:sp>
      <p:sp>
        <p:nvSpPr>
          <p:cNvPr id="16" name="Flowchart: Connector 15"/>
          <p:cNvSpPr/>
          <p:nvPr/>
        </p:nvSpPr>
        <p:spPr>
          <a:xfrm flipH="1" flipV="1">
            <a:off x="3589982" y="4987369"/>
            <a:ext cx="45719" cy="8168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latin typeface="+mj-lt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5181600" y="3381024"/>
            <a:ext cx="2819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                      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4,29 – 1,84 = ?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r>
              <a:rPr lang="en-US" sz="2800" b="1" dirty="0">
                <a:solidFill>
                  <a:srgbClr val="0000FF"/>
                </a:solidFill>
                <a:latin typeface="+mj-lt"/>
              </a:rPr>
              <a:t>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771775" y="2632371"/>
            <a:ext cx="10670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4,29 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07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52400" y="228600"/>
            <a:ext cx="8915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1:</a:t>
            </a:r>
          </a:p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</a:rPr>
              <a:t>gấp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</a:rPr>
              <a:t>khúc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ABC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</a:rPr>
              <a:t>dài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4,29 m,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</a:rPr>
              <a:t>đó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</a:rPr>
              <a:t>đoạn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</a:rPr>
              <a:t>thẳng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AB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</a:rPr>
              <a:t>dài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1,84 m .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</a:rPr>
              <a:t>Hỏi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</a:rPr>
              <a:t>đoạn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</a:rPr>
              <a:t>thẳng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BC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</a:rPr>
              <a:t>dài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</a:rPr>
              <a:t>bao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</a:rPr>
              <a:t>nhiêu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</a:rPr>
              <a:t>mét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? 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200400" y="1143001"/>
            <a:ext cx="2819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                           4,29 – 1,84 = ?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m</a:t>
            </a:r>
          </a:p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914401" y="1752600"/>
            <a:ext cx="43053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                           </a:t>
            </a:r>
          </a:p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1:   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4,29 m = 429 cm</a:t>
            </a:r>
          </a:p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                 1,84 m = 184 cm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638800" y="1752600"/>
            <a:ext cx="32004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                          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429 </a:t>
            </a:r>
          </a:p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184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245 (cm) = 2,45 m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124200" y="3568483"/>
            <a:ext cx="4191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Vậy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: 4,29 – 1,84 = 2,45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m</a:t>
            </a:r>
          </a:p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62000" y="4522590"/>
            <a:ext cx="3429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                  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4,29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                    1,84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                     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705475" y="3124200"/>
            <a:ext cx="1304925" cy="0"/>
          </a:xfrm>
          <a:prstGeom prst="line">
            <a:avLst/>
          </a:prstGeom>
          <a:ln w="2540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43550" y="2667000"/>
            <a:ext cx="161925" cy="0"/>
          </a:xfrm>
          <a:prstGeom prst="line">
            <a:avLst/>
          </a:prstGeom>
          <a:ln w="2540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600326" y="5486400"/>
            <a:ext cx="1304925" cy="0"/>
          </a:xfrm>
          <a:prstGeom prst="line">
            <a:avLst/>
          </a:prstGeom>
          <a:ln w="2540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38400" y="5029200"/>
            <a:ext cx="161925" cy="0"/>
          </a:xfrm>
          <a:prstGeom prst="line">
            <a:avLst/>
          </a:prstGeom>
          <a:ln w="2540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38200" y="4505980"/>
            <a:ext cx="2712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2: 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2819400" y="5371981"/>
            <a:ext cx="20002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,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endParaRPr lang="en-US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38425" y="5410200"/>
            <a:ext cx="25717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2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895600" y="5410200"/>
            <a:ext cx="37147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4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067051" y="5410200"/>
            <a:ext cx="3429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5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448300" y="4782712"/>
            <a:ext cx="144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</a:rPr>
              <a:t>    </a:t>
            </a:r>
            <a:endParaRPr lang="en-US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81363" y="5410200"/>
            <a:ext cx="106203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(m)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10507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5" grpId="0"/>
      <p:bldP spid="16" grpId="0"/>
      <p:bldP spid="17" grpId="0"/>
      <p:bldP spid="18" grpId="0"/>
      <p:bldP spid="19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543175" y="1524000"/>
            <a:ext cx="73342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                          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429 </a:t>
            </a:r>
          </a:p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184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245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2624138" y="2889141"/>
            <a:ext cx="652462" cy="0"/>
          </a:xfrm>
          <a:prstGeom prst="line">
            <a:avLst/>
          </a:prstGeom>
          <a:ln w="2540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462213" y="2431941"/>
            <a:ext cx="161925" cy="0"/>
          </a:xfrm>
          <a:prstGeom prst="line">
            <a:avLst/>
          </a:prstGeom>
          <a:ln w="2540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5591175" y="1524000"/>
            <a:ext cx="111442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                          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4,29 </a:t>
            </a:r>
          </a:p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1,84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,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45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5672138" y="2889141"/>
            <a:ext cx="652462" cy="0"/>
          </a:xfrm>
          <a:prstGeom prst="line">
            <a:avLst/>
          </a:prstGeom>
          <a:ln w="2540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510213" y="2431941"/>
            <a:ext cx="161925" cy="0"/>
          </a:xfrm>
          <a:prstGeom prst="line">
            <a:avLst/>
          </a:prstGeom>
          <a:ln w="2540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9201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228600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371600" y="1066800"/>
            <a:ext cx="5562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2:      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</a:rPr>
              <a:t>45,8 – 19,26 =?</a:t>
            </a:r>
            <a:endParaRPr lang="en-US" sz="2800" b="1" dirty="0">
              <a:solidFill>
                <a:schemeClr val="accent1"/>
              </a:solidFill>
              <a:latin typeface="Times New Roman" pitchFamily="18" charset="0"/>
            </a:endParaRPr>
          </a:p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276600" y="1949797"/>
            <a:ext cx="4191000" cy="1384995"/>
            <a:chOff x="866775" y="1568797"/>
            <a:chExt cx="4191000" cy="1384995"/>
          </a:xfrm>
        </p:grpSpPr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866775" y="1568797"/>
              <a:ext cx="4191000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dirty="0" smtClean="0">
                  <a:solidFill>
                    <a:schemeClr val="accent1"/>
                  </a:solidFill>
                  <a:latin typeface="Times New Roman" pitchFamily="18" charset="0"/>
                </a:rPr>
                <a:t>     45,8 </a:t>
              </a:r>
            </a:p>
            <a:p>
              <a:r>
                <a:rPr lang="en-US" sz="2800" b="1" dirty="0" smtClean="0">
                  <a:solidFill>
                    <a:schemeClr val="accent1"/>
                  </a:solidFill>
                  <a:latin typeface="Times New Roman" pitchFamily="18" charset="0"/>
                </a:rPr>
                <a:t>     19,26</a:t>
              </a:r>
              <a:endParaRPr lang="en-US" sz="2800" b="1" dirty="0">
                <a:solidFill>
                  <a:schemeClr val="accent1"/>
                </a:solidFill>
                <a:latin typeface="Times New Roman" pitchFamily="18" charset="0"/>
              </a:endParaRPr>
            </a:p>
            <a:p>
              <a:r>
                <a:rPr lang="en-US" sz="2800" b="1" dirty="0">
                  <a:solidFill>
                    <a:schemeClr val="accent1"/>
                  </a:solidFill>
                  <a:latin typeface="Times New Roman" pitchFamily="18" charset="0"/>
                </a:rPr>
                <a:t>    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295400" y="2590800"/>
              <a:ext cx="1066800" cy="0"/>
            </a:xfrm>
            <a:prstGeom prst="line">
              <a:avLst/>
            </a:prstGeom>
            <a:ln w="25400" cmpd="sng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123950" y="2057400"/>
              <a:ext cx="171450" cy="0"/>
            </a:xfrm>
            <a:prstGeom prst="line">
              <a:avLst/>
            </a:prstGeom>
            <a:ln w="25400" cmpd="sng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4352925" y="1949797"/>
            <a:ext cx="2667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0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381500" y="2857381"/>
            <a:ext cx="31432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4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162425" y="2857381"/>
            <a:ext cx="2667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5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95725" y="2857381"/>
            <a:ext cx="2667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6</a:t>
            </a: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705225" y="2857381"/>
            <a:ext cx="3429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2</a:t>
            </a: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086225" y="2857381"/>
            <a:ext cx="3429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,</a:t>
            </a: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10507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9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1270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 dirty="0">
              <a:latin typeface=".VnTime" pitchFamily="34" charset="0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762000" y="358199"/>
            <a:ext cx="3429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                  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4,29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                    1,84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                     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600326" y="1322009"/>
            <a:ext cx="809625" cy="0"/>
          </a:xfrm>
          <a:prstGeom prst="line">
            <a:avLst/>
          </a:prstGeom>
          <a:ln w="2540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438400" y="864809"/>
            <a:ext cx="161925" cy="0"/>
          </a:xfrm>
          <a:prstGeom prst="line">
            <a:avLst/>
          </a:prstGeom>
          <a:ln w="2540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838200" y="341589"/>
            <a:ext cx="2712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1: 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2819400" y="1207590"/>
            <a:ext cx="20002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,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endParaRPr lang="en-US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38425" y="1245809"/>
            <a:ext cx="25717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2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9" name="Rectangle 8"/>
          <p:cNvSpPr/>
          <p:nvPr/>
        </p:nvSpPr>
        <p:spPr>
          <a:xfrm>
            <a:off x="2895600" y="1245809"/>
            <a:ext cx="37147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4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67051" y="1245809"/>
            <a:ext cx="3429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5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76600" y="1245809"/>
            <a:ext cx="106203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23" name="Line 35"/>
          <p:cNvSpPr>
            <a:spLocks noChangeShapeType="1"/>
          </p:cNvSpPr>
          <p:nvPr/>
        </p:nvSpPr>
        <p:spPr bwMode="auto">
          <a:xfrm>
            <a:off x="4495800" y="76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 sz="3000"/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4800600" y="341589"/>
            <a:ext cx="152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2: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172200" y="386386"/>
            <a:ext cx="2590800" cy="1384995"/>
            <a:chOff x="866775" y="1568797"/>
            <a:chExt cx="2590800" cy="1384995"/>
          </a:xfrm>
        </p:grpSpPr>
        <p:sp>
          <p:nvSpPr>
            <p:cNvPr id="26" name="Text Box 7"/>
            <p:cNvSpPr txBox="1">
              <a:spLocks noChangeArrowheads="1"/>
            </p:cNvSpPr>
            <p:nvPr/>
          </p:nvSpPr>
          <p:spPr bwMode="auto">
            <a:xfrm>
              <a:off x="866775" y="1568797"/>
              <a:ext cx="2590800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800" b="1" dirty="0" smtClean="0">
                  <a:solidFill>
                    <a:schemeClr val="accent1"/>
                  </a:solidFill>
                  <a:latin typeface="Times New Roman" pitchFamily="18" charset="0"/>
                </a:rPr>
                <a:t>     45,8 </a:t>
              </a:r>
            </a:p>
            <a:p>
              <a:r>
                <a:rPr lang="en-US" sz="2800" b="1" dirty="0" smtClean="0">
                  <a:solidFill>
                    <a:schemeClr val="accent1"/>
                  </a:solidFill>
                  <a:latin typeface="Times New Roman" pitchFamily="18" charset="0"/>
                </a:rPr>
                <a:t>     19,26</a:t>
              </a:r>
              <a:endParaRPr lang="en-US" sz="2800" b="1" dirty="0">
                <a:solidFill>
                  <a:schemeClr val="accent1"/>
                </a:solidFill>
                <a:latin typeface="Times New Roman" pitchFamily="18" charset="0"/>
              </a:endParaRPr>
            </a:p>
            <a:p>
              <a:r>
                <a:rPr lang="en-US" sz="2800" b="1" dirty="0">
                  <a:solidFill>
                    <a:schemeClr val="accent1"/>
                  </a:solidFill>
                  <a:latin typeface="Times New Roman" pitchFamily="18" charset="0"/>
                </a:rPr>
                <a:t>    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1295400" y="2554011"/>
              <a:ext cx="1066800" cy="0"/>
            </a:xfrm>
            <a:prstGeom prst="line">
              <a:avLst/>
            </a:prstGeom>
            <a:ln w="25400" cmpd="sng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123950" y="2057400"/>
              <a:ext cx="171450" cy="0"/>
            </a:xfrm>
            <a:prstGeom prst="line">
              <a:avLst/>
            </a:prstGeom>
            <a:ln w="25400" cmpd="sng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28"/>
          <p:cNvSpPr/>
          <p:nvPr/>
        </p:nvSpPr>
        <p:spPr>
          <a:xfrm>
            <a:off x="7248525" y="386386"/>
            <a:ext cx="2667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0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277100" y="1293970"/>
            <a:ext cx="31432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4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058025" y="1293970"/>
            <a:ext cx="2667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</a:rPr>
              <a:t>5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791325" y="1293970"/>
            <a:ext cx="2667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6</a:t>
            </a: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629400" y="1293970"/>
            <a:ext cx="3429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2</a:t>
            </a: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981825" y="1293970"/>
            <a:ext cx="3429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,</a:t>
            </a: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37" name="Text Box 54"/>
          <p:cNvSpPr txBox="1">
            <a:spLocks noChangeArrowheads="1"/>
          </p:cNvSpPr>
          <p:nvPr/>
        </p:nvSpPr>
        <p:spPr bwMode="auto">
          <a:xfrm>
            <a:off x="76200" y="1905000"/>
            <a:ext cx="89916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- 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56"/>
          <p:cNvSpPr txBox="1">
            <a:spLocks noChangeArrowheads="1"/>
          </p:cNvSpPr>
          <p:nvPr/>
        </p:nvSpPr>
        <p:spPr bwMode="auto">
          <a:xfrm>
            <a:off x="114300" y="4724400"/>
            <a:ext cx="89154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i="1" u="sng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b="1" i="1" u="sng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thề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07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23" grpId="0" animBg="1"/>
      <p:bldP spid="24" grpId="0"/>
      <p:bldP spid="29" grpId="0"/>
      <p:bldP spid="30" grpId="0"/>
      <p:bldP spid="31" grpId="0"/>
      <p:bldP spid="32" grpId="0"/>
      <p:bldP spid="33" grpId="0"/>
      <p:bldP spid="34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1173" y="0"/>
            <a:ext cx="9144000" cy="10541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.VnTime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626269"/>
            <a:ext cx="9144001" cy="6079331"/>
            <a:chOff x="0" y="2057400"/>
            <a:chExt cx="9144001" cy="6079331"/>
          </a:xfrm>
        </p:grpSpPr>
        <p:sp>
          <p:nvSpPr>
            <p:cNvPr id="10" name="Line 3"/>
            <p:cNvSpPr>
              <a:spLocks noChangeShapeType="1"/>
            </p:cNvSpPr>
            <p:nvPr/>
          </p:nvSpPr>
          <p:spPr bwMode="auto">
            <a:xfrm flipH="1">
              <a:off x="1981200" y="2209800"/>
              <a:ext cx="6096000" cy="2286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4419600" y="2057400"/>
              <a:ext cx="762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8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021773" y="2255043"/>
              <a:ext cx="1143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 flipV="1">
              <a:off x="5441373" y="3017043"/>
              <a:ext cx="76200" cy="2286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 Box 29"/>
            <p:cNvSpPr txBox="1">
              <a:spLocks noChangeArrowheads="1"/>
            </p:cNvSpPr>
            <p:nvPr/>
          </p:nvSpPr>
          <p:spPr bwMode="auto">
            <a:xfrm>
              <a:off x="723900" y="2230582"/>
              <a:ext cx="2514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 err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4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giải</a:t>
              </a:r>
              <a:r>
                <a:rPr lang="en-US" sz="24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</a:p>
          </p:txBody>
        </p:sp>
        <p:sp>
          <p:nvSpPr>
            <p:cNvPr id="15" name="Text Box 30"/>
            <p:cNvSpPr txBox="1">
              <a:spLocks noChangeArrowheads="1"/>
            </p:cNvSpPr>
            <p:nvPr/>
          </p:nvSpPr>
          <p:spPr bwMode="auto">
            <a:xfrm>
              <a:off x="31173" y="2728118"/>
              <a:ext cx="4769426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còn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khi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lấy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nhất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:</a:t>
              </a:r>
            </a:p>
          </p:txBody>
        </p:sp>
        <p:sp>
          <p:nvSpPr>
            <p:cNvPr id="16" name="Text Box 31"/>
            <p:cNvSpPr txBox="1">
              <a:spLocks noChangeArrowheads="1"/>
            </p:cNvSpPr>
            <p:nvPr/>
          </p:nvSpPr>
          <p:spPr bwMode="auto">
            <a:xfrm>
              <a:off x="31173" y="3550443"/>
              <a:ext cx="4769427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28,75 – 10,5 = 18,25 ( kg )</a:t>
              </a:r>
            </a:p>
          </p:txBody>
        </p:sp>
        <p:sp>
          <p:nvSpPr>
            <p:cNvPr id="17" name="Text Box 32"/>
            <p:cNvSpPr txBox="1">
              <a:spLocks noChangeArrowheads="1"/>
            </p:cNvSpPr>
            <p:nvPr/>
          </p:nvSpPr>
          <p:spPr bwMode="auto">
            <a:xfrm>
              <a:off x="1" y="5067516"/>
              <a:ext cx="4419600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defRPr/>
              </a:pP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Đáp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: 10,25 kg</a:t>
              </a:r>
            </a:p>
          </p:txBody>
        </p:sp>
        <p:sp>
          <p:nvSpPr>
            <p:cNvPr id="18" name="Text Box 49"/>
            <p:cNvSpPr txBox="1">
              <a:spLocks noChangeArrowheads="1"/>
            </p:cNvSpPr>
            <p:nvPr/>
          </p:nvSpPr>
          <p:spPr bwMode="auto">
            <a:xfrm>
              <a:off x="0" y="4007643"/>
              <a:ext cx="4800599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còn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thùng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:</a:t>
              </a:r>
            </a:p>
          </p:txBody>
        </p:sp>
        <p:sp>
          <p:nvSpPr>
            <p:cNvPr id="19" name="Text Box 50"/>
            <p:cNvSpPr txBox="1">
              <a:spLocks noChangeArrowheads="1"/>
            </p:cNvSpPr>
            <p:nvPr/>
          </p:nvSpPr>
          <p:spPr bwMode="auto">
            <a:xfrm>
              <a:off x="0" y="4534116"/>
              <a:ext cx="4800599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18,25 – 8 = 10,25 (kg)</a:t>
              </a:r>
            </a:p>
          </p:txBody>
        </p:sp>
        <p:sp>
          <p:nvSpPr>
            <p:cNvPr id="20" name="Text Box 52"/>
            <p:cNvSpPr txBox="1">
              <a:spLocks noChangeArrowheads="1"/>
            </p:cNvSpPr>
            <p:nvPr/>
          </p:nvSpPr>
          <p:spPr bwMode="auto">
            <a:xfrm>
              <a:off x="5593773" y="2205767"/>
              <a:ext cx="2514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 err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4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giải</a:t>
              </a:r>
              <a:r>
                <a:rPr lang="en-US" sz="24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</a:p>
          </p:txBody>
        </p:sp>
        <p:sp>
          <p:nvSpPr>
            <p:cNvPr id="21" name="Text Box 53"/>
            <p:cNvSpPr txBox="1">
              <a:spLocks noChangeArrowheads="1"/>
            </p:cNvSpPr>
            <p:nvPr/>
          </p:nvSpPr>
          <p:spPr bwMode="auto">
            <a:xfrm>
              <a:off x="4772891" y="2692247"/>
              <a:ext cx="43434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đã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lấy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ra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  <p:sp>
          <p:nvSpPr>
            <p:cNvPr id="22" name="Text Box 54"/>
            <p:cNvSpPr txBox="1">
              <a:spLocks noChangeArrowheads="1"/>
            </p:cNvSpPr>
            <p:nvPr/>
          </p:nvSpPr>
          <p:spPr bwMode="auto">
            <a:xfrm>
              <a:off x="4800600" y="3162516"/>
              <a:ext cx="4343401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10,5 + 8 = 18,5 ( kg )</a:t>
              </a:r>
            </a:p>
          </p:txBody>
        </p:sp>
        <p:sp>
          <p:nvSpPr>
            <p:cNvPr id="23" name="Text Box 55"/>
            <p:cNvSpPr txBox="1">
              <a:spLocks noChangeArrowheads="1"/>
            </p:cNvSpPr>
            <p:nvPr/>
          </p:nvSpPr>
          <p:spPr bwMode="auto">
            <a:xfrm>
              <a:off x="4800600" y="4534116"/>
              <a:ext cx="4114800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defRPr/>
              </a:pP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Đáp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: 10,25 kg</a:t>
              </a:r>
            </a:p>
          </p:txBody>
        </p:sp>
        <p:sp>
          <p:nvSpPr>
            <p:cNvPr id="24" name="Text Box 56"/>
            <p:cNvSpPr txBox="1">
              <a:spLocks noChangeArrowheads="1"/>
            </p:cNvSpPr>
            <p:nvPr/>
          </p:nvSpPr>
          <p:spPr bwMode="auto">
            <a:xfrm>
              <a:off x="4800600" y="3619716"/>
              <a:ext cx="4343401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còn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thùng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:</a:t>
              </a:r>
            </a:p>
          </p:txBody>
        </p:sp>
        <p:sp>
          <p:nvSpPr>
            <p:cNvPr id="25" name="Text Box 57"/>
            <p:cNvSpPr txBox="1">
              <a:spLocks noChangeArrowheads="1"/>
            </p:cNvSpPr>
            <p:nvPr/>
          </p:nvSpPr>
          <p:spPr bwMode="auto">
            <a:xfrm>
              <a:off x="4793672" y="4076916"/>
              <a:ext cx="4343400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28,75 – 18,5 = 10,25 (kg)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4648200" y="2372916"/>
              <a:ext cx="0" cy="57638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-27710" y="4886072"/>
            <a:ext cx="4800599" cy="1569660"/>
            <a:chOff x="-27710" y="4487971"/>
            <a:chExt cx="4800599" cy="1569660"/>
          </a:xfrm>
        </p:grpSpPr>
        <p:sp>
          <p:nvSpPr>
            <p:cNvPr id="27" name="Text Box 49"/>
            <p:cNvSpPr txBox="1">
              <a:spLocks noChangeArrowheads="1"/>
            </p:cNvSpPr>
            <p:nvPr/>
          </p:nvSpPr>
          <p:spPr bwMode="auto">
            <a:xfrm>
              <a:off x="-27710" y="4487971"/>
              <a:ext cx="4800599" cy="156966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còn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thùng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:</a:t>
              </a:r>
            </a:p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       28,75 – 10,5 – 8 = 10,25 (kg)</a:t>
              </a:r>
            </a:p>
            <a:p>
              <a:pPr eaLnBrk="1" hangingPunct="1">
                <a:spcBef>
                  <a:spcPct val="50000"/>
                </a:spcBef>
                <a:defRPr/>
              </a:pPr>
              <a:endParaRPr lang="en-US" sz="24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 Box 32"/>
            <p:cNvSpPr txBox="1">
              <a:spLocks noChangeArrowheads="1"/>
            </p:cNvSpPr>
            <p:nvPr/>
          </p:nvSpPr>
          <p:spPr bwMode="auto">
            <a:xfrm>
              <a:off x="0" y="5486400"/>
              <a:ext cx="4419600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defRPr/>
              </a:pP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Đáp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: 10,25 kg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419600" y="4893901"/>
            <a:ext cx="5105400" cy="1569660"/>
            <a:chOff x="-103911" y="4487971"/>
            <a:chExt cx="5105400" cy="1569660"/>
          </a:xfrm>
        </p:grpSpPr>
        <p:sp>
          <p:nvSpPr>
            <p:cNvPr id="30" name="Text Box 49"/>
            <p:cNvSpPr txBox="1">
              <a:spLocks noChangeArrowheads="1"/>
            </p:cNvSpPr>
            <p:nvPr/>
          </p:nvSpPr>
          <p:spPr bwMode="auto">
            <a:xfrm>
              <a:off x="-103911" y="4487971"/>
              <a:ext cx="5105400" cy="156966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còn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thùng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:</a:t>
              </a:r>
            </a:p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         28,75 – (10,5 + 8) = 10,25 (kg)</a:t>
              </a:r>
            </a:p>
            <a:p>
              <a:pPr eaLnBrk="1" hangingPunct="1">
                <a:spcBef>
                  <a:spcPct val="50000"/>
                </a:spcBef>
                <a:defRPr/>
              </a:pPr>
              <a:endParaRPr lang="en-US" sz="24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0" y="5486400"/>
              <a:ext cx="4419600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defRPr/>
              </a:pP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Đáp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: 10,25 kg</a:t>
              </a:r>
            </a:p>
          </p:txBody>
        </p:sp>
      </p:grp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3733800" y="214676"/>
            <a:ext cx="1416627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762000" y="4432236"/>
            <a:ext cx="2514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5486400" y="4432236"/>
            <a:ext cx="2514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-27710" y="710952"/>
            <a:ext cx="117071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 Box 32"/>
          <p:cNvSpPr txBox="1">
            <a:spLocks noChangeArrowheads="1"/>
          </p:cNvSpPr>
          <p:nvPr/>
        </p:nvSpPr>
        <p:spPr bwMode="auto">
          <a:xfrm>
            <a:off x="4696690" y="757535"/>
            <a:ext cx="117071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639</Words>
  <Application>Microsoft Office PowerPoint</Application>
  <PresentationFormat>On-screen Show (4:3)</PresentationFormat>
  <Paragraphs>181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.VnTime</vt:lpstr>
      <vt:lpstr>Arial</vt:lpstr>
      <vt:lpstr>Calibri</vt:lpstr>
      <vt:lpstr>Times New Roman</vt:lpstr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</cp:lastModifiedBy>
  <cp:revision>73</cp:revision>
  <dcterms:created xsi:type="dcterms:W3CDTF">2006-08-16T00:00:00Z</dcterms:created>
  <dcterms:modified xsi:type="dcterms:W3CDTF">2023-10-19T00:55:54Z</dcterms:modified>
</cp:coreProperties>
</file>