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10" r:id="rId2"/>
    <p:sldId id="323" r:id="rId3"/>
    <p:sldId id="312" r:id="rId4"/>
    <p:sldId id="313" r:id="rId5"/>
    <p:sldId id="315" r:id="rId6"/>
    <p:sldId id="322" r:id="rId7"/>
    <p:sldId id="316" r:id="rId8"/>
    <p:sldId id="321" r:id="rId9"/>
    <p:sldId id="320" r:id="rId10"/>
    <p:sldId id="318" r:id="rId11"/>
    <p:sldId id="319" r:id="rId12"/>
    <p:sldId id="314" r:id="rId13"/>
    <p:sldId id="317" r:id="rId14"/>
    <p:sldId id="301" r:id="rId15"/>
    <p:sldId id="297" r:id="rId16"/>
    <p:sldId id="298" r:id="rId17"/>
    <p:sldId id="302" r:id="rId18"/>
    <p:sldId id="3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E58B"/>
    <a:srgbClr val="FFFFFF"/>
    <a:srgbClr val="FFF984"/>
    <a:srgbClr val="EE5F91"/>
    <a:srgbClr val="79C245"/>
    <a:srgbClr val="6FB93D"/>
    <a:srgbClr val="E87123"/>
    <a:srgbClr val="FCE1A4"/>
    <a:srgbClr val="5DD0EA"/>
    <a:srgbClr val="B0E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8" autoAdjust="0"/>
    <p:restoredTop sz="94660"/>
  </p:normalViewPr>
  <p:slideViewPr>
    <p:cSldViewPr snapToGrid="0" showGuides="1">
      <p:cViewPr>
        <p:scale>
          <a:sx n="63" d="100"/>
          <a:sy n="63" d="100"/>
        </p:scale>
        <p:origin x="-72" y="60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00CCC-D02F-4FF8-BF07-92CA68A18387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2E422-42A8-4A7B-87CD-13A088DD62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9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8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846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7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2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4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8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2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3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76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9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13.pn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6.png"/><Relationship Id="rId5" Type="http://schemas.openxmlformats.org/officeDocument/2006/relationships/image" Target="../media/image22.png"/><Relationship Id="rId15" Type="http://schemas.openxmlformats.org/officeDocument/2006/relationships/image" Target="../media/image26.png"/><Relationship Id="rId10" Type="http://schemas.openxmlformats.org/officeDocument/2006/relationships/image" Target="../media/image24.png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55573" y="2996952"/>
            <a:ext cx="6909792" cy="1224136"/>
          </a:xfrm>
        </p:spPr>
        <p:txBody>
          <a:bodyPr>
            <a:noAutofit/>
          </a:bodyPr>
          <a:lstStyle/>
          <a:p>
            <a:r>
              <a:rPr lang="vi-VN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A6214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Lớp 2</a:t>
            </a:r>
            <a:r>
              <a:rPr lang="en-US" sz="6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A6214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</a:t>
            </a:r>
            <a:endParaRPr lang="en-US" sz="6600" dirty="0">
              <a:solidFill>
                <a:srgbClr val="0A6214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16012" y="5301208"/>
            <a:ext cx="8107627" cy="766936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GV:</a:t>
            </a:r>
            <a:r>
              <a:rPr lang="vi-VN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b="1" i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Vũ</a:t>
            </a:r>
            <a:r>
              <a:rPr lang="vi-VN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 Thị</a:t>
            </a:r>
            <a:r>
              <a:rPr lang="en-US" b="1" i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 </a:t>
            </a:r>
            <a:r>
              <a:rPr lang="en-US" b="1" i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P001 5 hàng" pitchFamily="34" charset="0"/>
              </a:rPr>
              <a:t>Tuyển</a:t>
            </a:r>
            <a:endParaRPr lang="en-US" b="1" i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HP001 5 hàng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29756" y="1442393"/>
            <a:ext cx="44224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6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</a:t>
            </a:r>
            <a:r>
              <a:rPr lang="en-US" sz="6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TOÁN</a:t>
            </a:r>
            <a:endParaRPr lang="en-US" sz="6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9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6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6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3342" y="1369567"/>
            <a:ext cx="10414938" cy="1910619"/>
            <a:chOff x="1183342" y="1369567"/>
            <a:chExt cx="10414938" cy="1910619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Quay </a:t>
              </a:r>
              <a:r>
                <a:rPr lang="en-US" sz="2800" dirty="0" err="1" smtClean="0"/>
                <a:t>kim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chỉ</a:t>
              </a:r>
              <a:endParaRPr lang="en-US" sz="2800" dirty="0" smtClean="0"/>
            </a:p>
            <a:p>
              <a:pPr marL="514350" indent="-514350">
                <a:buAutoNum type="alphaLcParenR"/>
              </a:pPr>
              <a:r>
                <a:rPr lang="en-US" sz="2800" dirty="0" smtClean="0"/>
                <a:t>2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 smtClean="0"/>
                <a:t>9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 30 </a:t>
              </a:r>
              <a:r>
                <a:rPr lang="en-US" sz="2800" dirty="0" err="1" smtClean="0"/>
                <a:t>phút</a:t>
              </a:r>
              <a:r>
                <a:rPr lang="en-US" sz="2800" dirty="0"/>
                <a:t>.</a:t>
              </a:r>
              <a:endParaRPr lang="en-US" sz="2800" dirty="0" smtClean="0"/>
            </a:p>
            <a:p>
              <a:pPr marL="514350" indent="-514350">
                <a:buAutoNum type="alphaLcParenR"/>
              </a:pPr>
              <a:r>
                <a:rPr lang="en-US" sz="2800" dirty="0" smtClean="0"/>
                <a:t>7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 15 </a:t>
              </a:r>
              <a:r>
                <a:rPr lang="en-US" sz="2800" dirty="0" err="1" smtClean="0"/>
                <a:t>phút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1</a:t>
              </a:r>
              <a:endParaRPr lang="en-US" sz="40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891208" y="1105397"/>
            <a:ext cx="2595715" cy="2174789"/>
          </a:xfrm>
          <a:prstGeom prst="rect">
            <a:avLst/>
          </a:prstGeom>
        </p:spPr>
      </p:pic>
      <p:grpSp>
        <p:nvGrpSpPr>
          <p:cNvPr id="6" name="Group 29"/>
          <p:cNvGrpSpPr/>
          <p:nvPr/>
        </p:nvGrpSpPr>
        <p:grpSpPr>
          <a:xfrm>
            <a:off x="1069265" y="3410493"/>
            <a:ext cx="2686908" cy="2616200"/>
            <a:chOff x="1800786" y="3410493"/>
            <a:chExt cx="2686908" cy="2616200"/>
          </a:xfrm>
        </p:grpSpPr>
        <p:pic>
          <p:nvPicPr>
            <p:cNvPr id="1026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4"/>
          <p:cNvGrpSpPr/>
          <p:nvPr/>
        </p:nvGrpSpPr>
        <p:grpSpPr>
          <a:xfrm>
            <a:off x="2372873" y="4021492"/>
            <a:ext cx="73940" cy="1376350"/>
            <a:chOff x="4658451" y="3999435"/>
            <a:chExt cx="73940" cy="1376350"/>
          </a:xfrm>
        </p:grpSpPr>
        <p:grpSp>
          <p:nvGrpSpPr>
            <p:cNvPr id="9" name="Group 33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32" name="Isosceles Triangle 31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40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42" name="Isosceles Triangle 41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35"/>
          <p:cNvGrpSpPr/>
          <p:nvPr/>
        </p:nvGrpSpPr>
        <p:grpSpPr>
          <a:xfrm>
            <a:off x="2345115" y="4176774"/>
            <a:ext cx="129453" cy="1085509"/>
            <a:chOff x="4783093" y="4150007"/>
            <a:chExt cx="129453" cy="1085509"/>
          </a:xfrm>
        </p:grpSpPr>
        <p:grpSp>
          <p:nvGrpSpPr>
            <p:cNvPr id="12" name="Group 36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38" name="Isosceles Triangle 37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45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7" name="Isosceles Triangle 4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59938" y="5958844"/>
            <a:ext cx="15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smtClean="0"/>
              <a:t>2 </a:t>
            </a:r>
            <a:r>
              <a:rPr lang="en-US" sz="2800" dirty="0" err="1" smtClean="0"/>
              <a:t>giờ</a:t>
            </a:r>
            <a:endParaRPr lang="en-US" sz="2800" dirty="0" smtClean="0"/>
          </a:p>
        </p:txBody>
      </p:sp>
      <p:grpSp>
        <p:nvGrpSpPr>
          <p:cNvPr id="14" name="Group 50"/>
          <p:cNvGrpSpPr/>
          <p:nvPr/>
        </p:nvGrpSpPr>
        <p:grpSpPr>
          <a:xfrm>
            <a:off x="4565013" y="3410493"/>
            <a:ext cx="2686908" cy="2616200"/>
            <a:chOff x="1800786" y="3410493"/>
            <a:chExt cx="2686908" cy="2616200"/>
          </a:xfrm>
        </p:grpSpPr>
        <p:pic>
          <p:nvPicPr>
            <p:cNvPr id="52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54" name="Oval 53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54"/>
          <p:cNvGrpSpPr/>
          <p:nvPr/>
        </p:nvGrpSpPr>
        <p:grpSpPr>
          <a:xfrm>
            <a:off x="5868621" y="4027842"/>
            <a:ext cx="73940" cy="1376350"/>
            <a:chOff x="4658451" y="3999435"/>
            <a:chExt cx="73940" cy="1376350"/>
          </a:xfrm>
        </p:grpSpPr>
        <p:grpSp>
          <p:nvGrpSpPr>
            <p:cNvPr id="16" name="Group 55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61" name="Isosceles Triangle 60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56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59" name="Isosceles Triangle 58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62"/>
          <p:cNvGrpSpPr/>
          <p:nvPr/>
        </p:nvGrpSpPr>
        <p:grpSpPr>
          <a:xfrm>
            <a:off x="5840863" y="4176774"/>
            <a:ext cx="129453" cy="1085509"/>
            <a:chOff x="4783093" y="4150007"/>
            <a:chExt cx="129453" cy="1085509"/>
          </a:xfrm>
        </p:grpSpPr>
        <p:grpSp>
          <p:nvGrpSpPr>
            <p:cNvPr id="19" name="Group 63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69" name="Isosceles Triangle 68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64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67" name="Isosceles Triangle 6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565013" y="5955583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b) 9 </a:t>
            </a:r>
            <a:r>
              <a:rPr lang="en-US" sz="2800" dirty="0" err="1" smtClean="0"/>
              <a:t>giờ</a:t>
            </a:r>
            <a:r>
              <a:rPr lang="en-US" sz="2800" dirty="0" smtClean="0"/>
              <a:t> 30 </a:t>
            </a:r>
            <a:r>
              <a:rPr lang="en-US" sz="2800" dirty="0" err="1" smtClean="0"/>
              <a:t>phút</a:t>
            </a:r>
            <a:endParaRPr lang="en-US" sz="2800" dirty="0" smtClean="0"/>
          </a:p>
        </p:txBody>
      </p:sp>
      <p:grpSp>
        <p:nvGrpSpPr>
          <p:cNvPr id="21" name="Group 71"/>
          <p:cNvGrpSpPr/>
          <p:nvPr/>
        </p:nvGrpSpPr>
        <p:grpSpPr>
          <a:xfrm>
            <a:off x="8060761" y="3410493"/>
            <a:ext cx="2686908" cy="2616200"/>
            <a:chOff x="1800786" y="3410493"/>
            <a:chExt cx="2686908" cy="2616200"/>
          </a:xfrm>
        </p:grpSpPr>
        <p:pic>
          <p:nvPicPr>
            <p:cNvPr id="73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75"/>
          <p:cNvGrpSpPr/>
          <p:nvPr/>
        </p:nvGrpSpPr>
        <p:grpSpPr>
          <a:xfrm>
            <a:off x="9364369" y="4021492"/>
            <a:ext cx="73940" cy="1376350"/>
            <a:chOff x="4658451" y="3999435"/>
            <a:chExt cx="73940" cy="1376350"/>
          </a:xfrm>
        </p:grpSpPr>
        <p:grpSp>
          <p:nvGrpSpPr>
            <p:cNvPr id="23" name="Group 76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82" name="Isosceles Triangle 81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77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80" name="Isosceles Triangle 79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83"/>
          <p:cNvGrpSpPr/>
          <p:nvPr/>
        </p:nvGrpSpPr>
        <p:grpSpPr>
          <a:xfrm>
            <a:off x="9336611" y="4176774"/>
            <a:ext cx="129453" cy="1085509"/>
            <a:chOff x="4783093" y="4150007"/>
            <a:chExt cx="129453" cy="1085509"/>
          </a:xfrm>
        </p:grpSpPr>
        <p:grpSp>
          <p:nvGrpSpPr>
            <p:cNvPr id="26" name="Group 84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90" name="Isosceles Triangle 89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Isosceles Triangle 90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85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88" name="Isosceles Triangle 87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Isosceles Triangle 88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8060761" y="5965108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c) 7 </a:t>
            </a:r>
            <a:r>
              <a:rPr lang="en-US" sz="2800" dirty="0" err="1" smtClean="0"/>
              <a:t>giờ</a:t>
            </a:r>
            <a:r>
              <a:rPr lang="en-US" sz="2800" dirty="0" smtClean="0"/>
              <a:t> 15 </a:t>
            </a:r>
            <a:r>
              <a:rPr lang="en-US" sz="2800" dirty="0" err="1" smtClean="0"/>
              <a:t>phút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802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1" grpId="0"/>
      <p:bldP spid="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86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3342" y="1369567"/>
            <a:ext cx="10414938" cy="1910619"/>
            <a:chOff x="1183342" y="1369567"/>
            <a:chExt cx="10414938" cy="1910619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Quay </a:t>
              </a:r>
              <a:r>
                <a:rPr lang="en-US" sz="2800" dirty="0" err="1" smtClean="0"/>
                <a:t>kim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chỉ</a:t>
              </a:r>
              <a:endParaRPr lang="en-US" sz="2800" dirty="0" smtClean="0"/>
            </a:p>
            <a:p>
              <a:pPr marL="514350" indent="-514350">
                <a:buAutoNum type="alphaLcParenR"/>
              </a:pPr>
              <a:r>
                <a:rPr lang="en-US" sz="2800" dirty="0" smtClean="0"/>
                <a:t>2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.</a:t>
              </a:r>
            </a:p>
            <a:p>
              <a:pPr marL="514350" indent="-514350">
                <a:buAutoNum type="alphaLcParenR"/>
              </a:pPr>
              <a:r>
                <a:rPr lang="en-US" sz="2800" dirty="0" smtClean="0"/>
                <a:t>9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 30 </a:t>
              </a:r>
              <a:r>
                <a:rPr lang="en-US" sz="2800" dirty="0" err="1" smtClean="0"/>
                <a:t>phút</a:t>
              </a:r>
              <a:r>
                <a:rPr lang="en-US" sz="2800" dirty="0"/>
                <a:t>.</a:t>
              </a:r>
              <a:endParaRPr lang="en-US" sz="2800" dirty="0" smtClean="0"/>
            </a:p>
            <a:p>
              <a:pPr marL="514350" indent="-514350">
                <a:buAutoNum type="alphaLcParenR"/>
              </a:pPr>
              <a:r>
                <a:rPr lang="en-US" sz="2800" dirty="0" smtClean="0"/>
                <a:t>7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 15 </a:t>
              </a:r>
              <a:r>
                <a:rPr lang="en-US" sz="2800" dirty="0" err="1" smtClean="0"/>
                <a:t>phút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1</a:t>
              </a:r>
              <a:endParaRPr lang="en-US" sz="40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3728" t="17238" r="22720" b="32762"/>
          <a:stretch/>
        </p:blipFill>
        <p:spPr>
          <a:xfrm>
            <a:off x="7891208" y="1105397"/>
            <a:ext cx="2595715" cy="2174789"/>
          </a:xfrm>
          <a:prstGeom prst="rect">
            <a:avLst/>
          </a:prstGeom>
        </p:spPr>
      </p:pic>
      <p:grpSp>
        <p:nvGrpSpPr>
          <p:cNvPr id="6" name="Group 29"/>
          <p:cNvGrpSpPr/>
          <p:nvPr/>
        </p:nvGrpSpPr>
        <p:grpSpPr>
          <a:xfrm>
            <a:off x="1069265" y="3410493"/>
            <a:ext cx="2686908" cy="2616200"/>
            <a:chOff x="1800786" y="3410493"/>
            <a:chExt cx="2686908" cy="2616200"/>
          </a:xfrm>
        </p:grpSpPr>
        <p:pic>
          <p:nvPicPr>
            <p:cNvPr id="1026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4"/>
          <p:cNvGrpSpPr/>
          <p:nvPr/>
        </p:nvGrpSpPr>
        <p:grpSpPr>
          <a:xfrm>
            <a:off x="2372873" y="4021492"/>
            <a:ext cx="73940" cy="1376350"/>
            <a:chOff x="4658451" y="3999435"/>
            <a:chExt cx="73940" cy="1376350"/>
          </a:xfrm>
        </p:grpSpPr>
        <p:grpSp>
          <p:nvGrpSpPr>
            <p:cNvPr id="9" name="Group 33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32" name="Isosceles Triangle 31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40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42" name="Isosceles Triangle 41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Isosceles Triangle 42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Oval 39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35"/>
          <p:cNvGrpSpPr/>
          <p:nvPr/>
        </p:nvGrpSpPr>
        <p:grpSpPr>
          <a:xfrm>
            <a:off x="2345115" y="4176774"/>
            <a:ext cx="129453" cy="1085509"/>
            <a:chOff x="4783093" y="4150007"/>
            <a:chExt cx="129453" cy="1085509"/>
          </a:xfrm>
        </p:grpSpPr>
        <p:grpSp>
          <p:nvGrpSpPr>
            <p:cNvPr id="12" name="Group 36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38" name="Isosceles Triangle 37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45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47" name="Isosceles Triangle 4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Isosceles Triangle 4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1559938" y="5958844"/>
            <a:ext cx="1570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 dirty="0" smtClean="0"/>
              <a:t>2 </a:t>
            </a:r>
            <a:r>
              <a:rPr lang="en-US" sz="2800" dirty="0" err="1" smtClean="0"/>
              <a:t>giờ</a:t>
            </a:r>
            <a:endParaRPr lang="en-US" sz="2800" dirty="0" smtClean="0"/>
          </a:p>
        </p:txBody>
      </p:sp>
      <p:grpSp>
        <p:nvGrpSpPr>
          <p:cNvPr id="14" name="Group 50"/>
          <p:cNvGrpSpPr/>
          <p:nvPr/>
        </p:nvGrpSpPr>
        <p:grpSpPr>
          <a:xfrm>
            <a:off x="4565013" y="3410493"/>
            <a:ext cx="2686908" cy="2616200"/>
            <a:chOff x="1800786" y="3410493"/>
            <a:chExt cx="2686908" cy="2616200"/>
          </a:xfrm>
        </p:grpSpPr>
        <p:pic>
          <p:nvPicPr>
            <p:cNvPr id="52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54" name="Oval 53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54"/>
          <p:cNvGrpSpPr/>
          <p:nvPr/>
        </p:nvGrpSpPr>
        <p:grpSpPr>
          <a:xfrm>
            <a:off x="5868621" y="4027842"/>
            <a:ext cx="73940" cy="1376350"/>
            <a:chOff x="4658451" y="3999435"/>
            <a:chExt cx="73940" cy="1376350"/>
          </a:xfrm>
        </p:grpSpPr>
        <p:grpSp>
          <p:nvGrpSpPr>
            <p:cNvPr id="16" name="Group 55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61" name="Isosceles Triangle 60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Isosceles Triangle 61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56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59" name="Isosceles Triangle 58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Isosceles Triangle 59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62"/>
          <p:cNvGrpSpPr/>
          <p:nvPr/>
        </p:nvGrpSpPr>
        <p:grpSpPr>
          <a:xfrm>
            <a:off x="5840863" y="4176774"/>
            <a:ext cx="129453" cy="1085509"/>
            <a:chOff x="4783093" y="4150007"/>
            <a:chExt cx="129453" cy="1085509"/>
          </a:xfrm>
        </p:grpSpPr>
        <p:grpSp>
          <p:nvGrpSpPr>
            <p:cNvPr id="19" name="Group 63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69" name="Isosceles Triangle 68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64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67" name="Isosceles Triangle 66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Isosceles Triangle 67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565013" y="5955583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b) 9 </a:t>
            </a:r>
            <a:r>
              <a:rPr lang="en-US" sz="2800" dirty="0" err="1" smtClean="0"/>
              <a:t>giờ</a:t>
            </a:r>
            <a:r>
              <a:rPr lang="en-US" sz="2800" dirty="0" smtClean="0"/>
              <a:t> 30 </a:t>
            </a:r>
            <a:r>
              <a:rPr lang="en-US" sz="2800" dirty="0" err="1" smtClean="0"/>
              <a:t>phút</a:t>
            </a:r>
            <a:endParaRPr lang="en-US" sz="2800" dirty="0" smtClean="0"/>
          </a:p>
        </p:txBody>
      </p:sp>
      <p:grpSp>
        <p:nvGrpSpPr>
          <p:cNvPr id="21" name="Group 71"/>
          <p:cNvGrpSpPr/>
          <p:nvPr/>
        </p:nvGrpSpPr>
        <p:grpSpPr>
          <a:xfrm>
            <a:off x="8060761" y="3410493"/>
            <a:ext cx="2686908" cy="2616200"/>
            <a:chOff x="1800786" y="3410493"/>
            <a:chExt cx="2686908" cy="2616200"/>
          </a:xfrm>
        </p:grpSpPr>
        <p:pic>
          <p:nvPicPr>
            <p:cNvPr id="73" name="Picture 2" descr="Cartoon Clock, Clock Clipart, Watch Surface, Time PNG Transparent Clipart  Image and PSD File for Free Download | Clock clipart, Clock, Clock wallpaper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75"/>
          <p:cNvGrpSpPr/>
          <p:nvPr/>
        </p:nvGrpSpPr>
        <p:grpSpPr>
          <a:xfrm>
            <a:off x="9364369" y="4021492"/>
            <a:ext cx="73940" cy="1376350"/>
            <a:chOff x="4658451" y="3999435"/>
            <a:chExt cx="73940" cy="1376350"/>
          </a:xfrm>
        </p:grpSpPr>
        <p:grpSp>
          <p:nvGrpSpPr>
            <p:cNvPr id="23" name="Group 76"/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chemeClr val="accent5"/>
            </a:solidFill>
          </p:grpSpPr>
          <p:sp>
            <p:nvSpPr>
              <p:cNvPr id="82" name="Isosceles Triangle 81"/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Isosceles Triangle 82"/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77"/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chemeClr val="accent5"/>
            </a:solidFill>
          </p:grpSpPr>
          <p:sp>
            <p:nvSpPr>
              <p:cNvPr id="80" name="Isosceles Triangle 79"/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Isosceles Triangle 80"/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Oval 78"/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83"/>
          <p:cNvGrpSpPr/>
          <p:nvPr/>
        </p:nvGrpSpPr>
        <p:grpSpPr>
          <a:xfrm>
            <a:off x="9336611" y="4176774"/>
            <a:ext cx="129453" cy="1085509"/>
            <a:chOff x="4783093" y="4150007"/>
            <a:chExt cx="129453" cy="1085509"/>
          </a:xfrm>
        </p:grpSpPr>
        <p:grpSp>
          <p:nvGrpSpPr>
            <p:cNvPr id="26" name="Group 84"/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chemeClr val="accent3"/>
            </a:solidFill>
          </p:grpSpPr>
          <p:sp>
            <p:nvSpPr>
              <p:cNvPr id="90" name="Isosceles Triangle 89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Isosceles Triangle 90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85"/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88" name="Isosceles Triangle 87"/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Isosceles Triangle 88"/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/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8060761" y="5965108"/>
            <a:ext cx="290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c) 7 </a:t>
            </a:r>
            <a:r>
              <a:rPr lang="en-US" sz="2800" dirty="0" err="1" smtClean="0"/>
              <a:t>giờ</a:t>
            </a:r>
            <a:r>
              <a:rPr lang="en-US" sz="2800" dirty="0" smtClean="0"/>
              <a:t> 15 </a:t>
            </a:r>
            <a:r>
              <a:rPr lang="en-US" sz="2800" dirty="0" err="1" smtClean="0"/>
              <a:t>phút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40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7100000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050000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71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3079231" cy="18745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3BD5FC-78E0-4C17-BB0C-BDCBA2E0F2AB}"/>
              </a:ext>
            </a:extLst>
          </p:cNvPr>
          <p:cNvSpPr/>
          <p:nvPr/>
        </p:nvSpPr>
        <p:spPr>
          <a:xfrm>
            <a:off x="213361" y="1173476"/>
            <a:ext cx="1175004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6600" b="1" cap="none" spc="0" smtClean="0">
                <a:ln/>
                <a:solidFill>
                  <a:srgbClr val="6BA42C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2: Xem thời khóa biểu hôm nay và trả lời câu hỏi.  </a:t>
            </a:r>
            <a:endParaRPr lang="en-US" sz="6600" b="1" cap="none" spc="0" dirty="0">
              <a:ln/>
              <a:solidFill>
                <a:srgbClr val="6BA42C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3079231" cy="1874521"/>
          </a:xfrm>
          <a:prstGeom prst="rect">
            <a:avLst/>
          </a:prstGeom>
        </p:spPr>
      </p:pic>
      <p:pic>
        <p:nvPicPr>
          <p:cNvPr id="11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11440" r="8119" b="45979"/>
          <a:stretch/>
        </p:blipFill>
        <p:spPr bwMode="auto">
          <a:xfrm>
            <a:off x="2814066" y="1364985"/>
            <a:ext cx="6199305" cy="476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069042" y="550693"/>
            <a:ext cx="10414938" cy="712694"/>
            <a:chOff x="1183342" y="1369567"/>
            <a:chExt cx="10414938" cy="712694"/>
          </a:xfrm>
        </p:grpSpPr>
        <p:sp>
          <p:nvSpPr>
            <p:cNvPr id="14" name="TextBox 13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a)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nghỉ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cuối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tuần</a:t>
              </a:r>
              <a:r>
                <a:rPr lang="en-US" sz="2800" dirty="0" smtClean="0"/>
                <a:t> Nam </a:t>
              </a:r>
              <a:r>
                <a:rPr lang="en-US" sz="2800" dirty="0" err="1" smtClean="0"/>
                <a:t>làm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lúc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mấy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giờ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4</a:t>
              </a:r>
              <a:endParaRPr lang="en-US" sz="4000" b="1" dirty="0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676836" y="1841500"/>
            <a:ext cx="2209800" cy="990600"/>
          </a:xfrm>
          <a:prstGeom prst="roundRect">
            <a:avLst/>
          </a:prstGeom>
          <a:solidFill>
            <a:srgbClr val="C6EAFA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10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</a:rPr>
              <a:t>c</a:t>
            </a:r>
            <a:r>
              <a:rPr lang="en-US" sz="2400" dirty="0" err="1" smtClean="0">
                <a:solidFill>
                  <a:schemeClr val="tx1"/>
                </a:solidFill>
              </a:rPr>
              <a:t>hơi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đồ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chơi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6836" y="3219713"/>
            <a:ext cx="2209800" cy="990600"/>
          </a:xfrm>
          <a:prstGeom prst="roundRect">
            <a:avLst/>
          </a:prstGeom>
          <a:solidFill>
            <a:srgbClr val="E9DBE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400" smtClean="0">
                <a:solidFill>
                  <a:schemeClr val="tx1"/>
                </a:solidFill>
              </a:rPr>
              <a:t>16</a:t>
            </a:r>
            <a:r>
              <a:rPr lang="en-US" sz="240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đạp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xe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6836" y="4597926"/>
            <a:ext cx="2209800" cy="990600"/>
          </a:xfrm>
          <a:prstGeom prst="roundRect">
            <a:avLst/>
          </a:prstGeom>
          <a:solidFill>
            <a:srgbClr val="F8D7E8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7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học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bài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902700" y="1841500"/>
            <a:ext cx="2209800" cy="990600"/>
          </a:xfrm>
          <a:prstGeom prst="roundRect">
            <a:avLst/>
          </a:prstGeom>
          <a:solidFill>
            <a:srgbClr val="FBDCD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11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902700" y="3219713"/>
            <a:ext cx="2209800" cy="990600"/>
          </a:xfrm>
          <a:prstGeom prst="roundRect">
            <a:avLst/>
          </a:prstGeom>
          <a:solidFill>
            <a:srgbClr val="FFFAC2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400" smtClean="0">
                <a:solidFill>
                  <a:schemeClr val="tx1"/>
                </a:solidFill>
              </a:rPr>
              <a:t>17</a:t>
            </a:r>
            <a:r>
              <a:rPr lang="en-US" sz="240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err="1" smtClean="0">
                <a:solidFill>
                  <a:schemeClr val="tx1"/>
                </a:solidFill>
              </a:rPr>
              <a:t>nhặt</a:t>
            </a:r>
            <a:r>
              <a:rPr lang="en-US" sz="2400" smtClean="0">
                <a:solidFill>
                  <a:schemeClr val="tx1"/>
                </a:solidFill>
              </a:rPr>
              <a:t> rau</a:t>
            </a:r>
            <a:r>
              <a:rPr lang="vi-VN" sz="240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902700" y="4597926"/>
            <a:ext cx="2209800" cy="990600"/>
          </a:xfrm>
          <a:prstGeom prst="roundRect">
            <a:avLst/>
          </a:prstGeom>
          <a:solidFill>
            <a:srgbClr val="E8F2D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2400" smtClean="0">
                <a:solidFill>
                  <a:schemeClr val="tx1"/>
                </a:solidFill>
              </a:rPr>
              <a:t>21</a:t>
            </a:r>
            <a:r>
              <a:rPr lang="en-US" sz="240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giờ</a:t>
            </a:r>
            <a:r>
              <a:rPr lang="en-US" sz="2400" dirty="0" smtClean="0">
                <a:solidFill>
                  <a:schemeClr val="tx1"/>
                </a:solidFill>
              </a:rPr>
              <a:t> 30 </a:t>
            </a:r>
            <a:r>
              <a:rPr lang="en-US" sz="2400" dirty="0" err="1" smtClean="0">
                <a:solidFill>
                  <a:schemeClr val="tx1"/>
                </a:solidFill>
              </a:rPr>
              <a:t>phút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ngủ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9042" y="550693"/>
            <a:ext cx="10414938" cy="1048844"/>
            <a:chOff x="1183342" y="1369567"/>
            <a:chExt cx="10414938" cy="1048844"/>
          </a:xfrm>
        </p:grpSpPr>
        <p:sp>
          <p:nvSpPr>
            <p:cNvPr id="3" name="TextBox 2"/>
            <p:cNvSpPr txBox="1"/>
            <p:nvPr/>
          </p:nvSpPr>
          <p:spPr>
            <a:xfrm>
              <a:off x="2000163" y="14643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Đồng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hình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đến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lớp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học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mỗi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bạn</a:t>
              </a:r>
              <a:r>
                <a:rPr lang="en-US" sz="2800" dirty="0" smtClean="0"/>
                <a:t>.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/>
                <a:t>5</a:t>
              </a:r>
              <a:endParaRPr lang="en-US" sz="4000" b="1" dirty="0"/>
            </a:p>
          </p:txBody>
        </p:sp>
      </p:grpSp>
      <p:pic>
        <p:nvPicPr>
          <p:cNvPr id="8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9" t="64442" r="11496" b="14226"/>
          <a:stretch/>
        </p:blipFill>
        <p:spPr bwMode="auto">
          <a:xfrm>
            <a:off x="1628589" y="1741714"/>
            <a:ext cx="8416005" cy="341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33504" y="5280233"/>
            <a:ext cx="1014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Biết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bắt</a:t>
            </a:r>
            <a:r>
              <a:rPr lang="en-US" sz="2800" dirty="0" smtClean="0"/>
              <a:t> </a:t>
            </a:r>
            <a:r>
              <a:rPr lang="en-US" sz="2800" dirty="0" err="1" smtClean="0"/>
              <a:t>đầu</a:t>
            </a:r>
            <a:r>
              <a:rPr lang="en-US" sz="2800" dirty="0" smtClean="0"/>
              <a:t> </a:t>
            </a:r>
            <a:r>
              <a:rPr lang="en-US" sz="2800" dirty="0" err="1" smtClean="0"/>
              <a:t>từ</a:t>
            </a:r>
            <a:r>
              <a:rPr lang="en-US" sz="2800" dirty="0" smtClean="0"/>
              <a:t> 2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chiều</a:t>
            </a:r>
            <a:r>
              <a:rPr lang="en-US" sz="2800" dirty="0" smtClean="0"/>
              <a:t>. </a:t>
            </a:r>
            <a:r>
              <a:rPr lang="en-US" sz="2800" dirty="0" err="1" smtClean="0"/>
              <a:t>Hỏi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muộn</a:t>
            </a:r>
            <a:r>
              <a:rPr lang="en-US" sz="2800" dirty="0"/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51349" y="1781175"/>
            <a:ext cx="2801257" cy="3333296"/>
          </a:xfrm>
          <a:prstGeom prst="roundRect">
            <a:avLst>
              <a:gd name="adj" fmla="val 10101"/>
            </a:avLst>
          </a:prstGeom>
          <a:noFill/>
          <a:ln w="5715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2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621095" y="2182622"/>
            <a:ext cx="4949807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TIẾT HỌC KẾT THÚC</a:t>
            </a:r>
            <a:endParaRPr lang="zh-CN" altLang="en-US" sz="54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041686"/>
              </p:ext>
            </p:extLst>
          </p:nvPr>
        </p:nvGraphicFramePr>
        <p:xfrm>
          <a:off x="5063490" y="4288473"/>
          <a:ext cx="2247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ackager Shell Object" showAsIcon="1" r:id="rId3" imgW="2248560" imgH="685800" progId="Package">
                  <p:embed/>
                </p:oleObj>
              </mc:Choice>
              <mc:Fallback>
                <p:oleObj name="Packager Shell Object" showAsIcon="1" r:id="rId3" imgW="22485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63490" y="4288473"/>
                        <a:ext cx="2247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941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1" y="0"/>
            <a:ext cx="1460500" cy="1295400"/>
          </a:xfrm>
        </p:spPr>
      </p:pic>
      <p:sp>
        <p:nvSpPr>
          <p:cNvPr id="5" name="Rectangle 4"/>
          <p:cNvSpPr/>
          <p:nvPr/>
        </p:nvSpPr>
        <p:spPr>
          <a:xfrm>
            <a:off x="335280" y="1916833"/>
            <a:ext cx="11567160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A6214"/>
                </a:solidFill>
              </a:rPr>
              <a:t>BÀI 31: THỰC HÀNH VÀ TRẢI NGHIỆM</a:t>
            </a:r>
            <a:br>
              <a:rPr lang="en-US" sz="5400" b="1" dirty="0" smtClean="0">
                <a:ln/>
                <a:solidFill>
                  <a:srgbClr val="0A6214"/>
                </a:solidFill>
              </a:rPr>
            </a:br>
            <a:r>
              <a:rPr lang="en-US" sz="5400" b="1" dirty="0" smtClean="0">
                <a:ln/>
                <a:solidFill>
                  <a:srgbClr val="0A6214"/>
                </a:solidFill>
              </a:rPr>
              <a:t>XEM LỊCH </a:t>
            </a:r>
            <a:r>
              <a:rPr lang="en-US" sz="6000" b="1" cap="none" spc="0" dirty="0" smtClean="0">
                <a:ln/>
                <a:solidFill>
                  <a:srgbClr val="0A6214"/>
                </a:solidFill>
                <a:effectLst/>
              </a:rPr>
              <a:t>( </a:t>
            </a:r>
            <a:r>
              <a:rPr lang="en-US" sz="6000" b="1" cap="none" spc="0" dirty="0" err="1" smtClean="0">
                <a:ln/>
                <a:solidFill>
                  <a:srgbClr val="0A6214"/>
                </a:solidFill>
                <a:effectLst/>
              </a:rPr>
              <a:t>Tiết</a:t>
            </a:r>
            <a:r>
              <a:rPr lang="en-US" sz="6000" b="1" cap="none" spc="0" dirty="0" smtClean="0">
                <a:ln/>
                <a:solidFill>
                  <a:srgbClr val="0A6214"/>
                </a:solidFill>
                <a:effectLst/>
              </a:rPr>
              <a:t> 2)</a:t>
            </a:r>
            <a:endParaRPr lang="en-US" sz="6000" b="1" cap="none" spc="0" dirty="0">
              <a:ln/>
              <a:solidFill>
                <a:srgbClr val="0A6214"/>
              </a:solidFill>
              <a:effectLst/>
            </a:endParaRPr>
          </a:p>
        </p:txBody>
      </p:sp>
      <p:pic>
        <p:nvPicPr>
          <p:cNvPr id="2052" name="Picture 4" descr="C:\Users\Admin\Pictures\Saved Pictures\d1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0301" cy="134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66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280160" y="1859280"/>
            <a:ext cx="99212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 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xem</a:t>
            </a:r>
            <a:r>
              <a:rPr lang="en-US" sz="4000" dirty="0"/>
              <a:t> </a:t>
            </a:r>
            <a:r>
              <a:rPr lang="en-US" sz="4000" dirty="0" err="1"/>
              <a:t>tờ</a:t>
            </a:r>
            <a:r>
              <a:rPr lang="en-US" sz="4000" dirty="0"/>
              <a:t> </a:t>
            </a:r>
            <a:r>
              <a:rPr lang="en-US" sz="4000" dirty="0" err="1"/>
              <a:t>lịch</a:t>
            </a:r>
            <a:r>
              <a:rPr lang="en-US" sz="4000" dirty="0"/>
              <a:t> </a:t>
            </a:r>
            <a:r>
              <a:rPr lang="en-US" sz="4000" dirty="0" err="1"/>
              <a:t>tháng</a:t>
            </a:r>
            <a:r>
              <a:rPr lang="en-US" sz="4000" dirty="0"/>
              <a:t> </a:t>
            </a:r>
            <a:r>
              <a:rPr lang="en-US" sz="4000" dirty="0" err="1"/>
              <a:t>này</a:t>
            </a:r>
            <a:r>
              <a:rPr lang="en-US" sz="4000" dirty="0"/>
              <a:t>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trả</a:t>
            </a:r>
            <a:r>
              <a:rPr lang="en-US" sz="4000" dirty="0"/>
              <a:t> </a:t>
            </a:r>
            <a:r>
              <a:rPr lang="en-US" sz="4000" dirty="0" err="1"/>
              <a:t>lời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 smtClean="0"/>
              <a:t>hỏi</a:t>
            </a:r>
            <a:r>
              <a:rPr lang="en-US" sz="4000" dirty="0" smtClean="0"/>
              <a:t>.</a:t>
            </a:r>
          </a:p>
          <a:p>
            <a:endParaRPr lang="en-US" sz="4000" dirty="0"/>
          </a:p>
          <a:p>
            <a:r>
              <a:rPr lang="en-US" sz="3200" dirty="0" smtClean="0"/>
              <a:t>a) </a:t>
            </a:r>
            <a:r>
              <a:rPr lang="en-US" sz="3200" dirty="0" err="1" smtClean="0"/>
              <a:t>Hôm</a:t>
            </a:r>
            <a:r>
              <a:rPr lang="en-US" sz="3200" dirty="0" smtClean="0"/>
              <a:t> nay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mấy</a:t>
            </a:r>
            <a:r>
              <a:rPr lang="en-US" sz="3200" dirty="0" smtClean="0"/>
              <a:t>, </a:t>
            </a:r>
            <a:r>
              <a:rPr lang="en-US" sz="3200" dirty="0" err="1" smtClean="0"/>
              <a:t>ngày</a:t>
            </a:r>
            <a:r>
              <a:rPr lang="en-US" sz="3200" dirty="0" smtClean="0"/>
              <a:t> </a:t>
            </a:r>
            <a:r>
              <a:rPr lang="en-US" sz="3200" dirty="0" err="1" smtClean="0"/>
              <a:t>mấy</a:t>
            </a:r>
            <a:r>
              <a:rPr lang="en-US" sz="3200" dirty="0" smtClean="0"/>
              <a:t>, </a:t>
            </a:r>
            <a:r>
              <a:rPr lang="en-US" sz="3200" dirty="0" err="1" smtClean="0"/>
              <a:t>tháng</a:t>
            </a:r>
            <a:r>
              <a:rPr lang="en-US" sz="3200" dirty="0" smtClean="0"/>
              <a:t> </a:t>
            </a:r>
            <a:r>
              <a:rPr lang="en-US" sz="3200" dirty="0" err="1" smtClean="0"/>
              <a:t>mấy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b</a:t>
            </a:r>
            <a:r>
              <a:rPr lang="en-US" sz="3200" dirty="0"/>
              <a:t>) </a:t>
            </a:r>
            <a:r>
              <a:rPr lang="en-US" sz="3200" dirty="0" err="1"/>
              <a:t>Hôm</a:t>
            </a:r>
            <a:r>
              <a:rPr lang="en-US" sz="3200" dirty="0"/>
              <a:t> qua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,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,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?</a:t>
            </a:r>
          </a:p>
          <a:p>
            <a:r>
              <a:rPr lang="en-US" sz="3200" dirty="0"/>
              <a:t>c)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,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, </a:t>
            </a:r>
            <a:r>
              <a:rPr lang="en-US" sz="3200" dirty="0" err="1"/>
              <a:t>tháng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?</a:t>
            </a:r>
          </a:p>
        </p:txBody>
      </p:sp>
      <p:sp>
        <p:nvSpPr>
          <p:cNvPr id="31" name="Oval 30"/>
          <p:cNvSpPr/>
          <p:nvPr/>
        </p:nvSpPr>
        <p:spPr>
          <a:xfrm flipH="1">
            <a:off x="716280" y="1859280"/>
            <a:ext cx="563880" cy="563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02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1467505"/>
            <a:ext cx="7924800" cy="3444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7320" y="4911745"/>
            <a:ext cx="932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- Tháng 5 có bao nhiêu ngày?</a:t>
            </a:r>
          </a:p>
          <a:p>
            <a:r>
              <a:rPr lang="vi-VN" sz="2400" dirty="0"/>
              <a:t>- Tháng 5 có bao nhiêu ngày thứ Ba, đó là những ngày nào?</a:t>
            </a:r>
          </a:p>
          <a:p>
            <a:r>
              <a:rPr lang="vi-VN" sz="2400" dirty="0"/>
              <a:t>- Ngày 19 tháng 5 là sinh nhật Bác Hồ. Ngày đó là thứ mấy?</a:t>
            </a:r>
          </a:p>
        </p:txBody>
      </p:sp>
      <p:sp>
        <p:nvSpPr>
          <p:cNvPr id="8" name="Oval 7"/>
          <p:cNvSpPr/>
          <p:nvPr/>
        </p:nvSpPr>
        <p:spPr>
          <a:xfrm>
            <a:off x="2895600" y="655320"/>
            <a:ext cx="62484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0440" y="648146"/>
            <a:ext cx="722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Xem</a:t>
            </a:r>
            <a:r>
              <a:rPr lang="en-US" sz="2800" dirty="0" smtClean="0"/>
              <a:t> </a:t>
            </a:r>
            <a:r>
              <a:rPr lang="en-US" sz="2800" dirty="0" err="1" smtClean="0"/>
              <a:t>tờ</a:t>
            </a:r>
            <a:r>
              <a:rPr lang="en-US" sz="2800" dirty="0" smtClean="0"/>
              <a:t> </a:t>
            </a:r>
            <a:r>
              <a:rPr lang="en-US" sz="2800" dirty="0" err="1" smtClean="0"/>
              <a:t>lịch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rồi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86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60" y="1467505"/>
            <a:ext cx="7924800" cy="3444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8720" y="4911745"/>
            <a:ext cx="9326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- Tháng 5 có </a:t>
            </a:r>
            <a:r>
              <a:rPr lang="en-US" sz="2400" b="1" dirty="0" smtClean="0"/>
              <a:t>31 </a:t>
            </a:r>
            <a:r>
              <a:rPr lang="en-US" sz="2400" b="1" dirty="0" err="1" smtClean="0"/>
              <a:t>ngày</a:t>
            </a:r>
            <a:r>
              <a:rPr lang="en-US" sz="2400" b="1" dirty="0" smtClean="0"/>
              <a:t>.</a:t>
            </a:r>
            <a:endParaRPr lang="vi-VN" sz="2400" b="1" dirty="0"/>
          </a:p>
          <a:p>
            <a:r>
              <a:rPr lang="vi-VN" sz="2400" dirty="0"/>
              <a:t>- Tháng 5 có </a:t>
            </a:r>
            <a:r>
              <a:rPr lang="en-US" sz="2400" dirty="0" smtClean="0"/>
              <a:t> </a:t>
            </a:r>
            <a:r>
              <a:rPr lang="en-US" sz="2400" b="1" dirty="0" smtClean="0"/>
              <a:t>5</a:t>
            </a:r>
            <a:r>
              <a:rPr lang="en-US" sz="2400" dirty="0" smtClean="0"/>
              <a:t> </a:t>
            </a:r>
            <a:r>
              <a:rPr lang="vi-VN" sz="2400" dirty="0" smtClean="0"/>
              <a:t> </a:t>
            </a:r>
            <a:r>
              <a:rPr lang="vi-VN" sz="2400" dirty="0"/>
              <a:t>ngày thứ Ba, đó là những </a:t>
            </a:r>
            <a:r>
              <a:rPr lang="vi-VN" sz="2400" b="1" dirty="0" smtClean="0"/>
              <a:t>ng</a:t>
            </a:r>
            <a:r>
              <a:rPr lang="en-US" sz="2400" b="1" dirty="0" err="1" smtClean="0"/>
              <a:t>ày</a:t>
            </a:r>
            <a:r>
              <a:rPr lang="en-US" sz="2400" b="1" dirty="0" smtClean="0"/>
              <a:t> 3,10,17,24,31.</a:t>
            </a:r>
            <a:endParaRPr lang="vi-VN" sz="2400" b="1" dirty="0"/>
          </a:p>
          <a:p>
            <a:r>
              <a:rPr lang="vi-VN" sz="2400" dirty="0"/>
              <a:t>- Ngày 19 tháng 5 là sinh nhật Bác Hồ. Ngày đó là </a:t>
            </a:r>
            <a:r>
              <a:rPr lang="vi-VN" sz="2400" b="1" dirty="0"/>
              <a:t>thứ </a:t>
            </a:r>
            <a:r>
              <a:rPr lang="en-US" sz="2400" b="1" dirty="0" err="1" smtClean="0"/>
              <a:t>Năm</a:t>
            </a:r>
            <a:endParaRPr lang="vi-VN" sz="2400" b="1" dirty="0"/>
          </a:p>
        </p:txBody>
      </p:sp>
      <p:sp>
        <p:nvSpPr>
          <p:cNvPr id="8" name="Oval 7"/>
          <p:cNvSpPr/>
          <p:nvPr/>
        </p:nvSpPr>
        <p:spPr>
          <a:xfrm>
            <a:off x="2895600" y="655320"/>
            <a:ext cx="62484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0440" y="648146"/>
            <a:ext cx="7223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Xem</a:t>
            </a:r>
            <a:r>
              <a:rPr lang="en-US" sz="2800" dirty="0" smtClean="0"/>
              <a:t> </a:t>
            </a:r>
            <a:r>
              <a:rPr lang="en-US" sz="2800" dirty="0" err="1" smtClean="0"/>
              <a:t>tờ</a:t>
            </a:r>
            <a:r>
              <a:rPr lang="en-US" sz="2800" dirty="0" smtClean="0"/>
              <a:t> </a:t>
            </a:r>
            <a:r>
              <a:rPr lang="en-US" sz="2800" dirty="0" err="1" smtClean="0"/>
              <a:t>lịch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rồi</a:t>
            </a:r>
            <a:r>
              <a:rPr lang="en-US" sz="2800" dirty="0" smtClean="0"/>
              <a:t> </a:t>
            </a:r>
            <a:r>
              <a:rPr lang="en-US" sz="2800" dirty="0" err="1" smtClean="0"/>
              <a:t>trả</a:t>
            </a:r>
            <a:r>
              <a:rPr lang="en-US" sz="2800" dirty="0" smtClean="0"/>
              <a:t> </a:t>
            </a:r>
            <a:r>
              <a:rPr lang="en-US" sz="2800" dirty="0" err="1" smtClean="0"/>
              <a:t>lời</a:t>
            </a:r>
            <a:r>
              <a:rPr lang="en-US" sz="2800" dirty="0" smtClean="0"/>
              <a:t> </a:t>
            </a:r>
            <a:r>
              <a:rPr lang="en-US" sz="2800" dirty="0" err="1" smtClean="0"/>
              <a:t>câu</a:t>
            </a:r>
            <a:r>
              <a:rPr lang="en-US" sz="2800" dirty="0" smtClean="0"/>
              <a:t> </a:t>
            </a:r>
            <a:r>
              <a:rPr lang="en-US" sz="2800" dirty="0" err="1" smtClean="0"/>
              <a:t>hỏi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4968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1175385"/>
            <a:ext cx="4739640" cy="3683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862912"/>
            <a:ext cx="50139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a) Nêu các ngày còn thiếu trong tờ lịch tháng 6 ở bên.</a:t>
            </a:r>
          </a:p>
          <a:p>
            <a:r>
              <a:rPr lang="vi-VN" dirty="0"/>
              <a:t>b) Xem tờ lịch bên rồi trả lời câu hỏi.</a:t>
            </a:r>
          </a:p>
          <a:p>
            <a:r>
              <a:rPr lang="vi-VN" dirty="0"/>
              <a:t>- Ngày Quốc tế Thiếu nhi 1 tháng 6 là thứ mấy?</a:t>
            </a:r>
          </a:p>
          <a:p>
            <a:r>
              <a:rPr lang="vi-VN" dirty="0"/>
              <a:t>- Nếu hôm nay là thứ Năm ngày 16 tháng 6 thì thứ Năm tuần trước là ngày nào, thứ </a:t>
            </a:r>
            <a:r>
              <a:rPr lang="vi-VN" dirty="0" smtClean="0"/>
              <a:t>N</a:t>
            </a:r>
            <a:r>
              <a:rPr lang="en-US" dirty="0"/>
              <a:t>ă</a:t>
            </a:r>
            <a:r>
              <a:rPr lang="vi-VN" dirty="0" smtClean="0"/>
              <a:t>m </a:t>
            </a:r>
            <a:r>
              <a:rPr lang="vi-VN" dirty="0"/>
              <a:t>tuần sau là ngày nào?</a:t>
            </a:r>
          </a:p>
        </p:txBody>
      </p:sp>
      <p:sp>
        <p:nvSpPr>
          <p:cNvPr id="4" name="Oval 3"/>
          <p:cNvSpPr/>
          <p:nvPr/>
        </p:nvSpPr>
        <p:spPr>
          <a:xfrm>
            <a:off x="5394960" y="762000"/>
            <a:ext cx="457200" cy="624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8863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280" y="1175385"/>
            <a:ext cx="4739640" cy="3683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862912"/>
            <a:ext cx="5013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  <a:p>
            <a:r>
              <a:rPr lang="vi-VN" dirty="0"/>
              <a:t>- Ngày Quốc tế Thiếu nhi 1 tháng 6 là </a:t>
            </a:r>
            <a:r>
              <a:rPr lang="vi-VN" dirty="0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Tư</a:t>
            </a:r>
            <a:r>
              <a:rPr lang="en-US" dirty="0" smtClean="0"/>
              <a:t>.</a:t>
            </a:r>
            <a:endParaRPr lang="vi-VN" dirty="0"/>
          </a:p>
          <a:p>
            <a:r>
              <a:rPr lang="vi-VN" dirty="0"/>
              <a:t>- Nếu hôm nay là thứ Năm ngày 16 tháng 6 thì thứ Năm tuần trước là ngày </a:t>
            </a:r>
            <a:r>
              <a:rPr lang="en-US" dirty="0"/>
              <a:t>9</a:t>
            </a:r>
            <a:r>
              <a:rPr lang="vi-VN" dirty="0" smtClean="0"/>
              <a:t>, </a:t>
            </a:r>
            <a:r>
              <a:rPr lang="vi-VN" dirty="0"/>
              <a:t>thứ </a:t>
            </a:r>
            <a:r>
              <a:rPr lang="vi-VN" dirty="0" smtClean="0"/>
              <a:t>N</a:t>
            </a:r>
            <a:r>
              <a:rPr lang="en-US" dirty="0"/>
              <a:t>ă</a:t>
            </a:r>
            <a:r>
              <a:rPr lang="vi-VN" dirty="0" smtClean="0"/>
              <a:t>m </a:t>
            </a:r>
            <a:r>
              <a:rPr lang="vi-VN" dirty="0"/>
              <a:t>tuần sau là </a:t>
            </a:r>
            <a:r>
              <a:rPr lang="vi-VN" dirty="0" smtClean="0"/>
              <a:t>ngày</a:t>
            </a:r>
            <a:r>
              <a:rPr lang="en-US" dirty="0" smtClean="0"/>
              <a:t> 23.</a:t>
            </a:r>
            <a:endParaRPr lang="vi-VN" dirty="0"/>
          </a:p>
        </p:txBody>
      </p:sp>
      <p:sp>
        <p:nvSpPr>
          <p:cNvPr id="4" name="Oval 3"/>
          <p:cNvSpPr/>
          <p:nvPr/>
        </p:nvSpPr>
        <p:spPr>
          <a:xfrm>
            <a:off x="5394960" y="762000"/>
            <a:ext cx="457200" cy="624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21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7381" y="0"/>
            <a:ext cx="11376587" cy="573325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vi-VN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KÍNH CHÚC CÁC THẦY CÔ SỨC KHỎE, </a:t>
            </a:r>
          </a:p>
          <a:p>
            <a:pPr algn="ctr"/>
            <a:r>
              <a:rPr lang="vi-VN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E6085D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CHÚC CÁC EM CHĂM NGOAN HỌC GIỎI</a:t>
            </a:r>
            <a:endParaRPr lang="en-US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E6085D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770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433</Words>
  <Application>Microsoft Office PowerPoint</Application>
  <PresentationFormat>Custom</PresentationFormat>
  <Paragraphs>69</Paragraphs>
  <Slides>18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Package</vt:lpstr>
      <vt:lpstr>Lớp 2C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Windows User</cp:lastModifiedBy>
  <cp:revision>340</cp:revision>
  <dcterms:created xsi:type="dcterms:W3CDTF">2021-01-27T07:32:53Z</dcterms:created>
  <dcterms:modified xsi:type="dcterms:W3CDTF">2023-12-20T08:17:50Z</dcterms:modified>
</cp:coreProperties>
</file>