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699" r:id="rId4"/>
    <p:sldMasterId id="2147483705" r:id="rId5"/>
    <p:sldMasterId id="2147483717" r:id="rId6"/>
  </p:sldMasterIdLst>
  <p:notesMasterIdLst>
    <p:notesMasterId r:id="rId27"/>
  </p:notesMasterIdLst>
  <p:sldIdLst>
    <p:sldId id="257" r:id="rId7"/>
    <p:sldId id="258" r:id="rId8"/>
    <p:sldId id="260" r:id="rId9"/>
    <p:sldId id="287" r:id="rId10"/>
    <p:sldId id="261" r:id="rId11"/>
    <p:sldId id="263" r:id="rId12"/>
    <p:sldId id="266" r:id="rId13"/>
    <p:sldId id="288" r:id="rId14"/>
    <p:sldId id="289" r:id="rId15"/>
    <p:sldId id="290" r:id="rId16"/>
    <p:sldId id="291" r:id="rId17"/>
    <p:sldId id="267" r:id="rId18"/>
    <p:sldId id="292" r:id="rId19"/>
    <p:sldId id="293" r:id="rId20"/>
    <p:sldId id="294" r:id="rId21"/>
    <p:sldId id="295" r:id="rId22"/>
    <p:sldId id="281" r:id="rId23"/>
    <p:sldId id="375" r:id="rId24"/>
    <p:sldId id="376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F0673-9CE8-49C6-8A78-671C28D32005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F6B95-8B8B-4748-B765-9B4599BEA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07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4366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1716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4399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7957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7729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1951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8074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3133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9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2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6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0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3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3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6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7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4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74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7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7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7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7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7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7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7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1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6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76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7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7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7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5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7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186" name="Google Shape;186;p7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187" name="Google Shape;187;p7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7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7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8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78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193" name="Google Shape;193;p78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194" name="Google Shape;194;p78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195" name="Google Shape;195;p78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196" name="Google Shape;196;p7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7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7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9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7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7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7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2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0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80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207" name="Google Shape;207;p80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208" name="Google Shape;208;p8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8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8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8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4"/>
          <p:cNvSpPr txBox="1"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4"/>
          <p:cNvSpPr txBox="1"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5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0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1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81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p81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215" name="Google Shape;215;p8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8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8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5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82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82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8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8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8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2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83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83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8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8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8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46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Google Shape;234;p3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p3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7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97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95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29C2E-4D1E-4F59-91D1-95B83ABEEB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89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46A1F-9E99-4E72-9D09-5F6A6C41B36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03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3F7B2-BB06-4C2C-A0BF-C3C4D1F4133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11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A5044-FD65-4FF1-A11F-A08A23B46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791290-8644-42F6-B5E0-F85CF7EC2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33D05-94FB-4C5E-B518-DCC2AAFB8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B88B1-29F0-425B-B730-90FFD513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4D8C2-E049-4740-B647-7BDDFA79C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7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4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75D71-30C1-48A9-9A5F-B819DB0E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F9D2A-DCFE-40AD-922B-0981828C2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84EB9-A267-47AC-B22D-8D2DF923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AD9F7-1246-4049-AE7D-7100750B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213B9-4F73-4B2D-B206-FCA36F93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919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B0CD9-E983-44C1-9127-76D8D289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B8C8F-B3F2-4A32-B178-8457EECF8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DF85A-0A8A-4BFC-8B6E-A94821E16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09ADE-D65A-4F6E-A33B-505CF1971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695DD-162F-4209-8223-5CC50B45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63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74550-E8E1-41A5-9A7B-10CC6DE8E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A0BF4-0570-418C-BB53-9D00DD9CC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E899B-6BE6-4F35-A49D-0BC5A26B6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C3315-7A22-42AF-A6D4-42EAA2754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C21C9-BAAE-4AFE-BF7D-4CC5BD069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10EC3-2022-4B9F-B141-BD7E28CA6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792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9DEA-B958-4135-8DE9-9A2EFEA0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3B88F-25FB-4BB4-A113-4BEC053E5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8DFA1D-16A3-4265-872B-1F459ADFA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6B11D8-508F-4B60-8EC7-091BA2B61E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92EBDF-5186-493E-8C4B-2803A32D8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4A70DE-27FA-4BCA-AB6A-14A7759CD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C5527F-FB8E-41C3-89BB-F51476F1C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685927-B06B-4F71-8DF6-F4B2B601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0266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6E1-B379-4A24-B3DC-195F63781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76B45D-0E6A-4328-824C-414AD7E81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6F6AB-1493-4EBD-ACFF-988CAE0ED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17FAB-4C9A-4BBB-BE34-7F038B370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826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8A282F-6030-4E13-B336-C3224238D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B488AF-C119-41A3-A04D-ADAF9AA39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77018-DAD6-426F-B4EE-6FDD0043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940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9A705-BC4D-49DB-B09D-F7E90350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86AD4-2EBE-49A9-BF2A-9665110BE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D14204-EE86-4E47-900E-4963C3F39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8AC5F-65B6-4CC7-8C52-171EA69A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52EA3-F6AF-440F-A478-71898EF0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00540-C9AF-49E7-AD70-76EDA839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5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B8FF-CFE9-4ACF-AA48-290F44A39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0CB49D-2621-4654-A2BB-EFD6254E4C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C1A00-DF43-492C-9282-BD657F09F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8944C-3C65-45A0-A697-DC07FC24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5B58D-29E4-47ED-8F4F-A40CED9D1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78D65-EA77-4E13-B6FE-F5438DDA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896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EF80A-1FF9-47B9-89F3-D140A80C7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31FB5-D5B4-46FD-9D42-69E54CF4E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47D8F-51E6-45AB-8F7D-B3F477FD7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51A7D-3697-4A43-8725-F8D0CC45C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A23A5-1B07-41E7-9080-963AC7CFF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670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4A1D23-1755-4FE8-ACA0-DF34247459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8E86B-65CD-428A-8DB6-B51195AAB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F48AD-4DD4-41B5-9B17-248A5B57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F05BE-A69D-47D4-B7B9-6A25918F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C3955-5B5E-4F84-8AF6-44B221F6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27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6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6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656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9833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28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219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743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639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047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375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632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2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57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5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2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55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8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58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58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58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5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9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3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0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0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60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6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1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1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1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6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3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D2D58CB-F94B-D2D8-7977-78F35B3E759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6" y="123825"/>
            <a:ext cx="1304924" cy="130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108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5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7" name="Google Shape;157;p35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3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3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388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36A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9986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9974-F0DC-4DB8-9A38-2F8F55216D1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518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B1F8B1-A3CB-4C90-9642-D564DAFA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AE7F6-FE4F-4BD5-AED0-35B300610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BA93C-2C38-4D3F-89D4-34392A3A69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F09B-D746-4DA2-841D-CC046C657822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92D5-0E83-4243-BADE-64C5CD778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1972A-B656-4814-B064-4E4719A6F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3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35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image" Target="../media/image35.png"/><Relationship Id="rId18" Type="http://schemas.openxmlformats.org/officeDocument/2006/relationships/image" Target="../media/image40.emf"/><Relationship Id="rId3" Type="http://schemas.openxmlformats.org/officeDocument/2006/relationships/tags" Target="../tags/tag3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tags" Target="../tags/tag2.xml"/><Relationship Id="rId16" Type="http://schemas.openxmlformats.org/officeDocument/2006/relationships/image" Target="../media/image38.png"/><Relationship Id="rId20" Type="http://schemas.microsoft.com/office/2007/relationships/hdphoto" Target="../media/hdphoto1.wdp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33.emf"/><Relationship Id="rId5" Type="http://schemas.openxmlformats.org/officeDocument/2006/relationships/tags" Target="../tags/tag5.xml"/><Relationship Id="rId15" Type="http://schemas.openxmlformats.org/officeDocument/2006/relationships/image" Target="../media/image37.png"/><Relationship Id="rId10" Type="http://schemas.openxmlformats.org/officeDocument/2006/relationships/image" Target="../media/image32.emf"/><Relationship Id="rId19" Type="http://schemas.openxmlformats.org/officeDocument/2006/relationships/image" Target="../media/image41.png"/><Relationship Id="rId4" Type="http://schemas.openxmlformats.org/officeDocument/2006/relationships/tags" Target="../tags/tag4.xml"/><Relationship Id="rId9" Type="http://schemas.openxmlformats.org/officeDocument/2006/relationships/image" Target="../media/image31.emf"/><Relationship Id="rId1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5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NULL" TargetMode="Externa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48.gif"/><Relationship Id="rId4" Type="http://schemas.microsoft.com/office/2007/relationships/media" Target="../media/media3.mp3"/><Relationship Id="rId9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899" y="4512152"/>
            <a:ext cx="5302467" cy="2978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94251" y="5233892"/>
            <a:ext cx="2200147" cy="1624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0" y="-517401"/>
            <a:ext cx="2497073" cy="27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1"/>
          <p:cNvSpPr txBox="1"/>
          <p:nvPr/>
        </p:nvSpPr>
        <p:spPr>
          <a:xfrm>
            <a:off x="6092826" y="3095201"/>
            <a:ext cx="6350" cy="746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404388"/>
              </a:lnSpc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B825B6-E99B-2DEB-9739-93BB659CCD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0461" y="844584"/>
            <a:ext cx="5834378" cy="2139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F099E2-6470-2FB9-7E21-3A99ACCABB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7092" y="2538907"/>
            <a:ext cx="8401016" cy="178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3390900" y="600075"/>
            <a:ext cx="5276850" cy="124777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oogle Shape;970;p16">
            <a:extLst>
              <a:ext uri="{FF2B5EF4-FFF2-40B4-BE49-F238E27FC236}">
                <a16:creationId xmlns:a16="http://schemas.microsoft.com/office/drawing/2014/main" id="{99535B1D-C710-4716-8D8C-71DA528E7E6C}"/>
              </a:ext>
            </a:extLst>
          </p:cNvPr>
          <p:cNvGrpSpPr/>
          <p:nvPr/>
        </p:nvGrpSpPr>
        <p:grpSpPr>
          <a:xfrm>
            <a:off x="1919910" y="2738877"/>
            <a:ext cx="2032965" cy="711200"/>
            <a:chOff x="6019800" y="2256123"/>
            <a:chExt cx="2819400" cy="1066800"/>
          </a:xfrm>
        </p:grpSpPr>
        <p:sp>
          <p:nvSpPr>
            <p:cNvPr id="9" name="Google Shape;971;p16">
              <a:extLst>
                <a:ext uri="{FF2B5EF4-FFF2-40B4-BE49-F238E27FC236}">
                  <a16:creationId xmlns:a16="http://schemas.microsoft.com/office/drawing/2014/main" id="{0C83A8D0-80CC-A1DB-8B72-6E188E7D976D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72;p16">
              <a:extLst>
                <a:ext uri="{FF2B5EF4-FFF2-40B4-BE49-F238E27FC236}">
                  <a16:creationId xmlns:a16="http://schemas.microsoft.com/office/drawing/2014/main" id="{DE3721A3-F6F3-D834-28E6-45E8044D31AF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Mắt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2478DFB-8D98-703D-9A5E-964768C76198}"/>
              </a:ext>
            </a:extLst>
          </p:cNvPr>
          <p:cNvCxnSpPr>
            <a:cxnSpLocks/>
          </p:cNvCxnSpPr>
          <p:nvPr/>
        </p:nvCxnSpPr>
        <p:spPr>
          <a:xfrm flipH="1">
            <a:off x="3324225" y="1885950"/>
            <a:ext cx="2486025" cy="89535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oogle Shape;970;p16">
            <a:extLst>
              <a:ext uri="{FF2B5EF4-FFF2-40B4-BE49-F238E27FC236}">
                <a16:creationId xmlns:a16="http://schemas.microsoft.com/office/drawing/2014/main" id="{2A1E77D6-EE3D-B4A4-9394-8CC9D7130238}"/>
              </a:ext>
            </a:extLst>
          </p:cNvPr>
          <p:cNvGrpSpPr/>
          <p:nvPr/>
        </p:nvGrpSpPr>
        <p:grpSpPr>
          <a:xfrm>
            <a:off x="4939335" y="2729352"/>
            <a:ext cx="1823415" cy="711200"/>
            <a:chOff x="6019800" y="2256123"/>
            <a:chExt cx="2819400" cy="1066800"/>
          </a:xfrm>
        </p:grpSpPr>
        <p:sp>
          <p:nvSpPr>
            <p:cNvPr id="29" name="Google Shape;971;p16">
              <a:extLst>
                <a:ext uri="{FF2B5EF4-FFF2-40B4-BE49-F238E27FC236}">
                  <a16:creationId xmlns:a16="http://schemas.microsoft.com/office/drawing/2014/main" id="{622AE5D6-1BAA-7197-A21D-8C811D6A3691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972;p16">
              <a:extLst>
                <a:ext uri="{FF2B5EF4-FFF2-40B4-BE49-F238E27FC236}">
                  <a16:creationId xmlns:a16="http://schemas.microsoft.com/office/drawing/2014/main" id="{DEBEA5A4-F578-F378-6201-9BBF84437D39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Mũi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D9367CC-261A-58B3-84A9-D6FA612B0062}"/>
              </a:ext>
            </a:extLst>
          </p:cNvPr>
          <p:cNvCxnSpPr>
            <a:cxnSpLocks/>
          </p:cNvCxnSpPr>
          <p:nvPr/>
        </p:nvCxnSpPr>
        <p:spPr>
          <a:xfrm flipH="1">
            <a:off x="5829300" y="1866900"/>
            <a:ext cx="190500" cy="8477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7" name="Google Shape;970;p16">
            <a:extLst>
              <a:ext uri="{FF2B5EF4-FFF2-40B4-BE49-F238E27FC236}">
                <a16:creationId xmlns:a16="http://schemas.microsoft.com/office/drawing/2014/main" id="{1506E480-1265-B3D1-85F2-A1D7A98EBFFE}"/>
              </a:ext>
            </a:extLst>
          </p:cNvPr>
          <p:cNvGrpSpPr/>
          <p:nvPr/>
        </p:nvGrpSpPr>
        <p:grpSpPr>
          <a:xfrm>
            <a:off x="7225335" y="2719827"/>
            <a:ext cx="1823415" cy="711200"/>
            <a:chOff x="6019800" y="2256123"/>
            <a:chExt cx="2819400" cy="1066800"/>
          </a:xfrm>
        </p:grpSpPr>
        <p:sp>
          <p:nvSpPr>
            <p:cNvPr id="2058" name="Google Shape;971;p16">
              <a:extLst>
                <a:ext uri="{FF2B5EF4-FFF2-40B4-BE49-F238E27FC236}">
                  <a16:creationId xmlns:a16="http://schemas.microsoft.com/office/drawing/2014/main" id="{2F351FDF-8335-8140-A533-544453B909F7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9" name="Google Shape;972;p16">
              <a:extLst>
                <a:ext uri="{FF2B5EF4-FFF2-40B4-BE49-F238E27FC236}">
                  <a16:creationId xmlns:a16="http://schemas.microsoft.com/office/drawing/2014/main" id="{7FA38546-062F-3F97-F53B-B2F16ED7418C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Tai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060" name="Straight Arrow Connector 2059">
            <a:extLst>
              <a:ext uri="{FF2B5EF4-FFF2-40B4-BE49-F238E27FC236}">
                <a16:creationId xmlns:a16="http://schemas.microsoft.com/office/drawing/2014/main" id="{418BCA6E-1E8D-59B4-CC46-CE21E76E2C41}"/>
              </a:ext>
            </a:extLst>
          </p:cNvPr>
          <p:cNvCxnSpPr>
            <a:cxnSpLocks/>
          </p:cNvCxnSpPr>
          <p:nvPr/>
        </p:nvCxnSpPr>
        <p:spPr>
          <a:xfrm>
            <a:off x="6543675" y="1857375"/>
            <a:ext cx="1571625" cy="8477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2" name="Google Shape;970;p16">
            <a:extLst>
              <a:ext uri="{FF2B5EF4-FFF2-40B4-BE49-F238E27FC236}">
                <a16:creationId xmlns:a16="http://schemas.microsoft.com/office/drawing/2014/main" id="{19266670-482B-AD5F-D70F-C068F9632CB5}"/>
              </a:ext>
            </a:extLst>
          </p:cNvPr>
          <p:cNvGrpSpPr/>
          <p:nvPr/>
        </p:nvGrpSpPr>
        <p:grpSpPr>
          <a:xfrm>
            <a:off x="9425610" y="2700777"/>
            <a:ext cx="1823415" cy="711200"/>
            <a:chOff x="6019800" y="2256123"/>
            <a:chExt cx="2819400" cy="1066800"/>
          </a:xfrm>
        </p:grpSpPr>
        <p:sp>
          <p:nvSpPr>
            <p:cNvPr id="2063" name="Google Shape;971;p16">
              <a:extLst>
                <a:ext uri="{FF2B5EF4-FFF2-40B4-BE49-F238E27FC236}">
                  <a16:creationId xmlns:a16="http://schemas.microsoft.com/office/drawing/2014/main" id="{5924DFDE-0589-CACA-450A-95A382597795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4" name="Google Shape;972;p16">
              <a:extLst>
                <a:ext uri="{FF2B5EF4-FFF2-40B4-BE49-F238E27FC236}">
                  <a16:creationId xmlns:a16="http://schemas.microsoft.com/office/drawing/2014/main" id="{CF698BA2-6A79-BFEE-C132-E03C49B0F415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667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Tay</a:t>
              </a:r>
              <a:endParaRPr sz="9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cxnSp>
        <p:nvCxnSpPr>
          <p:cNvPr id="2065" name="Straight Arrow Connector 2064">
            <a:extLst>
              <a:ext uri="{FF2B5EF4-FFF2-40B4-BE49-F238E27FC236}">
                <a16:creationId xmlns:a16="http://schemas.microsoft.com/office/drawing/2014/main" id="{8F89890F-11D4-2C34-7BAC-8DF229B6503E}"/>
              </a:ext>
            </a:extLst>
          </p:cNvPr>
          <p:cNvCxnSpPr>
            <a:cxnSpLocks/>
          </p:cNvCxnSpPr>
          <p:nvPr/>
        </p:nvCxnSpPr>
        <p:spPr>
          <a:xfrm>
            <a:off x="7400925" y="1838325"/>
            <a:ext cx="2914650" cy="8477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55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2286000" y="271012"/>
            <a:ext cx="8648699" cy="553972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lvl="0" defTabSz="609630">
              <a:buClr>
                <a:srgbClr val="000000"/>
              </a:buClr>
            </a:pP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2. Quan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và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ghi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chép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kết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quả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quan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77BDC6-E154-59B4-ED2F-28923CF48525}"/>
              </a:ext>
            </a:extLst>
          </p:cNvPr>
          <p:cNvSpPr txBox="1"/>
          <p:nvPr/>
        </p:nvSpPr>
        <p:spPr>
          <a:xfrm>
            <a:off x="762000" y="895350"/>
            <a:ext cx="466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C32C47-3EBE-FE24-DC92-25C647B4F536}"/>
              </a:ext>
            </a:extLst>
          </p:cNvPr>
          <p:cNvSpPr txBox="1"/>
          <p:nvPr/>
        </p:nvSpPr>
        <p:spPr>
          <a:xfrm>
            <a:off x="723900" y="1476375"/>
            <a:ext cx="466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D541837-88A0-5402-8ACD-AC7FCCB557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913389"/>
              </p:ext>
            </p:extLst>
          </p:nvPr>
        </p:nvGraphicFramePr>
        <p:xfrm>
          <a:off x="2724151" y="1581150"/>
          <a:ext cx="7038975" cy="230505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346325">
                  <a:extLst>
                    <a:ext uri="{9D8B030D-6E8A-4147-A177-3AD203B41FA5}">
                      <a16:colId xmlns:a16="http://schemas.microsoft.com/office/drawing/2014/main" val="633531922"/>
                    </a:ext>
                  </a:extLst>
                </a:gridCol>
                <a:gridCol w="2346325">
                  <a:extLst>
                    <a:ext uri="{9D8B030D-6E8A-4147-A177-3AD203B41FA5}">
                      <a16:colId xmlns:a16="http://schemas.microsoft.com/office/drawing/2014/main" val="459974232"/>
                    </a:ext>
                  </a:extLst>
                </a:gridCol>
                <a:gridCol w="2346325">
                  <a:extLst>
                    <a:ext uri="{9D8B030D-6E8A-4147-A177-3AD203B41FA5}">
                      <a16:colId xmlns:a16="http://schemas.microsoft.com/office/drawing/2014/main" val="519648245"/>
                    </a:ext>
                  </a:extLst>
                </a:gridCol>
              </a:tblGrid>
              <a:tr h="44382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bao quát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19544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 dáng, kích thước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 sắc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 lông (da)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377049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Bé nhỏ,...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Trắng muốt,...</a:t>
                      </a:r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Mềm mại,...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862836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FB3A5C5-5EFE-1821-A2E4-46DB88800C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622303"/>
              </p:ext>
            </p:extLst>
          </p:nvPr>
        </p:nvGraphicFramePr>
        <p:xfrm>
          <a:off x="2305050" y="4133850"/>
          <a:ext cx="8001000" cy="235138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00250">
                  <a:extLst>
                    <a:ext uri="{9D8B030D-6E8A-4147-A177-3AD203B41FA5}">
                      <a16:colId xmlns:a16="http://schemas.microsoft.com/office/drawing/2014/main" val="633531922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459974232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519648245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3935312813"/>
                    </a:ext>
                  </a:extLst>
                </a:gridCol>
              </a:tblGrid>
              <a:tr h="443826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của từng bộ phận</a:t>
                      </a: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919544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Mũi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770490"/>
                  </a:ext>
                </a:extLst>
              </a:tr>
              <a:tr h="9306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xoe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,..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nhỏ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xíu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cong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628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82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1"/>
          <p:cNvSpPr/>
          <p:nvPr/>
        </p:nvSpPr>
        <p:spPr>
          <a:xfrm>
            <a:off x="487626" y="177800"/>
            <a:ext cx="11313583" cy="5333999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  <a:buSzPts val="1800"/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9" name="Google Shape;899;p11"/>
          <p:cNvGrpSpPr/>
          <p:nvPr/>
        </p:nvGrpSpPr>
        <p:grpSpPr>
          <a:xfrm>
            <a:off x="619413" y="1212850"/>
            <a:ext cx="11005127" cy="2463800"/>
            <a:chOff x="900544" y="2705100"/>
            <a:chExt cx="16507691" cy="3695701"/>
          </a:xfrm>
        </p:grpSpPr>
        <p:sp>
          <p:nvSpPr>
            <p:cNvPr id="900" name="Google Shape;900;p11"/>
            <p:cNvSpPr/>
            <p:nvPr/>
          </p:nvSpPr>
          <p:spPr>
            <a:xfrm>
              <a:off x="900544" y="2705100"/>
              <a:ext cx="16507691" cy="3695701"/>
            </a:xfrm>
            <a:prstGeom prst="roundRect">
              <a:avLst>
                <a:gd name="adj" fmla="val 16667"/>
              </a:avLst>
            </a:prstGeom>
            <a:solidFill>
              <a:srgbClr val="93CDDD">
                <a:alpha val="74901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11"/>
            <p:cNvSpPr/>
            <p:nvPr/>
          </p:nvSpPr>
          <p:spPr>
            <a:xfrm>
              <a:off x="921327" y="2826696"/>
              <a:ext cx="16191888" cy="30838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Lưu ý: Quan sát kĩ đặc điểm nổi bật của con vật khiến em thấy thú vị (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 sừng trâu cong vút, đuôi mèo dài, mỏ vẹt khoằm,...).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05" name="Google Shape;90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691" y="4353445"/>
            <a:ext cx="2516909" cy="2479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3600" y="4164932"/>
            <a:ext cx="5454073" cy="3067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2286000" y="271012"/>
            <a:ext cx="8648699" cy="553972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2. Quan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chép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kết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quan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77BDC6-E154-59B4-ED2F-28923CF48525}"/>
              </a:ext>
            </a:extLst>
          </p:cNvPr>
          <p:cNvSpPr txBox="1"/>
          <p:nvPr/>
        </p:nvSpPr>
        <p:spPr>
          <a:xfrm>
            <a:off x="771525" y="962025"/>
            <a:ext cx="4667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thói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quen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71FFEC9-DF25-5AAC-98E8-B65F083F6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633122"/>
              </p:ext>
            </p:extLst>
          </p:nvPr>
        </p:nvGraphicFramePr>
        <p:xfrm>
          <a:off x="1571625" y="1790700"/>
          <a:ext cx="8696324" cy="240873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825017">
                  <a:extLst>
                    <a:ext uri="{9D8B030D-6E8A-4147-A177-3AD203B41FA5}">
                      <a16:colId xmlns:a16="http://schemas.microsoft.com/office/drawing/2014/main" val="3263803861"/>
                    </a:ext>
                  </a:extLst>
                </a:gridCol>
                <a:gridCol w="1849251">
                  <a:extLst>
                    <a:ext uri="{9D8B030D-6E8A-4147-A177-3AD203B41FA5}">
                      <a16:colId xmlns:a16="http://schemas.microsoft.com/office/drawing/2014/main" val="3286106071"/>
                    </a:ext>
                  </a:extLst>
                </a:gridCol>
                <a:gridCol w="2378672">
                  <a:extLst>
                    <a:ext uri="{9D8B030D-6E8A-4147-A177-3AD203B41FA5}">
                      <a16:colId xmlns:a16="http://schemas.microsoft.com/office/drawing/2014/main" val="1810851344"/>
                    </a:ext>
                  </a:extLst>
                </a:gridCol>
                <a:gridCol w="2643384">
                  <a:extLst>
                    <a:ext uri="{9D8B030D-6E8A-4147-A177-3AD203B41FA5}">
                      <a16:colId xmlns:a16="http://schemas.microsoft.com/office/drawing/2014/main" val="2338744536"/>
                    </a:ext>
                  </a:extLst>
                </a:gridCol>
              </a:tblGrid>
              <a:tr h="10191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Nằm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Chạy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Trèo cây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 động khác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0094393"/>
                  </a:ext>
                </a:extLst>
              </a:tr>
              <a:tr h="13895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Cuộn tròn,...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Êm ru,...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Nhanh thoăn thoắt,...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.........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628877"/>
                  </a:ext>
                </a:extLst>
              </a:tr>
            </a:tbl>
          </a:graphicData>
        </a:graphic>
      </p:graphicFrame>
      <p:grpSp>
        <p:nvGrpSpPr>
          <p:cNvPr id="3" name="Google Shape;899;p11">
            <a:extLst>
              <a:ext uri="{FF2B5EF4-FFF2-40B4-BE49-F238E27FC236}">
                <a16:creationId xmlns:a16="http://schemas.microsoft.com/office/drawing/2014/main" id="{283F418D-1DE7-290A-9B08-90EB4C115780}"/>
              </a:ext>
            </a:extLst>
          </p:cNvPr>
          <p:cNvGrpSpPr/>
          <p:nvPr/>
        </p:nvGrpSpPr>
        <p:grpSpPr>
          <a:xfrm>
            <a:off x="657513" y="4429124"/>
            <a:ext cx="11005127" cy="1933575"/>
            <a:chOff x="900544" y="2705100"/>
            <a:chExt cx="16507691" cy="3695701"/>
          </a:xfrm>
        </p:grpSpPr>
        <p:sp>
          <p:nvSpPr>
            <p:cNvPr id="4" name="Google Shape;900;p11">
              <a:extLst>
                <a:ext uri="{FF2B5EF4-FFF2-40B4-BE49-F238E27FC236}">
                  <a16:creationId xmlns:a16="http://schemas.microsoft.com/office/drawing/2014/main" id="{1AEC81D8-AE29-2763-7193-E6C2649C1D64}"/>
                </a:ext>
              </a:extLst>
            </p:cNvPr>
            <p:cNvSpPr/>
            <p:nvPr/>
          </p:nvSpPr>
          <p:spPr>
            <a:xfrm>
              <a:off x="900544" y="2705100"/>
              <a:ext cx="16507691" cy="3695701"/>
            </a:xfrm>
            <a:prstGeom prst="roundRect">
              <a:avLst>
                <a:gd name="adj" fmla="val 16667"/>
              </a:avLst>
            </a:prstGeom>
            <a:solidFill>
              <a:srgbClr val="93CDDD">
                <a:alpha val="74901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901;p11">
              <a:extLst>
                <a:ext uri="{FF2B5EF4-FFF2-40B4-BE49-F238E27FC236}">
                  <a16:creationId xmlns:a16="http://schemas.microsoft.com/office/drawing/2014/main" id="{E0B4F36A-A936-D4C6-333F-A95680269411}"/>
                </a:ext>
              </a:extLst>
            </p:cNvPr>
            <p:cNvSpPr/>
            <p:nvPr/>
          </p:nvSpPr>
          <p:spPr>
            <a:xfrm>
              <a:off x="921327" y="2826697"/>
              <a:ext cx="16191888" cy="3505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Lưu ý: Quan sát kĩ hoạt động nổi bật của con vật khiến em thấy thú vị (</a:t>
              </a:r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ví dụ: mèo chạy nhảy êm như ru, rùa đi rất chậm, ngựa chạy rất nhanh, tắc kè có thể đổi màu,...).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70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1016000" y="318637"/>
            <a:ext cx="2641600" cy="615527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3.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Sắp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xếp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ý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A6038C-4AA8-1055-D0C6-96166846BF42}"/>
              </a:ext>
            </a:extLst>
          </p:cNvPr>
          <p:cNvSpPr txBox="1"/>
          <p:nvPr/>
        </p:nvSpPr>
        <p:spPr>
          <a:xfrm>
            <a:off x="923924" y="1200150"/>
            <a:ext cx="7124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40D06-95CC-265D-BEAA-F035BAC51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528887"/>
            <a:ext cx="4904118" cy="1804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13A4C8-AA0C-F295-9412-A7498D42D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562" y="2519362"/>
            <a:ext cx="4443927" cy="1814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8538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1015999" y="318637"/>
            <a:ext cx="4117975" cy="615527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4.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Trao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đổi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,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góp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C0C0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ý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C0C0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2" name="图片 12">
            <a:extLst>
              <a:ext uri="{FF2B5EF4-FFF2-40B4-BE49-F238E27FC236}">
                <a16:creationId xmlns:a16="http://schemas.microsoft.com/office/drawing/2014/main" id="{C9AECAE2-4730-569C-63BE-4CFF75BF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767"/>
            <a:ext cx="4872789" cy="3681190"/>
          </a:xfrm>
          <a:prstGeom prst="rect">
            <a:avLst/>
          </a:prstGeom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81251AB6-C3E5-1B34-E5EF-37AF22CA8CED}"/>
              </a:ext>
            </a:extLst>
          </p:cNvPr>
          <p:cNvSpPr/>
          <p:nvPr/>
        </p:nvSpPr>
        <p:spPr>
          <a:xfrm>
            <a:off x="2676525" y="1339333"/>
            <a:ext cx="8949417" cy="1318142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Ghi chép được các đặc điểm ngoại hình, hoạt động, thói quen của con vật.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0F2EBD7D-8C52-9B89-6A42-191EE866BE9D}"/>
              </a:ext>
            </a:extLst>
          </p:cNvPr>
          <p:cNvSpPr/>
          <p:nvPr/>
        </p:nvSpPr>
        <p:spPr>
          <a:xfrm>
            <a:off x="4337887" y="3206867"/>
            <a:ext cx="7196888" cy="1088908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Ghi chép được đặc điểm nổi bật của con vật.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64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"/>
          <p:cNvSpPr txBox="1"/>
          <p:nvPr/>
        </p:nvSpPr>
        <p:spPr>
          <a:xfrm>
            <a:off x="4425950" y="3609975"/>
            <a:ext cx="6056241" cy="17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749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Vận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 </a:t>
            </a:r>
            <a:r>
              <a:rPr kumimoji="0" lang="en-US" sz="6600" b="1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dụng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Sigmar One"/>
              <a:cs typeface="Calibri" panose="020F0502020204030204" pitchFamily="34" charset="0"/>
              <a:sym typeface="Sigmar One"/>
            </a:endParaRPr>
          </a:p>
        </p:txBody>
      </p:sp>
    </p:spTree>
    <p:extLst>
      <p:ext uri="{BB962C8B-B14F-4D97-AF65-F5344CB8AC3E}">
        <p14:creationId xmlns:p14="http://schemas.microsoft.com/office/powerpoint/2010/main" val="4296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9055967" y="440590"/>
            <a:ext cx="2258558" cy="3192836"/>
          </a:xfrm>
          <a:prstGeom prst="rect">
            <a:avLst/>
          </a:prstGeom>
        </p:spPr>
      </p:pic>
      <p:pic>
        <p:nvPicPr>
          <p:cNvPr id="4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 rot="20166082">
            <a:off x="2619733" y="172345"/>
            <a:ext cx="1563609" cy="23893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429209" y="779115"/>
            <a:ext cx="10630678" cy="591366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6" name="PA_5">
            <a:extLst>
              <a:ext uri="{FF2B5EF4-FFF2-40B4-BE49-F238E27FC236}">
                <a16:creationId xmlns:a16="http://schemas.microsoft.com/office/drawing/2014/main" id="{C51EFB2B-6B52-4514-B809-AE5171A0AA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lum contrast="20000"/>
          </a:blip>
          <a:stretch>
            <a:fillRect/>
          </a:stretch>
        </p:blipFill>
        <p:spPr>
          <a:xfrm>
            <a:off x="1705379" y="4746238"/>
            <a:ext cx="9630278" cy="1857253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lum contrast="20000"/>
          </a:blip>
          <a:stretch>
            <a:fillRect/>
          </a:stretch>
        </p:blipFill>
        <p:spPr>
          <a:xfrm>
            <a:off x="9757688" y="3787847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lum contrast="20000"/>
          </a:blip>
          <a:stretch>
            <a:fillRect/>
          </a:stretch>
        </p:blipFill>
        <p:spPr>
          <a:xfrm>
            <a:off x="8786657" y="5810242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959099" y="-196596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grpSp>
        <p:nvGrpSpPr>
          <p:cNvPr id="17" name="组合 5">
            <a:extLst>
              <a:ext uri="{FF2B5EF4-FFF2-40B4-BE49-F238E27FC236}">
                <a16:creationId xmlns:a16="http://schemas.microsoft.com/office/drawing/2014/main" id="{1FA02398-16E0-4799-B35B-8D432C91AAC7}"/>
              </a:ext>
            </a:extLst>
          </p:cNvPr>
          <p:cNvGrpSpPr/>
          <p:nvPr/>
        </p:nvGrpSpPr>
        <p:grpSpPr>
          <a:xfrm>
            <a:off x="1107750" y="336867"/>
            <a:ext cx="619450" cy="726240"/>
            <a:chOff x="2951064" y="3044493"/>
            <a:chExt cx="1293780" cy="1516822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5809A891-B9DE-4ABF-B0F2-2AF80F3EC4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/>
          </p:blipFill>
          <p:spPr>
            <a:xfrm>
              <a:off x="3681543" y="3633296"/>
              <a:ext cx="563301" cy="900264"/>
            </a:xfrm>
            <a:prstGeom prst="rect">
              <a:avLst/>
            </a:prstGeom>
          </p:spPr>
        </p:pic>
        <p:pic>
          <p:nvPicPr>
            <p:cNvPr id="19" name="图片 4">
              <a:extLst>
                <a:ext uri="{FF2B5EF4-FFF2-40B4-BE49-F238E27FC236}">
                  <a16:creationId xmlns:a16="http://schemas.microsoft.com/office/drawing/2014/main" id="{C7B63D9B-7CDD-47D0-84E4-07F4DAE1E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8" t="62108" r="41096"/>
            <a:stretch/>
          </p:blipFill>
          <p:spPr>
            <a:xfrm>
              <a:off x="2951064" y="3044493"/>
              <a:ext cx="949085" cy="1516822"/>
            </a:xfrm>
            <a:prstGeom prst="rect">
              <a:avLst/>
            </a:prstGeom>
          </p:spPr>
        </p:pic>
      </p:grpSp>
      <p:pic>
        <p:nvPicPr>
          <p:cNvPr id="27" name="图片 32">
            <a:extLst>
              <a:ext uri="{FF2B5EF4-FFF2-40B4-BE49-F238E27FC236}">
                <a16:creationId xmlns:a16="http://schemas.microsoft.com/office/drawing/2014/main" id="{E59DE620-DDE6-4F22-A2EA-529A214D839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9588620" y="4989190"/>
            <a:ext cx="563301" cy="900264"/>
          </a:xfrm>
          <a:prstGeom prst="rect">
            <a:avLst/>
          </a:prstGeom>
        </p:spPr>
      </p:pic>
      <p:pic>
        <p:nvPicPr>
          <p:cNvPr id="28" name="图片 37">
            <a:extLst>
              <a:ext uri="{FF2B5EF4-FFF2-40B4-BE49-F238E27FC236}">
                <a16:creationId xmlns:a16="http://schemas.microsoft.com/office/drawing/2014/main" id="{DA9A471B-7D05-4F56-BDB0-C30C65DF645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8" t="62108" r="41096"/>
          <a:stretch>
            <a:fillRect/>
          </a:stretch>
        </p:blipFill>
        <p:spPr>
          <a:xfrm>
            <a:off x="8852091" y="4369676"/>
            <a:ext cx="949085" cy="1516822"/>
          </a:xfrm>
          <a:prstGeom prst="rect">
            <a:avLst/>
          </a:prstGeom>
        </p:spPr>
      </p:pic>
      <p:pic>
        <p:nvPicPr>
          <p:cNvPr id="29" name="图片 38" descr="图片包含 物体&#10;&#10;已生成高可信度的说明">
            <a:extLst>
              <a:ext uri="{FF2B5EF4-FFF2-40B4-BE49-F238E27FC236}">
                <a16:creationId xmlns:a16="http://schemas.microsoft.com/office/drawing/2014/main" id="{7EE7291A-E614-40EB-903C-7A3978F870F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0" t="45049" r="32944" b="46077"/>
          <a:stretch>
            <a:fillRect/>
          </a:stretch>
        </p:blipFill>
        <p:spPr>
          <a:xfrm>
            <a:off x="8970281" y="971502"/>
            <a:ext cx="516739" cy="5527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2B47E1-0B43-4A96-BA01-479FF239DFD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09" y="2774041"/>
            <a:ext cx="585267" cy="1450974"/>
          </a:xfrm>
          <a:prstGeom prst="rect">
            <a:avLst/>
          </a:prstGeom>
        </p:spPr>
      </p:pic>
      <p:grpSp>
        <p:nvGrpSpPr>
          <p:cNvPr id="1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33847" y="1014838"/>
            <a:ext cx="2620085" cy="3221917"/>
            <a:chOff x="344182" y="1662106"/>
            <a:chExt cx="4020601" cy="4944130"/>
          </a:xfrm>
        </p:grpSpPr>
        <p:pic>
          <p:nvPicPr>
            <p:cNvPr id="9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矩形 11">
            <a:extLst>
              <a:ext uri="{FF2B5EF4-FFF2-40B4-BE49-F238E27FC236}">
                <a16:creationId xmlns:a16="http://schemas.microsoft.com/office/drawing/2014/main" id="{ABA92BD3-2C1A-466B-A165-C7159C9297FE}"/>
              </a:ext>
            </a:extLst>
          </p:cNvPr>
          <p:cNvSpPr/>
          <p:nvPr/>
        </p:nvSpPr>
        <p:spPr>
          <a:xfrm>
            <a:off x="2057400" y="2792751"/>
            <a:ext cx="71335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Thi</a:t>
            </a:r>
            <a:r>
              <a:rPr kumimoji="0" lang="en-US" altLang="zh-CN" sz="8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kể</a:t>
            </a:r>
            <a:r>
              <a:rPr kumimoji="0" lang="en-US" altLang="zh-CN" sz="8000" b="1" i="0" u="none" strike="noStrike" kern="120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tên</a:t>
            </a:r>
            <a:r>
              <a:rPr kumimoji="0" lang="en-US" altLang="zh-CN" sz="8000" b="1" i="0" u="none" strike="noStrike" kern="120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các</a:t>
            </a:r>
            <a:r>
              <a:rPr kumimoji="0" lang="en-US" altLang="zh-CN" sz="8000" b="1" i="0" u="none" strike="noStrike" kern="1200" cap="none" spc="0" normalizeH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 con </a:t>
            </a:r>
            <a:r>
              <a:rPr kumimoji="0" lang="en-US" altLang="zh-CN" sz="8000" b="1" i="0" u="none" strike="noStrike" kern="1200" cap="none" spc="0" normalizeH="0" noProof="0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UVN Bai Sau Nang" panose="04030905020802020C03" charset="0"/>
                <a:sym typeface="+mn-lt"/>
              </a:rPr>
              <a:t>vật</a:t>
            </a:r>
            <a:endParaRPr kumimoji="0" lang="en-US" altLang="zh-CN" sz="8000" b="1" i="0" u="none" strike="noStrike" kern="120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UVN Bai Sau Nang" panose="04030905020802020C03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759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9" presetID="23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32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DE1475-3F86-4716-88D2-E678E00D5CD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3638F0-DF5B-4BEF-9B83-622B7A4AB0C0}"/>
              </a:ext>
            </a:extLst>
          </p:cNvPr>
          <p:cNvSpPr/>
          <p:nvPr/>
        </p:nvSpPr>
        <p:spPr>
          <a:xfrm>
            <a:off x="993057" y="737416"/>
            <a:ext cx="10573027" cy="2434409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907BCB-0551-4D43-AEA1-F6ADF242BA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54" b="97919" l="10000" r="93485">
                        <a14:foregroundMark x1="42121" y1="6660" x2="63182" y2="4475"/>
                        <a14:foregroundMark x1="63182" y1="4475" x2="63788" y2="4266"/>
                        <a14:foregroundMark x1="50455" y1="31009" x2="67576" y2="33299"/>
                        <a14:foregroundMark x1="56061" y1="88450" x2="53788" y2="97294"/>
                        <a14:foregroundMark x1="68485" y1="97919" x2="56061" y2="97294"/>
                        <a14:foregroundMark x1="50000" y1="32986" x2="56818" y2="34547"/>
                        <a14:foregroundMark x1="43030" y1="4891" x2="40455" y2="10822"/>
                        <a14:foregroundMark x1="38788" y1="6348" x2="36515" y2="11655"/>
                        <a14:foregroundMark x1="90909" y1="26223" x2="93485" y2="35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17"/>
          <a:stretch/>
        </p:blipFill>
        <p:spPr>
          <a:xfrm>
            <a:off x="-298626" y="3539699"/>
            <a:ext cx="2330626" cy="3318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FB0DE4-82C8-1292-B6F8-DEA7DF12E114}"/>
              </a:ext>
            </a:extLst>
          </p:cNvPr>
          <p:cNvSpPr txBox="1"/>
          <p:nvPr/>
        </p:nvSpPr>
        <p:spPr>
          <a:xfrm>
            <a:off x="1343025" y="781050"/>
            <a:ext cx="9677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15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42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2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8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8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7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A66"/>
        </a:solidFill>
        <a:effectLst/>
      </p:bgPr>
    </p:bg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Google Shape;777;p2"/>
          <p:cNvPicPr preferRelativeResize="0"/>
          <p:nvPr/>
        </p:nvPicPr>
        <p:blipFill rotWithShape="1">
          <a:blip r:embed="rId3">
            <a:alphaModFix/>
          </a:blip>
          <a:srcRect t="2594" b="2595"/>
          <a:stretch/>
        </p:blipFill>
        <p:spPr>
          <a:xfrm>
            <a:off x="-721909" y="0"/>
            <a:ext cx="5344709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9" name="Google Shape;779;p2"/>
          <p:cNvGrpSpPr/>
          <p:nvPr/>
        </p:nvGrpSpPr>
        <p:grpSpPr>
          <a:xfrm>
            <a:off x="4085405" y="1372782"/>
            <a:ext cx="8034436" cy="1741894"/>
            <a:chOff x="6128108" y="2059172"/>
            <a:chExt cx="12051654" cy="3617728"/>
          </a:xfrm>
        </p:grpSpPr>
        <p:pic>
          <p:nvPicPr>
            <p:cNvPr id="780" name="Google Shape;780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28108" y="2059172"/>
              <a:ext cx="3008965" cy="3200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1" name="Google Shape;781;p2"/>
            <p:cNvSpPr txBox="1"/>
            <p:nvPr/>
          </p:nvSpPr>
          <p:spPr>
            <a:xfrm>
              <a:off x="9548065" y="2737433"/>
              <a:ext cx="8264492" cy="2045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Biết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quan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sát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tìm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ý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cho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bài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văn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miêu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tả</a:t>
              </a:r>
              <a:r>
                <a:rPr lang="en-US" sz="3200" b="1" kern="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con </a:t>
              </a:r>
              <a:r>
                <a:rPr lang="en-US" sz="32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endParaRPr sz="32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  <p:grpSp>
          <p:nvGrpSpPr>
            <p:cNvPr id="782" name="Google Shape;782;p2"/>
            <p:cNvGrpSpPr/>
            <p:nvPr/>
          </p:nvGrpSpPr>
          <p:grpSpPr>
            <a:xfrm>
              <a:off x="8843392" y="2324100"/>
              <a:ext cx="9336370" cy="3352800"/>
              <a:chOff x="8843392" y="2324100"/>
              <a:chExt cx="9336370" cy="3352800"/>
            </a:xfrm>
          </p:grpSpPr>
          <p:sp>
            <p:nvSpPr>
              <p:cNvPr id="783" name="Google Shape;783;p2"/>
              <p:cNvSpPr/>
              <p:nvPr/>
            </p:nvSpPr>
            <p:spPr>
              <a:xfrm>
                <a:off x="8843392" y="2324100"/>
                <a:ext cx="9183970" cy="3200400"/>
              </a:xfrm>
              <a:prstGeom prst="roundRect">
                <a:avLst>
                  <a:gd name="adj" fmla="val 16667"/>
                </a:avLst>
              </a:prstGeom>
              <a:noFill/>
              <a:ln w="57150" cap="flat" cmpd="sng">
                <a:solidFill>
                  <a:srgbClr val="FFFF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</a:pPr>
                <a:endParaRPr sz="2800" ker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784" name="Google Shape;784;p2"/>
              <p:cNvSpPr/>
              <p:nvPr/>
            </p:nvSpPr>
            <p:spPr>
              <a:xfrm>
                <a:off x="8995792" y="2476500"/>
                <a:ext cx="9183970" cy="3200400"/>
              </a:xfrm>
              <a:prstGeom prst="roundRect">
                <a:avLst>
                  <a:gd name="adj" fmla="val 16667"/>
                </a:avLst>
              </a:prstGeom>
              <a:noFill/>
              <a:ln w="57150" cap="flat" cmpd="sng">
                <a:solidFill>
                  <a:schemeClr val="lt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</a:pPr>
                <a:endParaRPr sz="2800" ker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85" name="Google Shape;785;p2"/>
          <p:cNvGrpSpPr/>
          <p:nvPr/>
        </p:nvGrpSpPr>
        <p:grpSpPr>
          <a:xfrm>
            <a:off x="4236359" y="3780016"/>
            <a:ext cx="7792772" cy="2235200"/>
            <a:chOff x="6583138" y="6198661"/>
            <a:chExt cx="11689158" cy="3352800"/>
          </a:xfrm>
        </p:grpSpPr>
        <p:pic>
          <p:nvPicPr>
            <p:cNvPr id="786" name="Google Shape;786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583138" y="6678398"/>
              <a:ext cx="2098903" cy="2240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7" name="Google Shape;787;p2"/>
            <p:cNvSpPr txBox="1"/>
            <p:nvPr/>
          </p:nvSpPr>
          <p:spPr>
            <a:xfrm>
              <a:off x="9301164" y="6678398"/>
              <a:ext cx="8672511" cy="1938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biệt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loài</a:t>
              </a:r>
              <a:r>
                <a:rPr lang="en-US" sz="2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sz="28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788" name="Google Shape;788;p2"/>
            <p:cNvGrpSpPr/>
            <p:nvPr/>
          </p:nvGrpSpPr>
          <p:grpSpPr>
            <a:xfrm>
              <a:off x="8935926" y="6198661"/>
              <a:ext cx="9336370" cy="3352800"/>
              <a:chOff x="8843392" y="2324100"/>
              <a:chExt cx="9336370" cy="3352800"/>
            </a:xfrm>
          </p:grpSpPr>
          <p:sp>
            <p:nvSpPr>
              <p:cNvPr id="789" name="Google Shape;789;p2"/>
              <p:cNvSpPr/>
              <p:nvPr/>
            </p:nvSpPr>
            <p:spPr>
              <a:xfrm>
                <a:off x="8843392" y="2324100"/>
                <a:ext cx="9183970" cy="3200400"/>
              </a:xfrm>
              <a:prstGeom prst="roundRect">
                <a:avLst>
                  <a:gd name="adj" fmla="val 16667"/>
                </a:avLst>
              </a:prstGeom>
              <a:noFill/>
              <a:ln w="57150" cap="flat" cmpd="sng">
                <a:solidFill>
                  <a:srgbClr val="FFFF00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</a:pPr>
                <a:endParaRPr sz="2800" ker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790;p2"/>
              <p:cNvSpPr/>
              <p:nvPr/>
            </p:nvSpPr>
            <p:spPr>
              <a:xfrm>
                <a:off x="8995792" y="2476500"/>
                <a:ext cx="9183970" cy="3200400"/>
              </a:xfrm>
              <a:prstGeom prst="roundRect">
                <a:avLst>
                  <a:gd name="adj" fmla="val 16667"/>
                </a:avLst>
              </a:prstGeom>
              <a:noFill/>
              <a:ln w="57150" cap="flat" cmpd="sng">
                <a:solidFill>
                  <a:schemeClr val="lt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</a:pPr>
                <a:endParaRPr sz="2800" ker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DF0872C-8DC3-8BE9-38C4-095DF3E0E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1525" y="0"/>
            <a:ext cx="5182049" cy="1609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6" name="Google Shape;118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400" y="-1041400"/>
            <a:ext cx="12108313" cy="879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BCDE89-D07D-CD22-65BB-6011E8020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200" y="2705401"/>
            <a:ext cx="6059949" cy="1847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60A3B7-2E29-B954-12C5-99046A26C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123" y="3868985"/>
            <a:ext cx="6053853" cy="1615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à Trống Mèo Con Và Cún Con  Nha Em Co Con Ga Trông_720p">
            <a:hlinkClick r:id="" action="ppaction://media"/>
            <a:extLst>
              <a:ext uri="{FF2B5EF4-FFF2-40B4-BE49-F238E27FC236}">
                <a16:creationId xmlns:a16="http://schemas.microsoft.com/office/drawing/2014/main" id="{415453CB-E51C-F792-EDAF-B3BC243C3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199"/>
            <a:ext cx="12192000" cy="671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2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Google Shape;80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99846" y="-1828342"/>
            <a:ext cx="5911099" cy="636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50651" y="3615623"/>
            <a:ext cx="5911099" cy="636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10358" y="2510334"/>
            <a:ext cx="4866284" cy="4347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22784" y="159551"/>
            <a:ext cx="7071249" cy="235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43007" y="2879587"/>
            <a:ext cx="4038999" cy="3978413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5"/>
          <p:cNvSpPr txBox="1"/>
          <p:nvPr/>
        </p:nvSpPr>
        <p:spPr>
          <a:xfrm>
            <a:off x="3020499" y="365559"/>
            <a:ext cx="5735875" cy="166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40010"/>
              </a:lnSpc>
              <a:buClr>
                <a:srgbClr val="000000"/>
              </a:buClr>
            </a:pP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Bài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hát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nhắc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đến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những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con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vật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nào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endParaRPr sz="9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15" name="Google Shape;815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88580" y="4270767"/>
            <a:ext cx="1492953" cy="258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812;p5">
            <a:extLst>
              <a:ext uri="{FF2B5EF4-FFF2-40B4-BE49-F238E27FC236}">
                <a16:creationId xmlns:a16="http://schemas.microsoft.com/office/drawing/2014/main" id="{E3EF83A0-B3A3-F3DA-339B-545696BF24D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56454" y="2564820"/>
            <a:ext cx="7071249" cy="2355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14;p5">
            <a:extLst>
              <a:ext uri="{FF2B5EF4-FFF2-40B4-BE49-F238E27FC236}">
                <a16:creationId xmlns:a16="http://schemas.microsoft.com/office/drawing/2014/main" id="{F0D8BDC9-BBDD-2F94-6ECE-415A659E6FB1}"/>
              </a:ext>
            </a:extLst>
          </p:cNvPr>
          <p:cNvSpPr txBox="1"/>
          <p:nvPr/>
        </p:nvSpPr>
        <p:spPr>
          <a:xfrm>
            <a:off x="4054169" y="2770828"/>
            <a:ext cx="5735875" cy="166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40010"/>
              </a:lnSpc>
              <a:buClr>
                <a:srgbClr val="000000"/>
              </a:buClr>
            </a:pP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Mỗi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con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vật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có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những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đặc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điểm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 </a:t>
            </a:r>
            <a:r>
              <a:rPr lang="en-US" sz="3864" b="1" kern="0" dirty="0" err="1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gì</a:t>
            </a:r>
            <a:r>
              <a:rPr lang="en-US" sz="3864" b="1" kern="0" dirty="0">
                <a:solidFill>
                  <a:srgbClr val="FFFFFF"/>
                </a:solidFill>
                <a:latin typeface="Calibri" panose="020F0502020204030204" pitchFamily="34" charset="0"/>
                <a:ea typeface="Lobster"/>
                <a:cs typeface="Calibri" panose="020F0502020204030204" pitchFamily="34" charset="0"/>
                <a:sym typeface="Lobster"/>
              </a:rPr>
              <a:t>? </a:t>
            </a:r>
            <a:endParaRPr sz="9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4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859B"/>
        </a:solidFill>
        <a:effectLst/>
      </p:bgPr>
    </p:bg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347852"/>
            <a:ext cx="11153341" cy="810011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"/>
          <p:cNvSpPr txBox="1"/>
          <p:nvPr/>
        </p:nvSpPr>
        <p:spPr>
          <a:xfrm>
            <a:off x="4425950" y="3609975"/>
            <a:ext cx="6056241" cy="1777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74986"/>
              </a:lnSpc>
              <a:buClr>
                <a:srgbClr val="000000"/>
              </a:buClr>
            </a:pPr>
            <a:r>
              <a:rPr lang="en-US" sz="6600" b="1" kern="0" dirty="0" err="1">
                <a:solidFill>
                  <a:srgbClr val="00B050"/>
                </a:solidFill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Hoạt</a:t>
            </a:r>
            <a:r>
              <a:rPr lang="en-US" sz="6600" b="1" kern="0" dirty="0">
                <a:solidFill>
                  <a:srgbClr val="00B050"/>
                </a:solidFill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 </a:t>
            </a:r>
            <a:r>
              <a:rPr lang="en-US" sz="6600" b="1" kern="0" dirty="0" err="1">
                <a:solidFill>
                  <a:srgbClr val="00B050"/>
                </a:solidFill>
                <a:latin typeface="Calibri" panose="020F0502020204030204" pitchFamily="34" charset="0"/>
                <a:ea typeface="Sigmar One"/>
                <a:cs typeface="Calibri" panose="020F0502020204030204" pitchFamily="34" charset="0"/>
                <a:sym typeface="Sigmar One"/>
              </a:rPr>
              <a:t>động</a:t>
            </a:r>
            <a:endParaRPr sz="6600" b="1" kern="0" dirty="0">
              <a:solidFill>
                <a:srgbClr val="00B050"/>
              </a:solidFill>
              <a:latin typeface="Calibri" panose="020F0502020204030204" pitchFamily="34" charset="0"/>
              <a:ea typeface="Sigmar One"/>
              <a:cs typeface="Calibri" panose="020F0502020204030204" pitchFamily="34" charset="0"/>
              <a:sym typeface="Sigmar On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  <a:buSzPts val="1800"/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10"/>
          <p:cNvSpPr/>
          <p:nvPr/>
        </p:nvSpPr>
        <p:spPr>
          <a:xfrm>
            <a:off x="1016000" y="318637"/>
            <a:ext cx="2641600" cy="553972"/>
          </a:xfrm>
          <a:prstGeom prst="rect">
            <a:avLst/>
          </a:prstGeom>
          <a:solidFill>
            <a:srgbClr val="CCC0D9"/>
          </a:solidFill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1.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Chuẩn</a:t>
            </a:r>
            <a:r>
              <a:rPr lang="en-US" sz="3200" b="1" kern="0" dirty="0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200" b="1" kern="0" dirty="0" err="1">
                <a:solidFill>
                  <a:srgbClr val="0C0C0C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bị</a:t>
            </a:r>
            <a:endParaRPr sz="3200" kern="0" dirty="0">
              <a:solidFill>
                <a:srgbClr val="0C0C0C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2" name="图片 12">
            <a:extLst>
              <a:ext uri="{FF2B5EF4-FFF2-40B4-BE49-F238E27FC236}">
                <a16:creationId xmlns:a16="http://schemas.microsoft.com/office/drawing/2014/main" id="{CB19949A-6D10-6E08-DFC9-B63C27F1E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767"/>
            <a:ext cx="4872789" cy="3681190"/>
          </a:xfrm>
          <a:prstGeom prst="rect">
            <a:avLst/>
          </a:prstGeom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3430218" y="996433"/>
            <a:ext cx="8167149" cy="1318142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có thể lựa chọn quan sát những con vật như thế nào? 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478B06AC-D8E3-8AE3-6F3F-0C8F470E6E91}"/>
              </a:ext>
            </a:extLst>
          </p:cNvPr>
          <p:cNvSpPr/>
          <p:nvPr/>
        </p:nvSpPr>
        <p:spPr>
          <a:xfrm>
            <a:off x="4347412" y="2768717"/>
            <a:ext cx="7196888" cy="1088908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hình thức quan sát nào? 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9D77C512-719C-F248-D526-65124ED30A63}"/>
              </a:ext>
            </a:extLst>
          </p:cNvPr>
          <p:cNvSpPr/>
          <p:nvPr/>
        </p:nvSpPr>
        <p:spPr>
          <a:xfrm>
            <a:off x="5025189" y="4357304"/>
            <a:ext cx="6524156" cy="1414846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thể quan sát bằng những giác quan nào ? 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2801568" y="520183"/>
            <a:ext cx="6790107" cy="899042"/>
          </a:xfrm>
          <a:prstGeom prst="roundRect">
            <a:avLst/>
          </a:prstGeom>
          <a:solidFill>
            <a:srgbClr val="EAC84A"/>
          </a:solidFill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Lựa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Google Shape;967;p16">
            <a:extLst>
              <a:ext uri="{FF2B5EF4-FFF2-40B4-BE49-F238E27FC236}">
                <a16:creationId xmlns:a16="http://schemas.microsoft.com/office/drawing/2014/main" id="{179A64FC-CCD0-7EC0-578A-EC69DA9A4748}"/>
              </a:ext>
            </a:extLst>
          </p:cNvPr>
          <p:cNvSpPr/>
          <p:nvPr/>
        </p:nvSpPr>
        <p:spPr>
          <a:xfrm rot="-1200343" flipH="1">
            <a:off x="4694258" y="1604316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oogle Shape;970;p16">
            <a:extLst>
              <a:ext uri="{FF2B5EF4-FFF2-40B4-BE49-F238E27FC236}">
                <a16:creationId xmlns:a16="http://schemas.microsoft.com/office/drawing/2014/main" id="{A3DB4AAC-B18E-AC09-DB76-9E7318365201}"/>
              </a:ext>
            </a:extLst>
          </p:cNvPr>
          <p:cNvGrpSpPr/>
          <p:nvPr/>
        </p:nvGrpSpPr>
        <p:grpSpPr>
          <a:xfrm>
            <a:off x="1647826" y="1881626"/>
            <a:ext cx="3188648" cy="1223523"/>
            <a:chOff x="6019800" y="2256123"/>
            <a:chExt cx="2819400" cy="1066800"/>
          </a:xfrm>
        </p:grpSpPr>
        <p:sp>
          <p:nvSpPr>
            <p:cNvPr id="10" name="Google Shape;971;p16">
              <a:extLst>
                <a:ext uri="{FF2B5EF4-FFF2-40B4-BE49-F238E27FC236}">
                  <a16:creationId xmlns:a16="http://schemas.microsoft.com/office/drawing/2014/main" id="{AC649CEC-C55B-7131-00F8-DC6EAC67A79C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972;p16">
              <a:extLst>
                <a:ext uri="{FF2B5EF4-FFF2-40B4-BE49-F238E27FC236}">
                  <a16:creationId xmlns:a16="http://schemas.microsoft.com/office/drawing/2014/main" id="{ED803C8A-0702-E233-3F5E-96C3AB183774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nuôi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trong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nhà</a:t>
              </a:r>
              <a:endParaRPr sz="105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2" name="Google Shape;967;p16">
            <a:extLst>
              <a:ext uri="{FF2B5EF4-FFF2-40B4-BE49-F238E27FC236}">
                <a16:creationId xmlns:a16="http://schemas.microsoft.com/office/drawing/2014/main" id="{121FB392-AFFB-C40C-8F29-DE6379FE2955}"/>
              </a:ext>
            </a:extLst>
          </p:cNvPr>
          <p:cNvSpPr/>
          <p:nvPr/>
        </p:nvSpPr>
        <p:spPr>
          <a:xfrm rot="12463419" flipH="1">
            <a:off x="7789884" y="1680515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 defTabSz="609630">
              <a:buClr>
                <a:srgbClr val="000000"/>
              </a:buClr>
            </a:pPr>
            <a:endParaRPr sz="1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oogle Shape;970;p16">
            <a:extLst>
              <a:ext uri="{FF2B5EF4-FFF2-40B4-BE49-F238E27FC236}">
                <a16:creationId xmlns:a16="http://schemas.microsoft.com/office/drawing/2014/main" id="{A13181CC-C892-C739-9FC3-208339A61686}"/>
              </a:ext>
            </a:extLst>
          </p:cNvPr>
          <p:cNvGrpSpPr/>
          <p:nvPr/>
        </p:nvGrpSpPr>
        <p:grpSpPr>
          <a:xfrm>
            <a:off x="6972301" y="2024501"/>
            <a:ext cx="3188648" cy="1223523"/>
            <a:chOff x="6019800" y="2256123"/>
            <a:chExt cx="2819400" cy="1066800"/>
          </a:xfrm>
        </p:grpSpPr>
        <p:sp>
          <p:nvSpPr>
            <p:cNvPr id="14" name="Google Shape;971;p16">
              <a:extLst>
                <a:ext uri="{FF2B5EF4-FFF2-40B4-BE49-F238E27FC236}">
                  <a16:creationId xmlns:a16="http://schemas.microsoft.com/office/drawing/2014/main" id="{AB799DAF-3B07-528B-147D-096756AE67A0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972;p16">
              <a:extLst>
                <a:ext uri="{FF2B5EF4-FFF2-40B4-BE49-F238E27FC236}">
                  <a16:creationId xmlns:a16="http://schemas.microsoft.com/office/drawing/2014/main" id="{433C4F61-1995-122F-0D5A-A730744FAB9D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Động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vật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hoang</a:t>
              </a:r>
              <a:r>
                <a:rPr lang="en-US" sz="3200" b="1" kern="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 </a:t>
              </a:r>
              <a:r>
                <a:rPr lang="en-US" sz="3200" b="1" kern="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Lobster"/>
                </a:rPr>
                <a:t>dã</a:t>
              </a:r>
              <a:endParaRPr sz="105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026" name="Picture 2" descr="Top 10 Bài văn thuyết minh về một con vật nuôi mà em thích hay nhất -  toplist.vn">
            <a:extLst>
              <a:ext uri="{FF2B5EF4-FFF2-40B4-BE49-F238E27FC236}">
                <a16:creationId xmlns:a16="http://schemas.microsoft.com/office/drawing/2014/main" id="{B4E90FBC-E50C-61E0-348B-8B1329A6E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4" y="3380141"/>
            <a:ext cx="3782019" cy="264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ần 70% quần thể động vật hoang dã bị suy giảm trong vòng chưa đầy một thế  kỷ">
            <a:extLst>
              <a:ext uri="{FF2B5EF4-FFF2-40B4-BE49-F238E27FC236}">
                <a16:creationId xmlns:a16="http://schemas.microsoft.com/office/drawing/2014/main" id="{E2763E68-F211-D1A0-FEF1-6EE67EB77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49" y="3638798"/>
            <a:ext cx="4462583" cy="233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07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"/>
          <p:cNvSpPr/>
          <p:nvPr/>
        </p:nvSpPr>
        <p:spPr>
          <a:xfrm>
            <a:off x="487626" y="177800"/>
            <a:ext cx="11313583" cy="6546101"/>
          </a:xfrm>
          <a:prstGeom prst="roundRect">
            <a:avLst>
              <a:gd name="adj" fmla="val 12616"/>
            </a:avLst>
          </a:prstGeom>
          <a:solidFill>
            <a:srgbClr val="FDE9D8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37B4BA7-53F6-BA21-1114-D8BB050F0177}"/>
              </a:ext>
            </a:extLst>
          </p:cNvPr>
          <p:cNvSpPr/>
          <p:nvPr/>
        </p:nvSpPr>
        <p:spPr>
          <a:xfrm>
            <a:off x="4314825" y="520183"/>
            <a:ext cx="5276850" cy="8990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Google Shape;967;p16">
            <a:extLst>
              <a:ext uri="{FF2B5EF4-FFF2-40B4-BE49-F238E27FC236}">
                <a16:creationId xmlns:a16="http://schemas.microsoft.com/office/drawing/2014/main" id="{179A64FC-CCD0-7EC0-578A-EC69DA9A4748}"/>
              </a:ext>
            </a:extLst>
          </p:cNvPr>
          <p:cNvSpPr/>
          <p:nvPr/>
        </p:nvSpPr>
        <p:spPr>
          <a:xfrm rot="-1200343" flipH="1">
            <a:off x="4694258" y="1604316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oogle Shape;970;p16">
            <a:extLst>
              <a:ext uri="{FF2B5EF4-FFF2-40B4-BE49-F238E27FC236}">
                <a16:creationId xmlns:a16="http://schemas.microsoft.com/office/drawing/2014/main" id="{A3DB4AAC-B18E-AC09-DB76-9E7318365201}"/>
              </a:ext>
            </a:extLst>
          </p:cNvPr>
          <p:cNvGrpSpPr/>
          <p:nvPr/>
        </p:nvGrpSpPr>
        <p:grpSpPr>
          <a:xfrm>
            <a:off x="1647826" y="1881626"/>
            <a:ext cx="3188648" cy="1223523"/>
            <a:chOff x="6019800" y="2256123"/>
            <a:chExt cx="2819400" cy="1066800"/>
          </a:xfrm>
        </p:grpSpPr>
        <p:sp>
          <p:nvSpPr>
            <p:cNvPr id="10" name="Google Shape;971;p16">
              <a:extLst>
                <a:ext uri="{FF2B5EF4-FFF2-40B4-BE49-F238E27FC236}">
                  <a16:creationId xmlns:a16="http://schemas.microsoft.com/office/drawing/2014/main" id="{AC649CEC-C55B-7131-00F8-DC6EAC67A79C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972;p16">
              <a:extLst>
                <a:ext uri="{FF2B5EF4-FFF2-40B4-BE49-F238E27FC236}">
                  <a16:creationId xmlns:a16="http://schemas.microsoft.com/office/drawing/2014/main" id="{ED803C8A-0702-E233-3F5E-96C3AB183774}"/>
                </a:ext>
              </a:extLst>
            </p:cNvPr>
            <p:cNvSpPr/>
            <p:nvPr/>
          </p:nvSpPr>
          <p:spPr>
            <a:xfrm>
              <a:off x="6172200" y="24085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Quan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sát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trực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tiếp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2" name="Google Shape;967;p16">
            <a:extLst>
              <a:ext uri="{FF2B5EF4-FFF2-40B4-BE49-F238E27FC236}">
                <a16:creationId xmlns:a16="http://schemas.microsoft.com/office/drawing/2014/main" id="{121FB392-AFFB-C40C-8F29-DE6379FE2955}"/>
              </a:ext>
            </a:extLst>
          </p:cNvPr>
          <p:cNvSpPr/>
          <p:nvPr/>
        </p:nvSpPr>
        <p:spPr>
          <a:xfrm rot="12463419" flipH="1">
            <a:off x="7837509" y="1680515"/>
            <a:ext cx="1330796" cy="77071"/>
          </a:xfrm>
          <a:prstGeom prst="rightArrow">
            <a:avLst>
              <a:gd name="adj1" fmla="val 50000"/>
              <a:gd name="adj2" fmla="val 53636"/>
            </a:avLst>
          </a:prstGeom>
          <a:solidFill>
            <a:schemeClr val="lt1"/>
          </a:solidFill>
          <a:ln w="57150" cap="flat" cmpd="sng">
            <a:solidFill>
              <a:srgbClr val="5F497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" name="Google Shape;970;p16">
            <a:extLst>
              <a:ext uri="{FF2B5EF4-FFF2-40B4-BE49-F238E27FC236}">
                <a16:creationId xmlns:a16="http://schemas.microsoft.com/office/drawing/2014/main" id="{A13181CC-C892-C739-9FC3-208339A61686}"/>
              </a:ext>
            </a:extLst>
          </p:cNvPr>
          <p:cNvGrpSpPr/>
          <p:nvPr/>
        </p:nvGrpSpPr>
        <p:grpSpPr>
          <a:xfrm>
            <a:off x="6400800" y="2091176"/>
            <a:ext cx="4762500" cy="1223523"/>
            <a:chOff x="6019800" y="2256123"/>
            <a:chExt cx="2819400" cy="1066800"/>
          </a:xfrm>
        </p:grpSpPr>
        <p:sp>
          <p:nvSpPr>
            <p:cNvPr id="14" name="Google Shape;971;p16">
              <a:extLst>
                <a:ext uri="{FF2B5EF4-FFF2-40B4-BE49-F238E27FC236}">
                  <a16:creationId xmlns:a16="http://schemas.microsoft.com/office/drawing/2014/main" id="{AB799DAF-3B07-528B-147D-096756AE67A0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972;p16">
              <a:extLst>
                <a:ext uri="{FF2B5EF4-FFF2-40B4-BE49-F238E27FC236}">
                  <a16:creationId xmlns:a16="http://schemas.microsoft.com/office/drawing/2014/main" id="{433C4F61-1995-122F-0D5A-A730744FAB9D}"/>
                </a:ext>
              </a:extLst>
            </p:cNvPr>
            <p:cNvSpPr/>
            <p:nvPr/>
          </p:nvSpPr>
          <p:spPr>
            <a:xfrm>
              <a:off x="6104382" y="2384467"/>
              <a:ext cx="2734818" cy="938456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rgbClr val="97480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nl-NL" sz="3200" b="1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sát qua tivi, sách báo, tranh,…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050" name="Picture 2" descr="Bé cùng tìm hiểu dự án: &quot;Con thỏ&quot; của lớp mẫu giáo Bé 5">
            <a:extLst>
              <a:ext uri="{FF2B5EF4-FFF2-40B4-BE49-F238E27FC236}">
                <a16:creationId xmlns:a16="http://schemas.microsoft.com/office/drawing/2014/main" id="{3E7F8A85-2F43-00BC-23A2-EEB184389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3486149"/>
            <a:ext cx="265772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ột số điều nên lưu ý khi cho trẻ em xem tivi bố mẹ nên biết">
            <a:extLst>
              <a:ext uri="{FF2B5EF4-FFF2-40B4-BE49-F238E27FC236}">
                <a16:creationId xmlns:a16="http://schemas.microsoft.com/office/drawing/2014/main" id="{E26218E6-26CE-7BC7-713F-A2C547D15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3514725"/>
            <a:ext cx="3409949" cy="226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45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自定义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416</Words>
  <Application>Microsoft Office PowerPoint</Application>
  <PresentationFormat>Widescreen</PresentationFormat>
  <Paragraphs>61</Paragraphs>
  <Slides>20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Microsoft YaHei</vt:lpstr>
      <vt:lpstr>A3.BoosterNextFYBlackRegular-San</vt:lpstr>
      <vt:lpstr>Arial</vt:lpstr>
      <vt:lpstr>Calibri</vt:lpstr>
      <vt:lpstr>Calibri Light</vt:lpstr>
      <vt:lpstr>Cambria</vt:lpstr>
      <vt:lpstr>Lobster</vt:lpstr>
      <vt:lpstr>Sigmar One</vt:lpstr>
      <vt:lpstr>Times New Roman</vt:lpstr>
      <vt:lpstr>UVN Bai Sau Nang</vt:lpstr>
      <vt:lpstr>1_Office Theme</vt:lpstr>
      <vt:lpstr>3_Office Theme</vt:lpstr>
      <vt:lpstr>4_Office Theme</vt:lpstr>
      <vt:lpstr>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32</cp:revision>
  <dcterms:created xsi:type="dcterms:W3CDTF">2023-10-09T11:55:50Z</dcterms:created>
  <dcterms:modified xsi:type="dcterms:W3CDTF">2024-05-09T13:13:00Z</dcterms:modified>
</cp:coreProperties>
</file>