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336" r:id="rId2"/>
    <p:sldId id="342" r:id="rId3"/>
    <p:sldId id="344" r:id="rId4"/>
    <p:sldId id="343" r:id="rId5"/>
    <p:sldId id="322" r:id="rId6"/>
    <p:sldId id="312" r:id="rId7"/>
    <p:sldId id="304" r:id="rId8"/>
    <p:sldId id="333" r:id="rId9"/>
    <p:sldId id="341" r:id="rId10"/>
    <p:sldId id="340" r:id="rId11"/>
    <p:sldId id="338" r:id="rId12"/>
    <p:sldId id="339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FF"/>
    <a:srgbClr val="CC0099"/>
    <a:srgbClr val="FFFFCC"/>
    <a:srgbClr val="339933"/>
    <a:srgbClr val="FFFF00"/>
    <a:srgbClr val="FFCC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3460" autoAdjust="0"/>
  </p:normalViewPr>
  <p:slideViewPr>
    <p:cSldViewPr>
      <p:cViewPr varScale="1">
        <p:scale>
          <a:sx n="68" d="100"/>
          <a:sy n="6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48DD98A-A0C5-4217-BC74-CB398DDE7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177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DE573-D8D4-42FE-8DAC-C5DF1DD1C5B7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9414C-6BDC-4459-8C71-EBF17A5DE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8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A253E-96DD-4215-BC29-25B69FED3A9F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2000D-FF7B-4598-83EC-AE2818810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8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4A73F-7670-4E81-825A-E4E26B3FABFA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450A1-A517-43A7-93C8-229439959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85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71936A-6D59-41FA-9B80-9867ED216F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76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8A124-6306-4B31-B46F-8CDB7FDD9C6D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9E37-F9F7-4765-9057-95DD65151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7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22F1A-4D90-4D14-A790-06EA56C66EF7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65FF4-A8D3-4E64-AC3E-3AE9D1C35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9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B23A2-577C-45F1-8FA3-670ECB4DAFC9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40953-4783-4B7C-9044-C759E59FF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8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2BDA0-42B0-4FBF-AC93-8D4D1FDF9B1E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E09F0-C78B-485A-9249-592AEE9C1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7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D12C-970A-4A29-81C3-EDA322123A31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DB53-D035-4D45-9531-6D5ECF09C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0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F87F-83E5-4009-895F-3A3D4481E8EA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C7A92-D671-4F11-82A8-2EEDE9514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4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B3D56-B11E-435A-BAC4-8C0B47E41FB2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E54C0-E26E-463E-8314-A4548345D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2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D221D-2D73-4BE4-9C81-64118C865BA8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0BAD3-5A5C-4D77-AC91-DD02BA2A1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8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pPr>
              <a:defRPr/>
            </a:pPr>
            <a:fld id="{CED2F587-5D46-402F-B9A1-92E45C2E878F}" type="datetimeFigureOut">
              <a:rPr lang="en-US"/>
              <a:pPr>
                <a:defRPr/>
              </a:pPr>
              <a:t>16/05/2024</a:t>
            </a:fld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D5E4FB2-57D4-434B-9761-155286ED1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4400">
                <a:solidFill>
                  <a:schemeClr val="tx2"/>
                </a:solidFill>
              </a:rPr>
              <a:t>Kiểm tra bài cũ</a:t>
            </a:r>
          </a:p>
        </p:txBody>
      </p:sp>
      <p:sp>
        <p:nvSpPr>
          <p:cNvPr id="3" name="Content Placeholder 4"/>
          <p:cNvSpPr txBox="1">
            <a:spLocks/>
          </p:cNvSpPr>
          <p:nvPr/>
        </p:nvSpPr>
        <p:spPr bwMode="auto">
          <a:xfrm>
            <a:off x="250825" y="1412875"/>
            <a:ext cx="5221288" cy="471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lnSpcReduction="1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FontTx/>
              <a:buNone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12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6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FontTx/>
              <a:buNone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indent="0">
              <a:buFontTx/>
              <a:buNone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5819775" y="1916113"/>
            <a:ext cx="2928938" cy="1944687"/>
            <a:chOff x="336" y="2112"/>
            <a:chExt cx="1448" cy="576"/>
          </a:xfrm>
        </p:grpSpPr>
        <p:sp>
          <p:nvSpPr>
            <p:cNvPr id="2053" name="Freeform 57"/>
            <p:cNvSpPr>
              <a:spLocks/>
            </p:cNvSpPr>
            <p:nvPr/>
          </p:nvSpPr>
          <p:spPr bwMode="auto">
            <a:xfrm>
              <a:off x="1344" y="2112"/>
              <a:ext cx="440" cy="576"/>
            </a:xfrm>
            <a:custGeom>
              <a:avLst/>
              <a:gdLst>
                <a:gd name="T0" fmla="*/ 0 w 528"/>
                <a:gd name="T1" fmla="*/ 324 h 768"/>
                <a:gd name="T2" fmla="*/ 306 w 528"/>
                <a:gd name="T3" fmla="*/ 203 h 768"/>
                <a:gd name="T4" fmla="*/ 306 w 528"/>
                <a:gd name="T5" fmla="*/ 0 h 768"/>
                <a:gd name="T6" fmla="*/ 0 w 528"/>
                <a:gd name="T7" fmla="*/ 122 h 768"/>
                <a:gd name="T8" fmla="*/ 0 w 528"/>
                <a:gd name="T9" fmla="*/ 324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Rectangle 58"/>
            <p:cNvSpPr>
              <a:spLocks noChangeArrowheads="1"/>
            </p:cNvSpPr>
            <p:nvPr/>
          </p:nvSpPr>
          <p:spPr bwMode="auto">
            <a:xfrm>
              <a:off x="336" y="2328"/>
              <a:ext cx="1000" cy="3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7" name="Freeform 59"/>
            <p:cNvSpPr>
              <a:spLocks/>
            </p:cNvSpPr>
            <p:nvPr/>
          </p:nvSpPr>
          <p:spPr bwMode="auto">
            <a:xfrm>
              <a:off x="336" y="2112"/>
              <a:ext cx="1440" cy="216"/>
            </a:xfrm>
            <a:custGeom>
              <a:avLst/>
              <a:gdLst>
                <a:gd name="T0" fmla="*/ 0 w 1680"/>
                <a:gd name="T1" fmla="*/ 288 h 288"/>
                <a:gd name="T2" fmla="*/ 528 w 1680"/>
                <a:gd name="T3" fmla="*/ 0 h 288"/>
                <a:gd name="T4" fmla="*/ 1680 w 1680"/>
                <a:gd name="T5" fmla="*/ 0 h 288"/>
                <a:gd name="T6" fmla="*/ 1152 w 1680"/>
                <a:gd name="T7" fmla="*/ 288 h 288"/>
                <a:gd name="T8" fmla="*/ 0 w 1680"/>
                <a:gd name="T9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6" name="Line 60"/>
            <p:cNvSpPr>
              <a:spLocks noChangeShapeType="1"/>
            </p:cNvSpPr>
            <p:nvPr/>
          </p:nvSpPr>
          <p:spPr bwMode="auto">
            <a:xfrm>
              <a:off x="783" y="2112"/>
              <a:ext cx="0" cy="36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Line 61"/>
            <p:cNvSpPr>
              <a:spLocks noChangeShapeType="1"/>
            </p:cNvSpPr>
            <p:nvPr/>
          </p:nvSpPr>
          <p:spPr bwMode="auto">
            <a:xfrm flipH="1">
              <a:off x="336" y="2478"/>
              <a:ext cx="440" cy="203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62"/>
            <p:cNvSpPr>
              <a:spLocks noChangeShapeType="1"/>
            </p:cNvSpPr>
            <p:nvPr/>
          </p:nvSpPr>
          <p:spPr bwMode="auto">
            <a:xfrm flipH="1">
              <a:off x="776" y="2472"/>
              <a:ext cx="1000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3"/>
          <p:cNvSpPr>
            <a:spLocks noChangeArrowheads="1"/>
          </p:cNvSpPr>
          <p:nvPr/>
        </p:nvSpPr>
        <p:spPr bwMode="auto">
          <a:xfrm>
            <a:off x="1905000" y="457200"/>
            <a:ext cx="655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dirty="0" err="1"/>
              <a:t>TÝnh</a:t>
            </a:r>
            <a:r>
              <a:rPr lang="en-US" altLang="en-US" dirty="0"/>
              <a:t> </a:t>
            </a:r>
            <a:r>
              <a:rPr lang="en-US" altLang="en-US" dirty="0" err="1"/>
              <a:t>diÖn</a:t>
            </a:r>
            <a:r>
              <a:rPr lang="en-US" altLang="en-US" dirty="0"/>
              <a:t> </a:t>
            </a:r>
            <a:r>
              <a:rPr lang="en-US" altLang="en-US" dirty="0" err="1"/>
              <a:t>tÝch</a:t>
            </a:r>
            <a:r>
              <a:rPr lang="en-US" altLang="en-US" dirty="0"/>
              <a:t> </a:t>
            </a:r>
            <a:r>
              <a:rPr lang="en-US" altLang="en-US" dirty="0" err="1"/>
              <a:t>xung</a:t>
            </a:r>
            <a:r>
              <a:rPr lang="en-US" altLang="en-US" dirty="0"/>
              <a:t> </a:t>
            </a:r>
            <a:r>
              <a:rPr lang="en-US" altLang="en-US" dirty="0" err="1"/>
              <a:t>quanh</a:t>
            </a:r>
            <a:r>
              <a:rPr lang="en-US" altLang="en-US" dirty="0"/>
              <a:t> vµ </a:t>
            </a:r>
            <a:r>
              <a:rPr lang="en-US" altLang="en-US" dirty="0" err="1"/>
              <a:t>diÖn</a:t>
            </a:r>
            <a:r>
              <a:rPr lang="en-US" altLang="en-US" dirty="0"/>
              <a:t> </a:t>
            </a:r>
            <a:r>
              <a:rPr lang="en-US" altLang="en-US" dirty="0" err="1"/>
              <a:t>tÝch</a:t>
            </a:r>
            <a:r>
              <a:rPr lang="en-US" altLang="en-US" dirty="0"/>
              <a:t> </a:t>
            </a:r>
            <a:r>
              <a:rPr lang="en-US" altLang="en-US" dirty="0" err="1"/>
              <a:t>toµn</a:t>
            </a:r>
            <a:r>
              <a:rPr lang="en-US" altLang="en-US" dirty="0"/>
              <a:t> </a:t>
            </a:r>
            <a:r>
              <a:rPr lang="en-US" altLang="en-US" dirty="0" err="1"/>
              <a:t>phÇn</a:t>
            </a:r>
            <a:r>
              <a:rPr lang="en-US" altLang="en-US" dirty="0"/>
              <a:t> </a:t>
            </a:r>
            <a:r>
              <a:rPr lang="en-US" altLang="en-US" dirty="0" err="1"/>
              <a:t>cña</a:t>
            </a:r>
            <a:r>
              <a:rPr lang="en-US" altLang="en-US" dirty="0"/>
              <a:t> </a:t>
            </a:r>
            <a:r>
              <a:rPr lang="en-US" altLang="en-US" dirty="0" err="1" smtClean="0"/>
              <a:t>hinh</a:t>
            </a:r>
            <a:r>
              <a:rPr lang="en-US" altLang="en-US" dirty="0" smtClean="0"/>
              <a:t> </a:t>
            </a:r>
            <a:r>
              <a:rPr lang="en-US" altLang="en-US" dirty="0" err="1"/>
              <a:t>lËp</a:t>
            </a:r>
            <a:r>
              <a:rPr lang="en-US" altLang="en-US" dirty="0"/>
              <a:t> </a:t>
            </a:r>
            <a:r>
              <a:rPr lang="en-US" altLang="en-US" dirty="0" err="1" smtClean="0"/>
              <a:t>ph­ư¬ng</a:t>
            </a:r>
            <a:r>
              <a:rPr lang="en-US" altLang="en-US" dirty="0" smtClean="0"/>
              <a:t>  </a:t>
            </a:r>
            <a:r>
              <a:rPr lang="en-US" altLang="en-US" dirty="0" err="1"/>
              <a:t>cã</a:t>
            </a:r>
            <a:r>
              <a:rPr lang="en-US" altLang="en-US" dirty="0"/>
              <a:t> c¹nh 1,5m.</a:t>
            </a:r>
          </a:p>
        </p:txBody>
      </p:sp>
      <p:sp>
        <p:nvSpPr>
          <p:cNvPr id="9219" name="Text Box 34"/>
          <p:cNvSpPr txBox="1">
            <a:spLocks noChangeArrowheads="1"/>
          </p:cNvSpPr>
          <p:nvPr/>
        </p:nvSpPr>
        <p:spPr bwMode="auto">
          <a:xfrm>
            <a:off x="2286000" y="6316663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2209800" y="838200"/>
            <a:ext cx="3124200" cy="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5" name="Line 73"/>
          <p:cNvSpPr>
            <a:spLocks noChangeShapeType="1"/>
          </p:cNvSpPr>
          <p:nvPr/>
        </p:nvSpPr>
        <p:spPr bwMode="auto">
          <a:xfrm>
            <a:off x="5029200" y="1219200"/>
            <a:ext cx="1219200" cy="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7" name="Line 75"/>
          <p:cNvSpPr>
            <a:spLocks noChangeShapeType="1"/>
          </p:cNvSpPr>
          <p:nvPr/>
        </p:nvSpPr>
        <p:spPr bwMode="auto">
          <a:xfrm>
            <a:off x="5715000" y="838200"/>
            <a:ext cx="2133600" cy="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8" name="Line 76"/>
          <p:cNvSpPr>
            <a:spLocks noChangeShapeType="1"/>
          </p:cNvSpPr>
          <p:nvPr/>
        </p:nvSpPr>
        <p:spPr bwMode="auto">
          <a:xfrm>
            <a:off x="2438400" y="1219200"/>
            <a:ext cx="1981200" cy="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82"/>
          <p:cNvSpPr txBox="1">
            <a:spLocks noChangeArrowheads="1"/>
          </p:cNvSpPr>
          <p:nvPr/>
        </p:nvSpPr>
        <p:spPr bwMode="auto">
          <a:xfrm>
            <a:off x="609600" y="381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u="sng" dirty="0" err="1"/>
              <a:t>Bµi</a:t>
            </a:r>
            <a:r>
              <a:rPr lang="en-US" altLang="en-US" u="sng" dirty="0"/>
              <a:t> </a:t>
            </a:r>
            <a:r>
              <a:rPr lang="en-US" altLang="en-US" u="sng" dirty="0" err="1"/>
              <a:t>tËp</a:t>
            </a:r>
            <a:r>
              <a:rPr lang="en-US" altLang="en-US" u="sng" dirty="0"/>
              <a:t> </a:t>
            </a:r>
            <a:r>
              <a:rPr lang="en-US" altLang="en-US" u="sng" dirty="0" smtClean="0"/>
              <a:t>3</a:t>
            </a:r>
            <a:endParaRPr lang="en-US" altLang="en-US" u="sng" dirty="0"/>
          </a:p>
        </p:txBody>
      </p:sp>
      <p:sp>
        <p:nvSpPr>
          <p:cNvPr id="18516" name="Rectangle 84"/>
          <p:cNvSpPr>
            <a:spLocks noChangeArrowheads="1"/>
          </p:cNvSpPr>
          <p:nvPr/>
        </p:nvSpPr>
        <p:spPr bwMode="auto">
          <a:xfrm>
            <a:off x="1143000" y="2209800"/>
            <a:ext cx="65532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altLang="en-US" u="sng" dirty="0" err="1">
                <a:solidFill>
                  <a:srgbClr val="0000FF"/>
                </a:solidFill>
              </a:rPr>
              <a:t>Bµi</a:t>
            </a:r>
            <a:r>
              <a:rPr lang="en-US" altLang="en-US" u="sng" dirty="0">
                <a:solidFill>
                  <a:srgbClr val="0000FF"/>
                </a:solidFill>
              </a:rPr>
              <a:t> </a:t>
            </a:r>
            <a:r>
              <a:rPr lang="en-US" altLang="en-US" u="sng" dirty="0" err="1">
                <a:solidFill>
                  <a:srgbClr val="0000FF"/>
                </a:solidFill>
              </a:rPr>
              <a:t>gi¶i</a:t>
            </a:r>
            <a:endParaRPr lang="en-US" altLang="en-US" u="sng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FF"/>
                </a:solidFill>
              </a:rPr>
              <a:t>DiÖn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tÝch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xung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quanh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cña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h×nh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lËp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ph­¬ng</a:t>
            </a:r>
            <a:r>
              <a:rPr lang="en-US" altLang="en-US" dirty="0">
                <a:solidFill>
                  <a:srgbClr val="0000FF"/>
                </a:solidFill>
              </a:rPr>
              <a:t> ®ã lµ:</a:t>
            </a:r>
          </a:p>
          <a:p>
            <a:pPr algn="ctr" eaLnBrk="1" hangingPunct="1"/>
            <a:r>
              <a:rPr lang="en-US" altLang="en-US" dirty="0">
                <a:solidFill>
                  <a:srgbClr val="0000FF"/>
                </a:solidFill>
              </a:rPr>
              <a:t>1,5 x 1,5 x 4 = 9 (m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DiÖn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tÝch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toµn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phÇn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cña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h×nh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lËp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ph­¬ng</a:t>
            </a:r>
            <a:r>
              <a:rPr lang="en-US" altLang="en-US" dirty="0">
                <a:solidFill>
                  <a:srgbClr val="0000FF"/>
                </a:solidFill>
              </a:rPr>
              <a:t> ®ã lµ:</a:t>
            </a:r>
          </a:p>
          <a:p>
            <a:pPr algn="ctr" eaLnBrk="1" hangingPunct="1"/>
            <a:r>
              <a:rPr lang="en-US" altLang="en-US" dirty="0">
                <a:solidFill>
                  <a:srgbClr val="0000FF"/>
                </a:solidFill>
              </a:rPr>
              <a:t>1,5 x 1,5 x 6 = 13,5 (m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      §¸p </a:t>
            </a:r>
            <a:r>
              <a:rPr lang="en-US" altLang="en-US" dirty="0" err="1">
                <a:solidFill>
                  <a:srgbClr val="0000FF"/>
                </a:solidFill>
              </a:rPr>
              <a:t>sè</a:t>
            </a:r>
            <a:r>
              <a:rPr lang="en-US" altLang="en-US" dirty="0">
                <a:solidFill>
                  <a:srgbClr val="0000FF"/>
                </a:solidFill>
              </a:rPr>
              <a:t>: </a:t>
            </a:r>
            <a:r>
              <a:rPr lang="en-US" altLang="en-US" dirty="0" err="1">
                <a:solidFill>
                  <a:srgbClr val="0000FF"/>
                </a:solidFill>
              </a:rPr>
              <a:t>Sxq</a:t>
            </a:r>
            <a:r>
              <a:rPr lang="en-US" altLang="en-US" dirty="0">
                <a:solidFill>
                  <a:srgbClr val="0000FF"/>
                </a:solidFill>
              </a:rPr>
              <a:t>: 9m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  <a:r>
              <a:rPr lang="en-US" altLang="en-US" dirty="0">
                <a:solidFill>
                  <a:srgbClr val="0000FF"/>
                </a:solidFill>
              </a:rPr>
              <a:t> ;  </a:t>
            </a:r>
            <a:r>
              <a:rPr lang="en-US" altLang="en-US" dirty="0" err="1">
                <a:solidFill>
                  <a:srgbClr val="0000FF"/>
                </a:solidFill>
              </a:rPr>
              <a:t>Stp</a:t>
            </a:r>
            <a:r>
              <a:rPr lang="en-US" altLang="en-US" dirty="0">
                <a:solidFill>
                  <a:srgbClr val="0000FF"/>
                </a:solidFill>
              </a:rPr>
              <a:t>: 13,5m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56822847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8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8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8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8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8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8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8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8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8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8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8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8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18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8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8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8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18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8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8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8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8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8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8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8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7" grpId="0" animBg="1"/>
      <p:bldP spid="18505" grpId="0" animBg="1"/>
      <p:bldP spid="18507" grpId="0" animBg="1"/>
      <p:bldP spid="185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5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364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60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>
            <a:extLst>
              <a:ext uri="{FF2B5EF4-FFF2-40B4-BE49-F238E27FC236}"/>
            </a:extLst>
          </p:cNvPr>
          <p:cNvSpPr txBox="1"/>
          <p:nvPr/>
        </p:nvSpPr>
        <p:spPr>
          <a:xfrm>
            <a:off x="1676611" y="768880"/>
            <a:ext cx="5731098" cy="5825066"/>
          </a:xfrm>
          <a:prstGeom prst="rect">
            <a:avLst/>
          </a:prstGeom>
          <a:noFill/>
        </p:spPr>
        <p:txBody>
          <a:bodyPr spcFirstLastPara="1" lIns="80585" tIns="40292" rIns="80585" bIns="40292">
            <a:prstTxWarp prst="textArchUp">
              <a:avLst>
                <a:gd name="adj" fmla="val 11329067"/>
              </a:avLst>
            </a:prstTxWarp>
            <a:spAutoFit/>
          </a:bodyPr>
          <a:lstStyle/>
          <a:p>
            <a:pPr algn="ctr">
              <a:defRPr/>
            </a:pPr>
            <a:r>
              <a:rPr lang="en-US" sz="4021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4021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4021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TIỂU HỌC </a:t>
            </a:r>
            <a:r>
              <a:rPr lang="en-US" sz="4021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 LẬP</a:t>
            </a:r>
            <a:endParaRPr lang="en-US" sz="4021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Hộp_Văn_Bản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611188" y="2849563"/>
            <a:ext cx="8077200" cy="203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585" tIns="40292" rIns="80585" bIns="40292">
            <a:spAutoFit/>
          </a:bodyPr>
          <a:lstStyle/>
          <a:p>
            <a:pPr algn="ctr">
              <a:defRPr/>
            </a:pPr>
            <a:r>
              <a:rPr lang="en-US" sz="4239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TOÁN 5</a:t>
            </a:r>
          </a:p>
          <a:p>
            <a:pPr algn="ctr">
              <a:defRPr/>
            </a:pPr>
            <a:r>
              <a:rPr lang="en-US" sz="4239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HÌNH HỘP CHỮ NHẬT- HÌNH LẬP PHƯƠNG</a:t>
            </a:r>
            <a:endParaRPr lang="en-US" dirty="0">
              <a:solidFill>
                <a:srgbClr val="38383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89038" y="107950"/>
            <a:ext cx="676751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158875" y="6119813"/>
            <a:ext cx="6767513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-2294731" y="3259931"/>
            <a:ext cx="5080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317457" y="3032919"/>
            <a:ext cx="5080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1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25" y="1187450"/>
            <a:ext cx="2143125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2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3556000"/>
            <a:ext cx="2312987" cy="234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2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5" y="860425"/>
            <a:ext cx="2312988" cy="234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2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263" y="3852863"/>
            <a:ext cx="2143125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8" name="Hộp_Văn_Bản 2"/>
          <p:cNvSpPr txBox="1">
            <a:spLocks noChangeArrowheads="1"/>
          </p:cNvSpPr>
          <p:nvPr/>
        </p:nvSpPr>
        <p:spPr bwMode="auto">
          <a:xfrm>
            <a:off x="1689893" y="5521791"/>
            <a:ext cx="6303963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585" tIns="40292" rIns="80585" bIns="40292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ts val="525"/>
              </a:spcBef>
              <a:spcAft>
                <a:spcPts val="525"/>
              </a:spcAft>
              <a:buFont typeface="Arial" pitchFamily="34" charset="0"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ời thực hiện: Phạm Thị Len</a:t>
            </a:r>
          </a:p>
        </p:txBody>
      </p:sp>
    </p:spTree>
    <p:extLst>
      <p:ext uri="{BB962C8B-B14F-4D97-AF65-F5344CB8AC3E}">
        <p14:creationId xmlns:p14="http://schemas.microsoft.com/office/powerpoint/2010/main" val="363411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757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4400">
                <a:solidFill>
                  <a:schemeClr val="tx2"/>
                </a:solidFill>
              </a:rPr>
              <a:t>Kiểm tra bài cũ</a:t>
            </a:r>
          </a:p>
        </p:txBody>
      </p:sp>
      <p:sp>
        <p:nvSpPr>
          <p:cNvPr id="3" name="Content Placeholder 4"/>
          <p:cNvSpPr txBox="1">
            <a:spLocks/>
          </p:cNvSpPr>
          <p:nvPr/>
        </p:nvSpPr>
        <p:spPr bwMode="auto">
          <a:xfrm>
            <a:off x="250825" y="1412875"/>
            <a:ext cx="5221288" cy="471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lnSpcReduction="1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FontTx/>
              <a:buNone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12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6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FontTx/>
              <a:buNone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indent="0">
              <a:buFontTx/>
              <a:buNone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5819775" y="1916113"/>
            <a:ext cx="2928938" cy="1944687"/>
            <a:chOff x="336" y="2112"/>
            <a:chExt cx="1448" cy="576"/>
          </a:xfrm>
        </p:grpSpPr>
        <p:sp>
          <p:nvSpPr>
            <p:cNvPr id="2053" name="Freeform 57"/>
            <p:cNvSpPr>
              <a:spLocks/>
            </p:cNvSpPr>
            <p:nvPr/>
          </p:nvSpPr>
          <p:spPr bwMode="auto">
            <a:xfrm>
              <a:off x="1344" y="2112"/>
              <a:ext cx="440" cy="576"/>
            </a:xfrm>
            <a:custGeom>
              <a:avLst/>
              <a:gdLst>
                <a:gd name="T0" fmla="*/ 0 w 528"/>
                <a:gd name="T1" fmla="*/ 324 h 768"/>
                <a:gd name="T2" fmla="*/ 306 w 528"/>
                <a:gd name="T3" fmla="*/ 203 h 768"/>
                <a:gd name="T4" fmla="*/ 306 w 528"/>
                <a:gd name="T5" fmla="*/ 0 h 768"/>
                <a:gd name="T6" fmla="*/ 0 w 528"/>
                <a:gd name="T7" fmla="*/ 122 h 768"/>
                <a:gd name="T8" fmla="*/ 0 w 528"/>
                <a:gd name="T9" fmla="*/ 324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Rectangle 58"/>
            <p:cNvSpPr>
              <a:spLocks noChangeArrowheads="1"/>
            </p:cNvSpPr>
            <p:nvPr/>
          </p:nvSpPr>
          <p:spPr bwMode="auto">
            <a:xfrm>
              <a:off x="336" y="2328"/>
              <a:ext cx="1000" cy="3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7" name="Freeform 59"/>
            <p:cNvSpPr>
              <a:spLocks/>
            </p:cNvSpPr>
            <p:nvPr/>
          </p:nvSpPr>
          <p:spPr bwMode="auto">
            <a:xfrm>
              <a:off x="336" y="2112"/>
              <a:ext cx="1440" cy="216"/>
            </a:xfrm>
            <a:custGeom>
              <a:avLst/>
              <a:gdLst>
                <a:gd name="T0" fmla="*/ 0 w 1680"/>
                <a:gd name="T1" fmla="*/ 288 h 288"/>
                <a:gd name="T2" fmla="*/ 528 w 1680"/>
                <a:gd name="T3" fmla="*/ 0 h 288"/>
                <a:gd name="T4" fmla="*/ 1680 w 1680"/>
                <a:gd name="T5" fmla="*/ 0 h 288"/>
                <a:gd name="T6" fmla="*/ 1152 w 1680"/>
                <a:gd name="T7" fmla="*/ 288 h 288"/>
                <a:gd name="T8" fmla="*/ 0 w 1680"/>
                <a:gd name="T9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6" name="Line 60"/>
            <p:cNvSpPr>
              <a:spLocks noChangeShapeType="1"/>
            </p:cNvSpPr>
            <p:nvPr/>
          </p:nvSpPr>
          <p:spPr bwMode="auto">
            <a:xfrm>
              <a:off x="783" y="2112"/>
              <a:ext cx="0" cy="36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Line 61"/>
            <p:cNvSpPr>
              <a:spLocks noChangeShapeType="1"/>
            </p:cNvSpPr>
            <p:nvPr/>
          </p:nvSpPr>
          <p:spPr bwMode="auto">
            <a:xfrm flipH="1">
              <a:off x="336" y="2478"/>
              <a:ext cx="440" cy="203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62"/>
            <p:cNvSpPr>
              <a:spLocks noChangeShapeType="1"/>
            </p:cNvSpPr>
            <p:nvPr/>
          </p:nvSpPr>
          <p:spPr bwMode="auto">
            <a:xfrm flipH="1">
              <a:off x="776" y="2472"/>
              <a:ext cx="1000" cy="0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662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152400" y="381000"/>
            <a:ext cx="853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Muốn tính diện tích xung quanh của hình hộp chữ nhật ta lấy chu vi mặt đáy nhân với chiều cao (cùng đơn vị đo).</a:t>
            </a:r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0" y="2438400"/>
            <a:ext cx="46482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800" b="1">
                <a:latin typeface="Times New Roman" pitchFamily="18" charset="0"/>
              </a:rPr>
              <a:t>Cho:</a:t>
            </a:r>
          </a:p>
          <a:p>
            <a:pPr algn="l" eaLnBrk="1" hangingPunct="1"/>
            <a:r>
              <a:rPr lang="en-US" sz="2800" b="1">
                <a:latin typeface="Times New Roman" pitchFamily="18" charset="0"/>
              </a:rPr>
              <a:t>    a : chiều dài</a:t>
            </a:r>
          </a:p>
          <a:p>
            <a:pPr algn="l" eaLnBrk="1" hangingPunct="1"/>
            <a:r>
              <a:rPr lang="en-US" sz="2800" b="1">
                <a:latin typeface="Times New Roman" pitchFamily="18" charset="0"/>
              </a:rPr>
              <a:t>    b : chiều rộng</a:t>
            </a:r>
          </a:p>
          <a:p>
            <a:pPr algn="l" eaLnBrk="1" hangingPunct="1"/>
            <a:r>
              <a:rPr lang="en-US" sz="2800" b="1">
                <a:latin typeface="Times New Roman" pitchFamily="18" charset="0"/>
              </a:rPr>
              <a:t>    h : chiều cao</a:t>
            </a:r>
          </a:p>
          <a:p>
            <a:pPr algn="l" eaLnBrk="1" hangingPunct="1"/>
            <a:r>
              <a:rPr lang="en-US" sz="2800" b="1">
                <a:latin typeface="Times New Roman" pitchFamily="18" charset="0"/>
              </a:rPr>
              <a:t>   C</a:t>
            </a:r>
            <a:r>
              <a:rPr lang="en-US" sz="2800" b="1" baseline="-25000">
                <a:latin typeface="Times New Roman" pitchFamily="18" charset="0"/>
              </a:rPr>
              <a:t>d</a:t>
            </a:r>
            <a:r>
              <a:rPr lang="en-US" sz="2800" b="1">
                <a:latin typeface="Times New Roman" pitchFamily="18" charset="0"/>
              </a:rPr>
              <a:t>: chu vi mặt đáy</a:t>
            </a:r>
          </a:p>
          <a:p>
            <a:pPr algn="l" eaLnBrk="1" hangingPunct="1"/>
            <a:r>
              <a:rPr lang="en-US" sz="2800" b="1">
                <a:latin typeface="Times New Roman" pitchFamily="18" charset="0"/>
              </a:rPr>
              <a:t>   S</a:t>
            </a:r>
            <a:r>
              <a:rPr lang="en-US" sz="2800" b="1" baseline="-25000">
                <a:latin typeface="Times New Roman" pitchFamily="18" charset="0"/>
              </a:rPr>
              <a:t>xq</a:t>
            </a:r>
            <a:r>
              <a:rPr lang="en-US" sz="2800" b="1">
                <a:latin typeface="Times New Roman" pitchFamily="18" charset="0"/>
              </a:rPr>
              <a:t>: diện tích xung quanh</a:t>
            </a:r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4114800" y="2590800"/>
            <a:ext cx="4495800" cy="1797050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</a:rPr>
              <a:t>Công thức: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        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800" b="1" baseline="-25000">
                <a:solidFill>
                  <a:srgbClr val="FF0000"/>
                </a:solidFill>
                <a:latin typeface="Times New Roman" pitchFamily="18" charset="0"/>
              </a:rPr>
              <a:t>xq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= C</a:t>
            </a:r>
            <a:r>
              <a:rPr lang="en-US" sz="2800" b="1" baseline="-25000">
                <a:solidFill>
                  <a:srgbClr val="FF0000"/>
                </a:solidFill>
                <a:latin typeface="Times New Roman" pitchFamily="18" charset="0"/>
              </a:rPr>
              <a:t>đ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h</a:t>
            </a: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Hay 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800" b="1" baseline="-25000">
                <a:solidFill>
                  <a:srgbClr val="FF0000"/>
                </a:solidFill>
                <a:latin typeface="Times New Roman" pitchFamily="18" charset="0"/>
              </a:rPr>
              <a:t>xq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= (a + b)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2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/>
      <p:bldP spid="98315" grpId="0"/>
      <p:bldP spid="983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0" y="304800"/>
            <a:ext cx="8839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          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</a:rPr>
              <a:t>Muốn tính diện tích toàn phần của hình hộp chữ nhật ta lấy diện tích xung quanh cộng với diện tích hai mặt đáy.</a:t>
            </a:r>
          </a:p>
        </p:txBody>
      </p:sp>
      <p:sp>
        <p:nvSpPr>
          <p:cNvPr id="85017" name="Text Box 25"/>
          <p:cNvSpPr txBox="1">
            <a:spLocks noChangeArrowheads="1"/>
          </p:cNvSpPr>
          <p:nvPr/>
        </p:nvSpPr>
        <p:spPr bwMode="auto">
          <a:xfrm>
            <a:off x="533400" y="1905000"/>
            <a:ext cx="76200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Cho:</a:t>
            </a:r>
          </a:p>
          <a:p>
            <a:pPr algn="l"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S</a:t>
            </a:r>
            <a:r>
              <a:rPr lang="en-US" sz="3200" b="1" baseline="-25000">
                <a:latin typeface="Times New Roman" pitchFamily="18" charset="0"/>
                <a:cs typeface="Times New Roman" pitchFamily="18" charset="0"/>
              </a:rPr>
              <a:t>xq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: Diện tích xung quanh hình hộp</a:t>
            </a:r>
          </a:p>
          <a:p>
            <a:pPr algn="l"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S</a:t>
            </a:r>
            <a:r>
              <a:rPr lang="en-US" sz="3200" b="1" baseline="-25000">
                <a:latin typeface="Times New Roman" pitchFamily="18" charset="0"/>
                <a:cs typeface="Times New Roman" pitchFamily="18" charset="0"/>
              </a:rPr>
              <a:t>2đ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: Diện tích hai mặt đáy hình hộp</a:t>
            </a:r>
          </a:p>
          <a:p>
            <a:pPr algn="l"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 S</a:t>
            </a:r>
            <a:r>
              <a:rPr lang="en-US" sz="3200" b="1" baseline="-25000">
                <a:latin typeface="Times New Roman" pitchFamily="18" charset="0"/>
                <a:cs typeface="Times New Roman" pitchFamily="18" charset="0"/>
              </a:rPr>
              <a:t>tp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: Diện tích toàn phần hình hộp</a:t>
            </a:r>
          </a:p>
        </p:txBody>
      </p:sp>
      <p:sp>
        <p:nvSpPr>
          <p:cNvPr id="85018" name="Text Box 26"/>
          <p:cNvSpPr txBox="1">
            <a:spLocks noChangeArrowheads="1"/>
          </p:cNvSpPr>
          <p:nvPr/>
        </p:nvSpPr>
        <p:spPr bwMode="auto">
          <a:xfrm>
            <a:off x="2133600" y="4419600"/>
            <a:ext cx="4800600" cy="1414463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3200" b="1" u="sng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 thức</a:t>
            </a:r>
            <a:r>
              <a:rPr lang="en-US" sz="3200" b="1" u="sng">
                <a:solidFill>
                  <a:srgbClr val="0070C0"/>
                </a:solidFill>
                <a:latin typeface="VNtimes new roman" pitchFamily="34" charset="0"/>
              </a:rPr>
              <a:t>: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3200" b="1">
                <a:solidFill>
                  <a:srgbClr val="0070C0"/>
                </a:solidFill>
                <a:latin typeface="VNtimes new roman" pitchFamily="34" charset="0"/>
              </a:rPr>
              <a:t>          </a:t>
            </a:r>
            <a:r>
              <a:rPr lang="en-US" sz="3600" b="1">
                <a:solidFill>
                  <a:srgbClr val="0070C0"/>
                </a:solidFill>
                <a:latin typeface="VNtimes new roman" pitchFamily="34" charset="0"/>
              </a:rPr>
              <a:t>S</a:t>
            </a:r>
            <a:r>
              <a:rPr lang="en-US" sz="3600" b="1" baseline="-25000">
                <a:solidFill>
                  <a:srgbClr val="0070C0"/>
                </a:solidFill>
                <a:latin typeface="VNtimes new roman" pitchFamily="34" charset="0"/>
              </a:rPr>
              <a:t>tp</a:t>
            </a:r>
            <a:r>
              <a:rPr lang="en-US" sz="3600" b="1">
                <a:solidFill>
                  <a:srgbClr val="0070C0"/>
                </a:solidFill>
                <a:latin typeface="VNtimes new roman" pitchFamily="34" charset="0"/>
              </a:rPr>
              <a:t> =  S</a:t>
            </a:r>
            <a:r>
              <a:rPr lang="en-US" sz="3600" b="1" baseline="-25000">
                <a:solidFill>
                  <a:srgbClr val="0070C0"/>
                </a:solidFill>
                <a:latin typeface="VNtimes new roman" pitchFamily="34" charset="0"/>
              </a:rPr>
              <a:t>xq</a:t>
            </a:r>
            <a:r>
              <a:rPr lang="en-US" sz="3600" b="1">
                <a:solidFill>
                  <a:srgbClr val="0070C0"/>
                </a:solidFill>
                <a:latin typeface="VNtimes new roman" pitchFamily="34" charset="0"/>
              </a:rPr>
              <a:t> + S</a:t>
            </a:r>
            <a:r>
              <a:rPr lang="en-US" sz="3600" b="1" baseline="-25000">
                <a:solidFill>
                  <a:srgbClr val="0070C0"/>
                </a:solidFill>
                <a:latin typeface="VNtimes new roman" pitchFamily="34" charset="0"/>
              </a:rPr>
              <a:t>2đ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endParaRPr lang="en-US" sz="800" b="1">
              <a:solidFill>
                <a:srgbClr val="0070C0"/>
              </a:solidFill>
              <a:latin typeface="VNtimes new roma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5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5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6" grpId="0"/>
      <p:bldP spid="85017" grpId="0"/>
      <p:bldP spid="850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70" name="Text Box 70"/>
          <p:cNvSpPr txBox="1">
            <a:spLocks noChangeArrowheads="1"/>
          </p:cNvSpPr>
          <p:nvPr/>
        </p:nvSpPr>
        <p:spPr bwMode="auto">
          <a:xfrm>
            <a:off x="1143000" y="31242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5dm</a:t>
            </a:r>
          </a:p>
        </p:txBody>
      </p:sp>
      <p:sp>
        <p:nvSpPr>
          <p:cNvPr id="76871" name="Text Box 71"/>
          <p:cNvSpPr txBox="1">
            <a:spLocks noChangeArrowheads="1"/>
          </p:cNvSpPr>
          <p:nvPr/>
        </p:nvSpPr>
        <p:spPr bwMode="auto">
          <a:xfrm>
            <a:off x="3124200" y="25908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4dm</a:t>
            </a:r>
          </a:p>
        </p:txBody>
      </p:sp>
      <p:sp>
        <p:nvSpPr>
          <p:cNvPr id="76872" name="Text Box 72"/>
          <p:cNvSpPr txBox="1">
            <a:spLocks noChangeArrowheads="1"/>
          </p:cNvSpPr>
          <p:nvPr/>
        </p:nvSpPr>
        <p:spPr bwMode="auto">
          <a:xfrm>
            <a:off x="3352800" y="19050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3dm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198438" y="1657350"/>
            <a:ext cx="3124200" cy="1600200"/>
            <a:chOff x="1248" y="912"/>
            <a:chExt cx="2640" cy="1344"/>
          </a:xfrm>
        </p:grpSpPr>
        <p:sp>
          <p:nvSpPr>
            <p:cNvPr id="23567" name="AutoShape 74"/>
            <p:cNvSpPr>
              <a:spLocks noChangeArrowheads="1"/>
            </p:cNvSpPr>
            <p:nvPr/>
          </p:nvSpPr>
          <p:spPr bwMode="auto">
            <a:xfrm>
              <a:off x="1248" y="912"/>
              <a:ext cx="2640" cy="1344"/>
            </a:xfrm>
            <a:prstGeom prst="cube">
              <a:avLst>
                <a:gd name="adj" fmla="val 4559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568" name="Line 75"/>
            <p:cNvSpPr>
              <a:spLocks noChangeShapeType="1"/>
            </p:cNvSpPr>
            <p:nvPr/>
          </p:nvSpPr>
          <p:spPr bwMode="auto">
            <a:xfrm>
              <a:off x="1872" y="91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76"/>
            <p:cNvSpPr>
              <a:spLocks noChangeShapeType="1"/>
            </p:cNvSpPr>
            <p:nvPr/>
          </p:nvSpPr>
          <p:spPr bwMode="auto">
            <a:xfrm flipH="1">
              <a:off x="1872" y="1632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Line 77"/>
            <p:cNvSpPr>
              <a:spLocks noChangeShapeType="1"/>
            </p:cNvSpPr>
            <p:nvPr/>
          </p:nvSpPr>
          <p:spPr bwMode="auto">
            <a:xfrm flipH="1">
              <a:off x="1248" y="1632"/>
              <a:ext cx="62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79" name="Text Box 79"/>
          <p:cNvSpPr txBox="1">
            <a:spLocks noChangeArrowheads="1"/>
          </p:cNvSpPr>
          <p:nvPr/>
        </p:nvSpPr>
        <p:spPr bwMode="auto">
          <a:xfrm>
            <a:off x="381000" y="3505200"/>
            <a:ext cx="876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 </a:t>
            </a:r>
            <a:r>
              <a:rPr lang="en-US" sz="2800" b="1">
                <a:latin typeface="Times New Roman" pitchFamily="18" charset="0"/>
              </a:rPr>
              <a:t>Diện tích xung quanh của hình hộp chữ nhật là :</a:t>
            </a:r>
          </a:p>
        </p:txBody>
      </p:sp>
      <p:sp>
        <p:nvSpPr>
          <p:cNvPr id="76880" name="Text Box 80"/>
          <p:cNvSpPr txBox="1">
            <a:spLocks noChangeArrowheads="1"/>
          </p:cNvSpPr>
          <p:nvPr/>
        </p:nvSpPr>
        <p:spPr bwMode="auto">
          <a:xfrm>
            <a:off x="914400" y="3886200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/>
              <a:t> </a:t>
            </a:r>
            <a:r>
              <a:rPr lang="en-US" sz="2800" b="1">
                <a:latin typeface="Times New Roman" pitchFamily="18" charset="0"/>
              </a:rPr>
              <a:t>( 5 + 4 ) x 2 x 3 = 54 ( dm</a:t>
            </a:r>
            <a:r>
              <a:rPr lang="en-US" sz="2800" b="1" baseline="30000">
                <a:latin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</a:rPr>
              <a:t> )</a:t>
            </a:r>
          </a:p>
        </p:txBody>
      </p:sp>
      <p:sp>
        <p:nvSpPr>
          <p:cNvPr id="76881" name="Text Box 81"/>
          <p:cNvSpPr txBox="1">
            <a:spLocks noChangeArrowheads="1"/>
          </p:cNvSpPr>
          <p:nvPr/>
        </p:nvSpPr>
        <p:spPr bwMode="auto">
          <a:xfrm>
            <a:off x="381000" y="5105400"/>
            <a:ext cx="876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/>
              <a:t> </a:t>
            </a:r>
            <a:r>
              <a:rPr lang="en-US" sz="2800" b="1">
                <a:latin typeface="Times New Roman" pitchFamily="18" charset="0"/>
              </a:rPr>
              <a:t>Diện tích toàn phần của hình hộp chữ nhật là :</a:t>
            </a:r>
          </a:p>
        </p:txBody>
      </p:sp>
      <p:sp>
        <p:nvSpPr>
          <p:cNvPr id="76882" name="Text Box 82"/>
          <p:cNvSpPr txBox="1">
            <a:spLocks noChangeArrowheads="1"/>
          </p:cNvSpPr>
          <p:nvPr/>
        </p:nvSpPr>
        <p:spPr bwMode="auto">
          <a:xfrm>
            <a:off x="457200" y="4343400"/>
            <a:ext cx="518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Diện tích một mặt đáy là :</a:t>
            </a:r>
          </a:p>
        </p:txBody>
      </p:sp>
      <p:sp>
        <p:nvSpPr>
          <p:cNvPr id="76883" name="Text Box 83"/>
          <p:cNvSpPr txBox="1">
            <a:spLocks noChangeArrowheads="1"/>
          </p:cNvSpPr>
          <p:nvPr/>
        </p:nvSpPr>
        <p:spPr bwMode="auto">
          <a:xfrm>
            <a:off x="1066800" y="4724400"/>
            <a:ext cx="480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5 x 4 = 20 ( dm</a:t>
            </a:r>
            <a:r>
              <a:rPr lang="en-US" sz="2800" b="1" baseline="30000">
                <a:latin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</a:rPr>
              <a:t> )</a:t>
            </a:r>
          </a:p>
        </p:txBody>
      </p:sp>
      <p:sp>
        <p:nvSpPr>
          <p:cNvPr id="76884" name="Text Box 84"/>
          <p:cNvSpPr txBox="1">
            <a:spLocks noChangeArrowheads="1"/>
          </p:cNvSpPr>
          <p:nvPr/>
        </p:nvSpPr>
        <p:spPr bwMode="auto">
          <a:xfrm>
            <a:off x="1219200" y="5638800"/>
            <a:ext cx="6934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54 + 20 x 2 = 94 ( dm</a:t>
            </a:r>
            <a:r>
              <a:rPr lang="en-US" sz="2800" b="1" baseline="30000">
                <a:latin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</a:rPr>
              <a:t> )</a:t>
            </a:r>
          </a:p>
        </p:txBody>
      </p:sp>
      <p:sp>
        <p:nvSpPr>
          <p:cNvPr id="76885" name="Text Box 85"/>
          <p:cNvSpPr txBox="1">
            <a:spLocks noChangeArrowheads="1"/>
          </p:cNvSpPr>
          <p:nvPr/>
        </p:nvSpPr>
        <p:spPr bwMode="auto">
          <a:xfrm>
            <a:off x="4876800" y="5867400"/>
            <a:ext cx="3733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</a:rPr>
              <a:t>Đáp số</a:t>
            </a:r>
            <a:r>
              <a:rPr lang="en-US" sz="2400" b="1">
                <a:latin typeface="Times New Roman" pitchFamily="18" charset="0"/>
              </a:rPr>
              <a:t>: Sxq : 54 dm</a:t>
            </a:r>
            <a:r>
              <a:rPr lang="en-US" sz="2400" b="1" baseline="30000">
                <a:latin typeface="Times New Roman" pitchFamily="18" charset="0"/>
              </a:rPr>
              <a:t>2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400" b="1" baseline="30000">
                <a:latin typeface="Times New Roman" pitchFamily="18" charset="0"/>
              </a:rPr>
              <a:t>                      </a:t>
            </a:r>
            <a:r>
              <a:rPr lang="en-US" sz="2400" b="1">
                <a:latin typeface="Times New Roman" pitchFamily="18" charset="0"/>
              </a:rPr>
              <a:t>Stp : 94 dm</a:t>
            </a:r>
            <a:r>
              <a:rPr lang="en-US" sz="2400" b="1" baseline="30000">
                <a:latin typeface="Times New Roman" pitchFamily="18" charset="0"/>
              </a:rPr>
              <a:t>2</a:t>
            </a:r>
            <a:endParaRPr lang="en-US" sz="2400" b="1">
              <a:latin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566" name="Rectangle 2"/>
          <p:cNvSpPr>
            <a:spLocks noChangeArrowheads="1"/>
          </p:cNvSpPr>
          <p:nvPr/>
        </p:nvSpPr>
        <p:spPr bwMode="auto">
          <a:xfrm>
            <a:off x="27296" y="304800"/>
            <a:ext cx="91167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70" grpId="0"/>
      <p:bldP spid="76871" grpId="0"/>
      <p:bldP spid="76872" grpId="0"/>
      <p:bldP spid="76879" grpId="0"/>
      <p:bldP spid="76880" grpId="0"/>
      <p:bldP spid="76881" grpId="0"/>
      <p:bldP spid="76882" grpId="0"/>
      <p:bldP spid="76883" grpId="0"/>
      <p:bldP spid="76884" grpId="0"/>
      <p:bldP spid="768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 descr="Parchment"/>
          <p:cNvSpPr txBox="1">
            <a:spLocks noChangeArrowheads="1"/>
          </p:cNvSpPr>
          <p:nvPr/>
        </p:nvSpPr>
        <p:spPr bwMode="auto">
          <a:xfrm>
            <a:off x="0" y="-609600"/>
            <a:ext cx="9144000" cy="697071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  <a:p>
            <a:pPr algn="l"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838200" y="44958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6dm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2438400" y="41148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4dm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2667000" y="27432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9dm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352800" y="1905000"/>
            <a:ext cx="5791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  <a:r>
              <a:rPr lang="en-US" sz="2800" b="1" dirty="0" err="1">
                <a:latin typeface="Times New Roman" pitchFamily="18" charset="0"/>
              </a:rPr>
              <a:t>Diện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xung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quanh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thùng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tôn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</a:rPr>
              <a:t>: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3841750" y="2819400"/>
            <a:ext cx="5302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(6 + 4) x 2 x 9 = 180 (dm</a:t>
            </a:r>
            <a:r>
              <a:rPr lang="en-US" sz="2800" b="1" baseline="30000">
                <a:latin typeface="Times New Roman" pitchFamily="18" charset="0"/>
              </a:rPr>
              <a:t>2 </a:t>
            </a:r>
            <a:r>
              <a:rPr lang="en-US" sz="2800" b="1">
                <a:latin typeface="Times New Roman" pitchFamily="18" charset="0"/>
              </a:rPr>
              <a:t>)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3048000" y="3505200"/>
            <a:ext cx="609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/>
              <a:t>    </a:t>
            </a:r>
            <a:r>
              <a:rPr lang="en-US" sz="2800" b="1">
                <a:latin typeface="Times New Roman" pitchFamily="18" charset="0"/>
              </a:rPr>
              <a:t>Diện tích mặt đáy của thùng tôn là: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3886200" y="4114800"/>
            <a:ext cx="312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6 x 4 = 24 (dm</a:t>
            </a:r>
            <a:r>
              <a:rPr lang="en-US" sz="2800" b="1" baseline="30000">
                <a:latin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</a:rPr>
              <a:t>)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762000" y="4738688"/>
            <a:ext cx="838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/>
              <a:t>    </a:t>
            </a:r>
            <a:r>
              <a:rPr lang="en-US" sz="2800" b="1">
                <a:latin typeface="Times New Roman" pitchFamily="18" charset="0"/>
              </a:rPr>
              <a:t>Diện tích tôn cần để làm cái thùng không nắp là: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3581400" y="5272088"/>
            <a:ext cx="3810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180 + 24 = 204 (dm</a:t>
            </a:r>
            <a:r>
              <a:rPr lang="en-US" sz="2800" b="1" baseline="30000">
                <a:latin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</a:rPr>
              <a:t>)</a:t>
            </a: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5105400" y="5805488"/>
            <a:ext cx="3124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Đáp số: 204 dm</a:t>
            </a:r>
            <a:r>
              <a:rPr lang="en-US" sz="2800" b="1" baseline="30000">
                <a:latin typeface="Times New Roman" pitchFamily="18" charset="0"/>
              </a:rPr>
              <a:t>2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81000" y="1525588"/>
            <a:ext cx="2286000" cy="2895600"/>
            <a:chOff x="240" y="960"/>
            <a:chExt cx="1440" cy="1872"/>
          </a:xfrm>
        </p:grpSpPr>
        <p:grpSp>
          <p:nvGrpSpPr>
            <p:cNvPr id="24591" name="Group 15"/>
            <p:cNvGrpSpPr>
              <a:grpSpLocks/>
            </p:cNvGrpSpPr>
            <p:nvPr/>
          </p:nvGrpSpPr>
          <p:grpSpPr bwMode="auto">
            <a:xfrm>
              <a:off x="240" y="960"/>
              <a:ext cx="1440" cy="1872"/>
              <a:chOff x="288" y="816"/>
              <a:chExt cx="1488" cy="2064"/>
            </a:xfrm>
          </p:grpSpPr>
          <p:sp>
            <p:nvSpPr>
              <p:cNvPr id="24595" name="AutoShape 16"/>
              <p:cNvSpPr>
                <a:spLocks noChangeArrowheads="1"/>
              </p:cNvSpPr>
              <p:nvPr/>
            </p:nvSpPr>
            <p:spPr bwMode="auto">
              <a:xfrm>
                <a:off x="288" y="816"/>
                <a:ext cx="1488" cy="2064"/>
              </a:xfrm>
              <a:prstGeom prst="cube">
                <a:avLst>
                  <a:gd name="adj" fmla="val 25000"/>
                </a:avLst>
              </a:prstGeom>
              <a:solidFill>
                <a:srgbClr val="8FCCD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4596" name="AutoShape 17"/>
              <p:cNvSpPr>
                <a:spLocks noChangeArrowheads="1"/>
              </p:cNvSpPr>
              <p:nvPr/>
            </p:nvSpPr>
            <p:spPr bwMode="auto">
              <a:xfrm>
                <a:off x="288" y="816"/>
                <a:ext cx="1488" cy="413"/>
              </a:xfrm>
              <a:prstGeom prst="parallelogram">
                <a:avLst>
                  <a:gd name="adj" fmla="val 89289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24592" name="Line 18"/>
            <p:cNvSpPr>
              <a:spLocks noChangeShapeType="1"/>
            </p:cNvSpPr>
            <p:nvPr/>
          </p:nvSpPr>
          <p:spPr bwMode="auto">
            <a:xfrm flipH="1">
              <a:off x="240" y="2448"/>
              <a:ext cx="38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Line 19"/>
            <p:cNvSpPr>
              <a:spLocks noChangeShapeType="1"/>
            </p:cNvSpPr>
            <p:nvPr/>
          </p:nvSpPr>
          <p:spPr bwMode="auto">
            <a:xfrm>
              <a:off x="624" y="960"/>
              <a:ext cx="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Line 20"/>
            <p:cNvSpPr>
              <a:spLocks noChangeShapeType="1"/>
            </p:cNvSpPr>
            <p:nvPr/>
          </p:nvSpPr>
          <p:spPr bwMode="auto">
            <a:xfrm>
              <a:off x="624" y="244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4343400" y="1361364"/>
            <a:ext cx="3124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giải</a:t>
            </a:r>
            <a:endParaRPr lang="en-US" sz="2800" b="1" baseline="30000" dirty="0"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7536"/>
            <a:ext cx="8877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6dm,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4dm,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9dm.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92165" grpId="0"/>
      <p:bldP spid="92166" grpId="0"/>
      <p:bldP spid="92167" grpId="0"/>
      <p:bldP spid="92168" grpId="0"/>
      <p:bldP spid="92169" grpId="0"/>
      <p:bldP spid="92170" grpId="0"/>
      <p:bldP spid="92171" grpId="0"/>
      <p:bldP spid="92172" grpId="0"/>
      <p:bldP spid="92173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533400" y="990600"/>
            <a:ext cx="8610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dirty="0" err="1" smtClean="0"/>
              <a:t>Ng­ưêi</a:t>
            </a:r>
            <a:r>
              <a:rPr lang="en-US" altLang="en-US" dirty="0" smtClean="0"/>
              <a:t> </a:t>
            </a:r>
            <a:r>
              <a:rPr lang="en-US" altLang="en-US" dirty="0"/>
              <a:t>ta </a:t>
            </a:r>
            <a:r>
              <a:rPr lang="en-US" altLang="en-US" dirty="0" err="1"/>
              <a:t>lµm</a:t>
            </a:r>
            <a:r>
              <a:rPr lang="en-US" altLang="en-US" dirty="0"/>
              <a:t> </a:t>
            </a:r>
            <a:r>
              <a:rPr lang="en-US" altLang="en-US" dirty="0" err="1"/>
              <a:t>mét</a:t>
            </a:r>
            <a:r>
              <a:rPr lang="en-US" altLang="en-US" dirty="0"/>
              <a:t> </a:t>
            </a:r>
            <a:r>
              <a:rPr lang="en-US" altLang="en-US" dirty="0" err="1"/>
              <a:t>c¸i</a:t>
            </a:r>
            <a:r>
              <a:rPr lang="en-US" altLang="en-US" dirty="0"/>
              <a:t> </a:t>
            </a:r>
            <a:r>
              <a:rPr lang="en-US" altLang="en-US" dirty="0" err="1"/>
              <a:t>hép</a:t>
            </a:r>
            <a:r>
              <a:rPr lang="en-US" altLang="en-US" dirty="0"/>
              <a:t> </a:t>
            </a:r>
            <a:r>
              <a:rPr lang="en-US" altLang="en-US" dirty="0" err="1"/>
              <a:t>kh«ng</a:t>
            </a:r>
            <a:r>
              <a:rPr lang="en-US" altLang="en-US" dirty="0"/>
              <a:t> </a:t>
            </a:r>
            <a:r>
              <a:rPr lang="en-US" altLang="en-US" dirty="0" err="1"/>
              <a:t>cã</a:t>
            </a:r>
            <a:r>
              <a:rPr lang="en-US" altLang="en-US" dirty="0"/>
              <a:t> n¾p </a:t>
            </a:r>
            <a:r>
              <a:rPr lang="en-US" altLang="en-US" dirty="0" err="1"/>
              <a:t>b»ng</a:t>
            </a:r>
            <a:r>
              <a:rPr lang="en-US" altLang="en-US" dirty="0"/>
              <a:t> </a:t>
            </a:r>
            <a:r>
              <a:rPr lang="en-US" altLang="en-US" dirty="0" err="1" smtClean="0"/>
              <a:t>bia</a:t>
            </a:r>
            <a:r>
              <a:rPr lang="en-US" altLang="en-US" dirty="0" smtClean="0"/>
              <a:t> </a:t>
            </a:r>
            <a:r>
              <a:rPr lang="en-US" altLang="en-US" dirty="0" err="1"/>
              <a:t>cøng</a:t>
            </a:r>
            <a:r>
              <a:rPr lang="en-US" altLang="en-US" dirty="0"/>
              <a:t> d¹ng </a:t>
            </a:r>
            <a:r>
              <a:rPr lang="en-US" altLang="en-US" dirty="0" err="1" smtClean="0"/>
              <a:t>hinh</a:t>
            </a:r>
            <a:r>
              <a:rPr lang="en-US" altLang="en-US" dirty="0" smtClean="0"/>
              <a:t> </a:t>
            </a:r>
            <a:r>
              <a:rPr lang="en-US" altLang="en-US" dirty="0" err="1"/>
              <a:t>lËp</a:t>
            </a:r>
            <a:r>
              <a:rPr lang="en-US" altLang="en-US" dirty="0"/>
              <a:t> </a:t>
            </a:r>
            <a:r>
              <a:rPr lang="en-US" altLang="en-US" dirty="0" err="1" smtClean="0"/>
              <a:t>phư­¬</a:t>
            </a:r>
            <a:r>
              <a:rPr lang="en-US" altLang="en-US" dirty="0" err="1"/>
              <a:t>ng</a:t>
            </a:r>
            <a:r>
              <a:rPr lang="en-US" altLang="en-US" dirty="0"/>
              <a:t> </a:t>
            </a:r>
            <a:r>
              <a:rPr lang="en-US" altLang="en-US" dirty="0" err="1"/>
              <a:t>cã</a:t>
            </a:r>
            <a:r>
              <a:rPr lang="en-US" altLang="en-US" dirty="0"/>
              <a:t> c¹nh 2,5dm. </a:t>
            </a:r>
            <a:r>
              <a:rPr lang="en-US" altLang="en-US" dirty="0" err="1"/>
              <a:t>TÝnh</a:t>
            </a:r>
            <a:r>
              <a:rPr lang="en-US" altLang="en-US" dirty="0"/>
              <a:t> </a:t>
            </a:r>
            <a:r>
              <a:rPr lang="en-US" altLang="en-US" dirty="0" err="1"/>
              <a:t>diÖn</a:t>
            </a:r>
            <a:r>
              <a:rPr lang="en-US" altLang="en-US" dirty="0"/>
              <a:t> </a:t>
            </a:r>
            <a:r>
              <a:rPr lang="en-US" altLang="en-US" dirty="0" err="1"/>
              <a:t>tÝch</a:t>
            </a:r>
            <a:r>
              <a:rPr lang="en-US" altLang="en-US" dirty="0"/>
              <a:t> </a:t>
            </a:r>
            <a:r>
              <a:rPr lang="en-US" altLang="en-US" dirty="0" err="1" smtClean="0"/>
              <a:t>bia</a:t>
            </a:r>
            <a:r>
              <a:rPr lang="en-US" altLang="en-US" dirty="0" smtClean="0"/>
              <a:t> </a:t>
            </a:r>
            <a:r>
              <a:rPr lang="en-US" altLang="en-US" dirty="0" err="1"/>
              <a:t>cÇn</a:t>
            </a:r>
            <a:r>
              <a:rPr lang="en-US" altLang="en-US" dirty="0"/>
              <a:t> </a:t>
            </a:r>
            <a:r>
              <a:rPr lang="en-US" altLang="en-US" dirty="0" err="1"/>
              <a:t>dïng</a:t>
            </a:r>
            <a:r>
              <a:rPr lang="en-US" altLang="en-US" dirty="0"/>
              <a:t> ®Ó </a:t>
            </a:r>
            <a:r>
              <a:rPr lang="en-US" altLang="en-US" dirty="0" err="1"/>
              <a:t>lµm</a:t>
            </a:r>
            <a:r>
              <a:rPr lang="en-US" altLang="en-US" dirty="0"/>
              <a:t> </a:t>
            </a:r>
            <a:r>
              <a:rPr lang="en-US" altLang="en-US" dirty="0" err="1"/>
              <a:t>hép</a:t>
            </a:r>
            <a:r>
              <a:rPr lang="en-US" altLang="en-US" dirty="0"/>
              <a:t> (</a:t>
            </a:r>
            <a:r>
              <a:rPr lang="en-US" altLang="en-US" dirty="0" err="1"/>
              <a:t>kh«ng</a:t>
            </a:r>
            <a:r>
              <a:rPr lang="en-US" altLang="en-US" dirty="0"/>
              <a:t> </a:t>
            </a:r>
            <a:r>
              <a:rPr lang="en-US" altLang="en-US" dirty="0" err="1"/>
              <a:t>tÝnh</a:t>
            </a:r>
            <a:r>
              <a:rPr lang="en-US" altLang="en-US" dirty="0"/>
              <a:t> </a:t>
            </a:r>
            <a:r>
              <a:rPr lang="en-US" altLang="en-US" dirty="0" err="1"/>
              <a:t>mÐp</a:t>
            </a:r>
            <a:r>
              <a:rPr lang="en-US" altLang="en-US" dirty="0"/>
              <a:t> </a:t>
            </a:r>
            <a:r>
              <a:rPr lang="en-US" altLang="en-US" dirty="0" err="1"/>
              <a:t>d¸n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en-US" altLang="en-US" dirty="0"/>
              <a:t>                                              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590550" y="533400"/>
            <a:ext cx="139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u="sng"/>
              <a:t>Bµi tËp 2</a:t>
            </a: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228600" y="2514600"/>
            <a:ext cx="8534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altLang="en-US" dirty="0" err="1">
                <a:solidFill>
                  <a:srgbClr val="0000FF"/>
                </a:solidFill>
              </a:rPr>
              <a:t>Bµi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gi¶i</a:t>
            </a:r>
            <a:endParaRPr lang="en-US" alt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                    </a:t>
            </a:r>
            <a:r>
              <a:rPr lang="en-US" altLang="en-US" dirty="0" err="1">
                <a:solidFill>
                  <a:srgbClr val="0000FF"/>
                </a:solidFill>
              </a:rPr>
              <a:t>DiÖn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tÝch</a:t>
            </a:r>
            <a:r>
              <a:rPr lang="en-US" altLang="en-US" dirty="0">
                <a:solidFill>
                  <a:srgbClr val="0000FF"/>
                </a:solidFill>
              </a:rPr>
              <a:t> 1 </a:t>
            </a:r>
            <a:r>
              <a:rPr lang="en-US" altLang="en-US" dirty="0" err="1">
                <a:solidFill>
                  <a:srgbClr val="0000FF"/>
                </a:solidFill>
              </a:rPr>
              <a:t>mÆt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cña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chiÕc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hép</a:t>
            </a:r>
            <a:r>
              <a:rPr lang="en-US" altLang="en-US" dirty="0">
                <a:solidFill>
                  <a:srgbClr val="0000FF"/>
                </a:solidFill>
              </a:rPr>
              <a:t> ®ã lµ: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                               2,5 x 2,5 = 6,25 (dm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                    </a:t>
            </a:r>
            <a:r>
              <a:rPr lang="en-US" altLang="en-US" dirty="0" err="1">
                <a:solidFill>
                  <a:srgbClr val="0000FF"/>
                </a:solidFill>
              </a:rPr>
              <a:t>DiÖn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tÝch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b×a</a:t>
            </a:r>
            <a:r>
              <a:rPr lang="en-US" altLang="en-US" dirty="0">
                <a:solidFill>
                  <a:srgbClr val="0000FF"/>
                </a:solidFill>
              </a:rPr>
              <a:t> ®Ó </a:t>
            </a:r>
            <a:r>
              <a:rPr lang="en-US" altLang="en-US" dirty="0" err="1">
                <a:solidFill>
                  <a:srgbClr val="0000FF"/>
                </a:solidFill>
              </a:rPr>
              <a:t>lµm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chiÕc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hép</a:t>
            </a:r>
            <a:r>
              <a:rPr lang="en-US" altLang="en-US" dirty="0">
                <a:solidFill>
                  <a:srgbClr val="0000FF"/>
                </a:solidFill>
              </a:rPr>
              <a:t> ®ã lµ: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                               6,25 x 5 = 31,25 (dm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                                                     </a:t>
            </a:r>
            <a:r>
              <a:rPr lang="en-US" altLang="en-US" dirty="0" err="1">
                <a:solidFill>
                  <a:srgbClr val="0000FF"/>
                </a:solidFill>
              </a:rPr>
              <a:t>đ</a:t>
            </a:r>
            <a:r>
              <a:rPr lang="en-US" altLang="en-US" u="sng" dirty="0" err="1" smtClean="0">
                <a:solidFill>
                  <a:srgbClr val="0000FF"/>
                </a:solidFill>
              </a:rPr>
              <a:t>¸p</a:t>
            </a:r>
            <a:r>
              <a:rPr lang="en-US" altLang="en-US" u="sng" dirty="0" smtClean="0">
                <a:solidFill>
                  <a:srgbClr val="0000FF"/>
                </a:solidFill>
              </a:rPr>
              <a:t> </a:t>
            </a:r>
            <a:r>
              <a:rPr lang="en-US" altLang="en-US" u="sng" dirty="0" err="1">
                <a:solidFill>
                  <a:srgbClr val="0000FF"/>
                </a:solidFill>
              </a:rPr>
              <a:t>sè</a:t>
            </a:r>
            <a:r>
              <a:rPr lang="en-US" altLang="en-US" u="sng" dirty="0">
                <a:solidFill>
                  <a:srgbClr val="0000FF"/>
                </a:solidFill>
              </a:rPr>
              <a:t>: 31,25 dm</a:t>
            </a:r>
            <a:r>
              <a:rPr lang="en-US" altLang="en-US" u="sng" baseline="30000" dirty="0">
                <a:solidFill>
                  <a:srgbClr val="0000FF"/>
                </a:solidFill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solidFill>
                <a:srgbClr val="0000FF"/>
              </a:solidFill>
            </a:endParaRPr>
          </a:p>
        </p:txBody>
      </p:sp>
      <p:sp>
        <p:nvSpPr>
          <p:cNvPr id="11311" name="Line 47"/>
          <p:cNvSpPr>
            <a:spLocks noChangeShapeType="1"/>
          </p:cNvSpPr>
          <p:nvPr/>
        </p:nvSpPr>
        <p:spPr bwMode="auto">
          <a:xfrm>
            <a:off x="2819400" y="1371600"/>
            <a:ext cx="27432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924800" y="1447800"/>
            <a:ext cx="12192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3" name="Line 49"/>
          <p:cNvSpPr>
            <a:spLocks noChangeShapeType="1"/>
          </p:cNvSpPr>
          <p:nvPr/>
        </p:nvSpPr>
        <p:spPr bwMode="auto">
          <a:xfrm>
            <a:off x="7315200" y="1730991"/>
            <a:ext cx="14478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4" name="Line 50"/>
          <p:cNvSpPr>
            <a:spLocks noChangeShapeType="1"/>
          </p:cNvSpPr>
          <p:nvPr/>
        </p:nvSpPr>
        <p:spPr bwMode="auto">
          <a:xfrm>
            <a:off x="1981200" y="1752600"/>
            <a:ext cx="13716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>
            <a:off x="3657600" y="1752600"/>
            <a:ext cx="44958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7" name="Line 53"/>
          <p:cNvSpPr>
            <a:spLocks noChangeShapeType="1"/>
          </p:cNvSpPr>
          <p:nvPr/>
        </p:nvSpPr>
        <p:spPr bwMode="auto">
          <a:xfrm>
            <a:off x="1066800" y="1730991"/>
            <a:ext cx="9144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77200" y="6172200"/>
            <a:ext cx="1066800" cy="685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423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11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11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1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11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11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11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" grpId="0"/>
      <p:bldP spid="11296" grpId="0"/>
      <p:bldP spid="11311" grpId="0" animBg="1"/>
      <p:bldP spid="11312" grpId="0" animBg="1"/>
      <p:bldP spid="11313" grpId="0" animBg="1"/>
      <p:bldP spid="11314" grpId="0" animBg="1"/>
      <p:bldP spid="11316" grpId="0" animBg="1"/>
      <p:bldP spid="113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90&quot;/&gt;&lt;/object&gt;&lt;object type=&quot;3&quot; unique_id=&quot;10005&quot;&gt;&lt;property id=&quot;20148&quot; value=&quot;5&quot;/&gt;&lt;property id=&quot;20300&quot; value=&quot;Slide 2&quot;/&gt;&lt;property id=&quot;20307&quot; value=&quot;265&quot;/&gt;&lt;/object&gt;&lt;object type=&quot;3&quot; unique_id=&quot;10006&quot;&gt;&lt;property id=&quot;20148&quot; value=&quot;5&quot;/&gt;&lt;property id=&quot;20300&quot; value=&quot;Slide 3&quot;/&gt;&lt;property id=&quot;20307&quot; value=&quot;318&quot;/&gt;&lt;/object&gt;&lt;object type=&quot;3&quot; unique_id=&quot;10007&quot;&gt;&lt;property id=&quot;20148&quot; value=&quot;5&quot;/&gt;&lt;property id=&quot;20300&quot; value=&quot;Slide 4&quot;/&gt;&lt;property id=&quot;20307&quot; value=&quot;292&quot;/&gt;&lt;/object&gt;&lt;object type=&quot;3&quot; unique_id=&quot;10008&quot;&gt;&lt;property id=&quot;20148&quot; value=&quot;5&quot;/&gt;&lt;property id=&quot;20300&quot; value=&quot;Slide 5&quot;/&gt;&lt;property id=&quot;20307&quot; value=&quot;330&quot;/&gt;&lt;/object&gt;&lt;object type=&quot;3&quot; unique_id=&quot;10009&quot;&gt;&lt;property id=&quot;20148&quot; value=&quot;5&quot;/&gt;&lt;property id=&quot;20300&quot; value=&quot;Slide 6&quot;/&gt;&lt;property id=&quot;20307&quot; value=&quot;320&quot;/&gt;&lt;/object&gt;&lt;object type=&quot;3&quot; unique_id=&quot;10010&quot;&gt;&lt;property id=&quot;20148&quot; value=&quot;5&quot;/&gt;&lt;property id=&quot;20300&quot; value=&quot;Slide 7&quot;/&gt;&lt;property id=&quot;20307&quot; value=&quot;321&quot;/&gt;&lt;/object&gt;&lt;object type=&quot;3&quot; unique_id=&quot;10011&quot;&gt;&lt;property id=&quot;20148&quot; value=&quot;5&quot;/&gt;&lt;property id=&quot;20300&quot; value=&quot;Slide 8&quot;/&gt;&lt;property id=&quot;20307&quot; value=&quot;322&quot;/&gt;&lt;/object&gt;&lt;object type=&quot;3&quot; unique_id=&quot;10012&quot;&gt;&lt;property id=&quot;20148&quot; value=&quot;5&quot;/&gt;&lt;property id=&quot;20300&quot; value=&quot;Slide 9&quot;/&gt;&lt;property id=&quot;20307&quot; value=&quot;323&quot;/&gt;&lt;/object&gt;&lt;object type=&quot;3&quot; unique_id=&quot;10013&quot;&gt;&lt;property id=&quot;20148&quot; value=&quot;5&quot;/&gt;&lt;property id=&quot;20300&quot; value=&quot;Slide 10&quot;/&gt;&lt;property id=&quot;20307&quot; value=&quot;324&quot;/&gt;&lt;/object&gt;&lt;object type=&quot;3&quot; unique_id=&quot;10014&quot;&gt;&lt;property id=&quot;20148&quot; value=&quot;5&quot;/&gt;&lt;property id=&quot;20300&quot; value=&quot;Slide 11&quot;/&gt;&lt;property id=&quot;20307&quot; value=&quot;325&quot;/&gt;&lt;/object&gt;&lt;object type=&quot;3&quot; unique_id=&quot;10015&quot;&gt;&lt;property id=&quot;20148&quot; value=&quot;5&quot;/&gt;&lt;property id=&quot;20300&quot; value=&quot;Slide 12&quot;/&gt;&lt;property id=&quot;20307&quot; value=&quot;312&quot;/&gt;&lt;/object&gt;&lt;object type=&quot;3&quot; unique_id=&quot;10016&quot;&gt;&lt;property id=&quot;20148&quot; value=&quot;5&quot;/&gt;&lt;property id=&quot;20300&quot; value=&quot;Slide 13&quot;/&gt;&lt;property id=&quot;20307&quot; value=&quot;302&quot;/&gt;&lt;/object&gt;&lt;object type=&quot;3&quot; unique_id=&quot;10017&quot;&gt;&lt;property id=&quot;20148&quot; value=&quot;5&quot;/&gt;&lt;property id=&quot;20300&quot; value=&quot;Slide 14&quot;/&gt;&lt;property id=&quot;20307&quot; value=&quot;304&quot;/&gt;&lt;/object&gt;&lt;object type=&quot;3&quot; unique_id=&quot;10018&quot;&gt;&lt;property id=&quot;20148&quot; value=&quot;5&quot;/&gt;&lt;property id=&quot;20300&quot; value=&quot;Slide 15&quot;/&gt;&lt;property id=&quot;20307&quot; value=&quot;317&quot;/&gt;&lt;/object&gt;&lt;object type=&quot;3&quot; unique_id=&quot;10019&quot;&gt;&lt;property id=&quot;20148&quot; value=&quot;5&quot;/&gt;&lt;property id=&quot;20300&quot; value=&quot;Slide 16&quot;/&gt;&lt;property id=&quot;20307&quot; value=&quot;31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2134</TotalTime>
  <Words>684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mmmm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Dolv</dc:creator>
  <cp:lastModifiedBy>Admin</cp:lastModifiedBy>
  <cp:revision>269</cp:revision>
  <dcterms:created xsi:type="dcterms:W3CDTF">2007-11-25T13:04:03Z</dcterms:created>
  <dcterms:modified xsi:type="dcterms:W3CDTF">2024-05-16T08:31:22Z</dcterms:modified>
</cp:coreProperties>
</file>