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6" r:id="rId3"/>
    <p:sldId id="261" r:id="rId4"/>
    <p:sldId id="287" r:id="rId5"/>
    <p:sldId id="288" r:id="rId6"/>
    <p:sldId id="265" r:id="rId7"/>
    <p:sldId id="289" r:id="rId8"/>
    <p:sldId id="290" r:id="rId9"/>
    <p:sldId id="258" r:id="rId10"/>
    <p:sldId id="291" r:id="rId11"/>
    <p:sldId id="292" r:id="rId12"/>
  </p:sldIdLst>
  <p:sldSz cx="12192000" cy="68580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E76B"/>
    <a:srgbClr val="2D7B56"/>
    <a:srgbClr val="7ACEA6"/>
    <a:srgbClr val="133B75"/>
    <a:srgbClr val="ED3A3A"/>
    <a:srgbClr val="C5F1FB"/>
    <a:srgbClr val="73DCF4"/>
    <a:srgbClr val="FF6C6C"/>
    <a:srgbClr val="AAF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73" autoAdjust="0"/>
  </p:normalViewPr>
  <p:slideViewPr>
    <p:cSldViewPr snapToGrid="0">
      <p:cViewPr varScale="1">
        <p:scale>
          <a:sx n="55" d="100"/>
          <a:sy n="55" d="100"/>
        </p:scale>
        <p:origin x="16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1B6CB9-E2AD-96E7-7F23-4826431D9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E4AC9-C61C-B127-804B-0D2E83F6B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0EF3-5BA2-4BE7-B2AD-BB078FE1959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D4992-5297-48BF-EA53-7AFFBF5D3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464C-B8AE-2C76-28DC-67643F20F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8687-9A63-4106-8A95-0149BEE6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9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2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8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9E082-87C4-4914-A9AA-C0AC4168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23ACE4-3056-4921-9CFE-8366E2A9C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86403B-EBAA-4778-8A14-BF5DC429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E8D0E-9CB3-4C6B-8773-61958660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A0368-7C7C-4C8F-BC7B-78C60F49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CF5BCF-4524-462C-A882-6B438CD0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E8EC9-FDA4-47FC-B674-21180F06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3319ED-B40B-4499-B9EC-B4B4D64D8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02448-7D24-43FD-A632-97753FC5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2A32C-CC96-4E05-BBC8-BADB1B89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656CAB-78C8-4BF3-B14B-DE338B32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6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507DC8-D299-4CF0-9E0B-87997705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8886AA-4CB5-44CA-B84F-B920761A0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E5F1A4-90A7-4E24-A60B-72E43759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F66F7C-23EE-4BB7-99D6-493BF558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51457-D127-4330-A215-314F77C6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8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99CF5-97DA-4CDC-A50D-887EDDB2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6F7299-78C8-4BB0-92D1-C81BF4FF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AA3B12-76BE-45E8-8A0E-C4F17716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4B6F7D-DC4C-4A81-9B6D-8AA3B1B4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7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D0E65-D075-4BA8-98B0-F9EDD054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35F413-9985-4812-B927-FFE3E142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3D3522-4CA7-47EA-9472-2B98F732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26EF52-A13B-4D6C-A639-098C23E6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3644D-7D2C-43FD-B58C-5F7D6E58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3488C-1C73-4C91-B983-5BE2CD94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48A51B-B018-444A-875B-145D4EA1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9EA37F-BDBC-48AE-8CD9-0968822A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BA5664-7744-494C-B2C8-430F6CCD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A07386-247E-46B7-B771-CA04235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6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C0D17-9601-4CCD-98CB-C0087061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34AFF7-089F-4301-8691-5627BB430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A6C9FA-A44B-4C9F-9C2C-E151D597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4841C8-42BF-47C9-BA0C-0F6F1156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D2CF7A-8073-44C0-84E2-59EE5C93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F3EB57-D10B-438A-B6F5-D433B880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4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83C8C-03E4-4C2E-A37F-0388DA0F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DA61A8-CEA9-4DEB-B1FE-CB83E332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5CF074-4113-4A6B-A9DF-1AAF73705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D8B186-398E-4917-ABE5-A88536CF6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0705CA-0F54-4EC6-9012-88AA18E19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E21A1D-7DD7-41AC-A4A5-A7109B59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BDE4CB-EE6E-4614-96C5-50394CDD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138794-6773-4BE3-82C3-1421797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1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69D59-2A38-41AD-AD7D-4E69B4A1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60C408-1C68-42A7-9692-17F6F938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D16E00-A21A-48D9-B570-EFAE49EB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F35AD4-E2BE-4747-BBAF-1B433E5A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E86D1E-79FB-4C3C-A230-DB2C75C6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60D4C1-04B2-4FCF-BD2A-4A89784C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FB0611-BCC3-4646-933B-ADE2DE64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0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CD947-A3C7-49A6-81BC-1DD159E9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831969-4435-4E94-839A-C1B3B055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A1CC6E-ABC5-44D2-A34D-A6B486ADB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942C17-4EC4-403E-975C-F130F836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AD3D2B-98B1-496A-8030-CCF2D5215B8D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FB9C97-040A-4DE5-AB69-6D866B29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E459E1-92D5-466C-BAA4-810A1AB4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24332-3F40-44C2-8984-A38FEB5556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7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FED788-6600-EF77-C925-1C8569FC01E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237" y="-23961"/>
            <a:ext cx="12201237" cy="68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14">
            <a:extLst>
              <a:ext uri="{FF2B5EF4-FFF2-40B4-BE49-F238E27FC236}">
                <a16:creationId xmlns:a16="http://schemas.microsoft.com/office/drawing/2014/main" id="{968BB80D-89AA-136D-3864-B2BAD5124AE6}"/>
              </a:ext>
            </a:extLst>
          </p:cNvPr>
          <p:cNvSpPr/>
          <p:nvPr/>
        </p:nvSpPr>
        <p:spPr>
          <a:xfrm flipH="1">
            <a:off x="8741710" y="5632052"/>
            <a:ext cx="3431628" cy="1216617"/>
          </a:xfrm>
          <a:custGeom>
            <a:avLst/>
            <a:gdLst>
              <a:gd name="connsiteX0" fmla="*/ 0 w 2702242"/>
              <a:gd name="connsiteY0" fmla="*/ 152400 h 925829"/>
              <a:gd name="connsiteX1" fmla="*/ 746760 w 2702242"/>
              <a:gd name="connsiteY1" fmla="*/ 152400 h 925829"/>
              <a:gd name="connsiteX2" fmla="*/ 2016443 w 2702242"/>
              <a:gd name="connsiteY2" fmla="*/ 714375 h 925829"/>
              <a:gd name="connsiteX3" fmla="*/ 2702243 w 2702242"/>
              <a:gd name="connsiteY3" fmla="*/ 925830 h 925829"/>
              <a:gd name="connsiteX4" fmla="*/ 0 w 2702242"/>
              <a:gd name="connsiteY4" fmla="*/ 925830 h 925829"/>
              <a:gd name="connsiteX5" fmla="*/ 0 w 2702242"/>
              <a:gd name="connsiteY5" fmla="*/ 152400 h 92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2242" h="925829">
                <a:moveTo>
                  <a:pt x="0" y="152400"/>
                </a:moveTo>
                <a:cubicBezTo>
                  <a:pt x="0" y="152400"/>
                  <a:pt x="404813" y="-190500"/>
                  <a:pt x="746760" y="152400"/>
                </a:cubicBezTo>
                <a:cubicBezTo>
                  <a:pt x="1088708" y="495300"/>
                  <a:pt x="1520190" y="728663"/>
                  <a:pt x="2016443" y="714375"/>
                </a:cubicBezTo>
                <a:cubicBezTo>
                  <a:pt x="2512695" y="700088"/>
                  <a:pt x="2702243" y="925830"/>
                  <a:pt x="2702243" y="925830"/>
                </a:cubicBezTo>
                <a:lnTo>
                  <a:pt x="0" y="925830"/>
                </a:lnTo>
                <a:lnTo>
                  <a:pt x="0" y="152400"/>
                </a:lnTo>
                <a:close/>
              </a:path>
            </a:pathLst>
          </a:custGeom>
          <a:solidFill>
            <a:srgbClr val="7ACEA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F39712-D72F-94DB-50A7-C39F69F876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r="79770"/>
          <a:stretch/>
        </p:blipFill>
        <p:spPr>
          <a:xfrm rot="955721">
            <a:off x="590742" y="3230291"/>
            <a:ext cx="2995999" cy="36034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45B862-852B-12E4-0E25-55AE1BB88E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t="-4658" r="35602" b="22928"/>
          <a:stretch/>
        </p:blipFill>
        <p:spPr>
          <a:xfrm rot="20883330">
            <a:off x="8777890" y="3163585"/>
            <a:ext cx="3062634" cy="371689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072DDCA-95C7-9A0A-9DAA-F5BCBADF8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4" y="680593"/>
            <a:ext cx="1517136" cy="1517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968F0-A1FE-FF86-3ED3-5E260932D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706" y="247801"/>
            <a:ext cx="2554199" cy="101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2C6C7-C381-3F78-7011-425F66D6F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4862" y="2037786"/>
            <a:ext cx="7911819" cy="29651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9B3157-1D04-19D7-4307-5C2024BDFB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6475" y="1082092"/>
            <a:ext cx="4621169" cy="122540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27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141B6-6650-FE45-6B19-221B0CD17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2334721" y="2619323"/>
            <a:ext cx="7508724" cy="423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B44C0-B384-EA1B-68CD-E10402C9F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5" t="-1953" r="66809" b="70796"/>
          <a:stretch/>
        </p:blipFill>
        <p:spPr>
          <a:xfrm>
            <a:off x="-1567203" y="2222583"/>
            <a:ext cx="3901924" cy="1862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452AE-BA7D-CC0D-2A17-0E3B01DF0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360" b="70519"/>
          <a:stretch/>
        </p:blipFill>
        <p:spPr>
          <a:xfrm rot="1149474">
            <a:off x="9001760" y="2585077"/>
            <a:ext cx="3251200" cy="1137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0F01C-9A87-5984-4047-E68665AAF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105103"/>
            <a:ext cx="8565931" cy="2844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1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FBC737-E55A-86AE-5799-7A94FED8F337}"/>
              </a:ext>
            </a:extLst>
          </p:cNvPr>
          <p:cNvSpPr/>
          <p:nvPr/>
        </p:nvSpPr>
        <p:spPr>
          <a:xfrm>
            <a:off x="5097516" y="105104"/>
            <a:ext cx="683173" cy="6936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3983E-5020-9CBE-D680-71338D554D28}"/>
              </a:ext>
            </a:extLst>
          </p:cNvPr>
          <p:cNvSpPr txBox="1"/>
          <p:nvPr/>
        </p:nvSpPr>
        <p:spPr>
          <a:xfrm>
            <a:off x="5906814" y="178676"/>
            <a:ext cx="177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4A34F-E51A-8484-3B01-A1024369327A}"/>
              </a:ext>
            </a:extLst>
          </p:cNvPr>
          <p:cNvSpPr txBox="1"/>
          <p:nvPr/>
        </p:nvSpPr>
        <p:spPr>
          <a:xfrm>
            <a:off x="199697" y="1650124"/>
            <a:ext cx="928063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4C384-DB53-0967-BCDF-CB34B0846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39" y="3401575"/>
            <a:ext cx="4781550" cy="26193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0AB6E9-740B-20A8-EBDF-6C2B2E5591B3}"/>
              </a:ext>
            </a:extLst>
          </p:cNvPr>
          <p:cNvSpPr/>
          <p:nvPr/>
        </p:nvSpPr>
        <p:spPr>
          <a:xfrm>
            <a:off x="7483364" y="1855075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0B81D3-9520-FBEF-3396-DA11216B2560}"/>
              </a:ext>
            </a:extLst>
          </p:cNvPr>
          <p:cNvSpPr/>
          <p:nvPr/>
        </p:nvSpPr>
        <p:spPr>
          <a:xfrm>
            <a:off x="7430812" y="2653861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A32AB-EE76-9C04-D205-7A13C848896E}"/>
              </a:ext>
            </a:extLst>
          </p:cNvPr>
          <p:cNvSpPr txBox="1"/>
          <p:nvPr/>
        </p:nvSpPr>
        <p:spPr>
          <a:xfrm>
            <a:off x="5791200" y="3783724"/>
            <a:ext cx="6053959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 cm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mm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4,15 cm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 4,15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&gt; 3,95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 4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mm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&gt; 3,95 cm</a:t>
            </a:r>
            <a:r>
              <a:rPr lang="nl-NL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830D69-0016-CABF-4DB7-1290FF898EAA}"/>
              </a:ext>
            </a:extLst>
          </p:cNvPr>
          <p:cNvSpPr/>
          <p:nvPr/>
        </p:nvSpPr>
        <p:spPr>
          <a:xfrm>
            <a:off x="7488619" y="1839309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D1B35F-3759-217F-A286-32C358C7AE88}"/>
              </a:ext>
            </a:extLst>
          </p:cNvPr>
          <p:cNvSpPr/>
          <p:nvPr/>
        </p:nvSpPr>
        <p:spPr>
          <a:xfrm>
            <a:off x="7425557" y="2627585"/>
            <a:ext cx="756745" cy="57806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141B6-6650-FE45-6B19-221B0CD17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2334721" y="2619323"/>
            <a:ext cx="7508724" cy="423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B44C0-B384-EA1B-68CD-E10402C9F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5" t="-1953" r="66809" b="70796"/>
          <a:stretch/>
        </p:blipFill>
        <p:spPr>
          <a:xfrm>
            <a:off x="-1567203" y="2222583"/>
            <a:ext cx="3901924" cy="1862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452AE-BA7D-CC0D-2A17-0E3B01DF0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360" b="70519"/>
          <a:stretch/>
        </p:blipFill>
        <p:spPr>
          <a:xfrm rot="1149474">
            <a:off x="9001760" y="2585077"/>
            <a:ext cx="3251200" cy="1137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19DCD-BA33-9F78-2851-4FEF0FFE8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86" y="164423"/>
            <a:ext cx="5209986" cy="3902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1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461386-E58A-F703-611C-2267AD0CD784}"/>
              </a:ext>
            </a:extLst>
          </p:cNvPr>
          <p:cNvSpPr/>
          <p:nvPr/>
        </p:nvSpPr>
        <p:spPr>
          <a:xfrm>
            <a:off x="1818290" y="105103"/>
            <a:ext cx="8334703" cy="8618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3020F-9646-4628-86BF-0C4FBA1C6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7" y="2526731"/>
            <a:ext cx="7156888" cy="414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AF4E8FA-14A4-8EC8-74E3-A7E804F1A769}"/>
              </a:ext>
            </a:extLst>
          </p:cNvPr>
          <p:cNvSpPr/>
          <p:nvPr/>
        </p:nvSpPr>
        <p:spPr>
          <a:xfrm>
            <a:off x="493986" y="1156138"/>
            <a:ext cx="3962400" cy="1187669"/>
          </a:xfrm>
          <a:prstGeom prst="wedgeRoundRectCallout">
            <a:avLst>
              <a:gd name="adj1" fmla="val 25014"/>
              <a:gd name="adj2" fmla="val 6604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800" b="1" i="1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 dm</a:t>
            </a:r>
            <a:r>
              <a:rPr lang="en-US" sz="1800" b="1" i="1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A0DC32-2604-9EEC-A633-8334C9D08920}"/>
              </a:ext>
            </a:extLst>
          </p:cNvPr>
          <p:cNvSpPr/>
          <p:nvPr/>
        </p:nvSpPr>
        <p:spPr>
          <a:xfrm>
            <a:off x="5517930" y="1334813"/>
            <a:ext cx="3468415" cy="1187669"/>
          </a:xfrm>
          <a:prstGeom prst="wedgeRoundRectCallout">
            <a:avLst>
              <a:gd name="adj1" fmla="val 5651"/>
              <a:gd name="adj2" fmla="val 7400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1884384-9E0D-9898-3946-07BEAB37C874}"/>
              </a:ext>
            </a:extLst>
          </p:cNvPr>
          <p:cNvSpPr/>
          <p:nvPr/>
        </p:nvSpPr>
        <p:spPr>
          <a:xfrm>
            <a:off x="8198068" y="2995448"/>
            <a:ext cx="3468415" cy="1187669"/>
          </a:xfrm>
          <a:prstGeom prst="wedgeRoundRectCallout">
            <a:avLst>
              <a:gd name="adj1" fmla="val 5651"/>
              <a:gd name="adj2" fmla="val 7400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51088C-DAF8-52A2-96E6-67F9582C1C45}"/>
              </a:ext>
            </a:extLst>
          </p:cNvPr>
          <p:cNvSpPr/>
          <p:nvPr/>
        </p:nvSpPr>
        <p:spPr>
          <a:xfrm>
            <a:off x="2049517" y="5791199"/>
            <a:ext cx="8334703" cy="861849"/>
          </a:xfrm>
          <a:prstGeom prst="roundRect">
            <a:avLst/>
          </a:prstGeom>
          <a:solidFill>
            <a:srgbClr val="FCE76B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3877EE-A5DC-1BBB-8CDA-DB14EB3699BA}"/>
              </a:ext>
            </a:extLst>
          </p:cNvPr>
          <p:cNvSpPr/>
          <p:nvPr/>
        </p:nvSpPr>
        <p:spPr>
          <a:xfrm>
            <a:off x="2065282" y="5806964"/>
            <a:ext cx="8334703" cy="86184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dm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F1DC03-B397-77AB-AECC-B242206BE7D1}"/>
              </a:ext>
            </a:extLst>
          </p:cNvPr>
          <p:cNvSpPr/>
          <p:nvPr/>
        </p:nvSpPr>
        <p:spPr>
          <a:xfrm>
            <a:off x="2065283" y="5785944"/>
            <a:ext cx="8334703" cy="861849"/>
          </a:xfrm>
          <a:prstGeom prst="roundRect">
            <a:avLst/>
          </a:prstGeom>
          <a:solidFill>
            <a:srgbClr val="FCE76B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EF6EFB-FC36-F61E-DA84-40AF1D40D6A8}"/>
              </a:ext>
            </a:extLst>
          </p:cNvPr>
          <p:cNvSpPr/>
          <p:nvPr/>
        </p:nvSpPr>
        <p:spPr>
          <a:xfrm>
            <a:off x="2091558" y="5812219"/>
            <a:ext cx="8334703" cy="86184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viết số đo diện tích dưới dạng số thập phân.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5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989909-37EF-7479-099C-798BBDDC0A49}"/>
              </a:ext>
            </a:extLst>
          </p:cNvPr>
          <p:cNvSpPr/>
          <p:nvPr/>
        </p:nvSpPr>
        <p:spPr>
          <a:xfrm>
            <a:off x="1008993" y="105103"/>
            <a:ext cx="10531366" cy="8618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m</a:t>
            </a:r>
            <a:r>
              <a:rPr lang="en-US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dm</a:t>
            </a:r>
            <a:r>
              <a:rPr lang="en-US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07909-8655-CF5E-8497-92311F110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457" y="1628939"/>
            <a:ext cx="3887619" cy="830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58FB9-C17C-071E-2F1A-30BF9BDEC27D}"/>
                  </a:ext>
                </a:extLst>
              </p:cNvPr>
              <p:cNvSpPr txBox="1"/>
              <p:nvPr/>
            </p:nvSpPr>
            <p:spPr>
              <a:xfrm>
                <a:off x="2575035" y="2669628"/>
                <a:ext cx="7052441" cy="2020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60 dm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1,6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60 dm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1,6 m</a:t>
                </a:r>
                <a:r>
                  <a:rPr lang="en-US" sz="3600" b="1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58FB9-C17C-071E-2F1A-30BF9BDEC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35" y="2669628"/>
                <a:ext cx="7052441" cy="2020938"/>
              </a:xfrm>
              <a:prstGeom prst="rect">
                <a:avLst/>
              </a:prstGeom>
              <a:blipFill>
                <a:blip r:embed="rId5"/>
                <a:stretch>
                  <a:fillRect l="-2593" b="-10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70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989909-37EF-7479-099C-798BBDDC0A49}"/>
              </a:ext>
            </a:extLst>
          </p:cNvPr>
          <p:cNvSpPr/>
          <p:nvPr/>
        </p:nvSpPr>
        <p:spPr>
          <a:xfrm>
            <a:off x="588579" y="105103"/>
            <a:ext cx="11456276" cy="8618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dm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831D8-6D8D-AA9A-DB0C-955369BD4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779" y="1331857"/>
            <a:ext cx="4167979" cy="9699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74EFFA-A001-589C-10A7-55199F9B3CBF}"/>
                  </a:ext>
                </a:extLst>
              </p:cNvPr>
              <p:cNvSpPr txBox="1"/>
              <p:nvPr/>
            </p:nvSpPr>
            <p:spPr>
              <a:xfrm>
                <a:off x="3121572" y="2806263"/>
                <a:ext cx="7052441" cy="203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56 dm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0,56 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56 dm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0,56 m</a:t>
                </a:r>
                <a:r>
                  <a:rPr lang="en-US" sz="36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74EFFA-A001-589C-10A7-55199F9B3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2" y="2806263"/>
                <a:ext cx="7052441" cy="2033377"/>
              </a:xfrm>
              <a:prstGeom prst="rect">
                <a:avLst/>
              </a:prstGeom>
              <a:blipFill>
                <a:blip r:embed="rId5"/>
                <a:stretch>
                  <a:fillRect l="-2593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52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40725-C1F0-0963-68EA-4152C8329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22" b="58333" l="82813" r="93333">
                        <a14:foregroundMark x1="86146" y1="41111" x2="88594" y2="42500"/>
                        <a14:foregroundMark x1="90000" y1="33796" x2="90365" y2="33333"/>
                        <a14:foregroundMark x1="90190" y1="34630" x2="90000" y2="35833"/>
                        <a14:foregroundMark x1="90365" y1="33519" x2="90237" y2="34327"/>
                        <a14:foregroundMark x1="89635" y1="37315" x2="89688" y2="37685"/>
                        <a14:backgroundMark x1="90313" y1="34537" x2="90156" y2="34537"/>
                        <a14:backgroundMark x1="90208" y1="34630" x2="90260" y2="34907"/>
                        <a14:backgroundMark x1="90156" y1="34907" x2="90052" y2="34907"/>
                        <a14:backgroundMark x1="90313" y1="34259" x2="90260" y2="34259"/>
                        <a14:backgroundMark x1="90208" y1="35000" x2="90156" y2="35000"/>
                        <a14:backgroundMark x1="83854" y1="53611" x2="85521" y2="57407"/>
                        <a14:backgroundMark x1="85521" y1="57407" x2="85625" y2="57500"/>
                        <a14:backgroundMark x1="87760" y1="53333" x2="87969" y2="54167"/>
                        <a14:backgroundMark x1="85625" y1="52963" x2="85313" y2="53796"/>
                        <a14:backgroundMark x1="82500" y1="55278" x2="83542" y2="56389"/>
                      </a14:backgroundRemoval>
                    </a14:imgEffect>
                  </a14:imgLayer>
                </a14:imgProps>
              </a:ext>
            </a:extLst>
          </a:blip>
          <a:srcRect l="84065" t="32073" r="7879" b="42834"/>
          <a:stretch/>
        </p:blipFill>
        <p:spPr>
          <a:xfrm>
            <a:off x="9919306" y="2876242"/>
            <a:ext cx="2272694" cy="398175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BA0305-F7CB-3AA2-2108-035A9F65D978}"/>
              </a:ext>
            </a:extLst>
          </p:cNvPr>
          <p:cNvGrpSpPr/>
          <p:nvPr/>
        </p:nvGrpSpPr>
        <p:grpSpPr>
          <a:xfrm>
            <a:off x="878623" y="567560"/>
            <a:ext cx="10434754" cy="1502601"/>
            <a:chOff x="453320" y="784778"/>
            <a:chExt cx="10434754" cy="118904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CE011F1-D4AE-9BDB-C795-97868BD8E0F5}"/>
                </a:ext>
              </a:extLst>
            </p:cNvPr>
            <p:cNvSpPr/>
            <p:nvPr/>
          </p:nvSpPr>
          <p:spPr>
            <a:xfrm>
              <a:off x="453320" y="784778"/>
              <a:ext cx="10434754" cy="118904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BF2EB5-979C-DE08-4C21-B3E9A6954118}"/>
                </a:ext>
              </a:extLst>
            </p:cNvPr>
            <p:cNvSpPr txBox="1"/>
            <p:nvPr/>
          </p:nvSpPr>
          <p:spPr>
            <a:xfrm>
              <a:off x="814827" y="784778"/>
              <a:ext cx="9953804" cy="104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ta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7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B5F284-2326-08D2-21F6-7FC9D855C6ED}"/>
              </a:ext>
            </a:extLst>
          </p:cNvPr>
          <p:cNvGrpSpPr/>
          <p:nvPr/>
        </p:nvGrpSpPr>
        <p:grpSpPr>
          <a:xfrm>
            <a:off x="2280745" y="2550780"/>
            <a:ext cx="7679659" cy="3986654"/>
            <a:chOff x="5080000" y="744289"/>
            <a:chExt cx="6111165" cy="596586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3F90BE-E51C-571D-892C-E82DED48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70E324-65B7-0168-65C5-B7996B37CC0F}"/>
                </a:ext>
              </a:extLst>
            </p:cNvPr>
            <p:cNvSpPr txBox="1"/>
            <p:nvPr/>
          </p:nvSpPr>
          <p:spPr>
            <a:xfrm>
              <a:off x="5238942" y="861165"/>
              <a:ext cx="5814512" cy="5296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 viết số đo diện tích dưới dạng số thập phân, ta làm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Viết số đo diện tích dưới dạng phân số thập phân hoặc hỗn số có phần phân số là phân số thập phân.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Chuyển phân số thập phân và hỗn số có phần phân số là phân số thập phân dưới dạng số thập phân.</a:t>
              </a:r>
            </a:p>
          </p:txBody>
        </p:sp>
      </p:grpSp>
      <p:pic>
        <p:nvPicPr>
          <p:cNvPr id="47" name="Picture 46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76920598-9BA2-AF4C-B716-4E26310CA0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99" y="2932385"/>
            <a:ext cx="2952154" cy="3761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3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40725-C1F0-0963-68EA-4152C8329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22" b="58333" l="82813" r="93333">
                        <a14:foregroundMark x1="86146" y1="41111" x2="88594" y2="42500"/>
                        <a14:foregroundMark x1="90000" y1="33796" x2="90365" y2="33333"/>
                        <a14:foregroundMark x1="90190" y1="34630" x2="90000" y2="35833"/>
                        <a14:foregroundMark x1="90365" y1="33519" x2="90237" y2="34327"/>
                        <a14:foregroundMark x1="89635" y1="37315" x2="89688" y2="37685"/>
                        <a14:backgroundMark x1="90313" y1="34537" x2="90156" y2="34537"/>
                        <a14:backgroundMark x1="90208" y1="34630" x2="90260" y2="34907"/>
                        <a14:backgroundMark x1="90156" y1="34907" x2="90052" y2="34907"/>
                        <a14:backgroundMark x1="90313" y1="34259" x2="90260" y2="34259"/>
                        <a14:backgroundMark x1="90208" y1="35000" x2="90156" y2="35000"/>
                        <a14:backgroundMark x1="83854" y1="53611" x2="85521" y2="57407"/>
                        <a14:backgroundMark x1="85521" y1="57407" x2="85625" y2="57500"/>
                        <a14:backgroundMark x1="87760" y1="53333" x2="87969" y2="54167"/>
                        <a14:backgroundMark x1="85625" y1="52963" x2="85313" y2="53796"/>
                        <a14:backgroundMark x1="82500" y1="55278" x2="83542" y2="56389"/>
                      </a14:backgroundRemoval>
                    </a14:imgEffect>
                  </a14:imgLayer>
                </a14:imgProps>
              </a:ext>
            </a:extLst>
          </a:blip>
          <a:srcRect l="84065" t="32073" r="7879" b="42834"/>
          <a:stretch/>
        </p:blipFill>
        <p:spPr>
          <a:xfrm>
            <a:off x="9919306" y="2876242"/>
            <a:ext cx="2272694" cy="398175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BA0305-F7CB-3AA2-2108-035A9F65D978}"/>
              </a:ext>
            </a:extLst>
          </p:cNvPr>
          <p:cNvGrpSpPr/>
          <p:nvPr/>
        </p:nvGrpSpPr>
        <p:grpSpPr>
          <a:xfrm>
            <a:off x="878623" y="567560"/>
            <a:ext cx="8938039" cy="1303281"/>
            <a:chOff x="453320" y="784778"/>
            <a:chExt cx="10434754" cy="118904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CE011F1-D4AE-9BDB-C795-97868BD8E0F5}"/>
                </a:ext>
              </a:extLst>
            </p:cNvPr>
            <p:cNvSpPr/>
            <p:nvPr/>
          </p:nvSpPr>
          <p:spPr>
            <a:xfrm>
              <a:off x="453320" y="784778"/>
              <a:ext cx="10434754" cy="118904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BF2EB5-979C-DE08-4C21-B3E9A6954118}"/>
                </a:ext>
              </a:extLst>
            </p:cNvPr>
            <p:cNvSpPr txBox="1"/>
            <p:nvPr/>
          </p:nvSpPr>
          <p:spPr>
            <a:xfrm>
              <a:off x="814827" y="784778"/>
              <a:ext cx="9953804" cy="71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u="sng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 dụ: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12 cm</a:t>
              </a:r>
              <a:r>
                <a:rPr lang="nl-NL" sz="4000" b="1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59 mm</a:t>
              </a:r>
              <a:r>
                <a:rPr lang="nl-NL" sz="4000" b="1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? cm</a:t>
              </a:r>
              <a:r>
                <a:rPr lang="nl-NL" sz="4000" b="1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B5F284-2326-08D2-21F6-7FC9D855C6ED}"/>
              </a:ext>
            </a:extLst>
          </p:cNvPr>
          <p:cNvGrpSpPr/>
          <p:nvPr/>
        </p:nvGrpSpPr>
        <p:grpSpPr>
          <a:xfrm>
            <a:off x="2280745" y="2186152"/>
            <a:ext cx="7679659" cy="4351282"/>
            <a:chOff x="5080000" y="744289"/>
            <a:chExt cx="6111165" cy="596586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3F90BE-E51C-571D-892C-E82DED48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/>
                <p:nvPr/>
              </p:nvSpPr>
              <p:spPr>
                <a:xfrm>
                  <a:off x="5238942" y="861165"/>
                  <a:ext cx="5814512" cy="5250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Viết số đo diện tích dưới dạng hỗn số có phần phân số là phân số thập phân.</a:t>
                  </a:r>
                  <a:endPara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12 cm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59 mm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𝟓𝟗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cm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Viết hỗn số vừa tìm được dưới dạng số thập phân.</a:t>
                  </a:r>
                  <a:endParaRPr lang="en-US" sz="24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𝟓𝟗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cm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12,59 cm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400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 gọn: 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12 cm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59 mm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12,59 cm</a:t>
                  </a:r>
                  <a:r>
                    <a:rPr lang="nl-NL" sz="2400" b="1" i="1" baseline="300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nl-NL" sz="2400" b="1" i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8942" y="861165"/>
                  <a:ext cx="5814512" cy="5250397"/>
                </a:xfrm>
                <a:prstGeom prst="rect">
                  <a:avLst/>
                </a:prstGeom>
                <a:blipFill>
                  <a:blip r:embed="rId7"/>
                  <a:stretch>
                    <a:fillRect l="-1334" r="-1168" b="-3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46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76920598-9BA2-AF4C-B716-4E26310CA0F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99" y="2932385"/>
            <a:ext cx="2952154" cy="3761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1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40725-C1F0-0963-68EA-4152C8329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22" b="58333" l="82813" r="93333">
                        <a14:foregroundMark x1="86146" y1="41111" x2="88594" y2="42500"/>
                        <a14:foregroundMark x1="90000" y1="33796" x2="90365" y2="33333"/>
                        <a14:foregroundMark x1="90190" y1="34630" x2="90000" y2="35833"/>
                        <a14:foregroundMark x1="90365" y1="33519" x2="90237" y2="34327"/>
                        <a14:foregroundMark x1="89635" y1="37315" x2="89688" y2="37685"/>
                        <a14:backgroundMark x1="90313" y1="34537" x2="90156" y2="34537"/>
                        <a14:backgroundMark x1="90208" y1="34630" x2="90260" y2="34907"/>
                        <a14:backgroundMark x1="90156" y1="34907" x2="90052" y2="34907"/>
                        <a14:backgroundMark x1="90313" y1="34259" x2="90260" y2="34259"/>
                        <a14:backgroundMark x1="90208" y1="35000" x2="90156" y2="35000"/>
                        <a14:backgroundMark x1="83854" y1="53611" x2="85521" y2="57407"/>
                        <a14:backgroundMark x1="85521" y1="57407" x2="85625" y2="57500"/>
                        <a14:backgroundMark x1="87760" y1="53333" x2="87969" y2="54167"/>
                        <a14:backgroundMark x1="85625" y1="52963" x2="85313" y2="53796"/>
                        <a14:backgroundMark x1="82500" y1="55278" x2="83542" y2="56389"/>
                      </a14:backgroundRemoval>
                    </a14:imgEffect>
                  </a14:imgLayer>
                </a14:imgProps>
              </a:ext>
            </a:extLst>
          </a:blip>
          <a:srcRect l="84065" t="32073" r="7879" b="42834"/>
          <a:stretch/>
        </p:blipFill>
        <p:spPr>
          <a:xfrm>
            <a:off x="9919306" y="2876242"/>
            <a:ext cx="2272694" cy="39817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B5F284-2326-08D2-21F6-7FC9D855C6ED}"/>
              </a:ext>
            </a:extLst>
          </p:cNvPr>
          <p:cNvGrpSpPr/>
          <p:nvPr/>
        </p:nvGrpSpPr>
        <p:grpSpPr>
          <a:xfrm>
            <a:off x="2312276" y="1135117"/>
            <a:ext cx="7679659" cy="3626069"/>
            <a:chOff x="5080000" y="744289"/>
            <a:chExt cx="6111165" cy="596586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43F90BE-E51C-571D-892C-E82DED48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/>
                <p:nvPr/>
              </p:nvSpPr>
              <p:spPr>
                <a:xfrm>
                  <a:off x="5238942" y="861166"/>
                  <a:ext cx="5814512" cy="4746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800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bảng đơn vị đo diện tích đã học, hai đơn vị đo liền kề nhau hơn (kém) nhau 100 lần.</a:t>
                  </a:r>
                  <a:endPara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8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Đơn vị bé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nl-NL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nl-NL" sz="28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đơn vị lớn tiếp liền.</a:t>
                  </a:r>
                  <a:endPara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nl-NL" sz="28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+ Đơn vị lớn gấp 100 đơn vị bé tiếp liền.</a:t>
                  </a:r>
                  <a:endPara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70E324-65B7-0168-65C5-B7996B37C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8942" y="861166"/>
                  <a:ext cx="5814512" cy="4746428"/>
                </a:xfrm>
                <a:prstGeom prst="rect">
                  <a:avLst/>
                </a:prstGeom>
                <a:blipFill>
                  <a:blip r:embed="rId7"/>
                  <a:stretch>
                    <a:fillRect l="-1668" r="-1668" b="-48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46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76920598-9BA2-AF4C-B716-4E26310CA0F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99" y="2932385"/>
            <a:ext cx="2952154" cy="3761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5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141B6-6650-FE45-6B19-221B0CD17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2334721" y="2619323"/>
            <a:ext cx="7508724" cy="423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B44C0-B384-EA1B-68CD-E10402C9F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75" t="-1953" r="66809" b="70796"/>
          <a:stretch/>
        </p:blipFill>
        <p:spPr>
          <a:xfrm>
            <a:off x="-1567203" y="2222583"/>
            <a:ext cx="3901924" cy="1862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452AE-BA7D-CC0D-2A17-0E3B01DF0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 r="360" b="70519"/>
          <a:stretch/>
        </p:blipFill>
        <p:spPr>
          <a:xfrm rot="1149474">
            <a:off x="9001760" y="2585077"/>
            <a:ext cx="3251200" cy="113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5CD6B-1C90-949B-994C-97461DA11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275" y="1228285"/>
            <a:ext cx="6956139" cy="1353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9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F48B52-B4D2-4A91-ACE1-07E48E4100E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12.Vietsododailuongduoidang_sothapphan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7993B5-E746-493D-99B8-6945051AA825}: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0BD377-A5D3-403C-87CA-76FCF752255A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37D573-5A44-4F91-8460-86B5CC6EAA01}: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DADF88-7181-42A1-B816-E26F273193F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645FBD-F2C3-450B-B027-D4464F243A40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29B1C2-E9B7-44E4-838D-9BD943AB140A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755D94-4A3E-442B-A9ED-3C7838A34FF2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F98A5E-456D-4F7A-B097-947DB7855932}:2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10ED1D-F85C-42F3-8166-B25E4FAD8E92}: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FCAE1F-143E-42DC-BDB6-CD03E41D6699}: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1A8054-5AAC-4AF9-84EA-566108EB5A72}:29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159F18"/>
      </a:hlink>
      <a:folHlink>
        <a:srgbClr val="BFBFBF"/>
      </a:folHlink>
    </a:clrScheme>
    <a:fontScheme name="自定义 1">
      <a:majorFont>
        <a:latin typeface="等线 Light"/>
        <a:ea typeface="思源黑体 CN Bold"/>
        <a:cs typeface=""/>
      </a:majorFont>
      <a:minorFont>
        <a:latin typeface="等线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59F18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159F1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475</Words>
  <Application>Microsoft Office PowerPoint</Application>
  <PresentationFormat>Widescreen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Cambria Math</vt:lpstr>
      <vt:lpstr>Cambria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T2.Bai12.Vietsododailuongduoidang_sothapphan - Copy</dc:title>
  <dc:creator>KHuyen</dc:creator>
  <cp:keywords>MNT;MangnonTeam</cp:keywords>
  <cp:lastModifiedBy>Anh Nguyen</cp:lastModifiedBy>
  <cp:revision>73</cp:revision>
  <dcterms:created xsi:type="dcterms:W3CDTF">2022-05-26T07:07:17Z</dcterms:created>
  <dcterms:modified xsi:type="dcterms:W3CDTF">2024-10-02T13:43:04Z</dcterms:modified>
</cp:coreProperties>
</file>