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</p:sldMasterIdLst>
  <p:notesMasterIdLst>
    <p:notesMasterId r:id="rId32"/>
  </p:notesMasterIdLst>
  <p:sldIdLst>
    <p:sldId id="256" r:id="rId9"/>
    <p:sldId id="260" r:id="rId10"/>
    <p:sldId id="261" r:id="rId11"/>
    <p:sldId id="262" r:id="rId12"/>
    <p:sldId id="263" r:id="rId13"/>
    <p:sldId id="265" r:id="rId14"/>
    <p:sldId id="264" r:id="rId15"/>
    <p:sldId id="266" r:id="rId16"/>
    <p:sldId id="267" r:id="rId17"/>
    <p:sldId id="268" r:id="rId18"/>
    <p:sldId id="269" r:id="rId19"/>
    <p:sldId id="270" r:id="rId20"/>
    <p:sldId id="271" r:id="rId21"/>
    <p:sldId id="276" r:id="rId22"/>
    <p:sldId id="273" r:id="rId23"/>
    <p:sldId id="274" r:id="rId24"/>
    <p:sldId id="277" r:id="rId25"/>
    <p:sldId id="278" r:id="rId26"/>
    <p:sldId id="279" r:id="rId27"/>
    <p:sldId id="280" r:id="rId28"/>
    <p:sldId id="281" r:id="rId29"/>
    <p:sldId id="282" r:id="rId30"/>
    <p:sldId id="27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EEA68-6FB5-4EBA-BBCD-8F3695F0241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54E7-1F2C-48B8-BCD8-8DC80D763F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954E7-1F2C-48B8-BCD8-8DC80D763FF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1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7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2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7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2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86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7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25562-47B8-4D0B-9821-6B1AAD98AE7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7.png"/><Relationship Id="rId4" Type="http://schemas.openxmlformats.org/officeDocument/2006/relationships/video" Target="../media/media3.mp4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0" y="4212236"/>
            <a:ext cx="918828" cy="1425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6838" y="19268"/>
            <a:ext cx="450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</a:rPr>
              <a:t> dung 2. HĐ </a:t>
            </a:r>
            <a:r>
              <a:rPr lang="en-US" sz="2800" dirty="0" err="1" smtClean="0">
                <a:solidFill>
                  <a:srgbClr val="002060"/>
                </a:solidFill>
              </a:rPr>
              <a:t>Ôn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Hát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Tre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Lăng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Bác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2610" y="3897463"/>
            <a:ext cx="4047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prstClr val="black"/>
                </a:solidFill>
              </a:rPr>
              <a:t>- </a:t>
            </a:r>
            <a:r>
              <a:rPr lang="en-US" sz="2800" i="1" smtClean="0">
                <a:solidFill>
                  <a:srgbClr val="FF0000"/>
                </a:solidFill>
              </a:rPr>
              <a:t>GV HD HS ôn bài hát để hs hát đúng giai điệu, sắc thái, sửa lỗi sai với các hình thức: Lớp, cá nhân…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4216091"/>
            <a:ext cx="4572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242827"/>
            <a:ext cx="576064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HĐ THỰC HÀNH-LUYỆN TẬP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" y="81412"/>
            <a:ext cx="1850642" cy="1493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" y="1268760"/>
            <a:ext cx="191746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BÁC HỒ KÍNH YÊU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0" y="4212236"/>
            <a:ext cx="918828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30" y="209862"/>
            <a:ext cx="64083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7751" y="3952643"/>
            <a:ext cx="4586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 smtClean="0">
                <a:solidFill>
                  <a:srgbClr val="FF0000"/>
                </a:solidFill>
              </a:rPr>
              <a:t>GV HD HS hát:</a:t>
            </a:r>
          </a:p>
          <a:p>
            <a:pPr marL="457200" indent="-457200">
              <a:buFontTx/>
              <a:buChar char="-"/>
            </a:pPr>
            <a:r>
              <a:rPr lang="en-US" sz="2800" b="1" i="1" smtClean="0">
                <a:solidFill>
                  <a:prstClr val="black"/>
                </a:solidFill>
              </a:rPr>
              <a:t>Song ca</a:t>
            </a:r>
            <a:r>
              <a:rPr lang="en-US" sz="2800" i="1" smtClean="0">
                <a:solidFill>
                  <a:srgbClr val="FF0000"/>
                </a:solidFill>
              </a:rPr>
              <a:t>: Bên Lăng Bác…thêu hoa</a:t>
            </a:r>
          </a:p>
          <a:p>
            <a:pPr marL="457200" indent="-457200">
              <a:buFontTx/>
              <a:buChar char="-"/>
            </a:pPr>
            <a:r>
              <a:rPr lang="en-US" sz="2800" b="1" i="1" smtClean="0">
                <a:solidFill>
                  <a:prstClr val="black"/>
                </a:solidFill>
              </a:rPr>
              <a:t>Đồng ca</a:t>
            </a:r>
            <a:r>
              <a:rPr lang="en-US" sz="2800" i="1" smtClean="0">
                <a:solidFill>
                  <a:srgbClr val="FF0000"/>
                </a:solidFill>
              </a:rPr>
              <a:t>: Rất trong…ngà 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5182" y="5653297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0" y="4212236"/>
            <a:ext cx="918828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30" y="209862"/>
            <a:ext cx="64083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9417" y="59568"/>
            <a:ext cx="4664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-GV cho HS xem nghe VIDEO mẫu sau đó HD HS các động tác vận động cho bài hát 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740" y="2098129"/>
            <a:ext cx="457200" cy="609600"/>
          </a:xfrm>
          <a:prstGeom prst="rect">
            <a:avLst/>
          </a:prstGeom>
        </p:spPr>
      </p:pic>
      <p:pic>
        <p:nvPicPr>
          <p:cNvPr id="2" name="van gog tre nga x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17759" y="3762571"/>
            <a:ext cx="3957404" cy="2968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6823" y="0"/>
            <a:ext cx="4468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NỘI DUNG 3 </a:t>
            </a:r>
            <a:r>
              <a:rPr lang="en-US" sz="2800" b="1" dirty="0" err="1" smtClean="0">
                <a:solidFill>
                  <a:srgbClr val="FF0000"/>
                </a:solidFill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6600FF"/>
                </a:solidFill>
              </a:rPr>
              <a:t>Em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vẫn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nhớ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trường</a:t>
            </a:r>
            <a:r>
              <a:rPr lang="en-US" sz="2800" dirty="0" smtClean="0">
                <a:solidFill>
                  <a:srgbClr val="6600FF"/>
                </a:solidFill>
              </a:rPr>
              <a:t> </a:t>
            </a:r>
            <a:r>
              <a:rPr lang="en-US" sz="2800" dirty="0" err="1" smtClean="0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6031" y="3501008"/>
            <a:ext cx="45445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HĐ: THỰC HÀNH-LUYỆN TẬP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9427" y="5631576"/>
            <a:ext cx="4572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067" y="4509135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i="1" dirty="0" err="1">
                <a:solidFill>
                  <a:srgbClr val="6600FF"/>
                </a:solidFill>
              </a:rPr>
              <a:t>Hát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nhẩm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theo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giai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điệu</a:t>
            </a:r>
            <a:r>
              <a:rPr lang="en-US" sz="3600" i="1" dirty="0">
                <a:solidFill>
                  <a:srgbClr val="6600FF"/>
                </a:solidFill>
              </a:rPr>
              <a:t> 1 </a:t>
            </a:r>
            <a:r>
              <a:rPr lang="en-US" sz="3600" i="1" dirty="0" err="1">
                <a:solidFill>
                  <a:srgbClr val="6600FF"/>
                </a:solidFill>
              </a:rPr>
              <a:t>lần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sau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đó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hát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với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các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hình</a:t>
            </a:r>
            <a:r>
              <a:rPr lang="en-US" sz="3600" i="1" dirty="0">
                <a:solidFill>
                  <a:srgbClr val="6600FF"/>
                </a:solidFill>
              </a:rPr>
              <a:t> </a:t>
            </a:r>
            <a:r>
              <a:rPr lang="en-US" sz="3600" i="1" dirty="0" err="1">
                <a:solidFill>
                  <a:srgbClr val="6600FF"/>
                </a:solidFill>
              </a:rPr>
              <a:t>thưc</a:t>
            </a:r>
            <a:endParaRPr lang="en-US" sz="3600" i="1" dirty="0">
              <a:solidFill>
                <a:srgbClr val="66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" y="30"/>
            <a:ext cx="2629273" cy="1654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5055" y="1255087"/>
            <a:ext cx="165618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MÁI TRƯỜNG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9110" y="6213641"/>
            <a:ext cx="36418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đáp-đồng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ca</a:t>
            </a:r>
            <a:endParaRPr lang="en-US" sz="3200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862" y="138903"/>
            <a:ext cx="196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NHÓM 1: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8370" y="20715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NHÓM 2: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5661" y="2978817"/>
            <a:ext cx="203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CẢ LỚP: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910" y="1052736"/>
            <a:ext cx="3053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- </a:t>
            </a:r>
            <a:r>
              <a:rPr lang="en-US" sz="2800" i="1" dirty="0" err="1" smtClean="0">
                <a:solidFill>
                  <a:srgbClr val="FFFF00"/>
                </a:solidFill>
              </a:rPr>
              <a:t>Trường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</a:rPr>
              <a:t>Làng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</a:rPr>
              <a:t>em</a:t>
            </a:r>
            <a:r>
              <a:rPr lang="en-US" sz="2800" i="1" dirty="0" smtClean="0">
                <a:solidFill>
                  <a:srgbClr val="FFFF00"/>
                </a:solidFill>
              </a:rPr>
              <a:t>…</a:t>
            </a:r>
            <a:r>
              <a:rPr lang="en-US" sz="2800" i="1" dirty="0" err="1" smtClean="0">
                <a:solidFill>
                  <a:srgbClr val="FFFF00"/>
                </a:solidFill>
              </a:rPr>
              <a:t>yên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</a:rPr>
              <a:t>lành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0291" y="2415381"/>
            <a:ext cx="332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- </a:t>
            </a:r>
            <a:r>
              <a:rPr lang="en-US" sz="2400" i="1" dirty="0" err="1" smtClean="0">
                <a:solidFill>
                  <a:srgbClr val="FFFF00"/>
                </a:solidFill>
              </a:rPr>
              <a:t>Nhịp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cầu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tre</a:t>
            </a:r>
            <a:r>
              <a:rPr lang="en-US" sz="2400" i="1" dirty="0" smtClean="0">
                <a:solidFill>
                  <a:srgbClr val="FFFF00"/>
                </a:solidFill>
              </a:rPr>
              <a:t>…</a:t>
            </a:r>
            <a:r>
              <a:rPr lang="en-US" sz="2400" i="1" dirty="0" err="1" smtClean="0">
                <a:solidFill>
                  <a:srgbClr val="FFFF00"/>
                </a:solidFill>
              </a:rPr>
              <a:t>êm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đềm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3955" y="1020894"/>
            <a:ext cx="3120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-</a:t>
            </a:r>
            <a:r>
              <a:rPr lang="en-US" sz="2800" i="1" dirty="0" err="1" smtClean="0">
                <a:solidFill>
                  <a:srgbClr val="FFFF00"/>
                </a:solidFill>
              </a:rPr>
              <a:t>Tình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</a:rPr>
              <a:t>quê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</a:rPr>
              <a:t>hương</a:t>
            </a:r>
            <a:r>
              <a:rPr lang="en-US" sz="2800" i="1" dirty="0" smtClean="0">
                <a:solidFill>
                  <a:srgbClr val="FFFF00"/>
                </a:solidFill>
              </a:rPr>
              <a:t>…</a:t>
            </a:r>
            <a:r>
              <a:rPr lang="en-US" sz="2800" i="1" dirty="0" err="1" smtClean="0">
                <a:solidFill>
                  <a:srgbClr val="FFFF00"/>
                </a:solidFill>
              </a:rPr>
              <a:t>đến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</a:rPr>
              <a:t>trường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442" y="2267338"/>
            <a:ext cx="3073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- </a:t>
            </a:r>
            <a:r>
              <a:rPr lang="en-US" sz="2400" i="1" dirty="0" err="1" smtClean="0">
                <a:solidFill>
                  <a:srgbClr val="FFFF00"/>
                </a:solidFill>
              </a:rPr>
              <a:t>Thầy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cô</a:t>
            </a:r>
            <a:r>
              <a:rPr lang="en-US" sz="2400" i="1" dirty="0" smtClean="0">
                <a:solidFill>
                  <a:srgbClr val="FFFF00"/>
                </a:solidFill>
              </a:rPr>
              <a:t>…</a:t>
            </a:r>
            <a:r>
              <a:rPr lang="en-US" sz="2400" i="1" dirty="0" err="1" smtClean="0">
                <a:solidFill>
                  <a:srgbClr val="FFFF00"/>
                </a:solidFill>
              </a:rPr>
              <a:t>yêu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gia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đình</a:t>
            </a:r>
            <a:endParaRPr lang="en-US" sz="2400" i="1" dirty="0" smtClean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1607" y="3933056"/>
            <a:ext cx="5379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FFFF00"/>
                </a:solidFill>
              </a:rPr>
              <a:t>Tre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</a:rPr>
              <a:t>xanh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</a:rPr>
              <a:t>kia</a:t>
            </a:r>
            <a:r>
              <a:rPr lang="en-US" sz="3200" i="1" dirty="0" smtClean="0">
                <a:solidFill>
                  <a:srgbClr val="FFFF00"/>
                </a:solidFill>
              </a:rPr>
              <a:t>…</a:t>
            </a:r>
            <a:r>
              <a:rPr lang="en-US" sz="3200" i="1" dirty="0" err="1" smtClean="0">
                <a:solidFill>
                  <a:srgbClr val="FFFF00"/>
                </a:solidFill>
              </a:rPr>
              <a:t>nhớ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</a:rPr>
              <a:t>trường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</a:rPr>
              <a:t>xưa</a:t>
            </a:r>
            <a:endParaRPr lang="en-US" sz="32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83691" y="6273255"/>
            <a:ext cx="371958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gõ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đệm</a:t>
            </a:r>
            <a:r>
              <a:rPr lang="en-US" sz="3200" b="1" dirty="0" smtClean="0">
                <a:solidFill>
                  <a:srgbClr val="FF0000"/>
                </a:solidFill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</a:rPr>
              <a:t>âm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sắc</a:t>
            </a:r>
            <a:endParaRPr lang="en-US" sz="3200" dirty="0">
              <a:solidFill>
                <a:srgbClr val="6600FF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3059832" y="3534463"/>
            <a:ext cx="246944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1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9264" y="3476179"/>
            <a:ext cx="3435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Gõ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đệm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thệm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</a:rPr>
              <a:t>theo</a:t>
            </a:r>
            <a:r>
              <a:rPr lang="en-US" sz="2800" b="1" dirty="0" smtClean="0">
                <a:solidFill>
                  <a:srgbClr val="000066"/>
                </a:solidFill>
              </a:rPr>
              <a:t> </a:t>
            </a:r>
            <a:r>
              <a:rPr lang="en-US" sz="2800" b="1" dirty="0" err="1" smtClean="0">
                <a:solidFill>
                  <a:srgbClr val="000066"/>
                </a:solidFill>
              </a:rPr>
              <a:t>phách</a:t>
            </a:r>
            <a:r>
              <a:rPr lang="en-US" sz="2800" b="1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Thanh</a:t>
            </a:r>
            <a:r>
              <a:rPr lang="en-US" sz="2800" b="1" i="1" dirty="0" smtClean="0">
                <a:solidFill>
                  <a:srgbClr val="000066"/>
                </a:solidFill>
              </a:rPr>
              <a:t>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phách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2915816" y="4881086"/>
            <a:ext cx="261344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600FF"/>
                </a:solidFill>
              </a:rPr>
              <a:t>ĐOẠN 2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9279" y="5282851"/>
            <a:ext cx="3804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</a:rPr>
              <a:t>Dãy</a:t>
            </a:r>
            <a:r>
              <a:rPr lang="en-US" sz="2400" b="1" dirty="0" smtClean="0">
                <a:solidFill>
                  <a:srgbClr val="000066"/>
                </a:solidFill>
              </a:rPr>
              <a:t> 1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Gõ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đệm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theo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phách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bằng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cụ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000066"/>
                </a:solidFill>
              </a:rPr>
              <a:t>thanh</a:t>
            </a:r>
            <a:r>
              <a:rPr lang="en-US" sz="2400" i="1" dirty="0" smtClean="0">
                <a:solidFill>
                  <a:srgbClr val="000066"/>
                </a:solidFill>
              </a:rPr>
              <a:t> </a:t>
            </a:r>
            <a:r>
              <a:rPr lang="en-US" sz="2400" i="1" dirty="0" err="1" smtClean="0">
                <a:solidFill>
                  <a:srgbClr val="000066"/>
                </a:solidFill>
              </a:rPr>
              <a:t>phách</a:t>
            </a:r>
            <a:r>
              <a:rPr lang="en-US" sz="2400" dirty="0" smtClean="0">
                <a:solidFill>
                  <a:srgbClr val="FF0000"/>
                </a:solidFill>
              </a:rPr>
              <a:t>. </a:t>
            </a:r>
            <a:r>
              <a:rPr lang="en-US" sz="2400" b="1" dirty="0" err="1" smtClean="0">
                <a:solidFill>
                  <a:srgbClr val="000066"/>
                </a:solidFill>
              </a:rPr>
              <a:t>Dãy</a:t>
            </a:r>
            <a:r>
              <a:rPr lang="en-US" sz="2400" b="1" dirty="0" smtClean="0">
                <a:solidFill>
                  <a:srgbClr val="000066"/>
                </a:solidFill>
              </a:rPr>
              <a:t> 2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gõ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đêm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theo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nhịp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bằng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nhạc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cụ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000066"/>
                </a:solidFill>
              </a:rPr>
              <a:t>SongLoan</a:t>
            </a:r>
            <a:endParaRPr lang="en-US" sz="2400" b="1" i="1" dirty="0">
              <a:solidFill>
                <a:srgbClr val="000066"/>
              </a:solidFill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950287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23129"/>
            <a:ext cx="5339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họa</a:t>
            </a:r>
            <a:endParaRPr lang="en-US" sz="40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80312" y="961154"/>
            <a:ext cx="1584176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HĐ THỰC HÀNH-LUYỆN TẬP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6700" y="2978949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Hát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nhẩm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theo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giai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điệu</a:t>
            </a:r>
            <a:r>
              <a:rPr lang="en-US" sz="2800" dirty="0" smtClean="0">
                <a:solidFill>
                  <a:srgbClr val="FFFF00"/>
                </a:solidFill>
              </a:rPr>
              <a:t> 1 </a:t>
            </a:r>
            <a:r>
              <a:rPr lang="en-US" sz="2800" dirty="0" err="1" smtClean="0">
                <a:solidFill>
                  <a:srgbClr val="FFFF00"/>
                </a:solidFill>
              </a:rPr>
              <a:t>lần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sau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đó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hát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với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các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hình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thức</a:t>
            </a:r>
            <a:r>
              <a:rPr lang="en-US" sz="2800" dirty="0" smtClean="0">
                <a:solidFill>
                  <a:srgbClr val="FFFF00"/>
                </a:solidFill>
              </a:rPr>
              <a:t>:  </a:t>
            </a:r>
            <a:r>
              <a:rPr lang="en-US" sz="2800" dirty="0" err="1" smtClean="0">
                <a:solidFill>
                  <a:srgbClr val="FFFF00"/>
                </a:solidFill>
              </a:rPr>
              <a:t>Lớp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cá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nhân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5" y="836712"/>
            <a:ext cx="5632679" cy="1859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4072" y="2131885"/>
            <a:ext cx="3249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CHÀO MÙA HẠ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6683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NỘI DUNG 4: ÔN TẬP BÀI DÀN ĐỒNG CA MÙA HẠ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ĐỒNG CA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LĨNH XƯỚNG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- </a:t>
            </a:r>
            <a:r>
              <a:rPr lang="en-US" sz="2800" i="1" dirty="0" err="1" smtClean="0">
                <a:solidFill>
                  <a:srgbClr val="00B0F0"/>
                </a:solidFill>
              </a:rPr>
              <a:t>Chẳng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nhìn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thấy</a:t>
            </a:r>
            <a:r>
              <a:rPr lang="en-US" sz="2800" i="1" dirty="0" smtClean="0">
                <a:solidFill>
                  <a:srgbClr val="00B0F0"/>
                </a:solidFill>
              </a:rPr>
              <a:t>…</a:t>
            </a:r>
            <a:r>
              <a:rPr lang="en-US" sz="2800" i="1" dirty="0" err="1" smtClean="0">
                <a:solidFill>
                  <a:srgbClr val="00B0F0"/>
                </a:solidFill>
              </a:rPr>
              <a:t>lá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dày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92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- </a:t>
            </a:r>
            <a:r>
              <a:rPr lang="en-US" sz="2800" i="1" dirty="0" err="1" smtClean="0">
                <a:solidFill>
                  <a:srgbClr val="00B0F0"/>
                </a:solidFill>
              </a:rPr>
              <a:t>Lời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ve</a:t>
            </a:r>
            <a:r>
              <a:rPr lang="en-US" sz="2800" i="1" dirty="0" smtClean="0">
                <a:solidFill>
                  <a:srgbClr val="00B0F0"/>
                </a:solidFill>
              </a:rPr>
              <a:t>…</a:t>
            </a:r>
            <a:r>
              <a:rPr lang="en-US" sz="2800" i="1" dirty="0" err="1" smtClean="0">
                <a:solidFill>
                  <a:srgbClr val="00B0F0"/>
                </a:solidFill>
              </a:rPr>
              <a:t>biếc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xanh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3208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- </a:t>
            </a:r>
            <a:r>
              <a:rPr lang="en-US" sz="2800" i="1" dirty="0" err="1" smtClean="0">
                <a:solidFill>
                  <a:srgbClr val="00B0F0"/>
                </a:solidFill>
              </a:rPr>
              <a:t>Ve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ve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ve</a:t>
            </a:r>
            <a:r>
              <a:rPr lang="en-US" sz="2800" i="1" dirty="0" smtClean="0">
                <a:solidFill>
                  <a:srgbClr val="00B0F0"/>
                </a:solidFill>
              </a:rPr>
              <a:t>…</a:t>
            </a:r>
            <a:r>
              <a:rPr lang="en-US" sz="2800" i="1" dirty="0" err="1" smtClean="0">
                <a:solidFill>
                  <a:srgbClr val="00B0F0"/>
                </a:solidFill>
              </a:rPr>
              <a:t>ve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vev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r>
              <a:rPr lang="en-US" sz="2800" i="1" dirty="0" err="1" smtClean="0">
                <a:solidFill>
                  <a:srgbClr val="00B0F0"/>
                </a:solidFill>
              </a:rPr>
              <a:t>ve</a:t>
            </a:r>
            <a:r>
              <a:rPr lang="en-US" sz="2800" i="1" dirty="0" smtClean="0">
                <a:solidFill>
                  <a:srgbClr val="00B0F0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4011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- </a:t>
            </a:r>
            <a:r>
              <a:rPr lang="en-US" sz="3600" i="1" dirty="0" err="1" smtClean="0">
                <a:solidFill>
                  <a:srgbClr val="FF0000"/>
                </a:solidFill>
              </a:rPr>
              <a:t>Tiếng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ve</a:t>
            </a:r>
            <a:r>
              <a:rPr lang="en-US" sz="3600" i="1" dirty="0" smtClean="0">
                <a:solidFill>
                  <a:srgbClr val="FF0000"/>
                </a:solidFill>
              </a:rPr>
              <a:t>…</a:t>
            </a:r>
            <a:r>
              <a:rPr lang="en-US" sz="3600" i="1" dirty="0" err="1" smtClean="0">
                <a:solidFill>
                  <a:srgbClr val="FF0000"/>
                </a:solidFill>
              </a:rPr>
              <a:t>tha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thiết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3822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</a:rPr>
              <a:t>Dàn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ca</a:t>
            </a:r>
            <a:r>
              <a:rPr lang="en-US" sz="2800" dirty="0" smtClean="0">
                <a:solidFill>
                  <a:srgbClr val="FF0000"/>
                </a:solidFill>
              </a:rPr>
              <a:t>…</a:t>
            </a:r>
            <a:r>
              <a:rPr lang="en-US" sz="2800" dirty="0" err="1" smtClean="0">
                <a:solidFill>
                  <a:srgbClr val="FF0000"/>
                </a:solidFill>
              </a:rPr>
              <a:t>mầm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ca-lĩnh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xướng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286" y="48302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8072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Ôn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hát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gõ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đệm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theo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nhịp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istrator\Desktop\hinh nen dep pp\khug TO- choa mug ket thuc\AH MIH HOA MUA VU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8614"/>
            <a:ext cx="4752528" cy="30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501009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Câu</a:t>
            </a:r>
            <a:r>
              <a:rPr lang="en-US" sz="3600" dirty="0" smtClean="0">
                <a:solidFill>
                  <a:srgbClr val="002060"/>
                </a:solidFill>
              </a:rPr>
              <a:t> 1:</a:t>
            </a:r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kỳ</a:t>
            </a:r>
            <a:r>
              <a:rPr lang="en-US" sz="3600" dirty="0" smtClean="0">
                <a:solidFill>
                  <a:srgbClr val="FF0000"/>
                </a:solidFill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</a:rPr>
              <a:t>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câu</a:t>
            </a:r>
            <a:r>
              <a:rPr lang="en-US" sz="3200" dirty="0" smtClean="0">
                <a:solidFill>
                  <a:srgbClr val="002060"/>
                </a:solidFill>
              </a:rPr>
              <a:t> 1: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mừng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Tre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ngà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lăng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Bác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em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vẫn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xưa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dàn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mùa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hạ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địa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chọn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80728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Làm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mẫu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và</a:t>
            </a:r>
            <a:r>
              <a:rPr lang="en-US" sz="3200" dirty="0" smtClean="0">
                <a:solidFill>
                  <a:srgbClr val="FFFF00"/>
                </a:solidFill>
              </a:rPr>
              <a:t> HD </a:t>
            </a:r>
            <a:r>
              <a:rPr lang="en-US" sz="3200" dirty="0" err="1" smtClean="0">
                <a:solidFill>
                  <a:srgbClr val="FFFF00"/>
                </a:solidFill>
              </a:rPr>
              <a:t>âm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hình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dưới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để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đệm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gõ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thanh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phách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vào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bài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5"/>
            <a:ext cx="51125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3678" y="7657"/>
            <a:ext cx="421246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HĐ: VẬN DỤNG-SÁNG TẠO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00" y="548680"/>
            <a:ext cx="52025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: </a:t>
            </a:r>
            <a:r>
              <a:rPr lang="en-US" sz="24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Ch¼ng </a:t>
            </a:r>
            <a:r>
              <a:rPr lang="en-US" sz="24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nh×n</a:t>
            </a:r>
            <a:r>
              <a:rPr lang="en-US" sz="24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thÊy</a:t>
            </a:r>
            <a:r>
              <a:rPr lang="en-US" sz="24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       </a:t>
            </a:r>
            <a:r>
              <a:rPr lang="en-US" sz="24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ve</a:t>
            </a:r>
            <a:r>
              <a:rPr lang="en-US" sz="24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  ®©u   </a:t>
            </a:r>
            <a:r>
              <a:rPr lang="en-US" sz="24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chØ</a:t>
            </a:r>
            <a:r>
              <a:rPr lang="en-US" sz="24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r©m</a:t>
            </a:r>
            <a:r>
              <a:rPr lang="en-US" sz="24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ran       </a:t>
            </a:r>
            <a:r>
              <a:rPr lang="en-US" sz="24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tiÕng</a:t>
            </a:r>
            <a:r>
              <a:rPr lang="en-US" sz="2400" b="1" i="1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h¸t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62081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90" y="2607763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70" y="2607763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67" y="2607763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60" y="2678869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85" y="2639314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6850" y="3573016"/>
            <a:ext cx="7695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FF00"/>
                </a:solidFill>
              </a:rPr>
              <a:t>Ứng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dụng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đệm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vào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bài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13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912" y="5543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Làm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mẫu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và</a:t>
            </a:r>
            <a:r>
              <a:rPr lang="en-US" sz="2800" dirty="0" smtClean="0">
                <a:solidFill>
                  <a:srgbClr val="FFFF00"/>
                </a:solidFill>
              </a:rPr>
              <a:t> HD </a:t>
            </a:r>
            <a:r>
              <a:rPr lang="en-US" sz="2800" dirty="0" err="1" smtClean="0">
                <a:solidFill>
                  <a:srgbClr val="FFFF00"/>
                </a:solidFill>
              </a:rPr>
              <a:t>âm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hình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bộ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gõ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cơ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thể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áp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dụng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vào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235813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Câu</a:t>
            </a:r>
            <a:r>
              <a:rPr lang="en-US" sz="3600" dirty="0" smtClean="0">
                <a:solidFill>
                  <a:srgbClr val="002060"/>
                </a:solidFill>
              </a:rPr>
              <a:t> 2:</a:t>
            </a:r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kỳ</a:t>
            </a:r>
            <a:r>
              <a:rPr lang="en-US" sz="3600" dirty="0" smtClean="0">
                <a:solidFill>
                  <a:srgbClr val="FF0000"/>
                </a:solidFill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</a:rPr>
              <a:t>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TĐN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 smtClean="0">
                <a:solidFill>
                  <a:srgbClr val="FF0000"/>
                </a:solidFill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</a:rPr>
              <a:t>Hãy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TĐN </a:t>
            </a:r>
            <a:r>
              <a:rPr lang="en-US" sz="3600" dirty="0" err="1" smtClean="0">
                <a:solidFill>
                  <a:srgbClr val="FF0000"/>
                </a:solidFill>
              </a:rPr>
              <a:t>đó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câu</a:t>
            </a:r>
            <a:r>
              <a:rPr lang="en-US" sz="3200" dirty="0" smtClean="0">
                <a:solidFill>
                  <a:srgbClr val="002060"/>
                </a:solidFill>
              </a:rPr>
              <a:t> 2:</a:t>
            </a:r>
            <a:r>
              <a:rPr lang="en-US" sz="3200" dirty="0" smtClean="0">
                <a:solidFill>
                  <a:srgbClr val="FF0000"/>
                </a:solidFill>
              </a:rPr>
              <a:t> TĐN 5 </a:t>
            </a:r>
            <a:r>
              <a:rPr lang="en-US" sz="3200" dirty="0" err="1" smtClean="0">
                <a:solidFill>
                  <a:srgbClr val="FF0000"/>
                </a:solidFill>
              </a:rPr>
              <a:t>Năm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vui</a:t>
            </a:r>
            <a:r>
              <a:rPr lang="en-US" sz="3200" dirty="0" smtClean="0">
                <a:solidFill>
                  <a:srgbClr val="FF0000"/>
                </a:solidFill>
              </a:rPr>
              <a:t>, TĐN 6 </a:t>
            </a:r>
            <a:r>
              <a:rPr lang="en-US" sz="3200" dirty="0" err="1" smtClean="0">
                <a:solidFill>
                  <a:srgbClr val="FF0000"/>
                </a:solidFill>
              </a:rPr>
              <a:t>chú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bồ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đội</a:t>
            </a:r>
            <a:r>
              <a:rPr lang="en-US" sz="3200" dirty="0" smtClean="0">
                <a:solidFill>
                  <a:srgbClr val="FF0000"/>
                </a:solidFill>
              </a:rPr>
              <a:t>, TĐN 7 </a:t>
            </a:r>
            <a:r>
              <a:rPr lang="en-US" sz="3200" dirty="0" err="1" smtClean="0">
                <a:solidFill>
                  <a:srgbClr val="FF0000"/>
                </a:solidFill>
              </a:rPr>
              <a:t>em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oto</a:t>
            </a:r>
            <a:r>
              <a:rPr lang="en-US" sz="3200" dirty="0" smtClean="0">
                <a:solidFill>
                  <a:srgbClr val="FF0000"/>
                </a:solidFill>
              </a:rPr>
              <a:t>, TĐN 7 </a:t>
            </a:r>
            <a:r>
              <a:rPr lang="en-US" sz="3200" dirty="0" err="1" smtClean="0">
                <a:solidFill>
                  <a:srgbClr val="FF0000"/>
                </a:solidFill>
              </a:rPr>
              <a:t>mây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chiều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Câu</a:t>
            </a:r>
            <a:r>
              <a:rPr lang="en-US" sz="3600" dirty="0" smtClean="0">
                <a:solidFill>
                  <a:srgbClr val="002060"/>
                </a:solidFill>
              </a:rPr>
              <a:t> 3:</a:t>
            </a:r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kỳ</a:t>
            </a:r>
            <a:r>
              <a:rPr lang="en-US" sz="3600" dirty="0" smtClean="0">
                <a:solidFill>
                  <a:srgbClr val="FF0000"/>
                </a:solidFill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</a:rPr>
              <a:t>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nghe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bao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nhiêu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nghe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nhạc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580531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câu</a:t>
            </a:r>
            <a:r>
              <a:rPr lang="en-US" sz="3200" dirty="0" smtClean="0">
                <a:solidFill>
                  <a:srgbClr val="002060"/>
                </a:solidFill>
              </a:rPr>
              <a:t> 3: </a:t>
            </a:r>
            <a:r>
              <a:rPr lang="en-US" sz="3200" dirty="0" smtClean="0">
                <a:solidFill>
                  <a:srgbClr val="FF0000"/>
                </a:solidFill>
              </a:rPr>
              <a:t>2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Câu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4</a:t>
            </a:r>
            <a:r>
              <a:rPr lang="en-US" sz="3600" dirty="0" smtClean="0">
                <a:solidFill>
                  <a:srgbClr val="002060"/>
                </a:solidFill>
              </a:rPr>
              <a:t>: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giai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điệu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này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80528" y="5373264"/>
            <a:ext cx="93245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3200" dirty="0" err="1" smtClean="0">
                <a:solidFill>
                  <a:srgbClr val="002060"/>
                </a:solidFill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câu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4</a:t>
            </a:r>
            <a:r>
              <a:rPr lang="en-US" sz="3200" dirty="0" smtClean="0">
                <a:solidFill>
                  <a:srgbClr val="002060"/>
                </a:solidFill>
              </a:rPr>
              <a:t>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50000"/>
              </a:spcBef>
            </a:pP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529" y="227592"/>
            <a:ext cx="8698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dàn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mùa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hạ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khởi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giọng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808" y="1410138"/>
            <a:ext cx="6283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0504D"/>
                </a:solidFill>
                <a:latin typeface="Times New Roman" panose="02020603050405020304" pitchFamily="18" charset="0"/>
              </a:rPr>
              <a:t>             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5776" y="851391"/>
            <a:ext cx="2278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Times New Roman" panose="02020603050405020304"/>
                <a:ea typeface="Times New Roman" panose="02020603050405020304"/>
              </a:rPr>
              <a:t>TUẦN 33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2060848"/>
            <a:ext cx="5881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534025" algn="l"/>
                <a:tab pos="5838825" algn="l"/>
              </a:tabLst>
            </a:pPr>
            <a:r>
              <a:rPr lang="es-ES" sz="3600" b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Ôn</a:t>
            </a:r>
            <a:r>
              <a:rPr lang="es-ES" sz="36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tập</a:t>
            </a:r>
            <a:r>
              <a:rPr lang="es-ES" sz="3600" b="1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s-ES" sz="3600" b="1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kiểm</a:t>
            </a:r>
            <a:r>
              <a:rPr lang="es-ES" sz="3600" b="1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tra</a:t>
            </a:r>
            <a:r>
              <a:rPr lang="es-ES" sz="3600" b="1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s-ES" sz="3600" b="1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Các</a:t>
            </a:r>
            <a:r>
              <a:rPr lang="es-ES" sz="3600" b="1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bài</a:t>
            </a:r>
            <a:r>
              <a:rPr lang="es-ES" sz="3600" b="1" dirty="0" smtClean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hát</a:t>
            </a:r>
            <a:r>
              <a:rPr lang="es-ES" sz="36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trong</a:t>
            </a:r>
            <a:r>
              <a:rPr lang="es-ES" sz="36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chủ</a:t>
            </a:r>
            <a:r>
              <a:rPr lang="es-ES" sz="36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đề</a:t>
            </a:r>
            <a:r>
              <a:rPr lang="es-ES" sz="36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học</a:t>
            </a:r>
            <a:r>
              <a:rPr lang="es-ES" sz="36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kì</a:t>
            </a:r>
            <a:r>
              <a:rPr lang="es-ES" sz="36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2</a:t>
            </a:r>
            <a:endParaRPr lang="en-US" sz="3600" dirty="0">
              <a:solidFill>
                <a:srgbClr val="FFFF00"/>
              </a:solidFill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9664" y="3212980"/>
            <a:ext cx="6620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 </a:t>
            </a:r>
            <a:r>
              <a:rPr lang="en-US" sz="2800" i="1" dirty="0" smtClean="0">
                <a:solidFill>
                  <a:srgbClr val="FF0000"/>
                </a:solidFill>
              </a:rPr>
              <a:t>GV HD HS </a:t>
            </a:r>
            <a:r>
              <a:rPr lang="en-US" sz="2800" i="1" dirty="0" err="1" smtClean="0">
                <a:solidFill>
                  <a:srgbClr val="FF0000"/>
                </a:solidFill>
              </a:rPr>
              <a:t>ôn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hát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để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hs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hát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đúng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giai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điệu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sắc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thái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sửa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lỗi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sai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thức</a:t>
            </a:r>
            <a:r>
              <a:rPr lang="en-US" sz="2800" i="1" dirty="0" smtClean="0">
                <a:solidFill>
                  <a:srgbClr val="FF0000"/>
                </a:solidFill>
              </a:rPr>
              <a:t>: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tốp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ca</a:t>
            </a:r>
            <a:r>
              <a:rPr lang="en-US" sz="2800" i="1" dirty="0" smtClean="0">
                <a:solidFill>
                  <a:srgbClr val="FF0000"/>
                </a:solidFill>
              </a:rPr>
              <a:t> …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3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4445" y="4818088"/>
            <a:ext cx="4572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621" y="2132900"/>
            <a:ext cx="3060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</a:rPr>
              <a:t> dung 1 </a:t>
            </a:r>
            <a:r>
              <a:rPr lang="en-US" sz="2800" dirty="0" err="1" smtClean="0">
                <a:solidFill>
                  <a:srgbClr val="002060"/>
                </a:solidFill>
              </a:rPr>
              <a:t>Ôn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Hát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Hát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mừng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2827"/>
            <a:ext cx="576064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HĐ THỰC HÀNH-LUYỆN TẬP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44648"/>
            <a:ext cx="3563888" cy="2413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3904" y="6381288"/>
            <a:ext cx="282656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EM YÊU KHÚC HÁT DÂN CA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3035" y="-19136"/>
            <a:ext cx="2099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66"/>
                </a:solidFill>
              </a:rPr>
              <a:t>- </a:t>
            </a:r>
            <a:r>
              <a:rPr lang="en-US" sz="2400" b="1" i="1" smtClean="0">
                <a:solidFill>
                  <a:srgbClr val="000066"/>
                </a:solidFill>
              </a:rPr>
              <a:t>GV HD HS ôn hát gõ đệm theo phách</a:t>
            </a:r>
            <a:endParaRPr lang="en-US" sz="2400" b="1" i="1">
              <a:solidFill>
                <a:srgbClr val="000066"/>
              </a:solidFill>
            </a:endParaRPr>
          </a:p>
        </p:txBody>
      </p:sp>
      <p:pic>
        <p:nvPicPr>
          <p:cNvPr id="3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6930" y="5402705"/>
            <a:ext cx="4572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3243" y="2705370"/>
            <a:ext cx="656459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Clr>
                <a:srgbClr val="ED7D31"/>
              </a:buClr>
              <a:defRPr/>
            </a:pPr>
            <a:r>
              <a:rPr lang="en-US" sz="2600" b="1" i="1" smtClean="0">
                <a:solidFill>
                  <a:srgbClr val="FF0000"/>
                </a:solidFill>
                <a:latin typeface="Arial" panose="020B0604020202020204" pitchFamily="34" charset="0"/>
              </a:rPr>
              <a:t>Câu đầu: </a:t>
            </a:r>
            <a:r>
              <a:rPr lang="en-US" sz="2600" i="1" smtClean="0">
                <a:solidFill>
                  <a:srgbClr val="000066"/>
                </a:solidFill>
                <a:latin typeface="Arial" panose="020B0604020202020204" pitchFamily="34" charset="0"/>
              </a:rPr>
              <a:t>Cùng </a:t>
            </a:r>
            <a:r>
              <a:rPr lang="en-US" sz="2600" i="1">
                <a:solidFill>
                  <a:srgbClr val="000066"/>
                </a:solidFill>
                <a:latin typeface="Arial" panose="020B0604020202020204" pitchFamily="34" charset="0"/>
              </a:rPr>
              <a:t>múa hát </a:t>
            </a:r>
            <a:r>
              <a:rPr lang="en-US" sz="2600" i="1" smtClean="0">
                <a:solidFill>
                  <a:srgbClr val="000066"/>
                </a:solidFill>
                <a:latin typeface="Arial" panose="020B0604020202020204" pitchFamily="34" charset="0"/>
              </a:rPr>
              <a:t> nào</a:t>
            </a:r>
            <a:r>
              <a:rPr lang="en-US" sz="2600" i="1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en-US" sz="2600" i="1" smtClean="0">
                <a:solidFill>
                  <a:srgbClr val="000066"/>
                </a:solidFill>
                <a:latin typeface="Arial" panose="020B0604020202020204" pitchFamily="34" charset="0"/>
              </a:rPr>
              <a:t>   cùng </a:t>
            </a:r>
            <a:r>
              <a:rPr lang="en-US" sz="2600" i="1">
                <a:solidFill>
                  <a:srgbClr val="000066"/>
                </a:solidFill>
                <a:latin typeface="Arial" panose="020B0604020202020204" pitchFamily="34" charset="0"/>
              </a:rPr>
              <a:t>cất tiếng ca</a:t>
            </a:r>
          </a:p>
          <a:p>
            <a:pPr marL="742950" lvl="1" indent="-285750">
              <a:spcBef>
                <a:spcPct val="20000"/>
              </a:spcBef>
              <a:buClr>
                <a:srgbClr val="ED7D31"/>
              </a:buClr>
              <a:defRPr/>
            </a:pPr>
            <a:r>
              <a:rPr lang="en-US" sz="2600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    </a:t>
            </a:r>
            <a:r>
              <a:rPr lang="en-US" sz="2600" smtClean="0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    </a:t>
            </a:r>
            <a:r>
              <a:rPr lang="en-US" sz="2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</a:t>
            </a: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0792" y="3809494"/>
            <a:ext cx="6686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FF0000"/>
                </a:solidFill>
              </a:rPr>
              <a:t>Câu cuối: </a:t>
            </a:r>
            <a:r>
              <a:rPr lang="en-US" sz="3200" i="1" smtClean="0">
                <a:solidFill>
                  <a:srgbClr val="000066"/>
                </a:solidFill>
              </a:rPr>
              <a:t>Nổi tiếng trống chiêng đó đây chào mừng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93" y="3199327"/>
            <a:ext cx="376368" cy="609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97" y="3134741"/>
            <a:ext cx="437035" cy="69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02" y="3102901"/>
            <a:ext cx="391754" cy="698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37" y="3134741"/>
            <a:ext cx="423190" cy="698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76" y="3154961"/>
            <a:ext cx="450914" cy="698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13" y="3161320"/>
            <a:ext cx="361876" cy="609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55" y="3199327"/>
            <a:ext cx="386664" cy="6095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33" y="3199327"/>
            <a:ext cx="348206" cy="609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81" y="4363830"/>
            <a:ext cx="437035" cy="69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85" y="4381970"/>
            <a:ext cx="437035" cy="6982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70" y="4387530"/>
            <a:ext cx="437035" cy="6982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07" y="4363783"/>
            <a:ext cx="437036" cy="609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75" y="4381923"/>
            <a:ext cx="388074" cy="6095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95" y="4426290"/>
            <a:ext cx="478283" cy="6095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95" y="4312171"/>
            <a:ext cx="437035" cy="6982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71" y="4315996"/>
            <a:ext cx="478283" cy="609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Office PowerPoint</Application>
  <PresentationFormat>On-screen Show (4:3)</PresentationFormat>
  <Paragraphs>69</Paragraphs>
  <Slides>23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Times New Roman</vt:lpstr>
      <vt:lpstr>Office Theme</vt:lpstr>
      <vt:lpstr>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May Tinh Hoang Phat</cp:lastModifiedBy>
  <cp:revision>38</cp:revision>
  <dcterms:created xsi:type="dcterms:W3CDTF">2021-05-08T03:06:00Z</dcterms:created>
  <dcterms:modified xsi:type="dcterms:W3CDTF">2024-04-23T13:19:49Z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960D351BDC5A41088CD78F9C6AE9BAD7</vt:lpwstr>
  </property>
  <property fmtid="{D5CDD505-2E9C-101B-9397-08002B2CF9AE}" pid="3" name="KSOProductBuildVer">
    <vt:lpwstr>1033-11.2.0.10265</vt:lpwstr>
  </property>
</Properties>
</file>