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09" r:id="rId7"/>
    <p:sldMasterId id="2147483721" r:id="rId8"/>
    <p:sldMasterId id="2147483733" r:id="rId9"/>
    <p:sldMasterId id="2147483745" r:id="rId10"/>
  </p:sldMasterIdLst>
  <p:notesMasterIdLst>
    <p:notesMasterId r:id="rId23"/>
  </p:notesMasterIdLst>
  <p:sldIdLst>
    <p:sldId id="256" r:id="rId11"/>
    <p:sldId id="258" r:id="rId12"/>
    <p:sldId id="260" r:id="rId13"/>
    <p:sldId id="257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8" r:id="rId32"/>
    <p:sldId id="277" r:id="rId33"/>
    <p:sldId id="27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C3DCE-47AA-4536-9E87-D70979EF1DB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4E180-5B07-4477-80E2-9CDBC791BB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9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5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9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9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5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9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image" Target="../media/image16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8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18.png"/><Relationship Id="rId1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8.xml"/><Relationship Id="rId6" Type="http://schemas.openxmlformats.org/officeDocument/2006/relationships/image" Target="../media/image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80.xml"/><Relationship Id="rId6" Type="http://schemas.openxmlformats.org/officeDocument/2006/relationships/image" Target="../media/image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0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image" Target="../media/image3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8.xml"/><Relationship Id="rId5" Type="http://schemas.openxmlformats.org/officeDocument/2006/relationships/image" Target="../media/image34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35.png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image" Target="../media/image41.png"/><Relationship Id="rId7" Type="http://schemas.microsoft.com/office/2007/relationships/media" Target="../media/media8.mp3"/><Relationship Id="rId6" Type="http://schemas.openxmlformats.org/officeDocument/2006/relationships/audio" Target="../media/media8.mp3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7" y="5290168"/>
            <a:ext cx="4138527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- </a:t>
            </a:r>
            <a:r>
              <a:rPr lang="en-US" sz="3200" i="1" dirty="0" err="1" smtClean="0">
                <a:solidFill>
                  <a:srgbClr val="FF0000"/>
                </a:solidFill>
              </a:rPr>
              <a:t>Hỏi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lại</a:t>
            </a:r>
            <a:r>
              <a:rPr lang="en-US" sz="3200" i="1" dirty="0" smtClean="0">
                <a:solidFill>
                  <a:srgbClr val="FF0000"/>
                </a:solidFill>
              </a:rPr>
              <a:t> HS </a:t>
            </a:r>
            <a:r>
              <a:rPr lang="en-US" sz="3200" i="1" dirty="0" err="1" smtClean="0">
                <a:solidFill>
                  <a:srgbClr val="FF0000"/>
                </a:solidFill>
              </a:rPr>
              <a:t>trong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bài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có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những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hình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nốt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nhạc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gì</a:t>
            </a:r>
            <a:r>
              <a:rPr lang="en-US" sz="3200" i="1" dirty="0" smtClean="0">
                <a:solidFill>
                  <a:srgbClr val="FF0000"/>
                </a:solidFill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</a:rPr>
              <a:t>tên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nốt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nhạc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gì</a:t>
            </a:r>
            <a:r>
              <a:rPr lang="en-US" sz="3200" i="1" dirty="0" smtClean="0">
                <a:solidFill>
                  <a:srgbClr val="FF0000"/>
                </a:solidFill>
              </a:rPr>
              <a:t>?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988884"/>
            <a:ext cx="4860032" cy="4869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34" y="44"/>
            <a:ext cx="485664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3: ÔN TĐN 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3055" y="92332"/>
            <a:ext cx="414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THỰC HÀNH-LUYỆN TẬP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6" y="551723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white"/>
                </a:solidFill>
              </a:rPr>
              <a:t>Cả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bài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với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các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hình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thức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5" name="TẬP ĐỌC NHẠC SỐ 7 LỚP 5 00_00_00-00_00_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40960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88" y="-9463"/>
            <a:ext cx="5136355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874" y="39"/>
            <a:ext cx="108585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8934" y="6300099"/>
            <a:ext cx="388310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Đọc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cả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bài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các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hình</a:t>
            </a:r>
            <a:r>
              <a:rPr lang="en-US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</a:rPr>
              <a:t>thức</a:t>
            </a:r>
            <a:endParaRPr lang="en-US" sz="2400" b="1" dirty="0">
              <a:solidFill>
                <a:srgbClr val="000066"/>
              </a:solidFill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54" y="1049842"/>
            <a:ext cx="5267636" cy="5798703"/>
          </a:xfrm>
          <a:prstGeom prst="rect">
            <a:avLst/>
          </a:prstGeom>
        </p:spPr>
      </p:pic>
      <p:pic>
        <p:nvPicPr>
          <p:cNvPr id="7" name="Picture 2" descr="C:\Users\Administrator\Desktop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2394" y="1246005"/>
            <a:ext cx="771298" cy="8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0101" y="1514277"/>
            <a:ext cx="771298" cy="8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9187" y="2261184"/>
            <a:ext cx="771298" cy="8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134" y="44"/>
            <a:ext cx="485664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4: ÔN TĐN 8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3055" y="92332"/>
            <a:ext cx="414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THỰC HÀNH-LUYỆN TẬP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763" y="567958"/>
            <a:ext cx="8957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Làm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mẫu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sau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đó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HD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Hs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âm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kết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thanh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phách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0" y="1522065"/>
            <a:ext cx="8693239" cy="250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3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72" y="3646256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23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16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93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7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9" y="365193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11" y="3616974"/>
            <a:ext cx="704566" cy="7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93183" y="1208316"/>
            <a:ext cx="8780172" cy="525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71" y="3407286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62" y="570104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13" y="572047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23" y="5628177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03" y="5763292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69" y="573753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59" y="572047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89" y="3329407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08" y="3325115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0" y="5628177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99" y="5686018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69" y="3303540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56" y="3357091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62" y="3367823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35" y="3374372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89" y="3387030"/>
            <a:ext cx="535547" cy="5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6822" y="669702"/>
            <a:ext cx="8026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ỨNG DỤNG GÕ ĐỆM THANH PHÁCH VÀO BÀI TẬP ĐỌC NHẠC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23" name="CA BAI TDN MAY CHI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738" y="6329742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759" y="567958"/>
            <a:ext cx="8957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Làm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mẫu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sau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đó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HD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Hs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âm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kết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con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36" y="1628814"/>
            <a:ext cx="8693239" cy="239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6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43" y="3519906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50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30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70" y="3525352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28" y="3530798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97" y="3519906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25" y="3525352"/>
            <a:ext cx="595323" cy="8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93183" y="824249"/>
            <a:ext cx="8780172" cy="564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29304" y="285647"/>
            <a:ext cx="7673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ỨNG DỤNG GÕ ĐỆM TRỐNG CON VÀO BÀI TẬP ĐỌC NHẠC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23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90" y="3258355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30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63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6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06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78" y="5653826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62" y="5653826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904" y="3258355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65" y="321170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06" y="3234584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78" y="3259348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66" y="3218565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13" y="561832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03" y="3234584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53" y="5653826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27" y="3211709"/>
            <a:ext cx="486060" cy="7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 BAI TDN MAY CHI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104" y="6298281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487" y="455133"/>
            <a:ext cx="927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DÃY 1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9117" y="449695"/>
            <a:ext cx="927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DÃY 2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836" y="1806039"/>
            <a:ext cx="3613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GÕ ĐỆM VÀO BÀI BẰNG NHẠC CỤ THANH PHÁCH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5359" y="1649346"/>
            <a:ext cx="3247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GÕ ĐỆM VÀO BÀI BẰNG NHẠC CỤ TRỐNG CON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2" descr="C:\Users\Administrator\Desktop\hinh nen dep pp\AH NHAC CU\TROG NH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78" y="2883258"/>
            <a:ext cx="2465958" cy="158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03" y="3013656"/>
            <a:ext cx="2024163" cy="14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93183" y="231841"/>
            <a:ext cx="8780172" cy="62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7587" y="351572"/>
            <a:ext cx="814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66"/>
                </a:solidFill>
              </a:rPr>
              <a:t>Làm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mẫu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sau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đó</a:t>
            </a:r>
            <a:r>
              <a:rPr lang="en-US" sz="3200" b="1" dirty="0" smtClean="0">
                <a:solidFill>
                  <a:srgbClr val="000066"/>
                </a:solidFill>
              </a:rPr>
              <a:t> HD </a:t>
            </a:r>
            <a:r>
              <a:rPr lang="en-US" sz="3200" b="1" dirty="0" err="1" smtClean="0">
                <a:solidFill>
                  <a:srgbClr val="000066"/>
                </a:solidFill>
              </a:rPr>
              <a:t>lại</a:t>
            </a:r>
            <a:r>
              <a:rPr lang="en-US" sz="3200" b="1" dirty="0" smtClean="0">
                <a:solidFill>
                  <a:srgbClr val="000066"/>
                </a:solidFill>
              </a:rPr>
              <a:t> HS </a:t>
            </a:r>
            <a:r>
              <a:rPr lang="en-US" sz="3200" b="1" dirty="0" err="1" smtClean="0">
                <a:solidFill>
                  <a:srgbClr val="000066"/>
                </a:solidFill>
              </a:rPr>
              <a:t>bộ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gõ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cơ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thể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vào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bài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4098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66" y="286177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387" y="288405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42" y="55027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86" y="286177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60" y="2884051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54" y="55027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60" y="55628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85" y="5562856"/>
            <a:ext cx="296001" cy="6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67" y="2958182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71" y="2923693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23" y="3041893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87" y="3001110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98" y="5636987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18" y="5636648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20" y="5651018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istrator\Desktop\hih ah bo go co the 1\tay tr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87" y="5636648"/>
            <a:ext cx="244968" cy="4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15" y="2988251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37" y="5581936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39" y="2940951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51" y="2986440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58" y="3029769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79" y="5637008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51" y="5670016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C:\Users\Administrator\Desktop\hih ah bo go co the 1\tay ph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41" y="5607770"/>
            <a:ext cx="283904" cy="4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CA BAI TDN MAY CHIE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5571" y="6199844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35" y="414338"/>
            <a:ext cx="5250656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1" y="5085184"/>
            <a:ext cx="4885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prstClr val="white"/>
                </a:solidFill>
              </a:rPr>
              <a:t>HD </a:t>
            </a:r>
            <a:r>
              <a:rPr lang="en-US" sz="4800" i="1" dirty="0" err="1" smtClean="0">
                <a:solidFill>
                  <a:prstClr val="white"/>
                </a:solidFill>
              </a:rPr>
              <a:t>các</a:t>
            </a:r>
            <a:r>
              <a:rPr lang="en-US" sz="4800" i="1" dirty="0" smtClean="0">
                <a:solidFill>
                  <a:prstClr val="white"/>
                </a:solidFill>
              </a:rPr>
              <a:t> </a:t>
            </a:r>
            <a:r>
              <a:rPr lang="en-US" sz="4800" i="1" dirty="0" err="1" smtClean="0">
                <a:solidFill>
                  <a:prstClr val="white"/>
                </a:solidFill>
              </a:rPr>
              <a:t>động</a:t>
            </a:r>
            <a:r>
              <a:rPr lang="en-US" sz="4800" i="1" dirty="0" smtClean="0">
                <a:solidFill>
                  <a:prstClr val="white"/>
                </a:solidFill>
              </a:rPr>
              <a:t> </a:t>
            </a:r>
            <a:r>
              <a:rPr lang="en-US" sz="4800" i="1" dirty="0" err="1" smtClean="0">
                <a:solidFill>
                  <a:prstClr val="white"/>
                </a:solidFill>
              </a:rPr>
              <a:t>tác</a:t>
            </a:r>
            <a:r>
              <a:rPr lang="en-US" sz="4800" i="1" dirty="0" smtClean="0">
                <a:solidFill>
                  <a:prstClr val="white"/>
                </a:solidFill>
              </a:rPr>
              <a:t> </a:t>
            </a:r>
            <a:r>
              <a:rPr lang="en-US" sz="4800" i="1" dirty="0" err="1" smtClean="0">
                <a:solidFill>
                  <a:prstClr val="white"/>
                </a:solidFill>
              </a:rPr>
              <a:t>ký</a:t>
            </a:r>
            <a:r>
              <a:rPr lang="en-US" sz="4800" i="1" dirty="0" smtClean="0">
                <a:solidFill>
                  <a:prstClr val="white"/>
                </a:solidFill>
              </a:rPr>
              <a:t> </a:t>
            </a:r>
            <a:r>
              <a:rPr lang="en-US" sz="4800" i="1" dirty="0" err="1" smtClean="0">
                <a:solidFill>
                  <a:prstClr val="white"/>
                </a:solidFill>
              </a:rPr>
              <a:t>hiệu</a:t>
            </a:r>
            <a:r>
              <a:rPr lang="en-US" sz="4800" i="1" dirty="0" smtClean="0">
                <a:solidFill>
                  <a:prstClr val="white"/>
                </a:solidFill>
              </a:rPr>
              <a:t> </a:t>
            </a:r>
            <a:r>
              <a:rPr lang="en-US" sz="4800" i="1" dirty="0" err="1" smtClean="0">
                <a:solidFill>
                  <a:prstClr val="white"/>
                </a:solidFill>
              </a:rPr>
              <a:t>bàn</a:t>
            </a:r>
            <a:r>
              <a:rPr lang="en-US" sz="4800" i="1" dirty="0" smtClean="0">
                <a:solidFill>
                  <a:prstClr val="white"/>
                </a:solidFill>
              </a:rPr>
              <a:t> </a:t>
            </a:r>
            <a:r>
              <a:rPr lang="en-US" sz="4800" i="1" dirty="0" err="1" smtClean="0">
                <a:solidFill>
                  <a:prstClr val="white"/>
                </a:solidFill>
              </a:rPr>
              <a:t>tay</a:t>
            </a:r>
            <a:endParaRPr lang="en-US" sz="4800" i="1" dirty="0">
              <a:solidFill>
                <a:prstClr val="white"/>
              </a:solidFill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0632" y="414338"/>
            <a:ext cx="4572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9951" y="488319"/>
            <a:ext cx="3163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2060"/>
                </a:solidFill>
              </a:rPr>
              <a:t>HĐ: </a:t>
            </a:r>
            <a:r>
              <a:rPr lang="en-US" sz="2400" b="1" dirty="0" err="1">
                <a:solidFill>
                  <a:srgbClr val="002060"/>
                </a:solidFill>
              </a:rPr>
              <a:t>Vận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dụng</a:t>
            </a:r>
            <a:r>
              <a:rPr lang="en-US" sz="2400" b="1" dirty="0">
                <a:solidFill>
                  <a:srgbClr val="002060"/>
                </a:solidFill>
              </a:rPr>
              <a:t>- </a:t>
            </a:r>
            <a:r>
              <a:rPr lang="en-US" sz="2400" b="1" dirty="0" err="1">
                <a:solidFill>
                  <a:srgbClr val="002060"/>
                </a:solidFill>
              </a:rPr>
              <a:t>sáng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53" y="5599488"/>
            <a:ext cx="9124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dirty="0" smtClean="0"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</a:t>
            </a:r>
            <a:r>
              <a:rPr lang="nl-NL" sz="4000" dirty="0" smtClean="0"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HS nghe bài hát “Bốn mùa” vận động nhẹ nhàng theo nhạc.</a:t>
            </a:r>
            <a:endParaRPr lang="en-US" sz="40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6" name="Four Seasons - Bản giao hưởng bốn mùa (Mùa Xuâ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8864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4" y="18864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HĐ: KHỞI ĐỘNG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736" y="5301222"/>
            <a:ext cx="6372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Trò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chơi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nhanh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như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chớp</a:t>
            </a:r>
            <a:r>
              <a:rPr lang="en-US" sz="2800" b="1" i="1" dirty="0" smtClean="0">
                <a:solidFill>
                  <a:srgbClr val="FFFF00"/>
                </a:solidFill>
              </a:rPr>
              <a:t>: </a:t>
            </a:r>
            <a:r>
              <a:rPr lang="en-US" sz="2800" i="1" dirty="0" err="1" smtClean="0">
                <a:solidFill>
                  <a:prstClr val="white"/>
                </a:solidFill>
              </a:rPr>
              <a:t>Xem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làm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mẫu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ký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hiệu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bàn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tay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sau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đó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cùng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thực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hiện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chậm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với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mẫu</a:t>
            </a:r>
            <a:r>
              <a:rPr lang="en-US" sz="2800" i="1" dirty="0" smtClean="0">
                <a:solidFill>
                  <a:prstClr val="white"/>
                </a:solidFill>
              </a:rPr>
              <a:t> 3 </a:t>
            </a:r>
            <a:r>
              <a:rPr lang="en-US" sz="2800" i="1" dirty="0" err="1" smtClean="0">
                <a:solidFill>
                  <a:prstClr val="white"/>
                </a:solidFill>
              </a:rPr>
              <a:t>lần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và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tăng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tốc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nhanh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</a:rPr>
              <a:t>dần</a:t>
            </a:r>
            <a:endParaRPr lang="en-US" sz="2800" i="1" dirty="0">
              <a:solidFill>
                <a:prstClr val="white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848" y="342920"/>
            <a:ext cx="5400674" cy="381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6573" y="3"/>
            <a:ext cx="3819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prstClr val="white"/>
                </a:solidFill>
              </a:rPr>
              <a:t>- </a:t>
            </a:r>
            <a:r>
              <a:rPr lang="en-US" sz="2400" i="1" dirty="0" err="1" smtClean="0">
                <a:solidFill>
                  <a:prstClr val="white"/>
                </a:solidFill>
              </a:rPr>
              <a:t>Nhìn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vào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tranh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và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nghe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bản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nhạc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sau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cho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biết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đây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là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câu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chuyện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âm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nhạc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gì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đã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học</a:t>
            </a:r>
            <a:r>
              <a:rPr lang="en-US" sz="2400" i="1" dirty="0" smtClean="0">
                <a:solidFill>
                  <a:prstClr val="white"/>
                </a:solidFill>
              </a:rPr>
              <a:t>, </a:t>
            </a:r>
            <a:r>
              <a:rPr lang="en-US" sz="2400" i="1" dirty="0" err="1" smtClean="0">
                <a:solidFill>
                  <a:prstClr val="white"/>
                </a:solidFill>
              </a:rPr>
              <a:t>bản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nhạc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tên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gì</a:t>
            </a:r>
            <a:r>
              <a:rPr lang="en-US" sz="2400" i="1" dirty="0" smtClean="0">
                <a:solidFill>
                  <a:prstClr val="white"/>
                </a:solidFill>
              </a:rPr>
              <a:t>? </a:t>
            </a:r>
            <a:r>
              <a:rPr lang="en-US" sz="2400" i="1" dirty="0" err="1" smtClean="0">
                <a:solidFill>
                  <a:prstClr val="white"/>
                </a:solidFill>
              </a:rPr>
              <a:t>Gọi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>
                <a:solidFill>
                  <a:prstClr val="white"/>
                </a:solidFill>
              </a:rPr>
              <a:t>1</a:t>
            </a:r>
            <a:r>
              <a:rPr lang="en-US" sz="2400" i="1" dirty="0" smtClean="0">
                <a:solidFill>
                  <a:prstClr val="white"/>
                </a:solidFill>
              </a:rPr>
              <a:t> HS </a:t>
            </a:r>
            <a:r>
              <a:rPr lang="en-US" sz="2400" i="1" dirty="0" err="1" smtClean="0">
                <a:solidFill>
                  <a:prstClr val="white"/>
                </a:solidFill>
              </a:rPr>
              <a:t>lên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nhìn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tranh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lần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lượt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kể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lại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câu</a:t>
            </a:r>
            <a:r>
              <a:rPr lang="en-US" sz="2400" i="1" dirty="0" smtClean="0">
                <a:solidFill>
                  <a:prstClr val="white"/>
                </a:solidFill>
              </a:rPr>
              <a:t> </a:t>
            </a:r>
            <a:r>
              <a:rPr lang="en-US" sz="2400" i="1" dirty="0" err="1" smtClean="0">
                <a:solidFill>
                  <a:prstClr val="white"/>
                </a:solidFill>
              </a:rPr>
              <a:t>chuyện</a:t>
            </a:r>
            <a:endParaRPr lang="en-US" sz="2400" i="1" dirty="0">
              <a:solidFill>
                <a:prstClr val="white"/>
              </a:solidFill>
            </a:endParaRPr>
          </a:p>
        </p:txBody>
      </p:sp>
      <p:pic>
        <p:nvPicPr>
          <p:cNvPr id="24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2" y="296594"/>
            <a:ext cx="2300067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2047728" y="296594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5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9" y="296594"/>
            <a:ext cx="2321169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4389559" y="279010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6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2" y="4017110"/>
            <a:ext cx="2672423" cy="26939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225522" y="4267201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" name="Picture 7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22" y="4017107"/>
            <a:ext cx="3101926" cy="269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5569927" y="4017107"/>
            <a:ext cx="40005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nhac nen ke chuye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9056" y="4017110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891445" y="1593811"/>
            <a:ext cx="5391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-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kỳ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TĐN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</a:rPr>
              <a:t>Hãy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TĐN </a:t>
            </a:r>
            <a:r>
              <a:rPr lang="en-US" sz="3600" dirty="0" err="1" smtClean="0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án</a:t>
            </a:r>
            <a:r>
              <a:rPr lang="en-US" sz="3200" dirty="0" smtClean="0">
                <a:solidFill>
                  <a:srgbClr val="002060"/>
                </a:solidFill>
              </a:rPr>
              <a:t>:</a:t>
            </a:r>
            <a:r>
              <a:rPr lang="en-US" sz="3200" dirty="0" smtClean="0">
                <a:solidFill>
                  <a:srgbClr val="FF0000"/>
                </a:solidFill>
              </a:rPr>
              <a:t> TĐN 5 </a:t>
            </a:r>
            <a:r>
              <a:rPr lang="en-US" sz="3200" dirty="0" err="1" smtClean="0">
                <a:solidFill>
                  <a:srgbClr val="FF0000"/>
                </a:solidFill>
              </a:rPr>
              <a:t>Năm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, TĐN 6 </a:t>
            </a:r>
            <a:r>
              <a:rPr lang="en-US" sz="3200" dirty="0" err="1" smtClean="0">
                <a:solidFill>
                  <a:srgbClr val="FF0000"/>
                </a:solidFill>
              </a:rPr>
              <a:t>chú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bồ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</a:rPr>
              <a:t>, TĐN 7 </a:t>
            </a:r>
            <a:r>
              <a:rPr lang="en-US" sz="3200" dirty="0" err="1" smtClean="0">
                <a:solidFill>
                  <a:srgbClr val="FF0000"/>
                </a:solidFill>
              </a:rPr>
              <a:t>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oto</a:t>
            </a:r>
            <a:r>
              <a:rPr lang="en-US" sz="3200" dirty="0" smtClean="0">
                <a:solidFill>
                  <a:srgbClr val="FF0000"/>
                </a:solidFill>
              </a:rPr>
              <a:t>, TĐN 7 </a:t>
            </a:r>
            <a:r>
              <a:rPr lang="en-US" sz="3200" dirty="0" err="1" smtClean="0">
                <a:solidFill>
                  <a:srgbClr val="FF0000"/>
                </a:solidFill>
              </a:rPr>
              <a:t>mây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chiều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1" y="96471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</a:rPr>
              <a:t> HS </a:t>
            </a:r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sau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136341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TIẾT 34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2708920"/>
            <a:ext cx="4464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ÔN TẬP, KIỂM TRA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096" y="406656"/>
            <a:ext cx="5544616" cy="280831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ÂM NHẠC LỚP 5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CS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77443"/>
          <a:stretch>
            <a:fillRect/>
          </a:stretch>
        </p:blipFill>
        <p:spPr bwMode="auto">
          <a:xfrm>
            <a:off x="1187652" y="2996952"/>
            <a:ext cx="623049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427292"/>
            <a:ext cx="4824536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5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6" y="247145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HĐ LUYỆN TẬP-THỰC HÀNH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288" y="381864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358121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472" y="1968114"/>
            <a:ext cx="313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ĐỌC NHẠC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30" y="1976267"/>
            <a:ext cx="313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GHÉP LỜI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4005120"/>
            <a:ext cx="460851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Lần</a:t>
            </a:r>
            <a:r>
              <a:rPr lang="en-US" sz="4400" b="1" dirty="0" smtClean="0">
                <a:solidFill>
                  <a:srgbClr val="FF0000"/>
                </a:solidFill>
              </a:rPr>
              <a:t> 2 </a:t>
            </a:r>
            <a:r>
              <a:rPr lang="en-US" sz="4400" b="1" dirty="0" err="1" smtClean="0">
                <a:solidFill>
                  <a:srgbClr val="FF0000"/>
                </a:solidFill>
              </a:rPr>
              <a:t>đổi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ngược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lại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7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4817" y="1556793"/>
            <a:ext cx="806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</a:rPr>
              <a:t> HS </a:t>
            </a:r>
            <a:r>
              <a:rPr lang="en-US" sz="2400" b="1" dirty="0" err="1" smtClean="0">
                <a:solidFill>
                  <a:srgbClr val="FF0000"/>
                </a:solidFill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nốt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nốt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6" y="2080013"/>
            <a:ext cx="6430684" cy="4302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8343" y="19644"/>
            <a:ext cx="485664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2: ÔN TĐN 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1901" y="908720"/>
            <a:ext cx="547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THỰC HÀNH-LUYỆN 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" y="3962456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2" y="1596571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79" y="51935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</a:rPr>
              <a:t>- GV HD HS đọc nhạc nhẩm 1 lần sau đó đọc vài lần cho đúng cao độ, tiết tấu</a:t>
            </a:r>
            <a:endParaRPr lang="en-US" sz="32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" y="3962456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58" y="2695117"/>
            <a:ext cx="5719949" cy="3502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8072" y="448375"/>
            <a:ext cx="716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                      - GV HD HS </a:t>
            </a:r>
            <a:r>
              <a:rPr lang="en-US" sz="2800" i="1" dirty="0" err="1" smtClean="0">
                <a:solidFill>
                  <a:srgbClr val="FF0000"/>
                </a:solidFill>
              </a:rPr>
              <a:t>HS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thức</a:t>
            </a:r>
            <a:r>
              <a:rPr lang="en-US" sz="2800" i="1" dirty="0" smtClean="0">
                <a:solidFill>
                  <a:srgbClr val="FF0000"/>
                </a:solidFill>
              </a:rPr>
              <a:t>: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cá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i="1" dirty="0" smtClean="0">
                <a:solidFill>
                  <a:srgbClr val="FF0000"/>
                </a:solidFill>
              </a:rPr>
              <a:t> - 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9" name="CA BAI TDN6 CHU BO D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6679" y="5740400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1652</Words>
  <Application>WPS Presentation</Application>
  <PresentationFormat>On-screen Show (4:3)</PresentationFormat>
  <Paragraphs>93</Paragraphs>
  <Slides>23</Slides>
  <Notes>4</Notes>
  <HiddenSlides>0</HiddenSlides>
  <MMClips>12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Calibri</vt:lpstr>
      <vt:lpstr>Times New Roman</vt:lpstr>
      <vt:lpstr>Microsoft YaHei</vt:lpstr>
      <vt:lpstr>Arial Unicode MS</vt:lpstr>
      <vt:lpstr>Calibri Light</vt:lpstr>
      <vt:lpstr>Office Theme</vt:lpstr>
      <vt:lpstr>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21</cp:revision>
  <dcterms:created xsi:type="dcterms:W3CDTF">2021-05-08T07:04:00Z</dcterms:created>
  <dcterms:modified xsi:type="dcterms:W3CDTF">2021-08-30T00:52:02Z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4746B7C2DED743418BA560DD882522A9</vt:lpwstr>
  </property>
  <property fmtid="{D5CDD505-2E9C-101B-9397-08002B2CF9AE}" pid="3" name="KSOProductBuildVer">
    <vt:lpwstr>1033-11.2.0.10265</vt:lpwstr>
  </property>
</Properties>
</file>