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271" r:id="rId3"/>
    <p:sldId id="270" r:id="rId4"/>
    <p:sldId id="305" r:id="rId5"/>
    <p:sldId id="286" r:id="rId6"/>
    <p:sldId id="292" r:id="rId7"/>
    <p:sldId id="288" r:id="rId8"/>
    <p:sldId id="290" r:id="rId9"/>
    <p:sldId id="311" r:id="rId10"/>
    <p:sldId id="296" r:id="rId11"/>
    <p:sldId id="298" r:id="rId12"/>
    <p:sldId id="300" r:id="rId13"/>
    <p:sldId id="315" r:id="rId14"/>
    <p:sldId id="31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FF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434" autoAdjust="0"/>
  </p:normalViewPr>
  <p:slideViewPr>
    <p:cSldViewPr>
      <p:cViewPr varScale="1">
        <p:scale>
          <a:sx n="90" d="100"/>
          <a:sy n="90" d="100"/>
        </p:scale>
        <p:origin x="10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EDB098-773F-4E24-9673-FEF9CE2BC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69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7F966-164E-47EF-8128-829240545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83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27A64-99A4-49C3-9659-BCBD57805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7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03750-476B-4AF2-82AA-684AD971A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5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EAA84-2C2E-4175-93B7-3F67093B3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3B1D4-E178-4A39-9606-9368FF196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32976-05A1-4553-86A5-F48025BA0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4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59584-9EDB-4034-95D0-41F190ECE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5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7243A-B423-4162-A115-54795391D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CD583-A11F-4FD8-9CB3-6D47F306C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1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FEFF5-3BD0-4B61-8EE5-2CF6E318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4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DF3B3-88C0-4423-BD7B-090C1E3EC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3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EC2D2-57E2-43C4-A1D4-30666FC14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5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1FAFE0E-F4FA-494D-AC29-652D1C40F8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chbaitap.com/cau-1-2-3-trang-41-vo-bai-tap-sbt-toan-5-tap-2-c88a13523.html#ixzz7MXCP2sSl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F0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29"/>
            <a:ext cx="9144000" cy="69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" y="0"/>
            <a:ext cx="1294804" cy="129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6421" y="-166"/>
            <a:ext cx="1295136" cy="129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20" y="5487293"/>
            <a:ext cx="1295135" cy="129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4603" y="5638271"/>
            <a:ext cx="1295797" cy="129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2743400" y="4038865"/>
            <a:ext cx="6400601" cy="15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342265" indent="-342265">
              <a:spcBef>
                <a:spcPct val="20000"/>
              </a:spcBef>
            </a:pPr>
            <a:endParaRPr lang="en-US" i="1">
              <a:solidFill>
                <a:srgbClr val="6600FF"/>
              </a:solidFill>
            </a:endParaRPr>
          </a:p>
          <a:p>
            <a:pPr marL="342265" indent="-342265">
              <a:spcBef>
                <a:spcPct val="20000"/>
              </a:spcBef>
            </a:pPr>
            <a:r>
              <a:rPr lang="en-US" i="1" u="sng">
                <a:solidFill>
                  <a:srgbClr val="FF0000"/>
                </a:solidFill>
              </a:rPr>
              <a:t>GV</a:t>
            </a:r>
            <a:r>
              <a:rPr lang="en-US" i="1">
                <a:solidFill>
                  <a:srgbClr val="FF0000"/>
                </a:solidFill>
              </a:rPr>
              <a:t> : Đặng Ngọc Hùng</a:t>
            </a:r>
            <a:endParaRPr lang="en-US">
              <a:solidFill>
                <a:srgbClr val="FF0000"/>
              </a:solidFill>
            </a:endParaRPr>
          </a:p>
          <a:p>
            <a:pPr marL="342265" indent="-342265">
              <a:spcBef>
                <a:spcPct val="20000"/>
              </a:spcBef>
            </a:pPr>
            <a:r>
              <a:rPr lang="en-US">
                <a:solidFill>
                  <a:srgbClr val="00FF00"/>
                </a:solidFill>
              </a:rPr>
              <a:t>Daïy Tröôøng TH Xuaân Laõnh 1</a:t>
            </a:r>
          </a:p>
          <a:p>
            <a:pPr marL="342265" indent="-342265">
              <a:spcBef>
                <a:spcPct val="20000"/>
              </a:spcBef>
            </a:pPr>
            <a:r>
              <a:rPr lang="en-US">
                <a:solidFill>
                  <a:srgbClr val="00FF00"/>
                </a:solidFill>
              </a:rPr>
              <a:t>Ñoàng Xuaân – Phuù Yeân.</a:t>
            </a:r>
            <a:endParaRPr lang="vi-VN">
              <a:solidFill>
                <a:srgbClr val="00FF00"/>
              </a:solidFill>
            </a:endParaRPr>
          </a:p>
        </p:txBody>
      </p:sp>
      <p:sp>
        <p:nvSpPr>
          <p:cNvPr id="23562" name="Text Box 3"/>
          <p:cNvSpPr txBox="1">
            <a:spLocks noChangeArrowheads="1"/>
          </p:cNvSpPr>
          <p:nvPr/>
        </p:nvSpPr>
        <p:spPr bwMode="auto">
          <a:xfrm>
            <a:off x="2514204" y="3048003"/>
            <a:ext cx="4115594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b="1" u="sng">
              <a:solidFill>
                <a:srgbClr val="FF3300"/>
              </a:solidFill>
              <a:latin typeface="VNI-Times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1679663" y="1167607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oán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-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5</a:t>
            </a:r>
            <a:endParaRPr lang="en-US" b="1" kern="10" dirty="0">
              <a:ln w="9525">
                <a:solidFill>
                  <a:srgbClr val="0000FF"/>
                </a:solidFill>
                <a:rou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2738" y="2559050"/>
            <a:ext cx="818108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rgbClr val="FF0000"/>
                </a:solidFill>
              </a:rPr>
              <a:t>GIỚI </a:t>
            </a:r>
            <a:r>
              <a:rPr lang="en-US" altLang="en-US" sz="5400" b="1" dirty="0">
                <a:solidFill>
                  <a:srgbClr val="FF0000"/>
                </a:solidFill>
              </a:rPr>
              <a:t>THIỆU HÌNH TRỤ. </a:t>
            </a:r>
            <a:endParaRPr lang="en-US" alt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en-US" sz="5400" b="1" dirty="0" smtClean="0">
                <a:solidFill>
                  <a:srgbClr val="FF0000"/>
                </a:solidFill>
              </a:rPr>
              <a:t>GIỚI </a:t>
            </a:r>
            <a:r>
              <a:rPr lang="en-US" altLang="en-US" sz="5400" b="1" dirty="0">
                <a:solidFill>
                  <a:srgbClr val="FF0000"/>
                </a:solidFill>
              </a:rPr>
              <a:t>THIỆU HÌNH CẦU</a:t>
            </a:r>
          </a:p>
        </p:txBody>
      </p:sp>
    </p:spTree>
    <p:extLst>
      <p:ext uri="{BB962C8B-B14F-4D97-AF65-F5344CB8AC3E}">
        <p14:creationId xmlns:p14="http://schemas.microsoft.com/office/powerpoint/2010/main" val="211405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356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9" y="-18"/>
            <a:chExt cx="5769" cy="4347"/>
          </a:xfrm>
        </p:grpSpPr>
        <p:pic>
          <p:nvPicPr>
            <p:cNvPr id="12294" name="Picture 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9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0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8" name="Group 1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26" name="AutoShape 1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7" name="AutoShape 1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8" name="AutoShape 1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9" name="AutoShape 1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0" name="AutoShape 1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1" name="AutoShape 1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2" name="AutoShape 1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3" name="AutoShape 1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4" name="AutoShape 2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5" name="AutoShape 2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6" name="AutoShape 2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37" name="AutoShape 2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2299" name="Group 2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14" name="AutoShape 2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5" name="AutoShape 2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6" name="AutoShape 2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7" name="AutoShape 2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8" name="AutoShape 2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9" name="AutoShape 3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0" name="AutoShape 3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1" name="AutoShape 3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2" name="AutoShape 3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3" name="AutoShape 3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4" name="AutoShape 3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25" name="AutoShape 3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2300" name="Group 3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08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9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0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1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2301" name="Group 4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0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6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2307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</p:grpSp>
      </p:grpSp>
      <p:sp>
        <p:nvSpPr>
          <p:cNvPr id="12292" name="Text Box 51"/>
          <p:cNvSpPr txBox="1">
            <a:spLocks noChangeArrowheads="1"/>
          </p:cNvSpPr>
          <p:nvPr/>
        </p:nvSpPr>
        <p:spPr bwMode="auto">
          <a:xfrm>
            <a:off x="457200" y="228600"/>
            <a:ext cx="84518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+mn-lt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1. </a:t>
            </a:r>
            <a:r>
              <a:rPr lang="vi-VN" sz="2800" b="1" dirty="0">
                <a:solidFill>
                  <a:srgbClr val="0000FF"/>
                </a:solidFill>
                <a:latin typeface="+mn-lt"/>
              </a:rPr>
              <a:t>Ghi dấu x vào ô trống đặt dưới hình trụ. Tô màu hình trụ đó.</a:t>
            </a:r>
            <a:r>
              <a:rPr lang="vi-VN" sz="2800" dirty="0">
                <a:solidFill>
                  <a:srgbClr val="000000"/>
                </a:solidFill>
                <a:latin typeface="Arial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Arial"/>
              </a:rPr>
            </a:br>
            <a:r>
              <a:rPr lang="vi-VN" sz="2800" dirty="0">
                <a:solidFill>
                  <a:srgbClr val="000000"/>
                </a:solidFill>
                <a:latin typeface="Arial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Arial"/>
              </a:rPr>
            </a:br>
            <a:r>
              <a:rPr lang="vi-VN" sz="2800" dirty="0">
                <a:solidFill>
                  <a:srgbClr val="000000"/>
                </a:solidFill>
                <a:latin typeface="Arial"/>
              </a:rPr>
              <a:t>Read more: </a:t>
            </a:r>
            <a:r>
              <a:rPr lang="vi-VN" sz="2800" dirty="0">
                <a:solidFill>
                  <a:srgbClr val="003399"/>
                </a:solidFill>
                <a:latin typeface="Arial"/>
                <a:hlinkClick r:id="rId3"/>
              </a:rPr>
              <a:t>https://sachbaitap.com/cau-1-2-3-trang-41-vo-bai-tap-sbt-toan-5-tap-2-c88a13523.html#ixzz7MXCP2sSl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7620000" y="685800"/>
            <a:ext cx="1219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6" name="Picture 2" descr="https://img.sachbaitap.net/picture/2017/1129/bai-118-hinh-1-vbt-toan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3" y="1567428"/>
            <a:ext cx="8876131" cy="50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546" y="349905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97943" y="618386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41343" y="349905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0" grpId="0" animBg="1"/>
      <p:bldP spid="2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0" y="129791"/>
            <a:ext cx="917978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 2. </a:t>
            </a:r>
            <a:r>
              <a:rPr lang="vi-VN" sz="2400" b="1" dirty="0">
                <a:solidFill>
                  <a:srgbClr val="222222"/>
                </a:solidFill>
                <a:latin typeface="+mn-lt"/>
              </a:rPr>
              <a:t>Ghi dấu x vào ô trống đặt dưới hình cầu. Tô màu hình cầu đó.</a:t>
            </a:r>
            <a:endParaRPr lang="en-US" alt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434" name="Picture 2" descr="https://baitapsgk.com/wp-content/uploads/20171130001213bai-118-hinh-2-vbt-toa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0336"/>
            <a:ext cx="891540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66800" y="349905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8400" y="6172200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8600" y="49377"/>
            <a:ext cx="8799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/>
            <a:r>
              <a:rPr lang="en-US" altLang="en-US" sz="2400" b="1" dirty="0" err="1">
                <a:solidFill>
                  <a:srgbClr val="0000FF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 3.</a:t>
            </a:r>
            <a:r>
              <a:rPr lang="vi-VN" sz="2400" b="1" dirty="0">
                <a:solidFill>
                  <a:srgbClr val="222222"/>
                </a:solidFill>
                <a:latin typeface="+mn-lt"/>
              </a:rPr>
              <a:t> Trong mỗi hình vẽ đồ vật sau, hãy tô màu vào phần có dạng</a:t>
            </a:r>
            <a:r>
              <a:rPr lang="en-US" sz="2400" b="1" dirty="0">
                <a:solidFill>
                  <a:srgbClr val="222222"/>
                </a:solidFill>
                <a:latin typeface="+mn-lt"/>
              </a:rPr>
              <a:t> </a:t>
            </a:r>
            <a:r>
              <a:rPr lang="vi-VN" sz="2400" b="1" dirty="0">
                <a:solidFill>
                  <a:srgbClr val="222222"/>
                </a:solidFill>
                <a:latin typeface="+mn-lt"/>
              </a:rPr>
              <a:t>hình trụ, dạng hình cầu.</a:t>
            </a:r>
            <a:endParaRPr lang="en-US" alt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414" name="Picture 54" descr="https://baitapsgk.com/wp-content/uploads/20171130001213bai-118-hinh-3-vbt-toa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374"/>
            <a:ext cx="9028112" cy="59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baitapsgk.com/wp-content/uploads/20171130001213bai-118-hinh-3-vbt-toa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9906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0" y="13276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7481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5314" y="29906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Group 15"/>
          <p:cNvGrpSpPr>
            <a:grpSpLocks/>
          </p:cNvGrpSpPr>
          <p:nvPr/>
        </p:nvGrpSpPr>
        <p:grpSpPr bwMode="auto">
          <a:xfrm>
            <a:off x="7467204" y="5105136"/>
            <a:ext cx="1219399" cy="990864"/>
            <a:chOff x="2256" y="1536"/>
            <a:chExt cx="1176" cy="744"/>
          </a:xfrm>
        </p:grpSpPr>
        <p:pic>
          <p:nvPicPr>
            <p:cNvPr id="55306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7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5308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9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0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5300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724136"/>
            <a:ext cx="1895078" cy="11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WordArt 36"/>
          <p:cNvSpPr>
            <a:spLocks noChangeArrowheads="1" noChangeShapeType="1" noTextEdit="1"/>
          </p:cNvSpPr>
          <p:nvPr/>
        </p:nvSpPr>
        <p:spPr bwMode="auto">
          <a:xfrm>
            <a:off x="228204" y="2133866"/>
            <a:ext cx="8735219" cy="2038614"/>
          </a:xfrm>
          <a:prstGeom prst="rect">
            <a:avLst/>
          </a:prstGeom>
        </p:spPr>
        <p:txBody>
          <a:bodyPr wrap="none" lIns="64008" tIns="32004" rIns="64008" bIns="3200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5302" name="Group 11"/>
          <p:cNvGrpSpPr>
            <a:grpSpLocks/>
          </p:cNvGrpSpPr>
          <p:nvPr/>
        </p:nvGrpSpPr>
        <p:grpSpPr bwMode="auto">
          <a:xfrm>
            <a:off x="1828603" y="381002"/>
            <a:ext cx="3962797" cy="1371865"/>
            <a:chOff x="2864" y="288"/>
            <a:chExt cx="1552" cy="864"/>
          </a:xfrm>
        </p:grpSpPr>
        <p:pic>
          <p:nvPicPr>
            <p:cNvPr id="55303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417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B1BDFB11-43FF-431C-AECB-CFDA4B81B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err="1">
                <a:latin typeface=".VnTime" panose="020B7200000000000000" pitchFamily="34" charset="0"/>
              </a:rPr>
              <a:t>Em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h·y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kÓ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tªn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nh÷ng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h×nh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hép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em</a:t>
            </a:r>
            <a:r>
              <a:rPr lang="en-US" altLang="en-US" sz="2800" dirty="0">
                <a:latin typeface=".VnTime" panose="020B7200000000000000" pitchFamily="34" charset="0"/>
              </a:rPr>
              <a:t> ®· ®­</a:t>
            </a:r>
            <a:r>
              <a:rPr lang="en-US" altLang="en-US" sz="2800" dirty="0" err="1">
                <a:latin typeface=".VnTime" panose="020B7200000000000000" pitchFamily="34" charset="0"/>
              </a:rPr>
              <a:t>ưîc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häc</a:t>
            </a:r>
            <a:r>
              <a:rPr lang="en-US" altLang="en-US" sz="28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8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8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err="1">
                <a:latin typeface=".VnTime" panose="020B7200000000000000" pitchFamily="34" charset="0"/>
              </a:rPr>
              <a:t>H×nh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hép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</a:t>
            </a:r>
            <a:r>
              <a:rPr lang="en-US" altLang="en-US" sz="2800" dirty="0">
                <a:latin typeface=".VnTime" panose="020B7200000000000000" pitchFamily="34" charset="0"/>
              </a:rPr>
              <a:t>÷ </a:t>
            </a:r>
            <a:r>
              <a:rPr lang="en-US" altLang="en-US" sz="2800" dirty="0" err="1">
                <a:latin typeface=".VnTime" panose="020B7200000000000000" pitchFamily="34" charset="0"/>
              </a:rPr>
              <a:t>nhËt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mÊy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mÆt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mÆt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cña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h×nh</a:t>
            </a:r>
            <a:r>
              <a:rPr lang="en-US" altLang="en-US" sz="2800" dirty="0">
                <a:latin typeface=".VnTime" panose="020B7200000000000000" pitchFamily="34" charset="0"/>
              </a:rPr>
              <a:t> ®ã </a:t>
            </a:r>
            <a:r>
              <a:rPr lang="en-US" altLang="en-US" sz="2800" dirty="0" err="1">
                <a:latin typeface=".VnTime" panose="020B7200000000000000" pitchFamily="34" charset="0"/>
              </a:rPr>
              <a:t>như</a:t>
            </a:r>
            <a:r>
              <a:rPr lang="en-US" altLang="en-US" sz="2800" dirty="0">
                <a:latin typeface=".VnTime" panose="020B7200000000000000" pitchFamily="34" charset="0"/>
              </a:rPr>
              <a:t>­ </a:t>
            </a:r>
            <a:r>
              <a:rPr lang="en-US" altLang="en-US" sz="2800" dirty="0" err="1">
                <a:latin typeface=".VnTime" panose="020B7200000000000000" pitchFamily="34" charset="0"/>
              </a:rPr>
              <a:t>thÕ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nµo</a:t>
            </a:r>
            <a:r>
              <a:rPr lang="en-US" altLang="en-US" sz="28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8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800" dirty="0">
              <a:latin typeface=".VnTime" panose="020B7200000000000000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-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mÆt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cña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h×nh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lËp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phư­¬ng</a:t>
            </a:r>
            <a:r>
              <a:rPr lang="en-US" altLang="en-US" sz="2800" dirty="0">
                <a:latin typeface=".VnTime" panose="020B7200000000000000" pitchFamily="34" charset="0"/>
              </a:rPr>
              <a:t> ra </a:t>
            </a:r>
            <a:r>
              <a:rPr lang="en-US" altLang="en-US" sz="2800" dirty="0" err="1">
                <a:latin typeface=".VnTime" panose="020B7200000000000000" pitchFamily="34" charset="0"/>
              </a:rPr>
              <a:t>sao</a:t>
            </a:r>
            <a:r>
              <a:rPr lang="en-US" altLang="en-US" sz="28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0548B5-FC96-4445-ADF1-0C90B91BB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F"/>
            </a:pP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hép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÷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nhËt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lËp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ph­ư¬ng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2800" kern="0" dirty="0">
              <a:latin typeface=".VnTime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E1E1A-A1D6-47BB-B152-234F6296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hép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÷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nhËt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cã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6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mÆt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c¸c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mÆt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cña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®ã ®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Òu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lµ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÷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nhËt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1E1F62-87FF-4F4F-B52F-633C4CE62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kern="0" dirty="0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C¸c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mÆt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cña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lËp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phư­¬ng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®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Òu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lµ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h×nh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vu«ng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vµ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b»ng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nhau</a:t>
            </a:r>
            <a:r>
              <a:rPr lang="en-US" altLang="en-US" sz="2800" kern="0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lang="en-US" altLang="en-US" sz="2800" kern="0" dirty="0">
              <a:latin typeface=".VnTime" panose="020B7200000000000000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D46109-100F-4D5A-8B1D-6F0E2B8D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2438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 KHỞI ĐỘNG</a:t>
            </a:r>
            <a:endParaRPr lang="en-US" altLang="en-US" sz="2800" kern="0" dirty="0">
              <a:solidFill>
                <a:schemeClr val="accent2">
                  <a:lumMod val="60000"/>
                  <a:lumOff val="40000"/>
                </a:schemeClr>
              </a:solidFill>
              <a:latin typeface=".VnTime" panose="020B7200000000000000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2800" kern="0" dirty="0">
              <a:solidFill>
                <a:schemeClr val="accent2">
                  <a:lumMod val="60000"/>
                  <a:lumOff val="40000"/>
                </a:schemeClr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3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533400" y="1066800"/>
            <a:ext cx="8259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66"/>
              </a:solidFill>
            </a:endParaRPr>
          </a:p>
          <a:p>
            <a:pPr algn="ctr"/>
            <a:r>
              <a:rPr lang="en-US" altLang="en-US" sz="2800" b="1" dirty="0">
                <a:solidFill>
                  <a:srgbClr val="FF0066"/>
                </a:solidFill>
              </a:rPr>
              <a:t>GIỚI THIỆU HÌNH TRỤ. GIỚI THIỆU HÌNH CẦU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1736725" y="3771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sữa Sim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hộp sữa hình tr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5FD2A114-0280-43D8-B1A7-1A32C05D9C5E}"/>
              </a:ext>
            </a:extLst>
          </p:cNvPr>
          <p:cNvSpPr txBox="1"/>
          <p:nvPr/>
        </p:nvSpPr>
        <p:spPr>
          <a:xfrm>
            <a:off x="422868" y="4936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smtClean="0"/>
              <a:t>28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smtClean="0"/>
              <a:t>02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smtClean="0"/>
              <a:t>2024</a:t>
            </a:r>
            <a:endParaRPr lang="en-US" sz="2800" dirty="0"/>
          </a:p>
          <a:p>
            <a:pPr algn="ctr"/>
            <a:r>
              <a:rPr lang="en-US" sz="2800" dirty="0" err="1"/>
              <a:t>Toán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       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50925" y="2400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1238"/>
            <a:ext cx="2724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4114800" y="4648200"/>
            <a:ext cx="1905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4038600" y="2667000"/>
            <a:ext cx="18907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01900"/>
            <a:ext cx="2714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419600" y="2971800"/>
            <a:ext cx="1535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  Mặt đáy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419600" y="48006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6400800" y="3124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H="1">
            <a:off x="8305800" y="3048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1852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FF"/>
                </a:solidFill>
              </a:rPr>
              <a:t>Mặt </a:t>
            </a:r>
          </a:p>
          <a:p>
            <a:pPr algn="ctr"/>
            <a:r>
              <a:rPr lang="en-US" altLang="en-US" sz="2800">
                <a:solidFill>
                  <a:srgbClr val="0000FF"/>
                </a:solidFill>
              </a:rPr>
              <a:t>xung quanh</a:t>
            </a:r>
          </a:p>
        </p:txBody>
      </p:sp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714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6858000" y="3786188"/>
            <a:ext cx="1852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Mặt </a:t>
            </a:r>
          </a:p>
          <a:p>
            <a:r>
              <a:rPr lang="en-US" altLang="en-US" sz="2800">
                <a:solidFill>
                  <a:srgbClr val="0000FF"/>
                </a:solidFill>
              </a:rPr>
              <a:t>xung quanh</a:t>
            </a:r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1600200" y="5334000"/>
            <a:ext cx="6477000" cy="1295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209800" y="5791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</a:rPr>
              <a:t>                 </a:t>
            </a:r>
            <a:r>
              <a:rPr lang="en-US" altLang="en-US" sz="2800" b="1" dirty="0" err="1">
                <a:solidFill>
                  <a:srgbClr val="FF0066"/>
                </a:solidFill>
              </a:rPr>
              <a:t>Hộp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sữa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dạng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hình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trụ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6357938" y="579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hình trụ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7162800" y="28194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7162800" y="49530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625 L 0.25625 -0.0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833 L 0.24809 0.008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-0.00625 L 0.25729 0.29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0.29583 L 0.25782 -0.013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5" grpId="1" animBg="1"/>
      <p:bldP spid="68616" grpId="0" animBg="1"/>
      <p:bldP spid="68616" grpId="1" animBg="1"/>
      <p:bldP spid="68616" grpId="2" animBg="1"/>
      <p:bldP spid="68616" grpId="3" animBg="1"/>
      <p:bldP spid="68620" grpId="0" animBg="1"/>
      <p:bldP spid="68621" grpId="0" animBg="1"/>
      <p:bldP spid="68622" grpId="0"/>
      <p:bldP spid="68624" grpId="0"/>
      <p:bldP spid="68627" grpId="0" animBg="1"/>
      <p:bldP spid="68627" grpId="1" animBg="1"/>
      <p:bldP spid="68628" grpId="0"/>
      <p:bldP spid="68628" grpId="1"/>
      <p:bldP spid="68633" grpId="0"/>
      <p:bldP spid="686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04800" y="1462087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a)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8259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2800" b="1" dirty="0">
              <a:solidFill>
                <a:srgbClr val="FF0066"/>
              </a:solidFill>
            </a:endParaRPr>
          </a:p>
          <a:p>
            <a:pPr algn="ctr"/>
            <a:r>
              <a:rPr lang="en-US" altLang="en-US" sz="2800" b="1" dirty="0">
                <a:solidFill>
                  <a:srgbClr val="FF0066"/>
                </a:solidFill>
              </a:rPr>
              <a:t>GIỚI THIỆU HÌNH TRỤ. GIỚI THIỆU HÌNH CẦU</a:t>
            </a: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661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5813425" y="33528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762000" y="1447800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thiệu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trụ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17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32"/>
          <p:cNvSpPr txBox="1">
            <a:spLocks noChangeArrowheads="1"/>
          </p:cNvSpPr>
          <p:nvPr/>
        </p:nvSpPr>
        <p:spPr bwMode="auto">
          <a:xfrm>
            <a:off x="6461125" y="5248275"/>
            <a:ext cx="151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Hình trụ</a:t>
            </a:r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196850" y="2057400"/>
            <a:ext cx="1860550" cy="4206081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/>
              <a:t>Hình</a:t>
            </a:r>
            <a:endParaRPr lang="en-US" altLang="en-US" sz="2800" b="1" dirty="0"/>
          </a:p>
          <a:p>
            <a:pPr algn="ctr"/>
            <a:r>
              <a:rPr lang="en-US" altLang="en-US" sz="2800" b="1" dirty="0"/>
              <a:t> </a:t>
            </a:r>
            <a:r>
              <a:rPr lang="en-US" altLang="en-US" sz="2800" b="1" dirty="0" err="1"/>
              <a:t>trụ</a:t>
            </a:r>
            <a:r>
              <a:rPr lang="en-US" altLang="en-US" sz="2800" b="1" dirty="0"/>
              <a:t> </a:t>
            </a:r>
          </a:p>
          <a:p>
            <a:pPr algn="ctr"/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</a:p>
          <a:p>
            <a:pPr algn="ctr"/>
            <a:r>
              <a:rPr lang="en-US" altLang="en-US" sz="2800" b="1" dirty="0" err="1"/>
              <a:t>những</a:t>
            </a:r>
            <a:endParaRPr lang="en-US" altLang="en-US" sz="2800" b="1" dirty="0"/>
          </a:p>
          <a:p>
            <a:pPr algn="ctr"/>
            <a:r>
              <a:rPr lang="en-US" altLang="en-US" sz="2800" b="1" dirty="0"/>
              <a:t> </a:t>
            </a:r>
            <a:r>
              <a:rPr lang="en-US" altLang="en-US" sz="2800" b="1" dirty="0" err="1"/>
              <a:t>đặc</a:t>
            </a:r>
            <a:r>
              <a:rPr lang="en-US" altLang="en-US" sz="2800" b="1" dirty="0"/>
              <a:t> </a:t>
            </a:r>
          </a:p>
          <a:p>
            <a:pPr algn="ctr"/>
            <a:r>
              <a:rPr lang="en-US" altLang="en-US" sz="2800" b="1" dirty="0" err="1"/>
              <a:t>điểm</a:t>
            </a:r>
            <a:r>
              <a:rPr lang="en-US" altLang="en-US" sz="2800" b="1" dirty="0"/>
              <a:t> </a:t>
            </a:r>
          </a:p>
          <a:p>
            <a:pPr algn="ctr"/>
            <a:r>
              <a:rPr lang="en-US" altLang="en-US" sz="2800" b="1" dirty="0" err="1"/>
              <a:t>gì</a:t>
            </a:r>
            <a:r>
              <a:rPr lang="en-US" altLang="en-US" sz="2800" b="1" dirty="0"/>
              <a:t>?</a:t>
            </a:r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1676400" y="3962400"/>
            <a:ext cx="7162800" cy="2819400"/>
          </a:xfrm>
          <a:prstGeom prst="horizontalScrol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FF00"/>
                </a:solidFill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trụ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mặt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đáy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tròn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nhau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một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mặt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xung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quanh</a:t>
            </a:r>
            <a:r>
              <a:rPr lang="en-US" altLang="en-US" sz="3200" b="1" dirty="0">
                <a:solidFill>
                  <a:srgbClr val="FFFF00"/>
                </a:solidFill>
              </a:rPr>
              <a:t>.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2286000" y="4495800"/>
            <a:ext cx="2098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FFFF00"/>
                </a:solidFill>
              </a:rPr>
              <a:t>Đặc điểm: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460375" y="152400"/>
            <a:ext cx="830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 animBg="1"/>
      <p:bldP spid="420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445846" y="182880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66"/>
                </a:solidFill>
              </a:rPr>
              <a:t>Những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hình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bên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có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phải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là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hình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trụ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không</a:t>
            </a:r>
            <a:r>
              <a:rPr lang="en-US" altLang="en-US" b="1" dirty="0">
                <a:solidFill>
                  <a:srgbClr val="FF0066"/>
                </a:solidFill>
              </a:rPr>
              <a:t>?</a:t>
            </a:r>
          </a:p>
        </p:txBody>
      </p:sp>
      <p:pic>
        <p:nvPicPr>
          <p:cNvPr id="49180" name="Picture 28" descr="DSC_0330,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352800"/>
            <a:ext cx="21463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81" name="Picture 29" descr="DSC_0330,,,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352800"/>
            <a:ext cx="22098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8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352800"/>
            <a:ext cx="21590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Lấy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ví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dụ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về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đồ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vật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có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dạng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hình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trụ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466013" y="6096000"/>
            <a:ext cx="1677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Quả bóng</a:t>
            </a: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ET3CAHJ85GSCAFZ7FH8CAYUFJ71CAS quả địa cầu M36MACA010YY8CANBFZGQCAYESHHLCAO1504NCA743O4SCADL02O9CAC1452RCAHBYQJGCALVK0RUCAI6J4FSCAMFMN3NCA1JZMWKCAQ66PRKCAWFF6Q2CA8QT86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905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3886200" y="1371600"/>
            <a:ext cx="4724400" cy="1752600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  <a:cs typeface="Times New Roman" pitchFamily="18" charset="0"/>
              </a:rPr>
              <a:t>Quan sát hình ảnh</a:t>
            </a:r>
          </a:p>
        </p:txBody>
      </p:sp>
      <p:pic>
        <p:nvPicPr>
          <p:cNvPr id="44049" name="Picture 17" descr="quả bóng1278330897922048128_574_5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438400" y="6172200"/>
            <a:ext cx="143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Trái đất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 rot="-1205034">
            <a:off x="0" y="639265"/>
            <a:ext cx="5486400" cy="2438400"/>
          </a:xfrm>
          <a:prstGeom prst="cloudCallout">
            <a:avLst>
              <a:gd name="adj1" fmla="val 24935"/>
              <a:gd name="adj2" fmla="val 139157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err="1">
                <a:solidFill>
                  <a:srgbClr val="0000FF"/>
                </a:solidFill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bóng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đá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bóng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chuyền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endParaRPr lang="en-US" alt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81000" y="6172200"/>
            <a:ext cx="202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Quả địa cầu</a:t>
            </a:r>
          </a:p>
        </p:txBody>
      </p:sp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8" grpId="0" animBg="1"/>
      <p:bldP spid="44048" grpId="1" animBg="1"/>
      <p:bldP spid="44050" grpId="0"/>
      <p:bldP spid="44052" grpId="0" animBg="1"/>
      <p:bldP spid="44052" grpId="1" animBg="1"/>
      <p:bldP spid="44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736725" y="3771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661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5813425" y="33528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47127" name="Picture 23" descr="quả bóng1278330897922048128_574_57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6477000" y="5562600"/>
            <a:ext cx="1577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Hình cầu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762000" y="2428875"/>
            <a:ext cx="424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Giới thiệu hình cầu</a:t>
            </a: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auto">
          <a:xfrm>
            <a:off x="1219200" y="304800"/>
            <a:ext cx="6096000" cy="381000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b="1" i="1">
                <a:solidFill>
                  <a:srgbClr val="0000CC"/>
                </a:solidFill>
                <a:cs typeface="Times New Roman" pitchFamily="18" charset="0"/>
              </a:rPr>
              <a:t>Trái đất, </a:t>
            </a:r>
          </a:p>
          <a:p>
            <a:pPr algn="ctr"/>
            <a:r>
              <a:rPr lang="en-US" altLang="en-US" sz="4800" b="1" i="1">
                <a:solidFill>
                  <a:srgbClr val="0000CC"/>
                </a:solidFill>
                <a:cs typeface="Times New Roman" pitchFamily="18" charset="0"/>
              </a:rPr>
              <a:t> quả bóng có</a:t>
            </a:r>
          </a:p>
          <a:p>
            <a:pPr algn="ctr"/>
            <a:r>
              <a:rPr lang="en-US" altLang="en-US" sz="4800" b="1" i="1">
                <a:solidFill>
                  <a:srgbClr val="0000CC"/>
                </a:solidFill>
                <a:cs typeface="Times New Roman" pitchFamily="18" charset="0"/>
              </a:rPr>
              <a:t> dạng hình cầu</a:t>
            </a:r>
          </a:p>
        </p:txBody>
      </p:sp>
      <p:pic>
        <p:nvPicPr>
          <p:cNvPr id="4713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501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 animBg="1"/>
      <p:bldP spid="471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152400" y="381000"/>
            <a:ext cx="3886200" cy="2438400"/>
          </a:xfrm>
          <a:prstGeom prst="cloudCallout">
            <a:avLst>
              <a:gd name="adj1" fmla="val 38282"/>
              <a:gd name="adj2" fmla="val 242644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cầu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endParaRPr lang="en-US" alt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895600" cy="2514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743200" cy="2514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94544" y="609600"/>
            <a:ext cx="3886200" cy="2438400"/>
          </a:xfrm>
          <a:prstGeom prst="cloudCallout">
            <a:avLst>
              <a:gd name="adj1" fmla="val 38282"/>
              <a:gd name="adj2" fmla="val 242644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cầu</a:t>
            </a:r>
            <a:r>
              <a:rPr lang="en-US" altLang="en-US" sz="2800" b="1" dirty="0">
                <a:solidFill>
                  <a:srgbClr val="0000FF"/>
                </a:solidFill>
              </a:rPr>
              <a:t> ?</a:t>
            </a:r>
          </a:p>
          <a:p>
            <a:endParaRPr lang="en-US" alt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7" grpId="1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90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7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10020&quot;&gt;&lt;property id=&quot;20148&quot; value=&quot;5&quot;/&gt;&lt;property id=&quot;20300&quot; value=&quot;Slide 18&quot;/&gt;&lt;property id=&quot;20307&quot; value=&quot;266&quot;/&gt;&lt;/object&gt;&lt;object type=&quot;3&quot; unique_id=&quot;10021&quot;&gt;&lt;property id=&quot;20148&quot; value=&quot;5&quot;/&gt;&lt;property id=&quot;20300&quot; value=&quot;Slide 22&quot;/&gt;&lt;property id=&quot;20307&quot; value=&quot;271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object type=&quot;3&quot; unique_id=&quot;10023&quot;&gt;&lt;property id=&quot;20148&quot; value=&quot;5&quot;/&gt;&lt;property id=&quot;20300&quot; value=&quot;Slide 20&quot;/&gt;&lt;property id=&quot;20307&quot; value=&quot;265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163&quot;&gt;&lt;property id=&quot;20148&quot; value=&quot;5&quot;/&gt;&lt;property id=&quot;20300&quot; value=&quot;Slide 16&quot;/&gt;&lt;property id=&quot;20307&quot; value=&quot;301&quot;/&gt;&lt;/object&gt;&lt;/object&gt;&lt;/object&gt;&lt;/database&gt;"/>
  <p:tag name="SECTOMILLISECCONVERTED" val="1"/>
  <p:tag name="ISPRING_RESOURCE_PATHS_HASH_PRESENTER" val="71a54940a645b6afc645b62ac38b6dfd3e2fc1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405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Arial Unicode MS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May Tinh Hoang Phat</cp:lastModifiedBy>
  <cp:revision>183</cp:revision>
  <cp:lastPrinted>1601-01-01T00:00:00Z</cp:lastPrinted>
  <dcterms:created xsi:type="dcterms:W3CDTF">1601-01-01T00:00:00Z</dcterms:created>
  <dcterms:modified xsi:type="dcterms:W3CDTF">2024-04-25T12:07:30Z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