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8" r:id="rId3"/>
    <p:sldId id="268" r:id="rId4"/>
    <p:sldId id="269" r:id="rId5"/>
    <p:sldId id="296" r:id="rId6"/>
    <p:sldId id="273" r:id="rId7"/>
    <p:sldId id="276" r:id="rId8"/>
    <p:sldId id="277" r:id="rId9"/>
    <p:sldId id="278" r:id="rId10"/>
    <p:sldId id="281" r:id="rId11"/>
    <p:sldId id="280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EFFF"/>
    <a:srgbClr val="FF198C"/>
    <a:srgbClr val="56654B"/>
    <a:srgbClr val="FFE272"/>
    <a:srgbClr val="FFFF00"/>
    <a:srgbClr val="8BCD43"/>
    <a:srgbClr val="FF71B8"/>
    <a:srgbClr val="A64095"/>
    <a:srgbClr val="A93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12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383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6954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9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519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44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054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906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98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5898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455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5EDB5-41E2-4328-BDC3-298EF148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9A2E9-D66D-4A4C-9321-C8D4FC94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B7307-62DE-4750-A34A-EEA0AAEC1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D6F0-3E54-4926-8BA8-8B1C2E76F5B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68A4-A784-472F-8205-744F9B889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D542-3260-4494-ACF0-9C5DB5C5F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6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81000"/>
            <a:ext cx="861695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8483" name="TextBox 3"/>
          <p:cNvSpPr txBox="1">
            <a:spLocks noChangeArrowheads="1"/>
          </p:cNvSpPr>
          <p:nvPr/>
        </p:nvSpPr>
        <p:spPr bwMode="auto">
          <a:xfrm>
            <a:off x="6807200" y="13716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200" b="1" u="sng">
                <a:solidFill>
                  <a:srgbClr val="FFFFFF"/>
                </a:solidFill>
                <a:latin typeface="Arial" pitchFamily="34" charset="0"/>
              </a:rPr>
              <a:t>Toán</a:t>
            </a:r>
          </a:p>
        </p:txBody>
      </p:sp>
      <p:sp>
        <p:nvSpPr>
          <p:cNvPr id="148484" name="TextBox 5"/>
          <p:cNvSpPr txBox="1">
            <a:spLocks noChangeArrowheads="1"/>
          </p:cNvSpPr>
          <p:nvPr/>
        </p:nvSpPr>
        <p:spPr bwMode="auto">
          <a:xfrm>
            <a:off x="3556000" y="2057400"/>
            <a:ext cx="8331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400" b="1" dirty="0" err="1">
                <a:solidFill>
                  <a:srgbClr val="FFFF00"/>
                </a:solidFill>
                <a:latin typeface="Arial" pitchFamily="34" charset="0"/>
              </a:rPr>
              <a:t>Thời</a:t>
            </a:r>
            <a:r>
              <a:rPr lang="en-US" sz="3400" b="1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Arial" pitchFamily="34" charset="0"/>
              </a:rPr>
              <a:t>gian</a:t>
            </a:r>
            <a:endParaRPr lang="en-US" sz="34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48485" name="TextBox 4"/>
          <p:cNvSpPr txBox="1">
            <a:spLocks noChangeArrowheads="1"/>
          </p:cNvSpPr>
          <p:nvPr/>
        </p:nvSpPr>
        <p:spPr bwMode="auto">
          <a:xfrm>
            <a:off x="6021551" y="3116563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FFFF"/>
                </a:solidFill>
                <a:latin typeface="Arial" pitchFamily="34" charset="0"/>
              </a:rPr>
              <a:t>(</a:t>
            </a:r>
            <a:r>
              <a:rPr lang="en-US" altLang="en-US" sz="2400" b="1" dirty="0" err="1">
                <a:solidFill>
                  <a:srgbClr val="FFFFFF"/>
                </a:solidFill>
                <a:latin typeface="Arial" pitchFamily="34" charset="0"/>
              </a:rPr>
              <a:t>trang</a:t>
            </a:r>
            <a:r>
              <a:rPr lang="en-US" altLang="en-US" sz="2400" b="1" dirty="0">
                <a:solidFill>
                  <a:srgbClr val="FFFFFF"/>
                </a:solidFill>
                <a:latin typeface="Arial" pitchFamily="34" charset="0"/>
              </a:rPr>
              <a:t> 142)</a:t>
            </a:r>
          </a:p>
        </p:txBody>
      </p:sp>
      <p:grpSp>
        <p:nvGrpSpPr>
          <p:cNvPr id="148486" name="Group 1"/>
          <p:cNvGrpSpPr>
            <a:grpSpLocks/>
          </p:cNvGrpSpPr>
          <p:nvPr/>
        </p:nvGrpSpPr>
        <p:grpSpPr bwMode="auto">
          <a:xfrm>
            <a:off x="304800" y="2057400"/>
            <a:ext cx="2997200" cy="4379913"/>
            <a:chOff x="-101600" y="1944251"/>
            <a:chExt cx="3606800" cy="4381014"/>
          </a:xfrm>
        </p:grpSpPr>
        <p:pic>
          <p:nvPicPr>
            <p:cNvPr id="14848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70" r="51666" b="5556"/>
            <a:stretch>
              <a:fillRect/>
            </a:stretch>
          </p:blipFill>
          <p:spPr bwMode="auto">
            <a:xfrm>
              <a:off x="-101600" y="1944251"/>
              <a:ext cx="3606800" cy="4381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848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5236">
              <a:off x="1012040" y="4223084"/>
              <a:ext cx="501470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849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0" t="59895" r="78976" b="33881"/>
            <a:stretch>
              <a:fillRect/>
            </a:stretch>
          </p:blipFill>
          <p:spPr bwMode="auto">
            <a:xfrm>
              <a:off x="617622" y="4435625"/>
              <a:ext cx="850232" cy="393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8487" name="TextBox 1"/>
          <p:cNvSpPr txBox="1">
            <a:spLocks noChangeArrowheads="1"/>
          </p:cNvSpPr>
          <p:nvPr/>
        </p:nvSpPr>
        <p:spPr bwMode="auto">
          <a:xfrm>
            <a:off x="3657600" y="685800"/>
            <a:ext cx="647962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46361729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9B93DB-286F-4716-9AD5-E855761B9421}"/>
              </a:ext>
            </a:extLst>
          </p:cNvPr>
          <p:cNvSpPr/>
          <p:nvPr/>
        </p:nvSpPr>
        <p:spPr>
          <a:xfrm>
            <a:off x="486078" y="258748"/>
            <a:ext cx="11219844" cy="61420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EED04-8484-4939-BBCF-7DF3C75D375F}"/>
              </a:ext>
            </a:extLst>
          </p:cNvPr>
          <p:cNvSpPr txBox="1"/>
          <p:nvPr/>
        </p:nvSpPr>
        <p:spPr>
          <a:xfrm>
            <a:off x="330834" y="700688"/>
            <a:ext cx="11530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C60EB-0B19-422A-B5C1-FB0601E42F0F}"/>
              </a:ext>
            </a:extLst>
          </p:cNvPr>
          <p:cNvSpPr txBox="1"/>
          <p:nvPr/>
        </p:nvSpPr>
        <p:spPr>
          <a:xfrm>
            <a:off x="4764403" y="1506111"/>
            <a:ext cx="2309497" cy="840261"/>
          </a:xfrm>
          <a:prstGeom prst="rect">
            <a:avLst/>
          </a:prstGeom>
          <a:solidFill>
            <a:srgbClr val="FFEFFF"/>
          </a:solidFill>
          <a:ln w="38100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t = s : 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91479-B4D1-436A-A7DA-7A48AB5A8A36}"/>
              </a:ext>
            </a:extLst>
          </p:cNvPr>
          <p:cNvSpPr txBox="1"/>
          <p:nvPr/>
        </p:nvSpPr>
        <p:spPr>
          <a:xfrm>
            <a:off x="2404399" y="2854585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quãng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đường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vận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tốc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thời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gian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91383-10FC-4A40-8A95-2642FCD88DAE}"/>
              </a:ext>
            </a:extLst>
          </p:cNvPr>
          <p:cNvSpPr txBox="1"/>
          <p:nvPr/>
        </p:nvSpPr>
        <p:spPr>
          <a:xfrm>
            <a:off x="6528288" y="2854584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km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km/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B7F9F-58D0-42DD-BD2C-1C282C72FEF7}"/>
              </a:ext>
            </a:extLst>
          </p:cNvPr>
          <p:cNvSpPr txBox="1"/>
          <p:nvPr/>
        </p:nvSpPr>
        <p:spPr>
          <a:xfrm>
            <a:off x="6528287" y="2873635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A5C3F7-ACA5-472D-96B9-BBBD0C3F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47" b="100000" l="0" r="100000">
                        <a14:foregroundMark x1="64631" y1="22963" x2="73113" y2="26543"/>
                        <a14:foregroundMark x1="20526" y1="90617" x2="41306" y2="99136"/>
                      </a14:backgroundRemoval>
                    </a14:imgEffect>
                  </a14:imgLayer>
                </a14:imgProps>
              </a:ext>
            </a:extLst>
          </a:blip>
          <a:srcRect l="3572" t="20414"/>
          <a:stretch/>
        </p:blipFill>
        <p:spPr>
          <a:xfrm>
            <a:off x="1602096" y="5105178"/>
            <a:ext cx="8887020" cy="1363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3593CA-22BA-48DA-8FE7-6F999D260FA1}"/>
              </a:ext>
            </a:extLst>
          </p:cNvPr>
          <p:cNvSpPr txBox="1"/>
          <p:nvPr/>
        </p:nvSpPr>
        <p:spPr>
          <a:xfrm>
            <a:off x="1602096" y="5440803"/>
            <a:ext cx="863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Lưu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ý: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vị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sự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141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build="p"/>
      <p:bldP spid="11" grpId="1" build="allAtOnce"/>
      <p:bldP spid="12" grpId="0" build="p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5652313" y="568781"/>
            <a:ext cx="3086100" cy="43732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9359899" y="590807"/>
            <a:ext cx="2222501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83FAC98-87CC-4910-9B54-3E125A202F8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D6032-E3AC-4F5E-A008-58B2B26FA834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42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3834ADA-8484-488B-80A3-41FBA9FA4740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7A2D5-26B1-4FFC-BBFB-6BABDDAF3A42}"/>
              </a:ext>
            </a:extLst>
          </p:cNvPr>
          <p:cNvSpPr txBox="1"/>
          <p:nvPr/>
        </p:nvSpPr>
        <p:spPr>
          <a:xfrm>
            <a:off x="5059905" y="2358793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= ?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17B77-40E6-40E9-8F9E-F05206E01F6D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243D8A-0D05-4DF3-AA0C-31F8F83AC530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F75AB-51CA-4915-9F47-B515FE793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64D80B-7BC9-4E58-B267-73BCC49520D3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0DD3EC1-F9A9-40C6-9E9D-4B36DC15DCF3}"/>
              </a:ext>
            </a:extLst>
          </p:cNvPr>
          <p:cNvSpPr/>
          <p:nvPr/>
        </p:nvSpPr>
        <p:spPr>
          <a:xfrm>
            <a:off x="843080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F6CE95-C088-488D-930A-D5B83221E904}"/>
              </a:ext>
            </a:extLst>
          </p:cNvPr>
          <p:cNvSpPr txBox="1"/>
          <p:nvPr/>
        </p:nvSpPr>
        <p:spPr>
          <a:xfrm>
            <a:off x="795794" y="4392951"/>
            <a:ext cx="174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 km/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4184295" y="1045579"/>
            <a:ext cx="1352905" cy="4026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47D392-0FC8-4CA1-A619-825B5DE3AC76}"/>
              </a:ext>
            </a:extLst>
          </p:cNvPr>
          <p:cNvSpPr/>
          <p:nvPr/>
        </p:nvSpPr>
        <p:spPr>
          <a:xfrm>
            <a:off x="2275631" y="1010953"/>
            <a:ext cx="975569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736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toán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2: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ca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với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tốc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36 km/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giờ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sông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dài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42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km.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thời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gian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AE13D2-5DD4-422A-A8F4-06E91FA9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39" y="3518679"/>
            <a:ext cx="1843031" cy="10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72969 2.59259E-6 " pathEditMode="relative" rAng="0" ptsTypes="AA">
                                      <p:cBhvr>
                                        <p:cTn id="40" dur="3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8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44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30" grpId="0" animBg="1"/>
      <p:bldP spid="23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45" y="2335243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731" y="2970248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ca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nô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173" y="3670271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42 : 36 = 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01218666-0D32-49CE-939B-E8ABE6AA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182" y="5343392"/>
            <a:ext cx="42633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1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32">
                <a:extLst>
                  <a:ext uri="{FF2B5EF4-FFF2-40B4-BE49-F238E27FC236}">
                    <a16:creationId xmlns:a16="http://schemas.microsoft.com/office/drawing/2014/main" id="{D5BAA592-3606-4AB2-A78B-DAB2FCF67D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1213" y="3517696"/>
                <a:ext cx="1447800" cy="889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 Box 32">
                <a:extLst>
                  <a:ext uri="{FF2B5EF4-FFF2-40B4-BE49-F238E27FC236}">
                    <a16:creationId xmlns:a16="http://schemas.microsoft.com/office/drawing/2014/main" id="{D5BAA592-3606-4AB2-A78B-DAB2FCF67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1213" y="3517696"/>
                <a:ext cx="1447800" cy="889924"/>
              </a:xfrm>
              <a:prstGeom prst="rect">
                <a:avLst/>
              </a:prstGeom>
              <a:blipFill>
                <a:blip r:embed="rId3"/>
                <a:stretch>
                  <a:fillRect r="-6329" b="-75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FB2C3CE-4DAC-4B6C-A7F9-61B08D0D4E83}"/>
              </a:ext>
            </a:extLst>
          </p:cNvPr>
          <p:cNvSpPr/>
          <p:nvPr/>
        </p:nvSpPr>
        <p:spPr>
          <a:xfrm>
            <a:off x="5652313" y="568781"/>
            <a:ext cx="3086100" cy="43732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3EE6B47-B6BC-49AB-92FF-0843FA132403}"/>
              </a:ext>
            </a:extLst>
          </p:cNvPr>
          <p:cNvSpPr/>
          <p:nvPr/>
        </p:nvSpPr>
        <p:spPr>
          <a:xfrm>
            <a:off x="9359899" y="590807"/>
            <a:ext cx="2222501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D4BE14-3A07-4973-AC9C-E0559EB31523}"/>
              </a:ext>
            </a:extLst>
          </p:cNvPr>
          <p:cNvSpPr/>
          <p:nvPr/>
        </p:nvSpPr>
        <p:spPr>
          <a:xfrm>
            <a:off x="4184295" y="1045579"/>
            <a:ext cx="1352905" cy="4026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D2FECB0-9676-4383-B8AB-8BF52A426306}"/>
              </a:ext>
            </a:extLst>
          </p:cNvPr>
          <p:cNvSpPr/>
          <p:nvPr/>
        </p:nvSpPr>
        <p:spPr>
          <a:xfrm>
            <a:off x="2275631" y="1010953"/>
            <a:ext cx="975569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45965" y="506395"/>
            <a:ext cx="10736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toán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2: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ca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với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tốc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36 km/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giờ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sông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dài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42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km.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thời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gian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  <p:sp>
        <p:nvSpPr>
          <p:cNvPr id="43" name="Text Box 100">
            <a:extLst>
              <a:ext uri="{FF2B5EF4-FFF2-40B4-BE49-F238E27FC236}">
                <a16:creationId xmlns:a16="http://schemas.microsoft.com/office/drawing/2014/main" id="{55F70E1E-1156-47D0-86D2-43B3123B7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20" y="4543980"/>
            <a:ext cx="211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70 </a:t>
            </a:r>
            <a:r>
              <a:rPr lang="en-US" altLang="en-US" sz="28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4" name="Text Box 100">
            <a:extLst>
              <a:ext uri="{FF2B5EF4-FFF2-40B4-BE49-F238E27FC236}">
                <a16:creationId xmlns:a16="http://schemas.microsoft.com/office/drawing/2014/main" id="{A4C08B2C-230A-4D54-BC4C-1A358DD2C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407" y="4543980"/>
            <a:ext cx="274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= 1 giờ 10 phút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12271B-FD97-4D38-B6E0-BFE0E15BBAD8}"/>
                  </a:ext>
                </a:extLst>
              </p:cNvPr>
              <p:cNvSpPr txBox="1"/>
              <p:nvPr/>
            </p:nvSpPr>
            <p:spPr>
              <a:xfrm>
                <a:off x="3590435" y="4327938"/>
                <a:ext cx="1270312" cy="889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 =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12271B-FD97-4D38-B6E0-BFE0E15BB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435" y="4327938"/>
                <a:ext cx="1270312" cy="889924"/>
              </a:xfrm>
              <a:prstGeom prst="rect">
                <a:avLst/>
              </a:prstGeom>
              <a:blipFill>
                <a:blip r:embed="rId4"/>
                <a:stretch>
                  <a:fillRect r="-625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553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4D3EE8-3D66-4430-A50B-459D1FBAA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A2F835-5E67-4C00-A1FD-9141DD62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B16765-7CBE-44B9-8ED4-3892E9579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06" y="2136782"/>
            <a:ext cx="8242506" cy="585266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D122B2-688E-4B44-9EA2-29865DDB707A}"/>
              </a:ext>
            </a:extLst>
          </p:cNvPr>
          <p:cNvSpPr/>
          <p:nvPr/>
        </p:nvSpPr>
        <p:spPr>
          <a:xfrm>
            <a:off x="1657814" y="267388"/>
            <a:ext cx="8876371" cy="240866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BD5D8-3F7A-48B4-BA49-2CBC71D05E8A}"/>
              </a:ext>
            </a:extLst>
          </p:cNvPr>
          <p:cNvSpPr txBox="1"/>
          <p:nvPr/>
        </p:nvSpPr>
        <p:spPr>
          <a:xfrm>
            <a:off x="1974746" y="1148554"/>
            <a:ext cx="8242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769945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1.01823 -0.004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B62AE-E436-445B-A262-5F4B18DF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99732E37-ADAB-4FD4-B06A-F74750270291}"/>
              </a:ext>
            </a:extLst>
          </p:cNvPr>
          <p:cNvSpPr/>
          <p:nvPr/>
        </p:nvSpPr>
        <p:spPr>
          <a:xfrm>
            <a:off x="327025" y="201570"/>
            <a:ext cx="11537950" cy="124464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421B88BD-9D99-4827-9BCB-3A5CD55B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71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B2BD447B-FBEC-41F2-ADBC-5BE7694A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501323"/>
            <a:ext cx="7785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1 :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7" name="Group 99">
            <a:extLst>
              <a:ext uri="{FF2B5EF4-FFF2-40B4-BE49-F238E27FC236}">
                <a16:creationId xmlns:a16="http://schemas.microsoft.com/office/drawing/2014/main" id="{D3FE2A1F-8BD2-4154-A66F-07672AB3D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888504"/>
              </p:ext>
            </p:extLst>
          </p:nvPr>
        </p:nvGraphicFramePr>
        <p:xfrm>
          <a:off x="684213" y="1745966"/>
          <a:ext cx="10445750" cy="4539477"/>
        </p:xfrm>
        <a:graphic>
          <a:graphicData uri="http://schemas.openxmlformats.org/drawingml/2006/table">
            <a:tbl>
              <a:tblPr/>
              <a:tblGrid>
                <a:gridCol w="2980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915316537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4072578504"/>
                    </a:ext>
                  </a:extLst>
                </a:gridCol>
              </a:tblGrid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 (km)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v (km/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 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80">
            <a:extLst>
              <a:ext uri="{FF2B5EF4-FFF2-40B4-BE49-F238E27FC236}">
                <a16:creationId xmlns:a16="http://schemas.microsoft.com/office/drawing/2014/main" id="{CF28C219-187B-472A-8EB0-E19A0D22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428" y="2207363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35 </a:t>
            </a:r>
          </a:p>
        </p:txBody>
      </p:sp>
      <p:sp>
        <p:nvSpPr>
          <p:cNvPr id="9" name="Rectangle 81">
            <a:extLst>
              <a:ext uri="{FF2B5EF4-FFF2-40B4-BE49-F238E27FC236}">
                <a16:creationId xmlns:a16="http://schemas.microsoft.com/office/drawing/2014/main" id="{784CA4ED-41D2-49D7-A510-CA16AABB4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925" y="2218106"/>
            <a:ext cx="1239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10,35</a:t>
            </a:r>
          </a:p>
        </p:txBody>
      </p:sp>
      <p:sp>
        <p:nvSpPr>
          <p:cNvPr id="10" name="Rectangle 84">
            <a:extLst>
              <a:ext uri="{FF2B5EF4-FFF2-40B4-BE49-F238E27FC236}">
                <a16:creationId xmlns:a16="http://schemas.microsoft.com/office/drawing/2014/main" id="{9CCE0464-F2AA-41BA-8A52-7DA9AFBEB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472" y="3730027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14 </a:t>
            </a:r>
          </a:p>
        </p:txBody>
      </p:sp>
      <p:sp>
        <p:nvSpPr>
          <p:cNvPr id="11" name="Rectangle 85">
            <a:extLst>
              <a:ext uri="{FF2B5EF4-FFF2-40B4-BE49-F238E27FC236}">
                <a16:creationId xmlns:a16="http://schemas.microsoft.com/office/drawing/2014/main" id="{8E51F241-1B04-47E9-A796-00EA4EBA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611" y="368391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4,6</a:t>
            </a:r>
          </a:p>
        </p:txBody>
      </p:sp>
      <p:sp>
        <p:nvSpPr>
          <p:cNvPr id="12" name="Rectangle 88">
            <a:extLst>
              <a:ext uri="{FF2B5EF4-FFF2-40B4-BE49-F238E27FC236}">
                <a16:creationId xmlns:a16="http://schemas.microsoft.com/office/drawing/2014/main" id="{7D88C00B-69A4-43B5-970E-69BAD2C64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855" y="519614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2,5 </a:t>
            </a:r>
          </a:p>
        </p:txBody>
      </p:sp>
      <p:sp>
        <p:nvSpPr>
          <p:cNvPr id="13" name="Rectangle 89">
            <a:extLst>
              <a:ext uri="{FF2B5EF4-FFF2-40B4-BE49-F238E27FC236}">
                <a16:creationId xmlns:a16="http://schemas.microsoft.com/office/drawing/2014/main" id="{63FCB84D-2797-4C02-B016-085FE140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856" y="51435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2,25 </a:t>
            </a:r>
          </a:p>
        </p:txBody>
      </p:sp>
      <p:sp>
        <p:nvSpPr>
          <p:cNvPr id="18" name="Rectangle 81">
            <a:extLst>
              <a:ext uri="{FF2B5EF4-FFF2-40B4-BE49-F238E27FC236}">
                <a16:creationId xmlns:a16="http://schemas.microsoft.com/office/drawing/2014/main" id="{1BE96DB1-25AA-482B-8884-E557278A0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513" y="2186549"/>
            <a:ext cx="1239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108,5</a:t>
            </a:r>
          </a:p>
        </p:txBody>
      </p:sp>
      <p:sp>
        <p:nvSpPr>
          <p:cNvPr id="19" name="Rectangle 81">
            <a:extLst>
              <a:ext uri="{FF2B5EF4-FFF2-40B4-BE49-F238E27FC236}">
                <a16:creationId xmlns:a16="http://schemas.microsoft.com/office/drawing/2014/main" id="{AB8247D1-2CEF-47E5-A25E-78160DE3C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384" y="3683917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20" name="Rectangle 81">
            <a:extLst>
              <a:ext uri="{FF2B5EF4-FFF2-40B4-BE49-F238E27FC236}">
                <a16:creationId xmlns:a16="http://schemas.microsoft.com/office/drawing/2014/main" id="{B141A2D3-DF72-46DE-8964-0722F968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4029" y="2198032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1" name="Rectangle 81">
            <a:extLst>
              <a:ext uri="{FF2B5EF4-FFF2-40B4-BE49-F238E27FC236}">
                <a16:creationId xmlns:a16="http://schemas.microsoft.com/office/drawing/2014/main" id="{7B98E486-D925-45EA-AE3B-B93DBF3E9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853" y="3661761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2" name="Rectangle 89">
            <a:extLst>
              <a:ext uri="{FF2B5EF4-FFF2-40B4-BE49-F238E27FC236}">
                <a16:creationId xmlns:a16="http://schemas.microsoft.com/office/drawing/2014/main" id="{6C3C420B-1C46-4384-B67D-4197FF51C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103" y="51435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1,75 </a:t>
            </a:r>
          </a:p>
        </p:txBody>
      </p:sp>
      <p:sp>
        <p:nvSpPr>
          <p:cNvPr id="23" name="Rectangle 89">
            <a:extLst>
              <a:ext uri="{FF2B5EF4-FFF2-40B4-BE49-F238E27FC236}">
                <a16:creationId xmlns:a16="http://schemas.microsoft.com/office/drawing/2014/main" id="{91CB7BEC-A4B0-45DF-AA92-AB48D46A6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0703" y="5121344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2,25 </a:t>
            </a:r>
          </a:p>
        </p:txBody>
      </p:sp>
    </p:spTree>
    <p:extLst>
      <p:ext uri="{BB962C8B-B14F-4D97-AF65-F5344CB8AC3E}">
        <p14:creationId xmlns:p14="http://schemas.microsoft.com/office/powerpoint/2010/main" val="176615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45" y="2335243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731" y="2970248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673" y="3653010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23,1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13,2  = </a:t>
            </a: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C3563440-C80A-4262-A8B7-3AB60DDA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4306633"/>
            <a:ext cx="38862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45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2FA66A-CB78-46FE-9CEA-613D966B1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527" y="3638728"/>
            <a:ext cx="19272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1,75 (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50EEAD3A-8CBD-447E-8A06-5E0E21233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752" y="3638728"/>
            <a:ext cx="2743059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= 1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 45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2223312" y="939415"/>
            <a:ext cx="3402787" cy="3581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10120652" y="939483"/>
            <a:ext cx="1175998" cy="35806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4E4B5E3-2988-4A03-8974-8A6C8B3193CD}"/>
              </a:ext>
            </a:extLst>
          </p:cNvPr>
          <p:cNvSpPr/>
          <p:nvPr/>
        </p:nvSpPr>
        <p:spPr>
          <a:xfrm>
            <a:off x="1433851" y="1358765"/>
            <a:ext cx="1763821" cy="3581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4075004" y="1367248"/>
            <a:ext cx="3748196" cy="358136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16682" y="394699"/>
            <a:ext cx="1055863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quãng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23,1km,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xe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đạp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13,2km/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giờ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034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3" grpId="0"/>
      <p:bldP spid="27" grpId="0"/>
      <p:bldP spid="30" grpId="0"/>
      <p:bldP spid="31" grpId="0" animBg="1"/>
      <p:bldP spid="32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6" y="2241358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2055741" y="928647"/>
            <a:ext cx="3182182" cy="36126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8418443" y="939482"/>
            <a:ext cx="2878207" cy="36126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620039" y="1358885"/>
            <a:ext cx="4218786" cy="361269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16682" y="394699"/>
            <a:ext cx="1055863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b)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quãng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2,5 km,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10 km/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giờ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31">
            <a:extLst>
              <a:ext uri="{FF2B5EF4-FFF2-40B4-BE49-F238E27FC236}">
                <a16:creationId xmlns:a16="http://schemas.microsoft.com/office/drawing/2014/main" id="{427D0C4E-EA53-4989-8439-CEBDA3FB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189" y="2938844"/>
            <a:ext cx="60309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Người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chạy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18" name="Rectangle 32">
            <a:extLst>
              <a:ext uri="{FF2B5EF4-FFF2-40B4-BE49-F238E27FC236}">
                <a16:creationId xmlns:a16="http://schemas.microsoft.com/office/drawing/2014/main" id="{5E96E99A-35E1-4281-A0A7-95A19DBC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794" y="3658775"/>
            <a:ext cx="1793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2,5 : 10 =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2A4E3557-109A-43F7-9996-5D668860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067" y="4290782"/>
            <a:ext cx="2955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 15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EC23B3F0-3967-45D0-9B79-A65113F10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4432" y="3658775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0,25 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CE6044B9-F6DB-42A9-A80E-E47B5BCC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8052" y="3658775"/>
            <a:ext cx="264874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= 15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9981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 animBg="1"/>
      <p:bldP spid="32" grpId="0" animBg="1"/>
      <p:bldP spid="37" grpId="0" animBg="1"/>
      <p:bldP spid="17" grpId="0"/>
      <p:bldP spid="18" grpId="0"/>
      <p:bldP spid="22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69"/>
            <a:ext cx="11537950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182566" y="585849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4794056" y="553957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543289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6294A9F-3746-47F2-898C-98A4CE8EB2A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7696E7-46DA-466F-B0D5-31543255D71C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C00000"/>
                </a:solidFill>
                <a:latin typeface="Calibri" panose="020F0502020204030204"/>
              </a:rPr>
              <a:t>2150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F55CFA02-D2F5-4F1D-884E-9595322D61B3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CB4B15-C233-4EB3-84BD-37EF27C86155}"/>
              </a:ext>
            </a:extLst>
          </p:cNvPr>
          <p:cNvSpPr txBox="1"/>
          <p:nvPr/>
        </p:nvSpPr>
        <p:spPr>
          <a:xfrm>
            <a:off x="3514086" y="2365924"/>
            <a:ext cx="5227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Thời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gian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đi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(di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chuyển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A5EFDA-D2B0-427B-8F48-C3F879863CBE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9CE4C2-9BBF-430F-BFAA-26198DA0F7D2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B2BD24-B1A6-44D4-A8AB-CCEFC0E671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A75C8E-7D2E-4032-986F-CDAEE29AA27F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A129016-5281-4D3E-9F20-FF1CD7600BCD}"/>
              </a:ext>
            </a:extLst>
          </p:cNvPr>
          <p:cNvGrpSpPr/>
          <p:nvPr/>
        </p:nvGrpSpPr>
        <p:grpSpPr>
          <a:xfrm>
            <a:off x="9389822" y="4329510"/>
            <a:ext cx="2058356" cy="369332"/>
            <a:chOff x="-148399" y="7584714"/>
            <a:chExt cx="2058356" cy="369332"/>
          </a:xfrm>
          <a:solidFill>
            <a:srgbClr val="FF99CC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AA63BFB-52A7-4705-A46A-15EEDADC9657}"/>
                </a:ext>
              </a:extLst>
            </p:cNvPr>
            <p:cNvSpPr/>
            <p:nvPr/>
          </p:nvSpPr>
          <p:spPr>
            <a:xfrm>
              <a:off x="-104975" y="7597288"/>
              <a:ext cx="2014932" cy="3385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BF0B23-966D-4CA3-8559-093368EB3984}"/>
                </a:ext>
              </a:extLst>
            </p:cNvPr>
            <p:cNvSpPr txBox="1"/>
            <p:nvPr/>
          </p:nvSpPr>
          <p:spPr>
            <a:xfrm>
              <a:off x="-148399" y="7584714"/>
              <a:ext cx="2058356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đến</a:t>
              </a:r>
              <a:r>
                <a:rPr lang="en-US" altLang="en-US" b="1" dirty="0"/>
                <a:t> = ?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30E28D-DA43-43A8-ADD8-4EEBD1BA36CD}"/>
              </a:ext>
            </a:extLst>
          </p:cNvPr>
          <p:cNvGrpSpPr/>
          <p:nvPr/>
        </p:nvGrpSpPr>
        <p:grpSpPr>
          <a:xfrm>
            <a:off x="650254" y="4277011"/>
            <a:ext cx="2181843" cy="646331"/>
            <a:chOff x="-148400" y="7584714"/>
            <a:chExt cx="2181843" cy="64633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0ED2D6B-71E5-4B1C-925E-449D2649BA5D}"/>
                </a:ext>
              </a:extLst>
            </p:cNvPr>
            <p:cNvSpPr/>
            <p:nvPr/>
          </p:nvSpPr>
          <p:spPr>
            <a:xfrm>
              <a:off x="-104975" y="7643410"/>
              <a:ext cx="1965635" cy="50608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222710-C9FD-47E9-9EAE-7E37F699476B}"/>
                </a:ext>
              </a:extLst>
            </p:cNvPr>
            <p:cNvSpPr txBox="1"/>
            <p:nvPr/>
          </p:nvSpPr>
          <p:spPr>
            <a:xfrm>
              <a:off x="-148400" y="7584714"/>
              <a:ext cx="218184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xuất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phát</a:t>
              </a:r>
              <a:r>
                <a:rPr lang="en-US" altLang="en-US" b="1" dirty="0"/>
                <a:t>:</a:t>
              </a:r>
            </a:p>
            <a:p>
              <a:pPr algn="ctr"/>
              <a:r>
                <a:rPr lang="en-US" altLang="en-US" b="1" dirty="0"/>
                <a:t>8 </a:t>
              </a:r>
              <a:r>
                <a:rPr lang="en-US" altLang="en-US" b="1" dirty="0" err="1"/>
                <a:t>giờ</a:t>
              </a:r>
              <a:r>
                <a:rPr lang="en-US" altLang="en-US" b="1" dirty="0"/>
                <a:t> 45 </a:t>
              </a:r>
              <a:r>
                <a:rPr lang="en-US" altLang="en-US" b="1" dirty="0" err="1"/>
                <a:t>phút</a:t>
              </a:r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3113CDA-E32C-40A6-A7E5-65F892E6A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32" y="2923746"/>
            <a:ext cx="1963082" cy="1554615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6271589" y="1145941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961433" y="374419"/>
            <a:ext cx="1026913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máy</a:t>
            </a:r>
            <a:r>
              <a:rPr lang="en-US" altLang="en-US" sz="2400" b="1" dirty="0"/>
              <a:t> bay </a:t>
            </a:r>
            <a:r>
              <a:rPr lang="en-US" altLang="en-US" sz="2400" b="1" dirty="0" err="1"/>
              <a:t>bay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vận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tốc</a:t>
            </a:r>
            <a:r>
              <a:rPr lang="en-US" altLang="en-US" sz="2400" b="1" dirty="0"/>
              <a:t> 860km/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được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quãng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đường</a:t>
            </a:r>
            <a:r>
              <a:rPr lang="en-US" altLang="en-US" sz="2400" b="1" dirty="0"/>
              <a:t> 2150km. </a:t>
            </a:r>
            <a:r>
              <a:rPr lang="en-US" altLang="en-US" sz="2400" b="1" dirty="0" err="1"/>
              <a:t>Hỏi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máy</a:t>
            </a:r>
            <a:r>
              <a:rPr lang="en-US" altLang="en-US" sz="2400" b="1" dirty="0"/>
              <a:t> bay </a:t>
            </a:r>
            <a:r>
              <a:rPr lang="en-US" altLang="en-US" sz="2400" b="1" dirty="0" err="1"/>
              <a:t>đến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nơi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lúc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mấy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nếu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khởi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hành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lúc</a:t>
            </a:r>
            <a:r>
              <a:rPr lang="en-US" altLang="en-US" sz="2400" b="1" dirty="0"/>
              <a:t> 8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45 </a:t>
            </a:r>
            <a:r>
              <a:rPr lang="en-US" altLang="en-US" sz="2400" b="1" dirty="0" err="1"/>
              <a:t>phút</a:t>
            </a:r>
            <a:r>
              <a:rPr lang="en-US" altLang="en-US" sz="2400" b="1" dirty="0"/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733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7263 -0.00115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7" grpId="0" animBg="1"/>
      <p:bldP spid="16" grpId="0" animBg="1"/>
      <p:bldP spid="20" grpId="0"/>
      <p:bldP spid="23" grpId="0" animBg="1"/>
      <p:bldP spid="25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69"/>
            <a:ext cx="11537950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182566" y="585849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4794056" y="553957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543289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6271589" y="1145941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961433" y="374419"/>
            <a:ext cx="1026913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860km/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2150km.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nếu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khởi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45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812F4C99-5AEF-4812-8DF3-BBDE8068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2802635"/>
            <a:ext cx="6030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id="{E9123C0F-C25F-45DB-9D0D-C6063712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098" y="3497959"/>
            <a:ext cx="2098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2150 : 860 =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id="{86D479E4-F482-448C-8A37-45230ED0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4327550"/>
            <a:ext cx="5710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nơi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23C00C-A81E-4232-A40E-8767DE70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689" y="2184526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u="sng" dirty="0" err="1">
                <a:solidFill>
                  <a:srgbClr val="C00000"/>
                </a:solidFill>
                <a:latin typeface="+mn-lt"/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  <a:latin typeface="+mn-lt"/>
              </a:rPr>
              <a:t>giải</a:t>
            </a:r>
            <a:endParaRPr lang="en-US" altLang="en-US" sz="2800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4B0B67B0-AA88-4E88-BD9E-1156D68A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090" y="5021287"/>
            <a:ext cx="467885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8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45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phút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+ 2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30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phút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= </a:t>
            </a:r>
          </a:p>
        </p:txBody>
      </p:sp>
      <p:sp>
        <p:nvSpPr>
          <p:cNvPr id="55" name="Rectangle 34">
            <a:extLst>
              <a:ext uri="{FF2B5EF4-FFF2-40B4-BE49-F238E27FC236}">
                <a16:creationId xmlns:a16="http://schemas.microsoft.com/office/drawing/2014/main" id="{3392D703-4E99-4500-9D84-425D4A7ED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671" y="5588033"/>
            <a:ext cx="37259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11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15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D626CB95-7759-4A4E-9CE6-752B9B20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373" y="3463034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2060"/>
                </a:solidFill>
                <a:latin typeface="+mn-lt"/>
              </a:rPr>
              <a:t>2,5 giờ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7" name="Rectangle 32">
            <a:extLst>
              <a:ext uri="{FF2B5EF4-FFF2-40B4-BE49-F238E27FC236}">
                <a16:creationId xmlns:a16="http://schemas.microsoft.com/office/drawing/2014/main" id="{B03503EE-74D9-4D31-A8FD-A4605B74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490" y="3441504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= 2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30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32">
            <a:extLst>
              <a:ext uri="{FF2B5EF4-FFF2-40B4-BE49-F238E27FC236}">
                <a16:creationId xmlns:a16="http://schemas.microsoft.com/office/drawing/2014/main" id="{15FDB4CC-80C4-445F-8745-E74030C7E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346" y="4999062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11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15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918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Content Placeholder 3" descr="depositphotos_159217640-stock-illustration-happy-school-kids-carto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6"/>
          <a:stretch>
            <a:fillRect/>
          </a:stretch>
        </p:blipFill>
        <p:spPr>
          <a:xfrm>
            <a:off x="773113" y="3276600"/>
            <a:ext cx="10544175" cy="3563938"/>
          </a:xfrm>
        </p:spPr>
      </p:pic>
      <p:sp>
        <p:nvSpPr>
          <p:cNvPr id="5" name="Cloud 4"/>
          <p:cNvSpPr/>
          <p:nvPr/>
        </p:nvSpPr>
        <p:spPr>
          <a:xfrm>
            <a:off x="381000" y="0"/>
            <a:ext cx="11506200" cy="32766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0772" name="Title 1"/>
          <p:cNvSpPr>
            <a:spLocks noGrp="1"/>
          </p:cNvSpPr>
          <p:nvPr>
            <p:ph type="title"/>
          </p:nvPr>
        </p:nvSpPr>
        <p:spPr>
          <a:xfrm>
            <a:off x="1752600" y="762000"/>
            <a:ext cx="9144000" cy="1981200"/>
          </a:xfrm>
        </p:spPr>
        <p:txBody>
          <a:bodyPr/>
          <a:lstStyle/>
          <a:p>
            <a:r>
              <a:rPr lang="en-US" sz="45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90065199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2318536" y="897787"/>
            <a:ext cx="904067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vi-VN" sz="2800" b="1" dirty="0">
                <a:latin typeface="Arial" panose="020B0604020202020204" pitchFamily="34" charset="0"/>
              </a:rPr>
              <a:t>xe máy đi với vận tốc 30km/giờ</a:t>
            </a:r>
            <a:r>
              <a:rPr lang="en-US" sz="2800" b="1" dirty="0">
                <a:latin typeface="Arial" panose="020B0604020202020204" pitchFamily="34" charset="0"/>
              </a:rPr>
              <a:t>.</a:t>
            </a:r>
            <a:r>
              <a:rPr lang="vi-VN" sz="2800" b="1" dirty="0">
                <a:latin typeface="Arial" panose="020B0604020202020204" pitchFamily="34" charset="0"/>
              </a:rPr>
              <a:t> Người đó đi trong 2 giờ. Tính quãng đường người đó đi được?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 km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60 km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50 km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70 km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375336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40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936738" y="874038"/>
            <a:ext cx="981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cs typeface="Times New Roman" panose="02020603050405020304" pitchFamily="18" charset="0"/>
              </a:rPr>
              <a:t>Một</a:t>
            </a:r>
            <a:r>
              <a:rPr lang="en-US" sz="3600" dirty="0">
                <a:cs typeface="Times New Roman" panose="02020603050405020304" pitchFamily="18" charset="0"/>
              </a:rPr>
              <a:t> ô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đi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quãng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dài</a:t>
            </a:r>
            <a:r>
              <a:rPr lang="en-US" sz="3600" dirty="0">
                <a:cs typeface="Times New Roman" panose="02020603050405020304" pitchFamily="18" charset="0"/>
              </a:rPr>
              <a:t> 150km </a:t>
            </a:r>
            <a:r>
              <a:rPr lang="en-US" sz="3600" dirty="0" err="1">
                <a:cs typeface="Times New Roman" panose="02020603050405020304" pitchFamily="18" charset="0"/>
              </a:rPr>
              <a:t>hết</a:t>
            </a:r>
            <a:r>
              <a:rPr lang="en-US" sz="3600" dirty="0"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cs typeface="Times New Roman" panose="02020603050405020304" pitchFamily="18" charset="0"/>
              </a:rPr>
              <a:t>giờ</a:t>
            </a:r>
            <a:r>
              <a:rPr lang="en-US" sz="360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Vận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tốc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xe</a:t>
            </a:r>
            <a:r>
              <a:rPr lang="en-US" sz="3600" dirty="0"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đó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là</a:t>
            </a:r>
            <a:r>
              <a:rPr lang="en-US" sz="3600" dirty="0">
                <a:cs typeface="Times New Roman" panose="02020603050405020304" pitchFamily="18" charset="0"/>
              </a:rPr>
              <a:t>?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375336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27" y="26220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361113" cy="1529983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361113"/>
                      <a:gd name="connsiteY0" fmla="*/ 764992 h 1529983"/>
                      <a:gd name="connsiteX1" fmla="*/ 754795 w 10361113"/>
                      <a:gd name="connsiteY1" fmla="*/ 0 h 1529983"/>
                      <a:gd name="connsiteX2" fmla="*/ 9606318 w 10361113"/>
                      <a:gd name="connsiteY2" fmla="*/ 0 h 1529983"/>
                      <a:gd name="connsiteX3" fmla="*/ 10361114 w 10361113"/>
                      <a:gd name="connsiteY3" fmla="*/ 764992 h 1529983"/>
                      <a:gd name="connsiteX4" fmla="*/ 10361113 w 10361113"/>
                      <a:gd name="connsiteY4" fmla="*/ 764992 h 1529983"/>
                      <a:gd name="connsiteX5" fmla="*/ 9606317 w 10361113"/>
                      <a:gd name="connsiteY5" fmla="*/ 1529984 h 1529983"/>
                      <a:gd name="connsiteX6" fmla="*/ 754795 w 10361113"/>
                      <a:gd name="connsiteY6" fmla="*/ 1529983 h 1529983"/>
                      <a:gd name="connsiteX7" fmla="*/ 0 w 10361113"/>
                      <a:gd name="connsiteY7" fmla="*/ 764990 h 1529983"/>
                      <a:gd name="connsiteX8" fmla="*/ 0 w 10361113"/>
                      <a:gd name="connsiteY8" fmla="*/ 764992 h 1529983"/>
                      <a:gd name="connsiteX0" fmla="*/ 0 w 10361113"/>
                      <a:gd name="connsiteY0" fmla="*/ 764992 h 1529983"/>
                      <a:gd name="connsiteX1" fmla="*/ 754795 w 10361113"/>
                      <a:gd name="connsiteY1" fmla="*/ 0 h 1529983"/>
                      <a:gd name="connsiteX2" fmla="*/ 9606318 w 10361113"/>
                      <a:gd name="connsiteY2" fmla="*/ 0 h 1529983"/>
                      <a:gd name="connsiteX3" fmla="*/ 10361114 w 10361113"/>
                      <a:gd name="connsiteY3" fmla="*/ 764992 h 1529983"/>
                      <a:gd name="connsiteX4" fmla="*/ 10361113 w 10361113"/>
                      <a:gd name="connsiteY4" fmla="*/ 764992 h 1529983"/>
                      <a:gd name="connsiteX5" fmla="*/ 9606317 w 10361113"/>
                      <a:gd name="connsiteY5" fmla="*/ 1529984 h 1529983"/>
                      <a:gd name="connsiteX6" fmla="*/ 754795 w 10361113"/>
                      <a:gd name="connsiteY6" fmla="*/ 1529983 h 1529983"/>
                      <a:gd name="connsiteX7" fmla="*/ 0 w 10361113"/>
                      <a:gd name="connsiteY7" fmla="*/ 764990 h 1529983"/>
                      <a:gd name="connsiteX8" fmla="*/ 0 w 10361113"/>
                      <a:gd name="connsiteY8" fmla="*/ 764992 h 152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361113" h="1529983" fill="none" extrusionOk="0">
                        <a:moveTo>
                          <a:pt x="0" y="764992"/>
                        </a:moveTo>
                        <a:cubicBezTo>
                          <a:pt x="77944" y="416119"/>
                          <a:pt x="223980" y="-116909"/>
                          <a:pt x="754795" y="0"/>
                        </a:cubicBezTo>
                        <a:cubicBezTo>
                          <a:pt x="4229000" y="-350388"/>
                          <a:pt x="7628586" y="-87010"/>
                          <a:pt x="9606318" y="0"/>
                        </a:cubicBezTo>
                        <a:cubicBezTo>
                          <a:pt x="10078681" y="-69333"/>
                          <a:pt x="10224119" y="332163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60463" y="1149873"/>
                          <a:pt x="9900174" y="1491072"/>
                          <a:pt x="9606317" y="1529984"/>
                        </a:cubicBezTo>
                        <a:cubicBezTo>
                          <a:pt x="6445209" y="1440351"/>
                          <a:pt x="5230467" y="1231383"/>
                          <a:pt x="754795" y="1529983"/>
                        </a:cubicBezTo>
                        <a:cubicBezTo>
                          <a:pt x="402951" y="1538320"/>
                          <a:pt x="10746" y="1318514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  <a:path w="10361113" h="1529983" stroke="0" extrusionOk="0">
                        <a:moveTo>
                          <a:pt x="0" y="764992"/>
                        </a:moveTo>
                        <a:cubicBezTo>
                          <a:pt x="34821" y="332859"/>
                          <a:pt x="324033" y="-55192"/>
                          <a:pt x="754795" y="0"/>
                        </a:cubicBezTo>
                        <a:cubicBezTo>
                          <a:pt x="3676985" y="43702"/>
                          <a:pt x="7002659" y="43442"/>
                          <a:pt x="9606318" y="0"/>
                        </a:cubicBezTo>
                        <a:cubicBezTo>
                          <a:pt x="10021172" y="27965"/>
                          <a:pt x="10425684" y="392262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16889" y="1251562"/>
                          <a:pt x="9990432" y="1530251"/>
                          <a:pt x="9606317" y="1529984"/>
                        </a:cubicBezTo>
                        <a:cubicBezTo>
                          <a:pt x="5682814" y="1495998"/>
                          <a:pt x="2966054" y="1450156"/>
                          <a:pt x="754795" y="1529983"/>
                        </a:cubicBezTo>
                        <a:cubicBezTo>
                          <a:pt x="347561" y="1439117"/>
                          <a:pt x="18625" y="1173008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  <a:path w="10361113" h="1529983" fill="none" stroke="0" extrusionOk="0">
                        <a:moveTo>
                          <a:pt x="0" y="764992"/>
                        </a:moveTo>
                        <a:cubicBezTo>
                          <a:pt x="97239" y="388890"/>
                          <a:pt x="244481" y="-108226"/>
                          <a:pt x="754795" y="0"/>
                        </a:cubicBezTo>
                        <a:cubicBezTo>
                          <a:pt x="4123203" y="-140273"/>
                          <a:pt x="7450646" y="172191"/>
                          <a:pt x="9606318" y="0"/>
                        </a:cubicBezTo>
                        <a:cubicBezTo>
                          <a:pt x="10024064" y="25201"/>
                          <a:pt x="10335320" y="362775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54674" y="1201842"/>
                          <a:pt x="9881766" y="1515957"/>
                          <a:pt x="9606317" y="1529984"/>
                        </a:cubicBezTo>
                        <a:cubicBezTo>
                          <a:pt x="6430148" y="1444924"/>
                          <a:pt x="5085232" y="1367497"/>
                          <a:pt x="754795" y="1529983"/>
                        </a:cubicBezTo>
                        <a:cubicBezTo>
                          <a:pt x="364833" y="1524325"/>
                          <a:pt x="31453" y="1262351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75612" y="959560"/>
            <a:ext cx="9655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vi-VN" sz="2800" dirty="0"/>
              <a:t>Một xe máy đi được quãng đường 200km hết 4 giờ. </a:t>
            </a:r>
            <a:endParaRPr lang="en-US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/>
              <a:t>Vận tốc của người đi xe máy là: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40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448519">
            <a:off x="163240" y="5541298"/>
            <a:ext cx="975989" cy="9847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D774BAA7-D3BE-46BE-AACF-15C52649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8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755E9266-3A6F-4546-BA12-CD8C435A8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1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13033"/>
          <a:stretch>
            <a:fillRect/>
          </a:stretch>
        </p:blipFill>
        <p:spPr bwMode="auto">
          <a:xfrm>
            <a:off x="0" y="2668588"/>
            <a:ext cx="121920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600200" y="381000"/>
            <a:ext cx="9245600" cy="1905000"/>
          </a:xfrm>
          <a:prstGeom prst="ellipse">
            <a:avLst/>
          </a:prstGeom>
          <a:solidFill>
            <a:srgbClr val="FF9933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3986B1F3-BA14-486C-9621-7B4087D7CDC0}" type="slidenum">
              <a:rPr lang="en-US" altLang="en-US" sz="1400" smtClean="0">
                <a:latin typeface="Arial" pitchFamily="34" charset="0"/>
              </a:rPr>
              <a:pPr eaLnBrk="1" hangingPunct="1"/>
              <a:t>5</a:t>
            </a:fld>
            <a:endParaRPr lang="en-US" alt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98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83FAC98-87CC-4910-9B54-3E125A202F8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D6032-E3AC-4F5E-A008-58B2B26FA834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170 km </a:t>
            </a:r>
            <a:endParaRPr lang="en-US" sz="3200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3834ADA-8484-488B-80A3-41FBA9FA4740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7A2D5-26B1-4FFC-BBFB-6BABDDAF3A42}"/>
              </a:ext>
            </a:extLst>
          </p:cNvPr>
          <p:cNvSpPr txBox="1"/>
          <p:nvPr/>
        </p:nvSpPr>
        <p:spPr>
          <a:xfrm>
            <a:off x="5059905" y="2358793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t = ?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giờ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17B77-40E6-40E9-8F9E-F05206E01F6D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243D8A-0D05-4DF3-AA0C-31F8F83AC530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F75AB-51CA-4915-9F47-B515FE793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64D80B-7BC9-4E58-B267-73BCC49520D3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4BFAF98-66FD-4B3F-9BB7-41909DCB2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398" flipH="1">
            <a:off x="882726" y="3586161"/>
            <a:ext cx="1568296" cy="100821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0DD3EC1-F9A9-40C6-9E9D-4B36DC15DCF3}"/>
              </a:ext>
            </a:extLst>
          </p:cNvPr>
          <p:cNvSpPr/>
          <p:nvPr/>
        </p:nvSpPr>
        <p:spPr>
          <a:xfrm>
            <a:off x="843080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F6CE95-C088-488D-930A-D5B83221E904}"/>
              </a:ext>
            </a:extLst>
          </p:cNvPr>
          <p:cNvSpPr txBox="1"/>
          <p:nvPr/>
        </p:nvSpPr>
        <p:spPr>
          <a:xfrm>
            <a:off x="795794" y="4392951"/>
            <a:ext cx="174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42,5 km/</a:t>
            </a:r>
            <a:r>
              <a:rPr lang="en-US" sz="2400" b="1" dirty="0" err="1">
                <a:solidFill>
                  <a:srgbClr val="C00000"/>
                </a:solidFill>
              </a:rPr>
              <a:t>giờ</a:t>
            </a:r>
            <a:endParaRPr lang="en-US" sz="24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a) </a:t>
            </a:r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toán</a:t>
            </a:r>
            <a:r>
              <a:rPr lang="en-US" sz="3200" b="1" dirty="0">
                <a:solidFill>
                  <a:srgbClr val="C00000"/>
                </a:solidFill>
              </a:rPr>
              <a:t> 1: </a:t>
            </a:r>
            <a:r>
              <a:rPr lang="en-US" sz="3200" b="1" dirty="0" err="1">
                <a:solidFill>
                  <a:srgbClr val="C00000"/>
                </a:solidFill>
              </a:rPr>
              <a:t>Một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được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170 km </a:t>
            </a:r>
            <a:r>
              <a:rPr lang="en-US" sz="3200" b="1" dirty="0" err="1">
                <a:solidFill>
                  <a:srgbClr val="C00000"/>
                </a:solidFill>
              </a:rPr>
              <a:t>với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tốc</a:t>
            </a:r>
            <a:r>
              <a:rPr lang="en-US" sz="3200" b="1" dirty="0">
                <a:solidFill>
                  <a:srgbClr val="C00000"/>
                </a:solidFill>
              </a:rPr>
              <a:t> 42,5 km/</a:t>
            </a:r>
            <a:r>
              <a:rPr lang="en-US" sz="3200" b="1" dirty="0" err="1">
                <a:solidFill>
                  <a:srgbClr val="C00000"/>
                </a:solidFill>
              </a:rPr>
              <a:t>giờ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Tính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thời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gian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đó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7501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186 L 0.73542 0.00347 " pathEditMode="relative" rAng="0" ptsTypes="AA">
                                      <p:cBhvr>
                                        <p:cTn id="53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25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55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57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30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170 km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42,5 km/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5" y="2955433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42,5 km  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82" y="3522822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170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443" y="3562826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Tóm</a:t>
            </a:r>
            <a:r>
              <a:rPr lang="en-US" altLang="en-US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tắt</a:t>
            </a:r>
            <a:endParaRPr lang="en-US" altLang="en-US" sz="3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1DDE3D-2373-4E86-92FE-C0B425203B2B}"/>
              </a:ext>
            </a:extLst>
          </p:cNvPr>
          <p:cNvGrpSpPr/>
          <p:nvPr/>
        </p:nvGrpSpPr>
        <p:grpSpPr>
          <a:xfrm>
            <a:off x="3980655" y="1583613"/>
            <a:ext cx="7185663" cy="4936457"/>
            <a:chOff x="3980655" y="1583613"/>
            <a:chExt cx="7185663" cy="4936457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FE7BDF3F-5472-4CB1-8F84-DC4B95706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4393541" y="1853365"/>
              <a:ext cx="6772777" cy="466670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725714-4A73-4FBF-ACD7-30137BA59AD0}"/>
                </a:ext>
              </a:extLst>
            </p:cNvPr>
            <p:cNvSpPr/>
            <p:nvPr/>
          </p:nvSpPr>
          <p:spPr>
            <a:xfrm>
              <a:off x="4418170" y="1726984"/>
              <a:ext cx="305133" cy="305133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3E84DA6-35E4-469B-81A1-38506FA458D1}"/>
                </a:ext>
              </a:extLst>
            </p:cNvPr>
            <p:cNvSpPr/>
            <p:nvPr/>
          </p:nvSpPr>
          <p:spPr>
            <a:xfrm>
              <a:off x="3980655" y="1583613"/>
              <a:ext cx="235906" cy="274377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1EE85BE-8401-4493-A957-E2C2F516D817}"/>
              </a:ext>
            </a:extLst>
          </p:cNvPr>
          <p:cNvSpPr txBox="1"/>
          <p:nvPr/>
        </p:nvSpPr>
        <p:spPr>
          <a:xfrm>
            <a:off x="4324314" y="3719138"/>
            <a:ext cx="68360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tô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vận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42,5 km/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A73D83-7C57-429D-8822-5D49D22BDF0D}"/>
              </a:ext>
            </a:extLst>
          </p:cNvPr>
          <p:cNvGrpSpPr/>
          <p:nvPr/>
        </p:nvGrpSpPr>
        <p:grpSpPr>
          <a:xfrm>
            <a:off x="4276818" y="1697247"/>
            <a:ext cx="6949481" cy="4822823"/>
            <a:chOff x="4276818" y="1697247"/>
            <a:chExt cx="6949481" cy="482282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9805B41-9F3A-4135-AB7F-EDFB7FBF265A}"/>
                </a:ext>
              </a:extLst>
            </p:cNvPr>
            <p:cNvGrpSpPr/>
            <p:nvPr/>
          </p:nvGrpSpPr>
          <p:grpSpPr>
            <a:xfrm>
              <a:off x="4276818" y="1697247"/>
              <a:ext cx="6931054" cy="4822823"/>
              <a:chOff x="4216561" y="1717340"/>
              <a:chExt cx="6931054" cy="482282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D9E75ED-5D45-4C10-890D-839CF5CD42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4611" b="75539"/>
              <a:stretch/>
            </p:blipFill>
            <p:spPr>
              <a:xfrm rot="20226630" flipH="1">
                <a:off x="6796383" y="1717340"/>
                <a:ext cx="1241128" cy="72577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1B06281-832F-41D7-B325-01BACB6A1A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0247" b="100000" l="0" r="100000">
                            <a14:foregroundMark x1="64631" y1="22963" x2="73113" y2="26543"/>
                            <a14:foregroundMark x1="20526" y1="90617" x2="41306" y2="99136"/>
                          </a14:backgroundRemoval>
                        </a14:imgEffect>
                      </a14:imgLayer>
                    </a14:imgProps>
                  </a:ext>
                </a:extLst>
              </a:blip>
              <a:srcRect l="3572" t="20414"/>
              <a:stretch/>
            </p:blipFill>
            <p:spPr>
              <a:xfrm>
                <a:off x="4216561" y="2610019"/>
                <a:ext cx="6931054" cy="3930144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461B8-628D-46DE-A90B-4C8F22B146FC}"/>
                </a:ext>
              </a:extLst>
            </p:cNvPr>
            <p:cNvSpPr txBox="1"/>
            <p:nvPr/>
          </p:nvSpPr>
          <p:spPr>
            <a:xfrm>
              <a:off x="4390237" y="3819923"/>
              <a:ext cx="683606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Thời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gian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xe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ô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tô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quãng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đường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dài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170 km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là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bao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nhiêu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giờ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877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170 km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42,5 km/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5" y="2955433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42,5 km  :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82" y="3522822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170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443" y="3562826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tắt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56ACE7C2-D4F8-4353-984A-C22034FAB217}"/>
              </a:ext>
            </a:extLst>
          </p:cNvPr>
          <p:cNvSpPr/>
          <p:nvPr/>
        </p:nvSpPr>
        <p:spPr>
          <a:xfrm>
            <a:off x="4455008" y="2204126"/>
            <a:ext cx="6962775" cy="424980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381" y="2330326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u="sng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u="sng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998" y="3041300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916" y="3590639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170 : 42,5  = 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01218666-0D32-49CE-939B-E8ABE6AA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67" y="4169606"/>
            <a:ext cx="3298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D5BAA592-3606-4AB2-A78B-DAB2FCF67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057" y="3612545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7955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74F4A1-2D01-4F51-B303-61A9F9152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F687D2-F303-4E2F-9458-6EB5A2450165}"/>
              </a:ext>
            </a:extLst>
          </p:cNvPr>
          <p:cNvSpPr/>
          <p:nvPr/>
        </p:nvSpPr>
        <p:spPr>
          <a:xfrm>
            <a:off x="551787" y="220648"/>
            <a:ext cx="11219844" cy="3868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id="{279AB02F-4FDE-4E52-860E-228B62D0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11728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D40FB281-B140-48CD-A361-A9C47D55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6" y="898526"/>
            <a:ext cx="6537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AE00F276-BCC9-49D1-AC08-38B1205F3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1508125"/>
            <a:ext cx="6007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170        :         42,5         =   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32F6E8-AFFC-4B38-968B-E5C036722A44}"/>
              </a:ext>
            </a:extLst>
          </p:cNvPr>
          <p:cNvCxnSpPr/>
          <p:nvPr/>
        </p:nvCxnSpPr>
        <p:spPr>
          <a:xfrm>
            <a:off x="3933825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2633BE-1908-4ECF-9514-A98E4E5DBC58}"/>
              </a:ext>
            </a:extLst>
          </p:cNvPr>
          <p:cNvCxnSpPr/>
          <p:nvPr/>
        </p:nvCxnSpPr>
        <p:spPr>
          <a:xfrm>
            <a:off x="8277225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B0A823-BB5D-4B90-9943-33362EECC92A}"/>
              </a:ext>
            </a:extLst>
          </p:cNvPr>
          <p:cNvCxnSpPr/>
          <p:nvPr/>
        </p:nvCxnSpPr>
        <p:spPr>
          <a:xfrm>
            <a:off x="6180138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33">
            <a:extLst>
              <a:ext uri="{FF2B5EF4-FFF2-40B4-BE49-F238E27FC236}">
                <a16:creationId xmlns:a16="http://schemas.microsoft.com/office/drawing/2014/main" id="{4CB24D23-481E-4A4B-8096-33809C09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2544763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(km)</a:t>
            </a:r>
          </a:p>
        </p:txBody>
      </p:sp>
      <p:sp>
        <p:nvSpPr>
          <p:cNvPr id="22" name="Text Box 33">
            <a:extLst>
              <a:ext uri="{FF2B5EF4-FFF2-40B4-BE49-F238E27FC236}">
                <a16:creationId xmlns:a16="http://schemas.microsoft.com/office/drawing/2014/main" id="{04C0C795-F149-4283-B6DF-FED8E5EC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138" y="2562225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Vận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tốc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(km/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A978E85C-6860-4DF2-8263-83050357B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8" y="2562225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17AAC302-4607-4569-ACF6-2D1CB6963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452019" y="4083705"/>
            <a:ext cx="6155280" cy="22355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B333001-4D1A-4A1A-BEA0-6287428C474E}"/>
              </a:ext>
            </a:extLst>
          </p:cNvPr>
          <p:cNvSpPr txBox="1"/>
          <p:nvPr/>
        </p:nvSpPr>
        <p:spPr>
          <a:xfrm>
            <a:off x="2845302" y="4452182"/>
            <a:ext cx="3681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tô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CC59ADB-3561-4DFB-B49F-DF9AE8E01B52}"/>
              </a:ext>
            </a:extLst>
          </p:cNvPr>
          <p:cNvSpPr/>
          <p:nvPr/>
        </p:nvSpPr>
        <p:spPr>
          <a:xfrm>
            <a:off x="2520949" y="4242759"/>
            <a:ext cx="9207501" cy="2331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6FCA79-64DE-4F55-AA79-C36B4B23897B}"/>
              </a:ext>
            </a:extLst>
          </p:cNvPr>
          <p:cNvSpPr txBox="1"/>
          <p:nvPr/>
        </p:nvSpPr>
        <p:spPr>
          <a:xfrm>
            <a:off x="2840449" y="4452182"/>
            <a:ext cx="8723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B423E-C06B-4C07-864F-396FF057DC2B}"/>
              </a:ext>
            </a:extLst>
          </p:cNvPr>
          <p:cNvSpPr txBox="1"/>
          <p:nvPr/>
        </p:nvSpPr>
        <p:spPr>
          <a:xfrm>
            <a:off x="2841083" y="5052128"/>
            <a:ext cx="872363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t = s : v</a:t>
            </a:r>
          </a:p>
        </p:txBody>
      </p:sp>
    </p:spTree>
    <p:extLst>
      <p:ext uri="{BB962C8B-B14F-4D97-AF65-F5344CB8AC3E}">
        <p14:creationId xmlns:p14="http://schemas.microsoft.com/office/powerpoint/2010/main" val="3905227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6" grpId="1"/>
      <p:bldP spid="27" grpId="0" animBg="1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925</Words>
  <Application>Microsoft Office PowerPoint</Application>
  <PresentationFormat>Màn hình rộng</PresentationFormat>
  <Paragraphs>133</Paragraphs>
  <Slides>19</Slides>
  <Notes>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TIẾT HỌC 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54</cp:revision>
  <dcterms:created xsi:type="dcterms:W3CDTF">2022-02-28T09:08:26Z</dcterms:created>
  <dcterms:modified xsi:type="dcterms:W3CDTF">2023-11-13T01:46:05Z</dcterms:modified>
</cp:coreProperties>
</file>