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73" r:id="rId7"/>
    <p:sldId id="274" r:id="rId8"/>
    <p:sldId id="277" r:id="rId9"/>
    <p:sldId id="278" r:id="rId10"/>
    <p:sldId id="281" r:id="rId11"/>
    <p:sldId id="265" r:id="rId12"/>
    <p:sldId id="267" r:id="rId13"/>
    <p:sldId id="268" r:id="rId14"/>
    <p:sldId id="282" r:id="rId15"/>
    <p:sldId id="283" r:id="rId16"/>
    <p:sldId id="280" r:id="rId17"/>
    <p:sldId id="279" r:id="rId18"/>
    <p:sldId id="272" r:id="rId19"/>
    <p:sldId id="266" r:id="rId20"/>
    <p:sldId id="285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5F062-4578-43B4-9A6D-AA7B683BCD7E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BCCDA-EF95-4F0F-BC40-DDEC517F9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38CE597C-681F-45A5-B5C8-31007A4DA7CA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7B8936F6-BDC0-4FCA-A46A-1E760DCD0C68}" type="slidenum">
              <a:rPr lang="en-US" altLang="en-US" sz="1200">
                <a:latin typeface="Calibri" pitchFamily="34" charset="0"/>
              </a:rPr>
              <a:pPr algn="r" eaLnBrk="1" hangingPunct="1"/>
              <a:t>2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4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6C0FC1BE-C847-4239-82B8-6C37B65C3529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Gọi 2 HS trả lời gv nhận xét ghi điểm, HS thực hiện 2 bài tập vào bảng con. Nhận xét phần kiểm tra bài cũ</a:t>
            </a:r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7ED5C3BE-FF12-438A-95BA-1C961BE1EBA1}" type="slidenum">
              <a:rPr lang="en-US" altLang="en-US" sz="1200">
                <a:latin typeface="Calibri" pitchFamily="34" charset="0"/>
              </a:rPr>
              <a:pPr algn="r" eaLnBrk="1" hangingPunct="1"/>
              <a:t>7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59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CD780C8E-2385-48DD-AEB2-BEC4485A0F2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HS xác định yêu cầu. Ở bài tập b, c có thực ngay không?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Đổi(Đvđ ở số bị trừ).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HD HS cách trình bày bảng</a:t>
            </a:r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FC8DED28-42BC-4702-B38E-3A883254C3C2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12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15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CEF6200F-8DD5-4219-8C9B-FAF235DF7E78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30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Củng cố: Nhắc lại quy tắc trừ số đo thời gian</a:t>
            </a:r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D64AE5D2-8A8E-455B-BCD5-491A760C2876}" type="slidenum">
              <a:rPr lang="en-US" altLang="en-US" sz="1200">
                <a:latin typeface="Calibri" pitchFamily="34" charset="0"/>
              </a:rPr>
              <a:pPr algn="r" eaLnBrk="1" hangingPunct="1"/>
              <a:t>15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2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06ECEA0A-163E-42B6-AEB8-06183DE3C0FF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Củng cố: Nhắc lại quy tắc trừ số đo thời gian</a:t>
            </a:r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D1BF6777-F161-4C81-8DF7-F657CBDBD7F4}" type="slidenum">
              <a:rPr lang="en-US" altLang="en-US" sz="1200">
                <a:latin typeface="Calibri" pitchFamily="34" charset="0"/>
              </a:rPr>
              <a:pPr algn="r" eaLnBrk="1" hangingPunct="1"/>
              <a:t>18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6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FE60759C-15FB-47FC-BED2-0E1E7317DC1D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r" eaLnBrk="1" hangingPunct="1"/>
            <a:fld id="{8223D9BD-7519-4064-940D-972068D364BF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20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3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9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7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0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588A3-6586-45EC-A4CC-231A93AD3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C333A2-EB02-454E-87F9-B6228AB2B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7CA050-6A98-41D7-965D-7FD3BF83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A39E45-01B2-4143-8358-C73B5A24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778B25-023F-4684-9C7C-2BAB435E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4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D0D68-64F3-43C2-BDA0-C29C3744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0421CB-984A-4082-948E-A0D90B564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C8B226-030D-4C33-9BEB-1AC10BF3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32C04A-AF27-40E1-9340-2B47D994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76510B-5DCE-40E5-AC95-508EDCC1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1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EA572-9AF5-4B21-B211-60E8F379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4ECE73-2C0B-494E-BFC3-6A1E810CB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33352B-819A-48A5-8414-77823F7B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883555-55E6-47D5-8D15-91AC7F5F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8BC9D-FDCF-4835-B057-FEA5C7DA1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80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F1C262-F533-4498-A4F5-E2821204A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A2C6C4-87EA-459C-8680-B47EEADAD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9E210D-3BA8-4310-AA17-E196F562F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D646FC-025B-4D29-8DD4-4FAD9A88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9ED33D-191A-4D1F-A42F-40FF9BA90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0A78D-6FF6-4D99-89CC-16F3E20E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2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A6088-9127-4F20-9A31-CE0DD60F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216BE1-D1AF-4293-B590-74F0BE869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EBA98C-3A92-4B79-869E-7B08A4D3C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7797882-74C3-4D79-B6E1-915928A13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D2CF65F-3EA7-476F-ADFC-801C52220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75F60B-7C9C-48BD-9D80-E92AB157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37BE79B-2D77-436B-B2DD-C731ECA1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6A41435-5A39-4902-8FF8-859E626BA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6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0F6BD-71C3-44CA-9EA2-6E7F8106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BF89EE-7485-4F8A-A385-F470C2D3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845E445-4644-43FE-9A99-1B4EFF52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6AD47F-4554-4302-9113-D0019227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63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EA6A1B6-9BEC-45F4-87A0-D839BE0F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260F2EE-D0AF-4282-AE95-348CDC59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F5E0E78-5B82-4FD2-A5B0-684A697D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10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18249-88D6-4EA9-BCAF-1A762494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7522BB-8238-4DC7-863C-6C6820431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0F7279-E2B6-41B4-9209-CE24E218C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17DDE8-3663-43C6-9EA2-A088E1BF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7A5845-218F-4ED7-9D78-08678505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FCCE26-650D-4481-8B5E-64886B18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3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1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21EF1-7518-4BE3-BCA5-D70FA484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02CAE3-DBB6-4D02-BF4F-2470087E0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A39B82-D75B-407C-8C40-C6928B16C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BD16AE-0A53-48EB-A3B9-46629AF5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4C02E5-C1AA-46CF-8892-1F16861E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2A2815-F374-41DA-94E4-78CBDAEF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48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AD06A-CB26-42DD-B137-793E011B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F6CFB3-D9DA-421C-944C-68DB5CA4B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267AD7-BF8C-4170-A409-D963D8700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508D5-220D-4949-B5A6-E1D073758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258DE4-75C6-431C-AE74-82707971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38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04A168-15C1-44AB-BE39-8025A3779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6609CD-22CC-4BC1-9878-A5392A756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8BE057-B288-4046-B4B4-67F117B7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BC0C25-42C1-46C4-8CAD-69AC6C56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E136A8-330F-4BF8-9BDB-5217F2B3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5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8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8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2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4F1BE-1206-4A55-B6BB-D2F065C4BE28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645A-DD94-4DED-AE90-14F99A4E6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8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9D2E780-FE8C-4B23-ABDD-E0608402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840021-F1F0-4397-B135-298CE6D87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A5B101-51C2-462D-A382-19331C393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8E832-B1B6-448E-8930-8685E03687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80CDC-EB6B-4FBC-B959-430B4ABF4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AB9418-0165-4E86-93A0-EA7C46B76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D967D-09BD-4D6E-984A-EB636789FE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10001"/>
          <a:stretch>
            <a:fillRect/>
          </a:stretch>
        </p:blipFill>
        <p:spPr bwMode="auto">
          <a:xfrm>
            <a:off x="0" y="7937"/>
            <a:ext cx="12192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2133600" y="873803"/>
            <a:ext cx="82296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4400" b="1" dirty="0" err="1" smtClean="0">
                <a:solidFill>
                  <a:srgbClr val="FF0000"/>
                </a:solidFill>
              </a:rPr>
              <a:t>TOÁN</a:t>
            </a:r>
            <a:r>
              <a:rPr lang="en-GB" sz="4400" b="1" dirty="0" smtClean="0">
                <a:solidFill>
                  <a:srgbClr val="FF0000"/>
                </a:solidFill>
              </a:rPr>
              <a:t>- </a:t>
            </a:r>
            <a:r>
              <a:rPr lang="en-GB" sz="4400" b="1" dirty="0" err="1">
                <a:solidFill>
                  <a:srgbClr val="FF0000"/>
                </a:solidFill>
              </a:rPr>
              <a:t>LỚP</a:t>
            </a: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dirty="0" smtClean="0">
                <a:solidFill>
                  <a:srgbClr val="FF0000"/>
                </a:solidFill>
              </a:rPr>
              <a:t>5</a:t>
            </a:r>
            <a:endParaRPr lang="en-GB" sz="44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TRỪ SỐ ĐO THỜI GIAN</a:t>
            </a:r>
          </a:p>
          <a:p>
            <a:pPr algn="ctr">
              <a:lnSpc>
                <a:spcPct val="150000"/>
              </a:lnSpc>
            </a:pPr>
            <a:endParaRPr lang="en-GB" sz="1000" dirty="0"/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4294780" y="3352800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sz="2800" b="1" dirty="0"/>
              <a:t>SGK </a:t>
            </a:r>
            <a:r>
              <a:rPr lang="en-US" sz="2800" b="1" dirty="0" err="1"/>
              <a:t>trang</a:t>
            </a:r>
            <a:r>
              <a:rPr lang="en-US" sz="2800" b="1" dirty="0"/>
              <a:t> 132</a:t>
            </a:r>
            <a:r>
              <a:rPr lang="en-US" sz="2800" b="1"/>
              <a:t>, </a:t>
            </a:r>
            <a:r>
              <a:rPr lang="en-US" sz="2800" b="1" smtClean="0"/>
              <a:t>133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23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685800" y="2514600"/>
            <a:ext cx="11201400" cy="4267200"/>
          </a:xfrm>
          <a:prstGeom prst="wedgeEllipseCallout">
            <a:avLst>
              <a:gd name="adj1" fmla="val -52465"/>
              <a:gd name="adj2" fmla="val 553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en-US" altLang="en-US" sz="2800" b="1" dirty="0"/>
              <a:t>LƯU Ý:</a:t>
            </a:r>
          </a:p>
          <a:p>
            <a:pPr algn="ctr" eaLnBrk="1" hangingPunct="1">
              <a:lnSpc>
                <a:spcPct val="130000"/>
              </a:lnSpc>
              <a:defRPr/>
            </a:pPr>
            <a:r>
              <a:rPr lang="vi-VN" altLang="en-US" sz="2800" b="1" dirty="0"/>
              <a:t>Khi thực hiện phép trừ số đo thời gian, ta trừ theo từng loại đơn vị, gặp trường hợp số đo ở đơn vị số bị trừ nhỏ hơn số đo tương ứng ở số trừ thì ta chuyển 1 đơn vị ở hàng lớn hơn liền kề sang đơn vị nhỏ hơn rồi thực hiện phép trừ như bình thường.</a:t>
            </a:r>
            <a:endParaRPr lang="en-US" altLang="en-US" sz="28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1371600"/>
            <a:ext cx="1135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altLang="en-US" sz="2800" b="1" kern="0" dirty="0" err="1">
                <a:solidFill>
                  <a:srgbClr val="800000"/>
                </a:solidFill>
              </a:rPr>
              <a:t>Khi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thực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hiện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phép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trừ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đo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thời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gian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mà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đo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theo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đơn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vị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nào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đó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của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bị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trừ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bé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hơn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đo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tương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ứng</a:t>
            </a:r>
            <a:r>
              <a:rPr lang="en-US" altLang="en-US" sz="2800" b="1" kern="0" dirty="0">
                <a:solidFill>
                  <a:srgbClr val="800000"/>
                </a:solidFill>
              </a:rPr>
              <a:t> ở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số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trừ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thì</a:t>
            </a:r>
            <a:r>
              <a:rPr lang="en-US" altLang="en-US" sz="2800" b="1" kern="0" dirty="0">
                <a:solidFill>
                  <a:srgbClr val="800000"/>
                </a:solidFill>
              </a:rPr>
              <a:t> ta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làm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như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thế</a:t>
            </a:r>
            <a:r>
              <a:rPr lang="en-US" altLang="en-US" sz="2800" b="1" kern="0" dirty="0">
                <a:solidFill>
                  <a:srgbClr val="800000"/>
                </a:solidFill>
              </a:rPr>
              <a:t> </a:t>
            </a:r>
            <a:r>
              <a:rPr lang="en-US" altLang="en-US" sz="2800" b="1" kern="0" dirty="0" err="1">
                <a:solidFill>
                  <a:srgbClr val="800000"/>
                </a:solidFill>
              </a:rPr>
              <a:t>nào</a:t>
            </a:r>
            <a:r>
              <a:rPr lang="en-US" altLang="en-US" sz="2800" b="1" kern="0" dirty="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052639" y="0"/>
            <a:ext cx="7812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vi-VN" altLang="en-US" sz="3200" b="1" smtClean="0">
                <a:solidFill>
                  <a:srgbClr val="0000FF"/>
                </a:solidFill>
              </a:rPr>
              <a:t>Toán</a:t>
            </a:r>
            <a:endParaRPr lang="vi-VN" altLang="en-US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vi-VN" altLang="en-US" sz="3200" b="1" dirty="0">
                <a:solidFill>
                  <a:srgbClr val="0000FF"/>
                </a:solidFill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</a:rPr>
              <a:t>Trừ số đo thời gian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904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0825"/>
            <a:ext cx="9525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1"/>
          <p:cNvSpPr>
            <a:spLocks noChangeArrowheads="1" noChangeShapeType="1" noTextEdit="1"/>
          </p:cNvSpPr>
          <p:nvPr/>
        </p:nvSpPr>
        <p:spPr bwMode="auto">
          <a:xfrm>
            <a:off x="3124200" y="3582988"/>
            <a:ext cx="6781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-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thực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hành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0919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793081" y="990600"/>
            <a:ext cx="5791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  a) 23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25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giây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– 15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12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giây</a:t>
            </a:r>
            <a:endParaRPr lang="en-US" altLang="en-US" sz="2600" b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/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  b) 54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21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giây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– 21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34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giây</a:t>
            </a:r>
            <a:endParaRPr lang="en-US" altLang="en-US" sz="2600" b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/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  c) 22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giơ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̀ 15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 – 12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giơ</a:t>
            </a:r>
            <a:r>
              <a:rPr lang="en-US" altLang="en-US" sz="2600" b="1" dirty="0">
                <a:solidFill>
                  <a:srgbClr val="000000"/>
                </a:solidFill>
                <a:latin typeface="Cambria" pitchFamily="18" charset="0"/>
              </a:rPr>
              <a:t>̀ 35 </a:t>
            </a:r>
            <a:r>
              <a:rPr lang="en-US" altLang="en-US" sz="2600" b="1" dirty="0" err="1">
                <a:solidFill>
                  <a:srgbClr val="000000"/>
                </a:solidFill>
                <a:latin typeface="Cambria" pitchFamily="18" charset="0"/>
              </a:rPr>
              <a:t>phút</a:t>
            </a:r>
            <a:r>
              <a:rPr lang="en-US" altLang="en-US" sz="26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altLang="en-US" sz="26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492825" y="3172715"/>
            <a:ext cx="289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a)  23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25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905575" y="3582291"/>
            <a:ext cx="2590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15 phút 12 giây</a:t>
            </a:r>
          </a:p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   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708161" y="555444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en-US" sz="2400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14792" y="335936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956460" y="4031385"/>
            <a:ext cx="206533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1899224" y="4031553"/>
            <a:ext cx="2290677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2803219" y="6246813"/>
            <a:ext cx="2461943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8539179" y="4017098"/>
            <a:ext cx="21939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752443" y="5523958"/>
            <a:ext cx="381000" cy="47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389666" y="3318025"/>
            <a:ext cx="617808" cy="34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b="1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127720" y="3311774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en-US" sz="24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919989" y="3990278"/>
            <a:ext cx="14303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C0000"/>
                </a:solidFill>
                <a:latin typeface="Cambria" pitchFamily="18" charset="0"/>
              </a:rPr>
              <a:t> 13 giây</a:t>
            </a:r>
          </a:p>
          <a:p>
            <a:pPr algn="ctr"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328819" y="3155950"/>
            <a:ext cx="326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b)   54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21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820944" y="3567545"/>
            <a:ext cx="2605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21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34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9142133" y="3983038"/>
            <a:ext cx="1789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C0000"/>
                </a:solidFill>
                <a:latin typeface="Cambria" pitchFamily="18" charset="0"/>
              </a:rPr>
              <a:t>    47 giây</a:t>
            </a:r>
          </a:p>
          <a:p>
            <a:pPr algn="ctr"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8432520" y="3540125"/>
            <a:ext cx="2438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21 phút 34 giây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8432520" y="3127375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53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81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endParaRPr lang="en-US" sz="2400" b="1" dirty="0">
              <a:solidFill>
                <a:srgbClr val="0000CC"/>
              </a:solidFill>
              <a:latin typeface="Cambria" pitchFamily="18" charset="0"/>
            </a:endParaRPr>
          </a:p>
          <a:p>
            <a:pPr eaLnBrk="1" hangingPunct="1"/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927045" y="5773738"/>
            <a:ext cx="2463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12 giờ 35 phút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473020" y="5348288"/>
            <a:ext cx="2895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c)   22 giờ 15 phút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965534" y="5330825"/>
            <a:ext cx="25749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21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giơ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̀ 75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6927433" y="6226175"/>
            <a:ext cx="224848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 b="1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6943308" y="5773738"/>
            <a:ext cx="2362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12 giờ 35 phút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7867813" y="6267160"/>
            <a:ext cx="1308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C0000"/>
                </a:solidFill>
                <a:latin typeface="Cambria" pitchFamily="18" charset="0"/>
              </a:rPr>
              <a:t>40 </a:t>
            </a:r>
            <a:r>
              <a:rPr lang="en-US" sz="2400" b="1" dirty="0" err="1">
                <a:solidFill>
                  <a:srgbClr val="CC0000"/>
                </a:solidFill>
                <a:latin typeface="Cambria" pitchFamily="18" charset="0"/>
              </a:rPr>
              <a:t>phút</a:t>
            </a:r>
            <a:endParaRPr lang="en-US" sz="2400" b="1" dirty="0">
              <a:solidFill>
                <a:srgbClr val="CC0000"/>
              </a:solidFill>
              <a:latin typeface="Cambria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2956799" y="27710"/>
            <a:ext cx="6533571" cy="73574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 (SGK-133): </a:t>
            </a:r>
            <a:r>
              <a:rPr lang="en-US" sz="2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en-US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026225" y="3963290"/>
            <a:ext cx="1181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C0000"/>
                </a:solidFill>
                <a:latin typeface="Cambria" pitchFamily="18" charset="0"/>
              </a:rPr>
              <a:t>8 </a:t>
            </a:r>
            <a:r>
              <a:rPr lang="en-US" sz="2400" b="1" dirty="0" err="1">
                <a:solidFill>
                  <a:srgbClr val="CC0000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CC0000"/>
                </a:solidFill>
                <a:latin typeface="Cambria" pitchFamily="18" charset="0"/>
              </a:rPr>
              <a:t>  </a:t>
            </a:r>
          </a:p>
          <a:p>
            <a:pPr algn="ctr"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996849" y="3021014"/>
            <a:ext cx="528637" cy="1169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5268914" y="2570163"/>
            <a:ext cx="539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b)   54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21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= 53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81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giây</a:t>
            </a:r>
            <a:endParaRPr lang="en-US" sz="2400" b="1" dirty="0">
              <a:solidFill>
                <a:srgbClr val="0000CC"/>
              </a:solidFill>
              <a:latin typeface="Cambria" pitchFamily="18" charset="0"/>
            </a:endParaRPr>
          </a:p>
          <a:p>
            <a:pPr eaLnBrk="1" hangingPunct="1"/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8416646" y="3971925"/>
            <a:ext cx="13493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CC0000"/>
                </a:solidFill>
                <a:latin typeface="Cambria" pitchFamily="18" charset="0"/>
              </a:rPr>
              <a:t>32 phút</a:t>
            </a:r>
          </a:p>
          <a:p>
            <a:pPr algn="ctr" eaLnBrk="1" hangingPunct="1"/>
            <a:r>
              <a:rPr lang="en-US" sz="2400" b="1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925584" y="5184775"/>
            <a:ext cx="528637" cy="13287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4181476" y="4651375"/>
            <a:ext cx="46529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22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giơ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̀ 15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= 21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giơ</a:t>
            </a:r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̀ 75 </a:t>
            </a:r>
            <a:r>
              <a:rPr lang="en-US" sz="2400" b="1" dirty="0" err="1">
                <a:solidFill>
                  <a:srgbClr val="0000CC"/>
                </a:solidFill>
                <a:latin typeface="Cambria" pitchFamily="18" charset="0"/>
              </a:rPr>
              <a:t>phút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  <a:p>
            <a:pPr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7074495" y="6278563"/>
            <a:ext cx="9604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CC0000"/>
                </a:solidFill>
                <a:latin typeface="Cambria" pitchFamily="18" charset="0"/>
              </a:rPr>
              <a:t>9 </a:t>
            </a:r>
            <a:r>
              <a:rPr lang="en-US" sz="2400" b="1" dirty="0" err="1">
                <a:solidFill>
                  <a:srgbClr val="CC0000"/>
                </a:solidFill>
                <a:latin typeface="Cambria" pitchFamily="18" charset="0"/>
              </a:rPr>
              <a:t>giơ</a:t>
            </a:r>
            <a:r>
              <a:rPr lang="en-US" sz="2400" b="1" dirty="0">
                <a:solidFill>
                  <a:srgbClr val="CC0000"/>
                </a:solidFill>
                <a:latin typeface="Cambria" pitchFamily="18" charset="0"/>
              </a:rPr>
              <a:t>̀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7130852" y="3554414"/>
            <a:ext cx="18081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1600" b="1" dirty="0" err="1">
                <a:solidFill>
                  <a:srgbClr val="0000CC"/>
                </a:solidFill>
                <a:latin typeface="Cambria" pitchFamily="18" charset="0"/>
              </a:rPr>
              <a:t>Đổi</a:t>
            </a:r>
            <a:r>
              <a:rPr lang="en-US" sz="16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1600" b="1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endParaRPr lang="en-US" sz="1600" b="1" dirty="0">
              <a:solidFill>
                <a:srgbClr val="0000CC"/>
              </a:solidFill>
              <a:latin typeface="Cambria" pitchFamily="18" charset="0"/>
            </a:endParaRPr>
          </a:p>
          <a:p>
            <a:pPr algn="just" eaLnBrk="1" hangingPunct="1"/>
            <a:r>
              <a:rPr lang="en-US" sz="2400" b="1" dirty="0">
                <a:solidFill>
                  <a:srgbClr val="0000CC"/>
                </a:solidFill>
                <a:latin typeface="Cambria" pitchFamily="18" charset="0"/>
              </a:rPr>
              <a:t>   </a:t>
            </a:r>
            <a:endParaRPr lang="en-US" sz="24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5265163" y="5684694"/>
            <a:ext cx="1808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sz="2000" b="1" dirty="0" err="1">
                <a:solidFill>
                  <a:srgbClr val="0000CC"/>
                </a:solidFill>
                <a:latin typeface="Cambria" pitchFamily="18" charset="0"/>
              </a:rPr>
              <a:t>Đổi</a:t>
            </a:r>
            <a:r>
              <a:rPr lang="en-US" sz="20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endParaRPr lang="en-US" sz="2000" b="1" dirty="0">
              <a:solidFill>
                <a:srgbClr val="0000CC"/>
              </a:solidFill>
              <a:latin typeface="Cambria" pitchFamily="18" charset="0"/>
            </a:endParaRPr>
          </a:p>
          <a:p>
            <a:pPr algn="just" eaLnBrk="1" hangingPunct="1"/>
            <a:r>
              <a:rPr lang="en-US" sz="3200" b="1" dirty="0">
                <a:solidFill>
                  <a:srgbClr val="0000CC"/>
                </a:solidFill>
                <a:latin typeface="Cambria" pitchFamily="18" charset="0"/>
              </a:rPr>
              <a:t>   </a:t>
            </a:r>
            <a:endParaRPr lang="en-US" sz="3200" b="1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allAtOnce"/>
      <p:bldP spid="13317" grpId="0"/>
      <p:bldP spid="13318" grpId="0"/>
      <p:bldP spid="13328" grpId="0"/>
      <p:bldP spid="13329" grpId="0"/>
      <p:bldP spid="13330" grpId="0"/>
      <p:bldP spid="13331" grpId="0"/>
      <p:bldP spid="13332" grpId="0"/>
      <p:bldP spid="13333" grpId="0"/>
      <p:bldP spid="13336" grpId="0"/>
      <p:bldP spid="13337" grpId="0"/>
      <p:bldP spid="13338" grpId="0"/>
      <p:bldP spid="13340" grpId="0"/>
      <p:bldP spid="13341" grpId="0"/>
      <p:bldP spid="33" grpId="0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/>
      <p:bldP spid="38" grpId="1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2956799" y="27710"/>
            <a:ext cx="6533571" cy="7357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</a:t>
            </a:r>
            <a:r>
              <a:rPr lang="en-US" sz="2800" b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(SGK-133): </a:t>
            </a:r>
            <a:r>
              <a:rPr lang="en-US" sz="28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en-US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299" y="934697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23 ngày 12 giờ -  3 ngày 8 giờ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3584" y="935487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14 ngày 15 giờ -  3 ngày 17 giờ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36576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13 năm 2 tháng -  8 năm 6 tháng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79298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ngày 12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37065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 ngày   8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418" y="2023820"/>
            <a:ext cx="26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84454" y="2868858"/>
            <a:ext cx="23720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2893879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7900" y="1425698"/>
            <a:ext cx="58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Đổi: 14 ngày 15 giờ = 13 ngày 39 giờ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0" y="1843239"/>
            <a:ext cx="24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ngày 39 giờ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1596" y="2351397"/>
            <a:ext cx="24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ngày 17 giờ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9435" y="286885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ngày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68218" y="2074071"/>
            <a:ext cx="26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122803" y="2898982"/>
            <a:ext cx="237200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08807" y="2868858"/>
            <a:ext cx="1113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giờ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2015" y="2841993"/>
            <a:ext cx="133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ngày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5575" y="4127638"/>
            <a:ext cx="5993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Đổi: 13 năm 2 tháng = 12 năm 14 tháng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3299" y="4550675"/>
            <a:ext cx="272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năm 14 tháng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7720" y="5094684"/>
            <a:ext cx="2726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năm   6 tháng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14938" y="4728325"/>
            <a:ext cx="265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433299" y="5595711"/>
            <a:ext cx="26895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42135" y="5638905"/>
            <a:ext cx="131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tháng 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5598" y="5598091"/>
            <a:ext cx="129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năm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2956799" y="27710"/>
            <a:ext cx="6533571" cy="73574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80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r>
              <a:rPr lang="en-US" sz="2800" b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</a:t>
            </a:r>
            <a:r>
              <a:rPr lang="en-US" sz="2800" b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SGK-133</a:t>
            </a:r>
            <a:r>
              <a:rPr lang="en-US" sz="2800" b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  <a:endParaRPr lang="en-US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1165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đi từ A lúc 6 giờ 45 phút và đến B lúc 8 giờ 30 phút. Giữa đường người đó nghỉ 15 phút. Hỏi nếu không kể thời gian nghỉ, người đó đi quãng đường AB hết bao nhiêu thời gian?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218872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275" y="2566461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Để biết người đó đi quãng đường AB hết bao nhiêu thời gian ta làm như thế nào?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275" y="3453795"/>
            <a:ext cx="1180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 có thể thực hiện phép trừ 8 giờ 30 phút – 6 giờ 45 phút – 15 phút được không?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28936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Đổi 8 giờ 30 phút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428936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 90 phút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9" y="4792368"/>
            <a:ext cx="1097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toán trở thành: 7 giờ 90 phút – 6 giờ 45 phút – 15 phút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5367" y="2754010"/>
            <a:ext cx="613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 smtClean="0">
                <a:solidFill>
                  <a:srgbClr val="FF0000"/>
                </a:solidFill>
                <a:latin typeface="+mj-lt"/>
              </a:rPr>
              <a:t>Đổi : </a:t>
            </a:r>
            <a:r>
              <a:rPr lang="vi-VN" sz="32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8 giờ 30 </a:t>
            </a:r>
            <a:r>
              <a:rPr lang="vi-VN" sz="32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phút = </a:t>
            </a:r>
            <a:r>
              <a:rPr lang="vi-VN" sz="3200" b="1" i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7 giờ 90 </a:t>
            </a:r>
            <a:r>
              <a:rPr lang="vi-VN" sz="32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phút  </a:t>
            </a:r>
            <a:r>
              <a:rPr lang="vi-VN" sz="3200" b="1" i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997" y="3392239"/>
            <a:ext cx="1112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Không kể thời gian nghỉ, người đó đi quãng đường AB hết số thời gian là: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398219"/>
            <a:ext cx="6925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7 giờ 90 phút – 6 giờ 45 phút – 15 phút =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92636" y="4378007"/>
            <a:ext cx="3084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 giờ 30 phút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5192424"/>
            <a:ext cx="407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Đáp số: 1 giờ 30 phút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0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1785582" y="1524000"/>
            <a:ext cx="979681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vi-VN" sz="32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3200" b="1" dirty="0" err="1">
                <a:latin typeface="Cambria" pitchFamily="18" charset="0"/>
              </a:rPr>
              <a:t>Khi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tr</a:t>
            </a:r>
            <a:r>
              <a:rPr lang="vi-VN" sz="3200" b="1" dirty="0">
                <a:latin typeface="Cambria" pitchFamily="18" charset="0"/>
              </a:rPr>
              <a:t>ừ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sô</a:t>
            </a:r>
            <a:r>
              <a:rPr lang="en-US" sz="3200" b="1" dirty="0">
                <a:latin typeface="Cambria" pitchFamily="18" charset="0"/>
              </a:rPr>
              <a:t>́ </a:t>
            </a:r>
            <a:r>
              <a:rPr lang="en-US" sz="3200" b="1" dirty="0" err="1">
                <a:latin typeface="Cambria" pitchFamily="18" charset="0"/>
              </a:rPr>
              <a:t>đo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thời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gian</a:t>
            </a:r>
            <a:r>
              <a:rPr lang="en-US" sz="3200" b="1" dirty="0">
                <a:latin typeface="Cambria" pitchFamily="18" charset="0"/>
              </a:rPr>
              <a:t> có </a:t>
            </a:r>
            <a:r>
              <a:rPr lang="en-US" sz="3200" b="1" dirty="0" err="1">
                <a:latin typeface="Cambria" pitchFamily="18" charset="0"/>
              </a:rPr>
              <a:t>nhiều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loại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en-US" sz="3200" b="1" dirty="0" err="1">
                <a:latin typeface="Cambria" pitchFamily="18" charset="0"/>
              </a:rPr>
              <a:t>đơn</a:t>
            </a:r>
            <a:r>
              <a:rPr lang="en-US" sz="3200" b="1" dirty="0">
                <a:latin typeface="Cambria" pitchFamily="18" charset="0"/>
              </a:rPr>
              <a:t> vị ta </a:t>
            </a:r>
            <a:r>
              <a:rPr lang="en-US" sz="3200" b="1" dirty="0" err="1">
                <a:latin typeface="Cambria" pitchFamily="18" charset="0"/>
              </a:rPr>
              <a:t>làm</a:t>
            </a:r>
            <a:r>
              <a:rPr lang="en-US" sz="3200" b="1" dirty="0">
                <a:latin typeface="Cambria" pitchFamily="18" charset="0"/>
              </a:rPr>
              <a:t> </a:t>
            </a:r>
            <a:r>
              <a:rPr lang="vi-VN" sz="3200" b="1" dirty="0">
                <a:latin typeface="Cambria" pitchFamily="18" charset="0"/>
              </a:rPr>
              <a:t>như sau: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524000" y="2895600"/>
            <a:ext cx="891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vi-VN" altLang="en-US" sz="3200" b="1" dirty="0">
                <a:solidFill>
                  <a:srgbClr val="FF0000"/>
                </a:solidFill>
                <a:latin typeface="Cambria" pitchFamily="18" charset="0"/>
              </a:rPr>
              <a:t>Đặt tính thẳng cột theo đơn vị đo</a:t>
            </a:r>
          </a:p>
          <a:p>
            <a:pPr eaLnBrk="1" hangingPunct="1">
              <a:buFontTx/>
              <a:buChar char="-"/>
            </a:pPr>
            <a:r>
              <a:rPr lang="vi-VN" altLang="en-US" sz="3200" b="1" dirty="0">
                <a:solidFill>
                  <a:srgbClr val="FF0000"/>
                </a:solidFill>
                <a:latin typeface="Cambria" pitchFamily="18" charset="0"/>
              </a:rPr>
              <a:t>Đổi đơn vị đo ở số bị trừ ( nếu có)</a:t>
            </a:r>
          </a:p>
          <a:p>
            <a:pPr eaLnBrk="1" hangingPunct="1"/>
            <a:r>
              <a:rPr lang="vi-VN" altLang="en-US" sz="3200" dirty="0">
                <a:solidFill>
                  <a:srgbClr val="FF0000"/>
                </a:solidFill>
                <a:latin typeface="Cambria" pitchFamily="18" charset="0"/>
              </a:rPr>
              <a:t>-</a:t>
            </a:r>
            <a:r>
              <a:rPr lang="vi-VN" altLang="en-US" sz="3200" b="1" dirty="0">
                <a:solidFill>
                  <a:srgbClr val="FF0000"/>
                </a:solidFill>
                <a:latin typeface="Cambria" pitchFamily="18" charset="0"/>
              </a:rPr>
              <a:t> Trừ thẳng cột theo từng loại đơn vị đo</a:t>
            </a:r>
            <a:endParaRPr lang="en-US" altLang="en-US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2052639" y="0"/>
            <a:ext cx="7812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vi-VN" altLang="en-US" sz="3200" b="1" smtClean="0">
                <a:solidFill>
                  <a:srgbClr val="0000FF"/>
                </a:solidFill>
              </a:rPr>
              <a:t>Toán </a:t>
            </a:r>
            <a:endParaRPr lang="vi-VN" altLang="en-US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vi-VN" altLang="en-US" sz="3200" b="1" dirty="0">
                <a:solidFill>
                  <a:srgbClr val="0000FF"/>
                </a:solidFill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</a:rPr>
              <a:t>Trừ số đo thời gian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785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0825"/>
            <a:ext cx="9525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11"/>
          <p:cNvSpPr>
            <a:spLocks noChangeArrowheads="1" noChangeShapeType="1" noTextEdit="1"/>
          </p:cNvSpPr>
          <p:nvPr/>
        </p:nvSpPr>
        <p:spPr bwMode="auto">
          <a:xfrm>
            <a:off x="3124200" y="3582988"/>
            <a:ext cx="6781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Vận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dụng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2901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>
          <a:xfrm>
            <a:off x="5105400" y="2299855"/>
            <a:ext cx="1447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00400" y="3629891"/>
            <a:ext cx="594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70C0"/>
                </a:solidFill>
                <a:latin typeface="Times" pitchFamily="34" charset="0"/>
              </a:rPr>
              <a:t>10 </a:t>
            </a:r>
            <a:r>
              <a:rPr lang="en-US" sz="2800" b="1" dirty="0" err="1">
                <a:solidFill>
                  <a:srgbClr val="0070C0"/>
                </a:solidFill>
                <a:latin typeface="Times" pitchFamily="34" charset="0"/>
              </a:rPr>
              <a:t>giờ</a:t>
            </a:r>
            <a:r>
              <a:rPr lang="en-US" sz="2800" b="1" dirty="0">
                <a:solidFill>
                  <a:srgbClr val="0070C0"/>
                </a:solidFill>
                <a:latin typeface="Times" pitchFamily="34" charset="0"/>
              </a:rPr>
              <a:t> - 7 </a:t>
            </a:r>
            <a:r>
              <a:rPr lang="en-US" sz="2800" b="1" dirty="0" err="1">
                <a:solidFill>
                  <a:srgbClr val="0070C0"/>
                </a:solidFill>
                <a:latin typeface="Times" pitchFamily="34" charset="0"/>
              </a:rPr>
              <a:t>giờ</a:t>
            </a:r>
            <a:r>
              <a:rPr lang="en-US" sz="2800" b="1" dirty="0">
                <a:solidFill>
                  <a:srgbClr val="0070C0"/>
                </a:solidFill>
                <a:latin typeface="Times" pitchFamily="34" charset="0"/>
              </a:rPr>
              <a:t> 30 </a:t>
            </a:r>
            <a:r>
              <a:rPr lang="en-US" sz="2800" b="1" dirty="0" err="1">
                <a:solidFill>
                  <a:srgbClr val="0070C0"/>
                </a:solidFill>
                <a:latin typeface="Times" pitchFamily="34" charset="0"/>
              </a:rPr>
              <a:t>phút</a:t>
            </a:r>
            <a:r>
              <a:rPr lang="en-US" sz="2800" b="1" dirty="0">
                <a:solidFill>
                  <a:srgbClr val="0070C0"/>
                </a:solidFill>
                <a:latin typeface="Times" pitchFamily="34" charset="0"/>
              </a:rPr>
              <a:t> = 2 </a:t>
            </a:r>
            <a:r>
              <a:rPr lang="en-US" sz="2800" b="1" dirty="0" err="1">
                <a:solidFill>
                  <a:srgbClr val="0070C0"/>
                </a:solidFill>
                <a:latin typeface="Times" pitchFamily="34" charset="0"/>
              </a:rPr>
              <a:t>giờ</a:t>
            </a:r>
            <a:r>
              <a:rPr lang="en-US" sz="2800" b="1" dirty="0">
                <a:solidFill>
                  <a:srgbClr val="0070C0"/>
                </a:solidFill>
                <a:latin typeface="Times" pitchFamily="34" charset="0"/>
              </a:rPr>
              <a:t> 30 </a:t>
            </a:r>
            <a:r>
              <a:rPr lang="en-US" sz="2800" b="1" dirty="0" err="1">
                <a:solidFill>
                  <a:srgbClr val="0070C0"/>
                </a:solidFill>
                <a:latin typeface="Times" pitchFamily="34" charset="0"/>
              </a:rPr>
              <a:t>phút</a:t>
            </a:r>
            <a:endParaRPr lang="en-US" sz="2800" b="1" dirty="0">
              <a:solidFill>
                <a:srgbClr val="0070C0"/>
              </a:solidFill>
              <a:latin typeface="Times" pitchFamily="34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551704" y="83131"/>
            <a:ext cx="10411695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>
          <a:xfrm>
            <a:off x="2400301" y="2909455"/>
            <a:ext cx="814300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>
          <a:xfrm>
            <a:off x="6471804" y="4294909"/>
            <a:ext cx="3586597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066800" y="1447800"/>
            <a:ext cx="1036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latin typeface="Cambria" pitchFamily="18" charset="0"/>
              </a:rPr>
              <a:t>Khi</a:t>
            </a:r>
            <a:r>
              <a:rPr lang="en-US" altLang="en-US" sz="3200" b="1" dirty="0">
                <a:latin typeface="Cambria" pitchFamily="18" charset="0"/>
              </a:rPr>
              <a:t> </a:t>
            </a:r>
            <a:r>
              <a:rPr lang="en-US" altLang="en-US" sz="3200" b="1" dirty="0" err="1">
                <a:latin typeface="Cambria" pitchFamily="18" charset="0"/>
              </a:rPr>
              <a:t>tr</a:t>
            </a:r>
            <a:r>
              <a:rPr lang="vi-VN" altLang="en-US" sz="3200" b="1" dirty="0">
                <a:latin typeface="Cambria" pitchFamily="18" charset="0"/>
              </a:rPr>
              <a:t>ừ</a:t>
            </a:r>
            <a:r>
              <a:rPr lang="en-US" altLang="en-US" sz="3200" b="1" dirty="0">
                <a:latin typeface="Cambria" pitchFamily="18" charset="0"/>
              </a:rPr>
              <a:t> </a:t>
            </a:r>
            <a:r>
              <a:rPr lang="en-US" altLang="en-US" sz="3200" b="1" dirty="0" err="1">
                <a:latin typeface="Cambria" pitchFamily="18" charset="0"/>
              </a:rPr>
              <a:t>sô</a:t>
            </a:r>
            <a:r>
              <a:rPr lang="en-US" altLang="en-US" sz="3200" b="1" dirty="0">
                <a:latin typeface="Cambria" pitchFamily="18" charset="0"/>
              </a:rPr>
              <a:t>́ </a:t>
            </a:r>
            <a:r>
              <a:rPr lang="en-US" altLang="en-US" sz="3200" b="1" dirty="0" err="1">
                <a:latin typeface="Cambria" pitchFamily="18" charset="0"/>
              </a:rPr>
              <a:t>đo</a:t>
            </a:r>
            <a:r>
              <a:rPr lang="en-US" altLang="en-US" sz="3200" b="1" dirty="0">
                <a:latin typeface="Cambria" pitchFamily="18" charset="0"/>
              </a:rPr>
              <a:t> </a:t>
            </a:r>
            <a:r>
              <a:rPr lang="en-US" altLang="en-US" sz="3200" b="1" dirty="0" err="1">
                <a:latin typeface="Cambria" pitchFamily="18" charset="0"/>
              </a:rPr>
              <a:t>thời</a:t>
            </a:r>
            <a:r>
              <a:rPr lang="en-US" altLang="en-US" sz="3200" b="1" dirty="0">
                <a:latin typeface="Cambria" pitchFamily="18" charset="0"/>
              </a:rPr>
              <a:t> </a:t>
            </a:r>
            <a:r>
              <a:rPr lang="en-US" altLang="en-US" sz="3200" b="1" dirty="0" err="1">
                <a:latin typeface="Cambria" pitchFamily="18" charset="0"/>
              </a:rPr>
              <a:t>gian</a:t>
            </a:r>
            <a:r>
              <a:rPr lang="en-US" altLang="en-US" sz="3200" b="1" dirty="0">
                <a:latin typeface="Cambria" pitchFamily="18" charset="0"/>
              </a:rPr>
              <a:t> có </a:t>
            </a:r>
            <a:r>
              <a:rPr lang="en-US" altLang="en-US" sz="3200" b="1" dirty="0" err="1">
                <a:latin typeface="Cambria" pitchFamily="18" charset="0"/>
              </a:rPr>
              <a:t>nhiều</a:t>
            </a:r>
            <a:r>
              <a:rPr lang="en-US" altLang="en-US" sz="3200" b="1" dirty="0">
                <a:latin typeface="Cambria" pitchFamily="18" charset="0"/>
              </a:rPr>
              <a:t> </a:t>
            </a:r>
            <a:r>
              <a:rPr lang="en-US" altLang="en-US" sz="3200" b="1" dirty="0" err="1">
                <a:latin typeface="Cambria" pitchFamily="18" charset="0"/>
              </a:rPr>
              <a:t>loại</a:t>
            </a:r>
            <a:r>
              <a:rPr lang="en-US" altLang="en-US" sz="3200" b="1" dirty="0">
                <a:latin typeface="Cambria" pitchFamily="18" charset="0"/>
              </a:rPr>
              <a:t> </a:t>
            </a:r>
            <a:r>
              <a:rPr lang="en-US" altLang="en-US" sz="3200" b="1" dirty="0" err="1">
                <a:latin typeface="Cambria" pitchFamily="18" charset="0"/>
              </a:rPr>
              <a:t>đơn</a:t>
            </a:r>
            <a:r>
              <a:rPr lang="en-US" altLang="en-US" sz="3200" b="1" dirty="0">
                <a:latin typeface="Cambria" pitchFamily="18" charset="0"/>
              </a:rPr>
              <a:t> vị ta </a:t>
            </a:r>
            <a:r>
              <a:rPr lang="en-US" altLang="en-US" sz="3200" b="1" dirty="0" err="1">
                <a:latin typeface="Cambria" pitchFamily="18" charset="0"/>
              </a:rPr>
              <a:t>làm</a:t>
            </a:r>
            <a:r>
              <a:rPr lang="en-US" altLang="en-US" sz="3200" b="1" dirty="0">
                <a:latin typeface="Cambria" pitchFamily="18" charset="0"/>
              </a:rPr>
              <a:t> </a:t>
            </a:r>
            <a:r>
              <a:rPr lang="vi-VN" altLang="en-US" sz="3200" b="1" dirty="0">
                <a:latin typeface="Cambria" pitchFamily="18" charset="0"/>
              </a:rPr>
              <a:t>như sau:</a:t>
            </a:r>
            <a:endParaRPr lang="en-US" altLang="en-US" sz="2400" b="1" dirty="0">
              <a:latin typeface="Cambria" pitchFamily="18" charset="0"/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295400" y="2884922"/>
            <a:ext cx="9906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vi-VN" altLang="en-US" sz="3200" b="1" dirty="0">
                <a:solidFill>
                  <a:srgbClr val="FF0000"/>
                </a:solidFill>
                <a:latin typeface="Cambria" pitchFamily="18" charset="0"/>
              </a:rPr>
              <a:t>Đặt tính thẳng cột theo đơn vị đo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vi-VN" altLang="en-US" sz="3200" b="1" dirty="0">
                <a:solidFill>
                  <a:srgbClr val="FF0000"/>
                </a:solidFill>
                <a:latin typeface="Cambria" pitchFamily="18" charset="0"/>
              </a:rPr>
              <a:t>Đổi đơn vị đo ở số bị trừ ( nếu có)</a:t>
            </a:r>
          </a:p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solidFill>
                  <a:srgbClr val="FF0000"/>
                </a:solidFill>
                <a:latin typeface="Cambria" pitchFamily="18" charset="0"/>
              </a:rPr>
              <a:t>-</a:t>
            </a:r>
            <a:r>
              <a:rPr lang="vi-VN" altLang="en-US" sz="3200" b="1" dirty="0">
                <a:solidFill>
                  <a:srgbClr val="FF0000"/>
                </a:solidFill>
                <a:latin typeface="Cambria" pitchFamily="18" charset="0"/>
              </a:rPr>
              <a:t> Trừ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itchFamily="18" charset="0"/>
              </a:rPr>
              <a:t>từ</a:t>
            </a:r>
            <a:r>
              <a:rPr lang="en-US" altLang="en-US" sz="32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itchFamily="18" charset="0"/>
              </a:rPr>
              <a:t>phải</a:t>
            </a:r>
            <a:r>
              <a:rPr lang="en-US" altLang="en-US" sz="3200" b="1" dirty="0">
                <a:solidFill>
                  <a:srgbClr val="FF0000"/>
                </a:solidFill>
                <a:latin typeface="Cambria" pitchFamily="18" charset="0"/>
              </a:rPr>
              <a:t> sang </a:t>
            </a:r>
            <a:r>
              <a:rPr lang="en-US" altLang="en-US" sz="3200" b="1" dirty="0" err="1">
                <a:solidFill>
                  <a:srgbClr val="FF0000"/>
                </a:solidFill>
                <a:latin typeface="Cambria" pitchFamily="18" charset="0"/>
              </a:rPr>
              <a:t>trái</a:t>
            </a:r>
            <a:r>
              <a:rPr lang="en-US" altLang="en-US" sz="32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Cambria" pitchFamily="18" charset="0"/>
              </a:rPr>
              <a:t>theo từng loại đơn vị đo</a:t>
            </a:r>
            <a:endParaRPr lang="en-US" altLang="en-US" sz="3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2052639" y="0"/>
            <a:ext cx="7812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vi-VN" altLang="en-US" sz="3200" b="1" smtClean="0">
                <a:solidFill>
                  <a:srgbClr val="0000FF"/>
                </a:solidFill>
              </a:rPr>
              <a:t>Toán</a:t>
            </a:r>
            <a:endParaRPr lang="vi-VN" altLang="en-US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vi-VN" altLang="en-US" sz="3200" b="1" dirty="0">
                <a:solidFill>
                  <a:srgbClr val="0000FF"/>
                </a:solidFill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</a:rPr>
              <a:t>Trừ số đo thời gian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07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FC1E1C-06D2-4B2B-B9AF-3E1CC2990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 rot="226464">
            <a:off x="1639176" y="-21290"/>
            <a:ext cx="8686800" cy="221912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02"/>
          <p:cNvSpPr>
            <a:spLocks noChangeArrowheads="1"/>
          </p:cNvSpPr>
          <p:nvPr/>
        </p:nvSpPr>
        <p:spPr bwMode="auto">
          <a:xfrm>
            <a:off x="2086971" y="2926026"/>
            <a:ext cx="8302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64" tIns="47881" rIns="95764" bIns="47881"/>
          <a:lstStyle/>
          <a:p>
            <a:pPr eaLnBrk="1" hangingPunct="1">
              <a:defRPr/>
            </a:pPr>
            <a:r>
              <a:rPr lang="en-US" sz="4400" b="1" dirty="0" err="1">
                <a:solidFill>
                  <a:schemeClr val="accent2"/>
                </a:solidFill>
                <a:latin typeface="Times" pitchFamily="18" charset="0"/>
                <a:cs typeface="Times" pitchFamily="18" charset="0"/>
              </a:rPr>
              <a:t>Tính</a:t>
            </a:r>
            <a:r>
              <a:rPr lang="en-US" sz="4400" b="1" dirty="0">
                <a:latin typeface="Times" pitchFamily="18" charset="0"/>
                <a:cs typeface="Times" pitchFamily="18" charset="0"/>
              </a:rPr>
              <a:t>: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</a:t>
            </a:r>
            <a:r>
              <a:rPr lang="vi-VN" sz="3600" dirty="0">
                <a:latin typeface="Times" pitchFamily="18" charset="0"/>
                <a:cs typeface="Times" pitchFamily="18" charset="0"/>
              </a:rPr>
              <a:t>  a)  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3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giờ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15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phút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+ 2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giờ</a:t>
            </a:r>
            <a:r>
              <a:rPr lang="en-US" sz="3600" dirty="0">
                <a:latin typeface="Times" pitchFamily="18" charset="0"/>
                <a:cs typeface="Times" pitchFamily="18" charset="0"/>
              </a:rPr>
              <a:t> 10 </a:t>
            </a:r>
            <a:r>
              <a:rPr lang="en-US" sz="3600" dirty="0" err="1">
                <a:latin typeface="Times" pitchFamily="18" charset="0"/>
                <a:cs typeface="Times" pitchFamily="18" charset="0"/>
              </a:rPr>
              <a:t>phút</a:t>
            </a:r>
            <a:endParaRPr lang="vi-VN" sz="3600" dirty="0">
              <a:latin typeface="Times" pitchFamily="18" charset="0"/>
              <a:cs typeface="Times" pitchFamily="18" charset="0"/>
            </a:endParaRPr>
          </a:p>
          <a:p>
            <a:pPr eaLnBrk="1" hangingPunct="1">
              <a:defRPr/>
            </a:pPr>
            <a:r>
              <a:rPr lang="vi-VN" sz="3600" dirty="0">
                <a:latin typeface="Times" pitchFamily="18" charset="0"/>
                <a:cs typeface="Times" pitchFamily="18" charset="0"/>
              </a:rPr>
              <a:t>               b) 2 ngày 6 giờ + 7 ngày 19 giờ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136053" y="745202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FF000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627594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iải vở bài tập Toán lớp 5 hay nhất, chi t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85800"/>
            <a:ext cx="5238635" cy="576249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ải vở bài tập Toán lớp 5 hay nhất, ch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6306"/>
            <a:ext cx="4904509" cy="579199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1709" y="7620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(VBT-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52)</a:t>
            </a:r>
          </a:p>
        </p:txBody>
      </p:sp>
    </p:spTree>
    <p:extLst>
      <p:ext uri="{BB962C8B-B14F-4D97-AF65-F5344CB8AC3E}">
        <p14:creationId xmlns:p14="http://schemas.microsoft.com/office/powerpoint/2010/main" val="174676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476501" y="3524758"/>
            <a:ext cx="3903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 dirty="0"/>
              <a:t>3 </a:t>
            </a:r>
            <a:r>
              <a:rPr lang="en-US" altLang="en-US" sz="2400" b="1" dirty="0" err="1"/>
              <a:t>gi</a:t>
            </a:r>
            <a:r>
              <a:rPr lang="vi-VN" altLang="en-US" sz="2400" b="1" dirty="0"/>
              <a:t>ờ</a:t>
            </a:r>
            <a:r>
              <a:rPr lang="en-US" altLang="en-US" sz="2400" b="1" dirty="0"/>
              <a:t> 15 </a:t>
            </a:r>
            <a:r>
              <a:rPr lang="en-US" altLang="en-US" sz="2400" b="1" dirty="0" err="1"/>
              <a:t>phút</a:t>
            </a:r>
            <a:endParaRPr lang="en-US" altLang="en-US" b="1" dirty="0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133600" y="3982229"/>
            <a:ext cx="274638" cy="274637"/>
            <a:chOff x="528" y="2760"/>
            <a:chExt cx="173" cy="173"/>
          </a:xfrm>
        </p:grpSpPr>
        <p:sp>
          <p:nvSpPr>
            <p:cNvPr id="4" name="Minus 3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05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5" name="Minus 56"/>
            <p:cNvSpPr>
              <a:spLocks/>
            </p:cNvSpPr>
            <p:nvPr/>
          </p:nvSpPr>
          <p:spPr bwMode="auto">
            <a:xfrm rot="5400000">
              <a:off x="528" y="2832"/>
              <a:ext cx="173" cy="29"/>
            </a:xfrm>
            <a:custGeom>
              <a:avLst/>
              <a:gdLst>
                <a:gd name="T0" fmla="*/ 0 w 274320"/>
                <a:gd name="T1" fmla="*/ 0 h 45719"/>
                <a:gd name="T2" fmla="*/ 0 w 274320"/>
                <a:gd name="T3" fmla="*/ 0 h 45719"/>
                <a:gd name="T4" fmla="*/ 0 w 274320"/>
                <a:gd name="T5" fmla="*/ 0 h 45719"/>
                <a:gd name="T6" fmla="*/ 0 w 274320"/>
                <a:gd name="T7" fmla="*/ 0 h 457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6470 w 274320"/>
                <a:gd name="T13" fmla="*/ 17342 h 45719"/>
                <a:gd name="T14" fmla="*/ 237850 w 274320"/>
                <a:gd name="T15" fmla="*/ 28377 h 457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050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76500" y="4048904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 dirty="0"/>
              <a:t>2 </a:t>
            </a:r>
            <a:r>
              <a:rPr lang="en-US" altLang="en-US" sz="2400" b="1" dirty="0" err="1"/>
              <a:t>gi</a:t>
            </a:r>
            <a:r>
              <a:rPr lang="vi-VN" altLang="en-US" sz="2400" b="1" dirty="0"/>
              <a:t>ờ </a:t>
            </a:r>
            <a:r>
              <a:rPr lang="en-US" altLang="en-US" sz="2400" b="1" dirty="0"/>
              <a:t>10 </a:t>
            </a:r>
            <a:r>
              <a:rPr lang="en-US" altLang="en-US" sz="2400" b="1" dirty="0" err="1"/>
              <a:t>phút</a:t>
            </a:r>
            <a:endParaRPr lang="en-US" alt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476500" y="4633103"/>
            <a:ext cx="17907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60625" y="4695016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5 </a:t>
            </a:r>
            <a:r>
              <a:rPr lang="en-US" altLang="en-US" sz="2400" b="1" dirty="0" err="1">
                <a:solidFill>
                  <a:srgbClr val="0000FF"/>
                </a:solidFill>
              </a:rPr>
              <a:t>gi</a:t>
            </a:r>
            <a:r>
              <a:rPr lang="vi-VN" altLang="en-US" sz="2400" b="1" dirty="0">
                <a:solidFill>
                  <a:srgbClr val="0000FF"/>
                </a:solidFill>
              </a:rPr>
              <a:t>ờ</a:t>
            </a:r>
            <a:r>
              <a:rPr lang="en-US" altLang="en-US" sz="2400" b="1" dirty="0">
                <a:solidFill>
                  <a:srgbClr val="0000FF"/>
                </a:solidFill>
              </a:rPr>
              <a:t> 25 </a:t>
            </a:r>
            <a:r>
              <a:rPr lang="en-US" altLang="en-US" sz="2400" b="1" dirty="0" err="1">
                <a:solidFill>
                  <a:srgbClr val="0000FF"/>
                </a:solidFill>
              </a:rPr>
              <a:t>phút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61561" y="4382278"/>
            <a:ext cx="17777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7291523" y="3686228"/>
            <a:ext cx="274638" cy="274637"/>
            <a:chOff x="528" y="2760"/>
            <a:chExt cx="173" cy="173"/>
          </a:xfrm>
        </p:grpSpPr>
        <p:sp>
          <p:nvSpPr>
            <p:cNvPr id="27" name="Minus 26"/>
            <p:cNvSpPr/>
            <p:nvPr/>
          </p:nvSpPr>
          <p:spPr>
            <a:xfrm>
              <a:off x="528" y="2832"/>
              <a:ext cx="173" cy="29"/>
            </a:xfrm>
            <a:prstGeom prst="mathMinus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1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1" name="Minus 56"/>
            <p:cNvSpPr>
              <a:spLocks/>
            </p:cNvSpPr>
            <p:nvPr/>
          </p:nvSpPr>
          <p:spPr bwMode="auto">
            <a:xfrm rot="5400000">
              <a:off x="528" y="2832"/>
              <a:ext cx="173" cy="29"/>
            </a:xfrm>
            <a:custGeom>
              <a:avLst/>
              <a:gdLst>
                <a:gd name="T0" fmla="*/ 0 w 274320"/>
                <a:gd name="T1" fmla="*/ 0 h 45719"/>
                <a:gd name="T2" fmla="*/ 0 w 274320"/>
                <a:gd name="T3" fmla="*/ 0 h 45719"/>
                <a:gd name="T4" fmla="*/ 0 w 274320"/>
                <a:gd name="T5" fmla="*/ 0 h 45719"/>
                <a:gd name="T6" fmla="*/ 0 w 274320"/>
                <a:gd name="T7" fmla="*/ 0 h 4571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36470 w 274320"/>
                <a:gd name="T13" fmla="*/ 17342 h 45719"/>
                <a:gd name="T14" fmla="*/ 237850 w 274320"/>
                <a:gd name="T15" fmla="*/ 28377 h 457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4320" h="45719">
                  <a:moveTo>
                    <a:pt x="36361" y="17483"/>
                  </a:moveTo>
                  <a:lnTo>
                    <a:pt x="237959" y="17483"/>
                  </a:lnTo>
                  <a:lnTo>
                    <a:pt x="237959" y="28236"/>
                  </a:lnTo>
                  <a:lnTo>
                    <a:pt x="36361" y="28236"/>
                  </a:lnTo>
                  <a:lnTo>
                    <a:pt x="36361" y="17483"/>
                  </a:lnTo>
                  <a:close/>
                </a:path>
              </a:pathLst>
            </a:custGeom>
            <a:solidFill>
              <a:schemeClr val="tx1"/>
            </a:solidFill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11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1" y="2811970"/>
            <a:ext cx="485616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vi-VN" dirty="0"/>
              <a:t>a)  </a:t>
            </a:r>
            <a:r>
              <a:rPr lang="en-US" dirty="0"/>
              <a:t>3 </a:t>
            </a:r>
            <a:r>
              <a:rPr lang="en-US" dirty="0" err="1"/>
              <a:t>giờ</a:t>
            </a:r>
            <a:r>
              <a:rPr lang="en-US" dirty="0"/>
              <a:t> 15 </a:t>
            </a:r>
            <a:r>
              <a:rPr lang="en-US" dirty="0" err="1"/>
              <a:t>phút</a:t>
            </a:r>
            <a:r>
              <a:rPr lang="en-US" dirty="0"/>
              <a:t> + 2 </a:t>
            </a:r>
            <a:r>
              <a:rPr lang="en-US" dirty="0" err="1"/>
              <a:t>giờ</a:t>
            </a:r>
            <a:r>
              <a:rPr lang="en-US" dirty="0"/>
              <a:t> 10 </a:t>
            </a:r>
            <a:r>
              <a:rPr lang="en-US" dirty="0" err="1"/>
              <a:t>phút</a:t>
            </a:r>
            <a:endParaRPr lang="vi-VN" dirty="0"/>
          </a:p>
        </p:txBody>
      </p:sp>
      <p:sp>
        <p:nvSpPr>
          <p:cNvPr id="22" name="TextBox 21"/>
          <p:cNvSpPr txBox="1"/>
          <p:nvPr/>
        </p:nvSpPr>
        <p:spPr>
          <a:xfrm>
            <a:off x="6493214" y="2790016"/>
            <a:ext cx="563086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latin typeface="+mj-lt"/>
              </a:rPr>
              <a:t>b) 2 ngày 6 giờ + 7 ngày 19 giờ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77869" y="4925848"/>
            <a:ext cx="2774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vi-VN" altLang="en-US" sz="2400" dirty="0">
                <a:solidFill>
                  <a:srgbClr val="FF0000"/>
                </a:solidFill>
              </a:rPr>
              <a:t> </a:t>
            </a:r>
            <a:r>
              <a:rPr lang="es-ES" altLang="en-US" sz="2400" b="1" dirty="0">
                <a:solidFill>
                  <a:srgbClr val="FF0000"/>
                </a:solidFill>
              </a:rPr>
              <a:t>Hay 10 </a:t>
            </a:r>
            <a:r>
              <a:rPr lang="es-ES" altLang="en-US" sz="2400" b="1" dirty="0" err="1">
                <a:solidFill>
                  <a:srgbClr val="FF0000"/>
                </a:solidFill>
              </a:rPr>
              <a:t>ngày</a:t>
            </a:r>
            <a:r>
              <a:rPr lang="es-ES" altLang="en-US" sz="2400" b="1" dirty="0">
                <a:solidFill>
                  <a:srgbClr val="FF0000"/>
                </a:solidFill>
              </a:rPr>
              <a:t> 1 </a:t>
            </a:r>
            <a:r>
              <a:rPr lang="es-ES" altLang="en-US" sz="2400" b="1" dirty="0" err="1">
                <a:solidFill>
                  <a:srgbClr val="FF0000"/>
                </a:solidFill>
              </a:rPr>
              <a:t>giờ</a:t>
            </a:r>
            <a:endParaRPr lang="es-ES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Explosion 2 28"/>
          <p:cNvSpPr/>
          <p:nvPr/>
        </p:nvSpPr>
        <p:spPr>
          <a:xfrm rot="226464">
            <a:off x="1860751" y="-53875"/>
            <a:ext cx="8686800" cy="221912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2362189" y="696589"/>
            <a:ext cx="6858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FF0000"/>
                </a:solidFill>
              </a:rPr>
              <a:t>KHỞI ĐỘNG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7637387" y="3273635"/>
            <a:ext cx="3903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vi-VN" altLang="en-US" sz="2400" b="1" dirty="0"/>
              <a:t>2 ngày  </a:t>
            </a:r>
            <a:r>
              <a:rPr lang="en-US" altLang="en-US" sz="2400" b="1" dirty="0"/>
              <a:t> </a:t>
            </a:r>
            <a:r>
              <a:rPr lang="vi-VN" altLang="en-US" sz="2400" b="1" dirty="0"/>
              <a:t>6 giờ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661560" y="3805584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vi-VN" altLang="en-US" sz="2400" b="1" dirty="0"/>
              <a:t>7 ngày 19 giờ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7618122" y="4464183"/>
            <a:ext cx="266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vi-VN" altLang="en-US" sz="2400" b="1" dirty="0"/>
              <a:t> </a:t>
            </a:r>
            <a:r>
              <a:rPr lang="vi-VN" altLang="en-US" sz="2400" b="1" dirty="0">
                <a:solidFill>
                  <a:srgbClr val="0000FF"/>
                </a:solidFill>
              </a:rPr>
              <a:t>9 ngày 25 giờ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351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22" grpId="0"/>
      <p:bldP spid="26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79400"/>
            <a:ext cx="81089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11"/>
          <p:cNvSpPr>
            <a:spLocks noChangeArrowheads="1" noChangeShapeType="1" noTextEdit="1"/>
          </p:cNvSpPr>
          <p:nvPr/>
        </p:nvSpPr>
        <p:spPr bwMode="auto">
          <a:xfrm>
            <a:off x="3886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1179195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387930" y="1585720"/>
            <a:ext cx="1158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rgbClr val="FF3300"/>
                </a:solidFill>
              </a:rPr>
              <a:t>VÝ </a:t>
            </a:r>
            <a:r>
              <a:rPr lang="en-US" sz="3200" b="1" u="sng" dirty="0" err="1">
                <a:solidFill>
                  <a:srgbClr val="FF3300"/>
                </a:solidFill>
              </a:rPr>
              <a:t>dô</a:t>
            </a:r>
            <a:r>
              <a:rPr lang="en-US" sz="3200" b="1" u="sng" dirty="0">
                <a:solidFill>
                  <a:srgbClr val="FF3300"/>
                </a:solidFill>
              </a:rPr>
              <a:t> 1:</a:t>
            </a:r>
            <a:r>
              <a:rPr lang="en-US" sz="3200" dirty="0"/>
              <a:t> </a:t>
            </a:r>
            <a:r>
              <a:rPr lang="en-US" sz="3200" dirty="0" err="1"/>
              <a:t>Mét</a:t>
            </a:r>
            <a:r>
              <a:rPr lang="en-US" sz="3200" dirty="0"/>
              <a:t> « t« ®i </a:t>
            </a:r>
            <a:r>
              <a:rPr lang="en-US" sz="3200" dirty="0" err="1"/>
              <a:t>tõ</a:t>
            </a:r>
            <a:r>
              <a:rPr lang="en-US" sz="3200" dirty="0"/>
              <a:t> </a:t>
            </a:r>
            <a:r>
              <a:rPr lang="en-US" sz="3200" dirty="0" err="1"/>
              <a:t>HuÕ</a:t>
            </a:r>
            <a:r>
              <a:rPr lang="en-US" sz="3200" dirty="0"/>
              <a:t> </a:t>
            </a:r>
            <a:r>
              <a:rPr lang="en-US" sz="3200" dirty="0" err="1"/>
              <a:t>lóc</a:t>
            </a:r>
            <a:r>
              <a:rPr lang="en-US" sz="3200" dirty="0"/>
              <a:t> 13 </a:t>
            </a:r>
            <a:r>
              <a:rPr lang="en-US" sz="3200" dirty="0" err="1"/>
              <a:t>giê</a:t>
            </a:r>
            <a:r>
              <a:rPr lang="en-US" sz="3200" dirty="0"/>
              <a:t> 10 </a:t>
            </a:r>
            <a:r>
              <a:rPr lang="en-US" sz="3200" dirty="0" err="1"/>
              <a:t>phót</a:t>
            </a:r>
            <a:r>
              <a:rPr lang="en-US" sz="3200" dirty="0"/>
              <a:t> vµ ®</a:t>
            </a:r>
            <a:r>
              <a:rPr lang="en-US" sz="3200" dirty="0" err="1"/>
              <a:t>Õn</a:t>
            </a:r>
            <a:r>
              <a:rPr lang="en-US" sz="3200" dirty="0"/>
              <a:t> §µ N½ng </a:t>
            </a:r>
            <a:r>
              <a:rPr lang="en-US" sz="3200" dirty="0" err="1"/>
              <a:t>lóc</a:t>
            </a:r>
            <a:r>
              <a:rPr lang="en-US" sz="3200" dirty="0"/>
              <a:t> 15 </a:t>
            </a:r>
            <a:r>
              <a:rPr lang="en-US" sz="3200" dirty="0" err="1"/>
              <a:t>giê</a:t>
            </a:r>
            <a:r>
              <a:rPr lang="en-US" sz="3200" dirty="0"/>
              <a:t> 55 </a:t>
            </a:r>
            <a:r>
              <a:rPr lang="en-US" sz="3200" dirty="0" err="1"/>
              <a:t>phót</a:t>
            </a:r>
            <a:r>
              <a:rPr lang="en-US" sz="3200" dirty="0"/>
              <a:t>. </a:t>
            </a:r>
            <a:r>
              <a:rPr lang="en-US" sz="3200" dirty="0" err="1"/>
              <a:t>Hái</a:t>
            </a:r>
            <a:r>
              <a:rPr lang="en-US" sz="3200" dirty="0"/>
              <a:t> « t« ®ã ®i </a:t>
            </a:r>
            <a:r>
              <a:rPr lang="en-US" sz="3200" dirty="0" err="1"/>
              <a:t>tõ</a:t>
            </a:r>
            <a:r>
              <a:rPr lang="en-US" sz="3200" dirty="0"/>
              <a:t> </a:t>
            </a:r>
            <a:r>
              <a:rPr lang="en-US" sz="3200" dirty="0" err="1"/>
              <a:t>HuÕ</a:t>
            </a:r>
            <a:r>
              <a:rPr lang="en-US" sz="3200" dirty="0"/>
              <a:t> ®</a:t>
            </a:r>
            <a:r>
              <a:rPr lang="en-US" sz="3200" dirty="0" err="1"/>
              <a:t>Õn</a:t>
            </a:r>
            <a:r>
              <a:rPr lang="en-US" sz="3200" dirty="0"/>
              <a:t> §µ N½ng </a:t>
            </a:r>
            <a:r>
              <a:rPr lang="en-US" sz="3200" dirty="0" err="1"/>
              <a:t>hÕt</a:t>
            </a:r>
            <a:r>
              <a:rPr lang="en-US" sz="3200" dirty="0"/>
              <a:t> </a:t>
            </a:r>
            <a:r>
              <a:rPr lang="en-US" sz="3200" dirty="0" err="1"/>
              <a:t>bao</a:t>
            </a:r>
            <a:r>
              <a:rPr lang="en-US" sz="3200" dirty="0"/>
              <a:t> </a:t>
            </a:r>
            <a:r>
              <a:rPr lang="en-US" sz="3200" dirty="0" err="1"/>
              <a:t>nhiªu</a:t>
            </a:r>
            <a:r>
              <a:rPr lang="en-US" sz="3200" dirty="0"/>
              <a:t> </a:t>
            </a:r>
            <a:r>
              <a:rPr lang="en-US" sz="3200" dirty="0" err="1"/>
              <a:t>thêi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?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690260" y="5936680"/>
            <a:ext cx="897774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AutoShape 12"/>
          <p:cNvSpPr>
            <a:spLocks noChangeArrowheads="1"/>
          </p:cNvSpPr>
          <p:nvPr/>
        </p:nvSpPr>
        <p:spPr bwMode="auto">
          <a:xfrm>
            <a:off x="1685711" y="3117280"/>
            <a:ext cx="1524000" cy="1371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8000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HuÕ</a:t>
            </a:r>
          </a:p>
        </p:txBody>
      </p:sp>
      <p:sp>
        <p:nvSpPr>
          <p:cNvPr id="49165" name="AutoShape 13"/>
          <p:cNvSpPr>
            <a:spLocks noChangeArrowheads="1"/>
          </p:cNvSpPr>
          <p:nvPr/>
        </p:nvSpPr>
        <p:spPr bwMode="auto">
          <a:xfrm>
            <a:off x="8693730" y="3117280"/>
            <a:ext cx="1676400" cy="1371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808000">
              <a:alpha val="7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§µ </a:t>
            </a:r>
          </a:p>
          <a:p>
            <a:pPr algn="ctr" eaLnBrk="1" hangingPunct="1"/>
            <a:r>
              <a:rPr lang="en-US" sz="2000" b="1">
                <a:solidFill>
                  <a:srgbClr val="000000"/>
                </a:solidFill>
                <a:latin typeface=".VnTimeH" pitchFamily="34" charset="0"/>
              </a:rPr>
              <a:t>n½ng</a:t>
            </a:r>
            <a:r>
              <a:rPr lang="en-US" sz="2000" b="1">
                <a:solidFill>
                  <a:srgbClr val="FF3300"/>
                </a:solidFill>
                <a:latin typeface=".VnTimeH" pitchFamily="34" charset="0"/>
              </a:rPr>
              <a:t> 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607130" y="441268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13 giê 10 phót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8541330" y="448888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15giê 55 phót</a:t>
            </a:r>
          </a:p>
        </p:txBody>
      </p:sp>
      <p:sp>
        <p:nvSpPr>
          <p:cNvPr id="49169" name="AutoShape 17"/>
          <p:cNvSpPr>
            <a:spLocks noChangeArrowheads="1"/>
          </p:cNvSpPr>
          <p:nvPr/>
        </p:nvSpPr>
        <p:spPr bwMode="auto">
          <a:xfrm>
            <a:off x="2597730" y="6012880"/>
            <a:ext cx="8153400" cy="762000"/>
          </a:xfrm>
          <a:prstGeom prst="curvedUpArrow">
            <a:avLst>
              <a:gd name="adj1" fmla="val 214000"/>
              <a:gd name="adj2" fmla="val 42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102930" y="6089080"/>
            <a:ext cx="53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CC0000"/>
                </a:solidFill>
              </a:rPr>
              <a:t>?</a:t>
            </a:r>
          </a:p>
        </p:txBody>
      </p:sp>
      <p:pic>
        <p:nvPicPr>
          <p:cNvPr id="17419" name="Picture 20" descr="smart_guy_teaching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4" name="Picture 22" descr="CAR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30" y="5098481"/>
            <a:ext cx="21653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2634549" y="-55420"/>
            <a:ext cx="7812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 smtClean="0">
                <a:solidFill>
                  <a:srgbClr val="0000FF"/>
                </a:solidFill>
              </a:rPr>
              <a:t>Toán</a:t>
            </a:r>
            <a:endParaRPr lang="vi-VN" altLang="en-US" sz="3200" b="1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vi-VN" altLang="en-US" sz="3200" b="1" smtClean="0">
                <a:solidFill>
                  <a:srgbClr val="FF0000"/>
                </a:solidFill>
              </a:rPr>
              <a:t>Trừ số đo thời gian</a:t>
            </a:r>
            <a:endParaRPr lang="vi-V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341E-6 L 0.74827 1.73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9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 animBg="1"/>
      <p:bldP spid="49164" grpId="0" animBg="1"/>
      <p:bldP spid="49165" grpId="0" animBg="1"/>
      <p:bldP spid="49167" grpId="0"/>
      <p:bldP spid="49169" grpId="0" animBg="1"/>
      <p:bldP spid="49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>
            <a:spLocks noGrp="1" noChangeArrowheads="1"/>
          </p:cNvSpPr>
          <p:nvPr>
            <p:ph type="title"/>
          </p:nvPr>
        </p:nvSpPr>
        <p:spPr>
          <a:xfrm>
            <a:off x="2057400" y="2946184"/>
            <a:ext cx="6338888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l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Thùc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hiÖn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phÐp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trõ</a:t>
            </a:r>
            <a:endParaRPr lang="en-US" sz="32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124200" y="3630895"/>
            <a:ext cx="594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" pitchFamily="34" charset="0"/>
              </a:rPr>
              <a:t>15 </a:t>
            </a:r>
            <a:r>
              <a:rPr lang="en-US" sz="3200" dirty="0" err="1">
                <a:latin typeface="Times" pitchFamily="34" charset="0"/>
              </a:rPr>
              <a:t>giờ</a:t>
            </a:r>
            <a:r>
              <a:rPr lang="en-US" sz="3200" dirty="0">
                <a:latin typeface="Times" pitchFamily="34" charset="0"/>
              </a:rPr>
              <a:t> 55 </a:t>
            </a:r>
            <a:r>
              <a:rPr lang="en-US" sz="3200" dirty="0" err="1">
                <a:latin typeface="Times" pitchFamily="34" charset="0"/>
              </a:rPr>
              <a:t>phút</a:t>
            </a:r>
            <a:r>
              <a:rPr lang="en-US" sz="3200" dirty="0">
                <a:latin typeface="Times" pitchFamily="34" charset="0"/>
              </a:rPr>
              <a:t> - 13 </a:t>
            </a:r>
            <a:r>
              <a:rPr lang="en-US" sz="3200" dirty="0" err="1">
                <a:latin typeface="Times" pitchFamily="34" charset="0"/>
              </a:rPr>
              <a:t>giờ</a:t>
            </a:r>
            <a:r>
              <a:rPr lang="en-US" sz="3200" dirty="0">
                <a:latin typeface="Times" pitchFamily="34" charset="0"/>
              </a:rPr>
              <a:t> 10 </a:t>
            </a:r>
            <a:r>
              <a:rPr lang="en-US" sz="3200" err="1">
                <a:latin typeface="Times" pitchFamily="34" charset="0"/>
              </a:rPr>
              <a:t>phút</a:t>
            </a:r>
            <a:r>
              <a:rPr lang="en-US" sz="3200">
                <a:latin typeface="Times" pitchFamily="34" charset="0"/>
              </a:rPr>
              <a:t> </a:t>
            </a:r>
            <a:r>
              <a:rPr lang="en-US" sz="3200" smtClean="0">
                <a:latin typeface="Times" pitchFamily="34" charset="0"/>
              </a:rPr>
              <a:t>=</a:t>
            </a:r>
            <a:r>
              <a:rPr lang="vi-VN" sz="3200" smtClean="0">
                <a:latin typeface="Times" pitchFamily="34" charset="0"/>
              </a:rPr>
              <a:t> ?</a:t>
            </a:r>
            <a:endParaRPr lang="en-US" sz="3200" dirty="0">
              <a:latin typeface="Times" pitchFamily="34" charset="0"/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762000" y="1738896"/>
            <a:ext cx="10927556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vi-VN" sz="2800" b="1" dirty="0">
                <a:latin typeface="+mj-lt"/>
              </a:rPr>
              <a:t>Muốn biết ô tô đi từ Huế đến Đà Nẵng hết bao nhiêu thời gian làm phép tính gì? </a:t>
            </a:r>
          </a:p>
        </p:txBody>
      </p:sp>
      <p:pic>
        <p:nvPicPr>
          <p:cNvPr id="18457" name="Picture 30" descr="smart_guy_teaching_hg_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57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2620694" y="456280"/>
            <a:ext cx="740568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err="1">
                <a:solidFill>
                  <a:srgbClr val="FF3300"/>
                </a:solidFill>
                <a:latin typeface="Times" pitchFamily="18" charset="0"/>
                <a:cs typeface="Times" pitchFamily="18" charset="0"/>
              </a:rPr>
              <a:t>Trừ</a:t>
            </a:r>
            <a:r>
              <a:rPr lang="en-US" sz="4000" b="1" dirty="0">
                <a:solidFill>
                  <a:srgbClr val="FF33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" pitchFamily="18" charset="0"/>
                <a:cs typeface="Times" pitchFamily="18" charset="0"/>
              </a:rPr>
              <a:t>số</a:t>
            </a:r>
            <a:r>
              <a:rPr lang="en-US" sz="4000" b="1" dirty="0">
                <a:solidFill>
                  <a:srgbClr val="FF33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" pitchFamily="18" charset="0"/>
                <a:cs typeface="Times" pitchFamily="18" charset="0"/>
              </a:rPr>
              <a:t>đo</a:t>
            </a:r>
            <a:r>
              <a:rPr lang="en-US" sz="4000" b="1" dirty="0">
                <a:solidFill>
                  <a:srgbClr val="FF33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" pitchFamily="18" charset="0"/>
                <a:cs typeface="Times" pitchFamily="18" charset="0"/>
              </a:rPr>
              <a:t>thời</a:t>
            </a:r>
            <a:r>
              <a:rPr lang="en-US" sz="4000" b="1" dirty="0">
                <a:solidFill>
                  <a:srgbClr val="FF33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000" b="1" dirty="0" err="1">
                <a:solidFill>
                  <a:srgbClr val="FF3300"/>
                </a:solidFill>
                <a:latin typeface="Times" pitchFamily="18" charset="0"/>
                <a:cs typeface="Times" pitchFamily="18" charset="0"/>
              </a:rPr>
              <a:t>gian</a:t>
            </a:r>
            <a:endParaRPr lang="en-US" sz="4000" b="1" dirty="0">
              <a:solidFill>
                <a:srgbClr val="FF3300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9" name="TextBox 2"/>
          <p:cNvSpPr txBox="1">
            <a:spLocks noChangeArrowheads="1"/>
          </p:cNvSpPr>
          <p:nvPr/>
        </p:nvSpPr>
        <p:spPr bwMode="auto">
          <a:xfrm>
            <a:off x="2620694" y="27710"/>
            <a:ext cx="7812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 smtClean="0">
                <a:solidFill>
                  <a:srgbClr val="0000FF"/>
                </a:solidFill>
              </a:rPr>
              <a:t>Toán</a:t>
            </a:r>
            <a:endParaRPr lang="vi-VN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05" grpId="0"/>
      <p:bldP spid="51228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578544" y="1956889"/>
            <a:ext cx="4579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latin typeface="Cambria" pitchFamily="18" charset="0"/>
              </a:rPr>
              <a:t>15 </a:t>
            </a:r>
            <a:r>
              <a:rPr lang="en-US" sz="2400" b="1" dirty="0" err="1">
                <a:latin typeface="Cambria" pitchFamily="18" charset="0"/>
              </a:rPr>
              <a:t>giơ</a:t>
            </a:r>
            <a:r>
              <a:rPr lang="en-US" sz="2400" b="1" dirty="0">
                <a:latin typeface="Cambria" pitchFamily="18" charset="0"/>
              </a:rPr>
              <a:t>̀ 55 </a:t>
            </a:r>
            <a:r>
              <a:rPr lang="en-US" sz="2400" b="1" dirty="0" err="1">
                <a:latin typeface="Cambria" pitchFamily="18" charset="0"/>
              </a:rPr>
              <a:t>phút</a:t>
            </a:r>
            <a:r>
              <a:rPr lang="en-US" sz="2400" b="1" dirty="0">
                <a:latin typeface="Cambria" pitchFamily="18" charset="0"/>
              </a:rPr>
              <a:t> -13 </a:t>
            </a:r>
            <a:r>
              <a:rPr lang="en-US" sz="2400" b="1" dirty="0" err="1">
                <a:latin typeface="Cambria" pitchFamily="18" charset="0"/>
              </a:rPr>
              <a:t>giơ</a:t>
            </a:r>
            <a:r>
              <a:rPr lang="en-US" sz="2400" b="1" dirty="0">
                <a:latin typeface="Cambria" pitchFamily="18" charset="0"/>
              </a:rPr>
              <a:t>̀ 10 </a:t>
            </a:r>
            <a:r>
              <a:rPr lang="en-US" sz="2400" b="1" dirty="0" err="1">
                <a:latin typeface="Cambria" pitchFamily="18" charset="0"/>
              </a:rPr>
              <a:t>phút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874654" y="3304315"/>
            <a:ext cx="3199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  <a:cs typeface="Arial" pitchFamily="34" charset="0"/>
              </a:rPr>
              <a:t>15 </a:t>
            </a:r>
            <a:r>
              <a:rPr lang="en-US" sz="2800" b="1" dirty="0" err="1">
                <a:latin typeface="+mj-lt"/>
                <a:cs typeface="Arial" pitchFamily="34" charset="0"/>
              </a:rPr>
              <a:t>giơ</a:t>
            </a:r>
            <a:r>
              <a:rPr lang="en-US" sz="2800" b="1" dirty="0">
                <a:latin typeface="+mj-lt"/>
                <a:cs typeface="Arial" pitchFamily="34" charset="0"/>
              </a:rPr>
              <a:t>̀ 55 </a:t>
            </a:r>
            <a:r>
              <a:rPr lang="en-US" sz="2800" b="1" dirty="0" err="1">
                <a:latin typeface="+mj-lt"/>
                <a:cs typeface="Arial" pitchFamily="34" charset="0"/>
              </a:rPr>
              <a:t>phút</a:t>
            </a:r>
            <a:endParaRPr lang="en-US" sz="2000" b="1" dirty="0">
              <a:latin typeface="+mj-lt"/>
              <a:cs typeface="Arial" pitchFamily="34" charset="0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3800078" y="3681426"/>
            <a:ext cx="3199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  <a:cs typeface="Arial" pitchFamily="34" charset="0"/>
              </a:rPr>
              <a:t>13 </a:t>
            </a:r>
            <a:r>
              <a:rPr lang="en-US" sz="2800" b="1" dirty="0" err="1">
                <a:latin typeface="+mj-lt"/>
                <a:cs typeface="Arial" pitchFamily="34" charset="0"/>
              </a:rPr>
              <a:t>giơ</a:t>
            </a:r>
            <a:r>
              <a:rPr lang="en-US" sz="2800" b="1" dirty="0">
                <a:latin typeface="+mj-lt"/>
                <a:cs typeface="Arial" pitchFamily="34" charset="0"/>
              </a:rPr>
              <a:t>̀ 10 </a:t>
            </a:r>
            <a:r>
              <a:rPr lang="en-US" sz="2800" b="1" dirty="0" err="1">
                <a:latin typeface="+mj-lt"/>
                <a:cs typeface="Arial" pitchFamily="34" charset="0"/>
              </a:rPr>
              <a:t>phút</a:t>
            </a:r>
            <a:endParaRPr lang="en-US" sz="2000" b="1" dirty="0">
              <a:latin typeface="+mj-lt"/>
              <a:cs typeface="Arial" pitchFamily="34" charset="0"/>
            </a:endParaRPr>
          </a:p>
        </p:txBody>
      </p:sp>
      <p:sp>
        <p:nvSpPr>
          <p:cNvPr id="57" name="Minus 56"/>
          <p:cNvSpPr/>
          <p:nvPr/>
        </p:nvSpPr>
        <p:spPr>
          <a:xfrm>
            <a:off x="3466722" y="3756753"/>
            <a:ext cx="407932" cy="73748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>
              <a:latin typeface="+mj-lt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044374" y="4241805"/>
            <a:ext cx="2127826" cy="254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5325060" y="4209190"/>
            <a:ext cx="9995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>
                <a:latin typeface="+mj-lt"/>
              </a:rPr>
              <a:t>phút</a:t>
            </a:r>
            <a:endParaRPr lang="en-US" sz="2000" b="1" dirty="0">
              <a:latin typeface="+mj-lt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7086600" y="1959126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= ?</a:t>
            </a:r>
            <a:endParaRPr lang="en-US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078707" y="4209190"/>
            <a:ext cx="79981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+mj-lt"/>
              </a:rPr>
              <a:t>5</a:t>
            </a:r>
            <a:endParaRPr lang="en-US" sz="20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11074" y="4209190"/>
            <a:ext cx="102832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>
                <a:latin typeface="+mj-lt"/>
              </a:rPr>
              <a:t>giơ</a:t>
            </a:r>
            <a:r>
              <a:rPr lang="en-US" sz="2800" b="1" dirty="0">
                <a:latin typeface="+mj-lt"/>
              </a:rPr>
              <a:t>̀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44374" y="4209190"/>
            <a:ext cx="57129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68513" y="4210825"/>
            <a:ext cx="45703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347" name="TextBox 2"/>
          <p:cNvSpPr txBox="1">
            <a:spLocks noChangeArrowheads="1"/>
          </p:cNvSpPr>
          <p:nvPr/>
        </p:nvSpPr>
        <p:spPr bwMode="auto">
          <a:xfrm>
            <a:off x="2052639" y="0"/>
            <a:ext cx="7812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vi-VN" altLang="en-US" sz="3200" b="1" smtClean="0">
                <a:solidFill>
                  <a:srgbClr val="0000FF"/>
                </a:solidFill>
              </a:rPr>
              <a:t>Toán </a:t>
            </a:r>
            <a:endParaRPr lang="vi-VN" altLang="en-US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vi-VN" altLang="en-US" sz="3200" b="1" dirty="0">
                <a:solidFill>
                  <a:srgbClr val="0000FF"/>
                </a:solidFill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</a:rPr>
              <a:t>Trừ số đo thời gian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1813" y="2538897"/>
            <a:ext cx="6046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" pitchFamily="34" charset="0"/>
              </a:rPr>
              <a:t>Ta </a:t>
            </a:r>
            <a:r>
              <a:rPr lang="en-US" sz="2800" dirty="0" err="1">
                <a:latin typeface="Times" pitchFamily="34" charset="0"/>
              </a:rPr>
              <a:t>đặt</a:t>
            </a:r>
            <a:r>
              <a:rPr lang="en-US" sz="2800" dirty="0">
                <a:latin typeface="Times" pitchFamily="34" charset="0"/>
              </a:rPr>
              <a:t> </a:t>
            </a:r>
            <a:r>
              <a:rPr lang="en-US" sz="2800" dirty="0" err="1">
                <a:latin typeface="Times" pitchFamily="34" charset="0"/>
              </a:rPr>
              <a:t>tính</a:t>
            </a:r>
            <a:r>
              <a:rPr lang="en-US" sz="2800" dirty="0">
                <a:latin typeface="Times" pitchFamily="34" charset="0"/>
              </a:rPr>
              <a:t> </a:t>
            </a:r>
            <a:r>
              <a:rPr lang="en-US" sz="2800" dirty="0" err="1">
                <a:latin typeface="Times" pitchFamily="34" charset="0"/>
              </a:rPr>
              <a:t>rồi</a:t>
            </a:r>
            <a:r>
              <a:rPr lang="en-US" sz="2800" dirty="0">
                <a:latin typeface="Times" pitchFamily="34" charset="0"/>
              </a:rPr>
              <a:t> </a:t>
            </a:r>
            <a:r>
              <a:rPr lang="en-US" sz="2800" dirty="0" err="1">
                <a:latin typeface="Times" pitchFamily="34" charset="0"/>
              </a:rPr>
              <a:t>tính</a:t>
            </a:r>
            <a:r>
              <a:rPr lang="en-US" sz="2800" dirty="0">
                <a:latin typeface="Times" pitchFamily="34" charset="0"/>
              </a:rPr>
              <a:t> </a:t>
            </a:r>
            <a:r>
              <a:rPr lang="en-US" sz="2800" dirty="0" err="1">
                <a:latin typeface="Times" pitchFamily="34" charset="0"/>
              </a:rPr>
              <a:t>như</a:t>
            </a:r>
            <a:r>
              <a:rPr lang="en-US" sz="2800" dirty="0">
                <a:latin typeface="Times" pitchFamily="34" charset="0"/>
              </a:rPr>
              <a:t> </a:t>
            </a:r>
            <a:r>
              <a:rPr lang="en-US" sz="2800" dirty="0" err="1">
                <a:latin typeface="Times" pitchFamily="34" charset="0"/>
              </a:rPr>
              <a:t>sau</a:t>
            </a:r>
            <a:r>
              <a:rPr lang="en-US" sz="2800" dirty="0">
                <a:latin typeface="Times" pitchFamily="34" charset="0"/>
              </a:rPr>
              <a:t>:</a:t>
            </a: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>
          <a:xfrm>
            <a:off x="1356484" y="1274288"/>
            <a:ext cx="6338888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50000"/>
              </a:spcBef>
            </a:pPr>
            <a:r>
              <a:rPr lang="en-US" sz="2800" dirty="0" err="1">
                <a:latin typeface=".VnTime" pitchFamily="34" charset="0"/>
              </a:rPr>
              <a:t>Thùc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hiÖn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phÐp</a:t>
            </a: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trõ</a:t>
            </a:r>
            <a:r>
              <a:rPr lang="en-US" sz="2800" dirty="0">
                <a:latin typeface=".VnTime" pitchFamily="34" charset="0"/>
              </a:rPr>
              <a:t>:</a:t>
            </a:r>
          </a:p>
        </p:txBody>
      </p:sp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2438400" y="4904291"/>
            <a:ext cx="5256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 err="1">
                <a:latin typeface="Cambria" pitchFamily="18" charset="0"/>
              </a:rPr>
              <a:t>Vậy</a:t>
            </a:r>
            <a:r>
              <a:rPr lang="en-US" sz="2400" b="1" dirty="0">
                <a:latin typeface="Cambria" pitchFamily="18" charset="0"/>
              </a:rPr>
              <a:t>: 15 </a:t>
            </a:r>
            <a:r>
              <a:rPr lang="en-US" sz="2400" b="1" dirty="0" err="1">
                <a:latin typeface="Cambria" pitchFamily="18" charset="0"/>
              </a:rPr>
              <a:t>giơ</a:t>
            </a:r>
            <a:r>
              <a:rPr lang="en-US" sz="2400" b="1" dirty="0">
                <a:latin typeface="Cambria" pitchFamily="18" charset="0"/>
              </a:rPr>
              <a:t>̀ 55 </a:t>
            </a:r>
            <a:r>
              <a:rPr lang="en-US" sz="2400" b="1" dirty="0" err="1">
                <a:latin typeface="Cambria" pitchFamily="18" charset="0"/>
              </a:rPr>
              <a:t>phút</a:t>
            </a:r>
            <a:r>
              <a:rPr lang="en-US" sz="2400" b="1" dirty="0">
                <a:latin typeface="Cambria" pitchFamily="18" charset="0"/>
              </a:rPr>
              <a:t> -13 </a:t>
            </a:r>
            <a:r>
              <a:rPr lang="en-US" sz="2400" b="1" dirty="0" err="1">
                <a:latin typeface="Cambria" pitchFamily="18" charset="0"/>
              </a:rPr>
              <a:t>giơ</a:t>
            </a:r>
            <a:r>
              <a:rPr lang="en-US" sz="2400" b="1" dirty="0">
                <a:latin typeface="Cambria" pitchFamily="18" charset="0"/>
              </a:rPr>
              <a:t>̀ 10 </a:t>
            </a:r>
            <a:r>
              <a:rPr lang="en-US" sz="2400" b="1" dirty="0" err="1">
                <a:latin typeface="Cambria" pitchFamily="18" charset="0"/>
              </a:rPr>
              <a:t>phút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7446135" y="4934163"/>
            <a:ext cx="272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= 2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</a:rPr>
              <a:t>giơ</a:t>
            </a:r>
            <a:r>
              <a:rPr lang="en-US" sz="2400" b="1" dirty="0">
                <a:solidFill>
                  <a:srgbClr val="FF0000"/>
                </a:solidFill>
                <a:latin typeface="Cambria" pitchFamily="18" charset="0"/>
              </a:rPr>
              <a:t>̀ 45 </a:t>
            </a:r>
            <a:r>
              <a:rPr lang="en-US" sz="2400" b="1" dirty="0" err="1">
                <a:solidFill>
                  <a:srgbClr val="FF0000"/>
                </a:solidFill>
                <a:latin typeface="Cambria" pitchFamily="18" charset="0"/>
              </a:rPr>
              <a:t>phút</a:t>
            </a:r>
            <a:endParaRPr lang="en-US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618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892729" y="2751105"/>
            <a:ext cx="10896600" cy="3302000"/>
          </a:xfrm>
          <a:prstGeom prst="wedgeRoundRectCallout">
            <a:avLst>
              <a:gd name="adj1" fmla="val -31071"/>
              <a:gd name="adj2" fmla="val 773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074640" y="1077218"/>
            <a:ext cx="10363199" cy="153828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1231710" y="1501281"/>
            <a:ext cx="102186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000000"/>
                </a:solidFill>
              </a:rPr>
              <a:t>Muốn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trừ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số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đo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thời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gian</a:t>
            </a:r>
            <a:r>
              <a:rPr lang="en-US" altLang="en-US" sz="3600" b="1" dirty="0">
                <a:solidFill>
                  <a:srgbClr val="000000"/>
                </a:solidFill>
              </a:rPr>
              <a:t> ta </a:t>
            </a:r>
            <a:r>
              <a:rPr lang="en-US" altLang="en-US" sz="3600" b="1" dirty="0" err="1">
                <a:solidFill>
                  <a:srgbClr val="000000"/>
                </a:solidFill>
              </a:rPr>
              <a:t>thực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hiện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như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thế</a:t>
            </a:r>
            <a:r>
              <a:rPr lang="en-US" altLang="en-US" sz="3600" b="1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</a:rPr>
              <a:t>nào</a:t>
            </a:r>
            <a:r>
              <a:rPr lang="en-US" altLang="en-US" sz="3600" b="1" dirty="0">
                <a:solidFill>
                  <a:srgbClr val="000000"/>
                </a:solidFill>
              </a:rPr>
              <a:t>?</a:t>
            </a:r>
            <a:endParaRPr lang="vi-VN" altLang="en-US" sz="36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1231710" y="3218999"/>
            <a:ext cx="1055761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 err="1">
                <a:solidFill>
                  <a:srgbClr val="000000"/>
                </a:solidFill>
              </a:rPr>
              <a:t>Muốn</a:t>
            </a:r>
            <a:r>
              <a:rPr lang="en-US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trừ</a:t>
            </a:r>
            <a:r>
              <a:rPr lang="en-US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số</a:t>
            </a:r>
            <a:r>
              <a:rPr lang="en-US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đo</a:t>
            </a:r>
            <a:r>
              <a:rPr lang="en-US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thời</a:t>
            </a:r>
            <a:r>
              <a:rPr lang="en-US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gian</a:t>
            </a:r>
            <a:r>
              <a:rPr lang="en-US" altLang="en-US" sz="4000" b="1" dirty="0">
                <a:solidFill>
                  <a:srgbClr val="000000"/>
                </a:solidFill>
              </a:rPr>
              <a:t> ta </a:t>
            </a:r>
            <a:r>
              <a:rPr lang="en-US" altLang="en-US" sz="4000" b="1" dirty="0" err="1">
                <a:solidFill>
                  <a:srgbClr val="000000"/>
                </a:solidFill>
              </a:rPr>
              <a:t>thực</a:t>
            </a:r>
            <a:r>
              <a:rPr lang="en-US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hiện</a:t>
            </a:r>
            <a:r>
              <a:rPr lang="en-US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như</a:t>
            </a:r>
            <a:r>
              <a:rPr lang="en-US" altLang="en-US" sz="4000" b="1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</a:rPr>
              <a:t>sau</a:t>
            </a:r>
            <a:r>
              <a:rPr lang="en-US" altLang="en-US" sz="4000" b="1" dirty="0">
                <a:solidFill>
                  <a:srgbClr val="000000"/>
                </a:solidFill>
              </a:rPr>
              <a:t>: </a:t>
            </a:r>
          </a:p>
          <a:p>
            <a:r>
              <a:rPr lang="en-US" altLang="en-US" sz="4000" b="1" dirty="0">
                <a:solidFill>
                  <a:srgbClr val="0000CC"/>
                </a:solidFill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</a:rPr>
              <a:t>Đặt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tính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theo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cột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dọc</a:t>
            </a:r>
            <a:r>
              <a:rPr lang="en-US" altLang="en-US" sz="4000" b="1" dirty="0">
                <a:solidFill>
                  <a:srgbClr val="0000CC"/>
                </a:solidFill>
              </a:rPr>
              <a:t>.</a:t>
            </a:r>
          </a:p>
          <a:p>
            <a:pPr eaLnBrk="1" hangingPunct="1"/>
            <a:r>
              <a:rPr lang="en-US" altLang="en-US" sz="4000" b="1" dirty="0">
                <a:solidFill>
                  <a:srgbClr val="0000CC"/>
                </a:solidFill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</a:rPr>
              <a:t>Trừ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từ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phải</a:t>
            </a:r>
            <a:r>
              <a:rPr lang="en-US" altLang="en-US" sz="4000" b="1" dirty="0">
                <a:solidFill>
                  <a:srgbClr val="0000CC"/>
                </a:solidFill>
              </a:rPr>
              <a:t> sang </a:t>
            </a:r>
            <a:r>
              <a:rPr lang="en-US" altLang="en-US" sz="4000" b="1" dirty="0" err="1">
                <a:solidFill>
                  <a:srgbClr val="0000CC"/>
                </a:solidFill>
              </a:rPr>
              <a:t>trái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và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giữ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nguyên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tên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đơn</a:t>
            </a:r>
            <a:r>
              <a:rPr lang="en-US" altLang="en-US" sz="4000" b="1" dirty="0">
                <a:solidFill>
                  <a:srgbClr val="0000CC"/>
                </a:solidFill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</a:rPr>
              <a:t>vị</a:t>
            </a:r>
            <a:r>
              <a:rPr lang="en-US" altLang="en-US" sz="40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2052639" y="0"/>
            <a:ext cx="7812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vi-VN" altLang="en-US" sz="3200" b="1" smtClean="0">
                <a:solidFill>
                  <a:srgbClr val="0000FF"/>
                </a:solidFill>
              </a:rPr>
              <a:t>Toán </a:t>
            </a:r>
            <a:endParaRPr lang="vi-VN" altLang="en-US" sz="32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vi-VN" altLang="en-US" sz="3200" b="1" dirty="0">
                <a:solidFill>
                  <a:srgbClr val="0000FF"/>
                </a:solidFill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</a:rPr>
              <a:t>Trừ số đo thời gian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4858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5364" grpId="0"/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3400" y="244190"/>
            <a:ext cx="11277600" cy="13144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vi-VN" sz="2800" b="1" u="sng"/>
              <a:t>Ví dụ 2:</a:t>
            </a:r>
            <a:r>
              <a:rPr lang="vi-VN" sz="2800"/>
              <a:t> Trên cùng một đoạn đường, Hoà chạy hết 3 phút 20 giây, Bình chạy hết 2 phút 45 giây. Hỏi Bình chạy ít hơn Hoà bao nhiêu giây?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76400" y="1600205"/>
            <a:ext cx="4186238" cy="7683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thực hiện phép trừ</a:t>
            </a:r>
            <a:r>
              <a:rPr lang="en-US" sz="28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593780" y="1600205"/>
            <a:ext cx="6019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?</a:t>
            </a: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 flipV="1">
            <a:off x="7758540" y="5527945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7460680" y="4668961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-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1967359" y="2206131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vi-VN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như thế nào để chuyển thành phép tính dễ thực hiện hơn?  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2590800" y="4364161"/>
            <a:ext cx="2438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  </a:t>
            </a:r>
            <a:r>
              <a:rPr lang="en-US" sz="2800" dirty="0"/>
              <a:t>3 </a:t>
            </a:r>
            <a:r>
              <a:rPr lang="en-US" sz="2800" dirty="0" err="1"/>
              <a:t>phót</a:t>
            </a:r>
            <a:r>
              <a:rPr lang="en-US" sz="2800" dirty="0"/>
              <a:t> 20 </a:t>
            </a:r>
            <a:r>
              <a:rPr lang="en-US" sz="2800" dirty="0" err="1"/>
              <a:t>gi©y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 2 </a:t>
            </a:r>
            <a:r>
              <a:rPr lang="en-US" sz="2800" dirty="0" err="1"/>
              <a:t>phót</a:t>
            </a:r>
            <a:r>
              <a:rPr lang="en-US" sz="2800" dirty="0"/>
              <a:t> 45 </a:t>
            </a:r>
            <a:r>
              <a:rPr lang="en-US" sz="2800" dirty="0" err="1"/>
              <a:t>gi©y</a:t>
            </a:r>
            <a:endParaRPr lang="en-US" sz="2800" dirty="0"/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5410200" y="466896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®</a:t>
            </a:r>
            <a:r>
              <a:rPr lang="en-US" sz="2800" dirty="0" err="1"/>
              <a:t>æi</a:t>
            </a:r>
            <a:r>
              <a:rPr lang="en-US" sz="2800" dirty="0"/>
              <a:t> </a:t>
            </a:r>
            <a:r>
              <a:rPr lang="en-US" sz="2800" dirty="0" err="1"/>
              <a:t>thµnh</a:t>
            </a:r>
            <a:endParaRPr lang="en-US" sz="2800" dirty="0"/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2471739" y="4668960"/>
            <a:ext cx="2481263" cy="990600"/>
            <a:chOff x="645" y="3072"/>
            <a:chExt cx="1563" cy="624"/>
          </a:xfrm>
        </p:grpSpPr>
        <p:sp>
          <p:nvSpPr>
            <p:cNvPr id="11" name="Line 42"/>
            <p:cNvSpPr>
              <a:spLocks noChangeShapeType="1"/>
            </p:cNvSpPr>
            <p:nvPr/>
          </p:nvSpPr>
          <p:spPr bwMode="auto">
            <a:xfrm>
              <a:off x="864" y="3696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49"/>
            <p:cNvSpPr>
              <a:spLocks noChangeShapeType="1"/>
            </p:cNvSpPr>
            <p:nvPr/>
          </p:nvSpPr>
          <p:spPr bwMode="auto">
            <a:xfrm>
              <a:off x="801" y="3696"/>
              <a:ext cx="13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50"/>
            <p:cNvSpPr txBox="1">
              <a:spLocks noChangeArrowheads="1"/>
            </p:cNvSpPr>
            <p:nvPr/>
          </p:nvSpPr>
          <p:spPr bwMode="auto">
            <a:xfrm>
              <a:off x="645" y="3072"/>
              <a:ext cx="1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/>
                <a:t>-</a:t>
              </a:r>
            </a:p>
          </p:txBody>
        </p:sp>
      </p:grpSp>
      <p:sp>
        <p:nvSpPr>
          <p:cNvPr id="14" name="Text Box 65"/>
          <p:cNvSpPr txBox="1">
            <a:spLocks noChangeArrowheads="1"/>
          </p:cNvSpPr>
          <p:nvPr/>
        </p:nvSpPr>
        <p:spPr bwMode="auto">
          <a:xfrm>
            <a:off x="2708564" y="312053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67"/>
          <p:cNvSpPr txBox="1">
            <a:spLocks noChangeArrowheads="1"/>
          </p:cNvSpPr>
          <p:nvPr/>
        </p:nvSpPr>
        <p:spPr bwMode="auto">
          <a:xfrm>
            <a:off x="7696200" y="4364161"/>
            <a:ext cx="25908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/>
              <a:t>2 </a:t>
            </a:r>
            <a:r>
              <a:rPr lang="en-US" sz="2800" dirty="0" err="1"/>
              <a:t>phót</a:t>
            </a:r>
            <a:r>
              <a:rPr lang="en-US" sz="2800" dirty="0"/>
              <a:t> 80 </a:t>
            </a:r>
            <a:r>
              <a:rPr lang="en-US" sz="2800" dirty="0" err="1"/>
              <a:t>gi©y</a:t>
            </a:r>
            <a:endParaRPr lang="en-US" sz="2800" dirty="0"/>
          </a:p>
          <a:p>
            <a:pPr>
              <a:spcBef>
                <a:spcPct val="50000"/>
              </a:spcBef>
            </a:pPr>
            <a:r>
              <a:rPr lang="en-US" sz="2800" dirty="0"/>
              <a:t>2 </a:t>
            </a:r>
            <a:r>
              <a:rPr lang="en-US" sz="2800" dirty="0" err="1"/>
              <a:t>phót</a:t>
            </a:r>
            <a:r>
              <a:rPr lang="en-US" sz="2800" dirty="0"/>
              <a:t> 45 </a:t>
            </a:r>
            <a:r>
              <a:rPr lang="en-US" sz="2800" dirty="0" err="1"/>
              <a:t>gi©y</a:t>
            </a:r>
            <a:endParaRPr lang="en-US" sz="28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793081" y="3761517"/>
            <a:ext cx="4836319" cy="768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087726" y="5629258"/>
            <a:ext cx="9995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dirty="0" err="1"/>
              <a:t>giây</a:t>
            </a:r>
            <a:endParaRPr lang="en-US" sz="2000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855228" y="5670823"/>
            <a:ext cx="799812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696200" y="5670823"/>
            <a:ext cx="571294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8645034" y="5672458"/>
            <a:ext cx="45703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957046" y="5672458"/>
            <a:ext cx="999541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dirty="0" err="1"/>
              <a:t>phút</a:t>
            </a:r>
            <a:endParaRPr lang="en-US" sz="2000" dirty="0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247694" y="6183458"/>
            <a:ext cx="71249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6" grpId="0"/>
      <p:bldP spid="7" grpId="0"/>
      <p:bldP spid="8" grpId="0"/>
      <p:bldP spid="9" grpId="0"/>
      <p:bldP spid="14" grpId="0"/>
      <p:bldP spid="15" grpId="0"/>
      <p:bldP spid="16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1276</Words>
  <Application>Microsoft Office PowerPoint</Application>
  <PresentationFormat>Custom</PresentationFormat>
  <Paragraphs>191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Thùc hiÖn phÐp trõ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phuongcloudit.com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278</cp:revision>
  <dcterms:created xsi:type="dcterms:W3CDTF">2022-03-07T12:50:14Z</dcterms:created>
  <dcterms:modified xsi:type="dcterms:W3CDTF">2023-01-10T01:01:04Z</dcterms:modified>
</cp:coreProperties>
</file>