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3" r:id="rId3"/>
  </p:sldMasterIdLst>
  <p:notesMasterIdLst>
    <p:notesMasterId r:id="rId20"/>
  </p:notesMasterIdLst>
  <p:sldIdLst>
    <p:sldId id="471" r:id="rId4"/>
    <p:sldId id="529" r:id="rId5"/>
    <p:sldId id="470" r:id="rId6"/>
    <p:sldId id="515" r:id="rId7"/>
    <p:sldId id="516" r:id="rId8"/>
    <p:sldId id="502" r:id="rId9"/>
    <p:sldId id="495" r:id="rId10"/>
    <p:sldId id="513" r:id="rId11"/>
    <p:sldId id="497" r:id="rId12"/>
    <p:sldId id="517" r:id="rId13"/>
    <p:sldId id="518" r:id="rId14"/>
    <p:sldId id="519" r:id="rId15"/>
    <p:sldId id="520" r:id="rId16"/>
    <p:sldId id="527" r:id="rId17"/>
    <p:sldId id="530" r:id="rId18"/>
    <p:sldId id="4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006C-BEF8-4794-A08E-71107059DCA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AAB82-C354-4BA2-960D-25EA44A3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42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7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5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7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nhiền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1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7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nhiền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6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8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6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4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3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1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4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6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5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7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28666A-BB83-4695-9E58-5FD81785EBB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7" y="189627"/>
            <a:ext cx="1228013" cy="12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C9B759-75D0-4506-9006-D00440D3B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7" y="189627"/>
            <a:ext cx="1228013" cy="12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6E05D3-A28C-4E54-B152-1C102E6BB3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7" y="189627"/>
            <a:ext cx="1228013" cy="12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29D5272-1C73-4CF3-A056-BA82E99A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149037"/>
            <a:ext cx="12187592" cy="6855520"/>
          </a:xfrm>
          <a:prstGeom prst="rect">
            <a:avLst/>
          </a:prstGeom>
        </p:spPr>
      </p:pic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6764140" y="862168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3732834" y="1837611"/>
            <a:ext cx="4164423" cy="2807936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77BEC4-14C7-4B00-A89B-BC4B269C3E71}"/>
              </a:ext>
            </a:extLst>
          </p:cNvPr>
          <p:cNvSpPr txBox="1"/>
          <p:nvPr/>
        </p:nvSpPr>
        <p:spPr>
          <a:xfrm>
            <a:off x="3955346" y="2936739"/>
            <a:ext cx="3758155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881" y="2709840"/>
            <a:ext cx="2836832" cy="37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3522384" y="212923"/>
            <a:ext cx="1049397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Quan sát tranh và trả lời câu hỏi</a:t>
            </a:r>
            <a:endParaRPr kumimoji="0" lang="zh-CN" altLang="en-US" sz="40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38659703-4E46-4DEB-8C6E-0ED47EED281A}"/>
              </a:ext>
            </a:extLst>
          </p:cNvPr>
          <p:cNvSpPr/>
          <p:nvPr/>
        </p:nvSpPr>
        <p:spPr>
          <a:xfrm flipH="1">
            <a:off x="4603261" y="1362818"/>
            <a:ext cx="7051040" cy="1891358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được chọn 1 chiếc đèn học trong hình 2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chọn đèn nào?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A8F00-03AD-4794-833D-DA3888075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2950"/>
            <a:ext cx="7972425" cy="29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1069145" y="717453"/>
            <a:ext cx="9812213" cy="2515442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41093AFD-EC95-4AE4-B2F5-E84580DF09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36" y="31613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1708007" y="89813"/>
            <a:ext cx="1038239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Em hãy quan sát Hình 3 và gọi tên các bộ phận tương ứng của đèn học theo các thẻ tên dưới đây.</a:t>
            </a:r>
            <a:endParaRPr kumimoji="0" lang="zh-CN" altLang="en-US" sz="32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AEAA-0506-4756-AC8C-2A1BB8395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82" y="1622425"/>
            <a:ext cx="8779822" cy="523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7F62A-7055-49FB-AA4F-3EEE48B04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309" y="4572000"/>
            <a:ext cx="2951728" cy="23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4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1708007" y="89813"/>
            <a:ext cx="1038239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Em hãy quan sát Hình 3 và gọi tên các bộ phận tương ứng của đèn học theo các thẻ tên dưới đây.</a:t>
            </a:r>
            <a:endParaRPr kumimoji="0" lang="zh-CN" altLang="en-US" sz="32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AEAA-0506-4756-AC8C-2A1BB8395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282" y="1622425"/>
            <a:ext cx="8779822" cy="5235575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D4187165-4B20-43A7-B79D-EB920E1CB14B}"/>
              </a:ext>
            </a:extLst>
          </p:cNvPr>
          <p:cNvSpPr/>
          <p:nvPr/>
        </p:nvSpPr>
        <p:spPr>
          <a:xfrm>
            <a:off x="3881120" y="1991360"/>
            <a:ext cx="843280" cy="2286000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1E737DB-943B-4392-BFAF-C061DA7D87BE}"/>
              </a:ext>
            </a:extLst>
          </p:cNvPr>
          <p:cNvSpPr/>
          <p:nvPr/>
        </p:nvSpPr>
        <p:spPr>
          <a:xfrm>
            <a:off x="6477562" y="1954211"/>
            <a:ext cx="2178757" cy="5235575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B510251-1C29-453F-A18E-DA7A0819A66C}"/>
              </a:ext>
            </a:extLst>
          </p:cNvPr>
          <p:cNvSpPr/>
          <p:nvPr/>
        </p:nvSpPr>
        <p:spPr>
          <a:xfrm flipH="1">
            <a:off x="4612639" y="2108198"/>
            <a:ext cx="8209279" cy="5001895"/>
          </a:xfrm>
          <a:prstGeom prst="arc">
            <a:avLst>
              <a:gd name="adj1" fmla="val 1593674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6B950CF-43A4-4553-8E41-D3AA2AB3DECF}"/>
              </a:ext>
            </a:extLst>
          </p:cNvPr>
          <p:cNvSpPr/>
          <p:nvPr/>
        </p:nvSpPr>
        <p:spPr>
          <a:xfrm flipH="1">
            <a:off x="2204718" y="2536502"/>
            <a:ext cx="6045201" cy="2401257"/>
          </a:xfrm>
          <a:prstGeom prst="arc">
            <a:avLst>
              <a:gd name="adj1" fmla="val 15936740"/>
              <a:gd name="adj2" fmla="val 57669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2DC0787-1610-424C-A3C4-36AFBC7DC850}"/>
              </a:ext>
            </a:extLst>
          </p:cNvPr>
          <p:cNvSpPr/>
          <p:nvPr/>
        </p:nvSpPr>
        <p:spPr>
          <a:xfrm>
            <a:off x="8169200" y="2709543"/>
            <a:ext cx="1665113" cy="1953897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2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083FAD5A-686B-421D-AC7A-FA2762662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34" y="1557172"/>
            <a:ext cx="4168767" cy="4168767"/>
          </a:xfrm>
          <a:prstGeom prst="rect">
            <a:avLst/>
          </a:prstGeom>
        </p:spPr>
      </p:pic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AEA1DB4-62E2-4A40-9721-0225BAA7DEE1}"/>
              </a:ext>
            </a:extLst>
          </p:cNvPr>
          <p:cNvSpPr/>
          <p:nvPr/>
        </p:nvSpPr>
        <p:spPr>
          <a:xfrm>
            <a:off x="277446" y="1666710"/>
            <a:ext cx="8205371" cy="3662253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Tx/>
              <a:buChar char="-"/>
              <a:defRPr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cử mỗi đội 6 người 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chơi. </a:t>
            </a:r>
          </a:p>
          <a:p>
            <a:pPr marL="457200" indent="-457200">
              <a:buFontTx/>
              <a:buChar char="-"/>
              <a:defRPr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các thẻ tên cũng như là công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ụng của từng bộ phận của đèn 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học, 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trong vòng 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nào dán được đúng các bộ phận cũng như công dụng lên mô hình đèn ở bảng thì đội đó chiến thắng.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1EB65-75FB-42DE-B3E2-745A6F1CE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168" y="79932"/>
            <a:ext cx="923014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478" y="2942308"/>
            <a:ext cx="3846909" cy="423708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88455" y="1237957"/>
            <a:ext cx="6479647" cy="2978833"/>
          </a:xfrm>
          <a:prstGeom prst="wedgeRoundRectCallout">
            <a:avLst>
              <a:gd name="adj1" fmla="val 55420"/>
              <a:gd name="adj2" fmla="val 700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dirty="0" smtClean="0">
                <a:latin typeface="+mj-lt"/>
              </a:rPr>
              <a:t>Em hãy viết ra những tình huống mình gặp phải khi sử dụng đèn học ở nhà? </a:t>
            </a:r>
            <a:endParaRPr lang="vi-VN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266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0">
            <a:extLst>
              <a:ext uri="{FF2B5EF4-FFF2-40B4-BE49-F238E27FC236}">
                <a16:creationId xmlns:a16="http://schemas.microsoft.com/office/drawing/2014/main" id="{AAEC2A54-EE21-45D0-9D39-E668C532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-149037"/>
            <a:ext cx="12187592" cy="6855520"/>
          </a:xfrm>
          <a:prstGeom prst="rect">
            <a:avLst/>
          </a:prstGeom>
        </p:spPr>
      </p:pic>
      <p:sp>
        <p:nvSpPr>
          <p:cNvPr id="27" name="TextBox 4">
            <a:extLst>
              <a:ext uri="{FF2B5EF4-FFF2-40B4-BE49-F238E27FC236}">
                <a16:creationId xmlns:a16="http://schemas.microsoft.com/office/drawing/2014/main" id="{21C8C987-A94A-4C8F-8B65-80FEB2A20C94}"/>
              </a:ext>
            </a:extLst>
          </p:cNvPr>
          <p:cNvSpPr txBox="1"/>
          <p:nvPr/>
        </p:nvSpPr>
        <p:spPr>
          <a:xfrm>
            <a:off x="1558289" y="1642340"/>
            <a:ext cx="8161864" cy="3077054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ts val="11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endParaRPr kumimoji="0" lang="en-US" sz="9998" b="1" i="0" u="none" strike="noStrike" kern="1200" cap="none" spc="0" normalizeH="0" baseline="0" noProof="0" dirty="0">
              <a:ln/>
              <a:solidFill>
                <a:srgbClr val="FF0000"/>
              </a:solidFill>
              <a:effectLst>
                <a:glow rad="228600">
                  <a:srgbClr val="FFBF53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914217" rtl="0" eaLnBrk="1" fontAlgn="auto" latinLnBrk="0" hangingPunct="1">
              <a:lnSpc>
                <a:spcPts val="119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998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9998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45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4938B2D3-2345-4907-83EC-7D2000C3A785}"/>
              </a:ext>
            </a:extLst>
          </p:cNvPr>
          <p:cNvSpPr txBox="1"/>
          <p:nvPr/>
        </p:nvSpPr>
        <p:spPr>
          <a:xfrm>
            <a:off x="1866900" y="76625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Công</a:t>
            </a:r>
            <a:r>
              <a:rPr kumimoji="0" lang="en-US" altLang="zh-CN" sz="3600" b="1" i="0" u="sng" strike="noStrike" kern="1200" cap="none" spc="0" normalizeH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 </a:t>
            </a:r>
            <a:r>
              <a:rPr kumimoji="0" lang="en-US" altLang="zh-CN" sz="3600" b="1" i="0" u="sng" strike="noStrike" kern="1200" cap="none" spc="0" normalizeH="0" noProof="0" dirty="0" err="1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华文新魏" panose="02010800040101010101" pitchFamily="2" charset="-122"/>
                <a:cs typeface="Baloo" panose="03080902040302020200" pitchFamily="66" charset="0"/>
              </a:rPr>
              <a:t>nghệ</a:t>
            </a:r>
            <a:endParaRPr kumimoji="0" lang="en-US" altLang="zh-CN" sz="3600" b="1" i="0" u="sng" strike="noStrike" kern="1200" cap="none" spc="0" normalizeH="0" baseline="0" noProof="0" dirty="0">
              <a:ln>
                <a:noFill/>
              </a:ln>
              <a:solidFill>
                <a:srgbClr val="FFBF53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华文新魏" panose="02010800040101010101" pitchFamily="2" charset="-122"/>
              <a:cs typeface="Baloo" panose="03080902040302020200" pitchFamily="66" charset="0"/>
            </a:endParaRPr>
          </a:p>
        </p:txBody>
      </p:sp>
      <p:pic>
        <p:nvPicPr>
          <p:cNvPr id="15" name="图片 79">
            <a:extLst>
              <a:ext uri="{FF2B5EF4-FFF2-40B4-BE49-F238E27FC236}">
                <a16:creationId xmlns:a16="http://schemas.microsoft.com/office/drawing/2014/main" id="{7CCEC971-5286-403B-8B13-CF744232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67" y="3128149"/>
            <a:ext cx="1704658" cy="3729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F82985-8BE7-4FA5-9612-D19660D8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77" y="1451132"/>
            <a:ext cx="8455885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353B7-3D5A-4E1D-9087-75EBA99D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2120255"/>
            <a:ext cx="9065538" cy="2176461"/>
          </a:xfrm>
          <a:prstGeom prst="rect">
            <a:avLst/>
          </a:prstGeom>
        </p:spPr>
      </p:pic>
      <p:pic>
        <p:nvPicPr>
          <p:cNvPr id="11" name="Picture 10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E64AEDCB-F27B-4B79-8E29-8AC8F706E9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38" y="294132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5CF8E-4727-4A40-9CE2-44D07BDD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52" y="4932491"/>
            <a:ext cx="1448100" cy="1925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11E41-D9F6-4F10-98D0-6831FA7D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52" y="4943283"/>
            <a:ext cx="1297640" cy="1914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AD094-1F8D-4116-B242-E32A648B9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54BA25-BFC8-4187-8654-2038ABC0225B}"/>
              </a:ext>
            </a:extLst>
          </p:cNvPr>
          <p:cNvSpPr txBox="1"/>
          <p:nvPr/>
        </p:nvSpPr>
        <p:spPr>
          <a:xfrm>
            <a:off x="791110" y="1122529"/>
            <a:ext cx="10952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Nêu được tác dụng và mô tả được các bộ phận chính của đèn học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CAEFB-2DAD-4E6F-8909-924799985A3E}"/>
              </a:ext>
            </a:extLst>
          </p:cNvPr>
          <p:cNvSpPr txBox="1"/>
          <p:nvPr/>
        </p:nvSpPr>
        <p:spPr>
          <a:xfrm>
            <a:off x="791110" y="2197767"/>
            <a:ext cx="1095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Nhận biết được một số loại đèn học thông dụng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5E8E0-114D-4BF3-BC02-2A0A2A928DEA}"/>
              </a:ext>
            </a:extLst>
          </p:cNvPr>
          <p:cNvSpPr txBox="1"/>
          <p:nvPr/>
        </p:nvSpPr>
        <p:spPr>
          <a:xfrm>
            <a:off x="791110" y="2821385"/>
            <a:ext cx="10952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Xác định vị trí đặt đèn, bật tắt, điều chỉnh được độ sáng của đèn học.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11291-F707-4477-90EA-A176587BAAE2}"/>
              </a:ext>
            </a:extLst>
          </p:cNvPr>
          <p:cNvSpPr txBox="1"/>
          <p:nvPr/>
        </p:nvSpPr>
        <p:spPr>
          <a:xfrm>
            <a:off x="791110" y="3912595"/>
            <a:ext cx="10952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Nhận biết và phòng tránh được những tình huống mất an toàn khi sử dụng đèn học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07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ục này có hình ảnh của: ">
            <a:extLst>
              <a:ext uri="{FF2B5EF4-FFF2-40B4-BE49-F238E27FC236}">
                <a16:creationId xmlns:a16="http://schemas.microsoft.com/office/drawing/2014/main" id="{C5F2CFC6-E9EA-4881-8363-48191BEC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9" b="89691" l="8051" r="92373">
                        <a14:foregroundMark x1="8051" y1="15464" x2="77966" y2="19588"/>
                        <a14:foregroundMark x1="77966" y1="19588" x2="89407" y2="22938"/>
                        <a14:foregroundMark x1="14407" y1="18557" x2="25847" y2="34021"/>
                        <a14:foregroundMark x1="65678" y1="9021" x2="61441" y2="35309"/>
                        <a14:foregroundMark x1="61441" y1="7216" x2="69915" y2="19845"/>
                        <a14:foregroundMark x1="69915" y1="19845" x2="75847" y2="14691"/>
                        <a14:foregroundMark x1="89407" y1="35052" x2="92373" y2="43299"/>
                        <a14:foregroundMark x1="47458" y1="89433" x2="60593" y2="8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9">
            <a:off x="6764140" y="862168"/>
            <a:ext cx="1565430" cy="25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5">
            <a:extLst>
              <a:ext uri="{FF2B5EF4-FFF2-40B4-BE49-F238E27FC236}">
                <a16:creationId xmlns:a16="http://schemas.microsoft.com/office/drawing/2014/main" id="{FDF3ABCC-A2BF-4AA6-A8DD-F05A954E4FEE}"/>
              </a:ext>
            </a:extLst>
          </p:cNvPr>
          <p:cNvGrpSpPr/>
          <p:nvPr/>
        </p:nvGrpSpPr>
        <p:grpSpPr>
          <a:xfrm>
            <a:off x="3732834" y="1837611"/>
            <a:ext cx="4164423" cy="2807936"/>
            <a:chOff x="7065141" y="1881946"/>
            <a:chExt cx="3768009" cy="2592533"/>
          </a:xfrm>
        </p:grpSpPr>
        <p:sp>
          <p:nvSpPr>
            <p:cNvPr id="9" name="椭圆 56">
              <a:extLst>
                <a:ext uri="{FF2B5EF4-FFF2-40B4-BE49-F238E27FC236}">
                  <a16:creationId xmlns:a16="http://schemas.microsoft.com/office/drawing/2014/main" id="{8E88BA24-B8F3-40E8-B7B0-3565696BAF1E}"/>
                </a:ext>
              </a:extLst>
            </p:cNvPr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57">
              <a:extLst>
                <a:ext uri="{FF2B5EF4-FFF2-40B4-BE49-F238E27FC236}">
                  <a16:creationId xmlns:a16="http://schemas.microsoft.com/office/drawing/2014/main" id="{DA738F0B-A72E-4D54-AF53-C8E334386A3D}"/>
                </a:ext>
              </a:extLst>
            </p:cNvPr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77BEC4-14C7-4B00-A89B-BC4B269C3E71}"/>
              </a:ext>
            </a:extLst>
          </p:cNvPr>
          <p:cNvSpPr txBox="1"/>
          <p:nvPr/>
        </p:nvSpPr>
        <p:spPr>
          <a:xfrm>
            <a:off x="3955346" y="2936739"/>
            <a:ext cx="3758155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 err="1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Khám</a:t>
            </a:r>
            <a:r>
              <a:rPr kumimoji="0" lang="en-US" sz="4399" b="0" i="0" u="none" strike="noStrike" kern="1200" cap="none" spc="0" normalizeH="0" noProof="0" dirty="0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399" b="0" i="0" u="none" strike="noStrike" kern="1200" cap="none" spc="0" normalizeH="0" noProof="0" dirty="0" err="1">
                <a:ln>
                  <a:noFill/>
                </a:ln>
                <a:solidFill>
                  <a:srgbClr val="FFBF53">
                    <a:lumMod val="20000"/>
                    <a:lumOff val="8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phá</a:t>
            </a:r>
            <a:endParaRPr kumimoji="0" lang="en-US" sz="4399" b="0" i="0" u="none" strike="noStrike" kern="1200" cap="none" spc="0" normalizeH="0" baseline="0" noProof="0" dirty="0">
              <a:ln>
                <a:noFill/>
              </a:ln>
              <a:solidFill>
                <a:srgbClr val="FFBF53">
                  <a:lumMod val="20000"/>
                  <a:lumOff val="8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D5E3C-C120-4D9F-AB22-0BB89AA9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81" y="2709840"/>
            <a:ext cx="2836832" cy="3772079"/>
          </a:xfrm>
          <a:prstGeom prst="rect">
            <a:avLst/>
          </a:prstGeom>
        </p:spPr>
      </p:pic>
      <p:pic>
        <p:nvPicPr>
          <p:cNvPr id="11" name="Picture 10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038413BD-37B4-4F0B-A69B-9F99063715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6" y="160687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>
            <a:extLst>
              <a:ext uri="{FF2B5EF4-FFF2-40B4-BE49-F238E27FC236}">
                <a16:creationId xmlns:a16="http://schemas.microsoft.com/office/drawing/2014/main" id="{D73F57AF-E7CF-4517-8F33-33E2356F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8166" l="23669" r="89645">
                        <a14:foregroundMark x1="63018" y1="56805" x2="77219" y2="46746"/>
                        <a14:foregroundMark x1="77219" y1="46746" x2="77515" y2="42308"/>
                        <a14:foregroundMark x1="89645" y1="38462" x2="89645" y2="38462"/>
                        <a14:foregroundMark x1="39645" y1="76627" x2="42308" y2="88166"/>
                        <a14:foregroundMark x1="29290" y1="21302" x2="57692" y2="15089"/>
                        <a14:foregroundMark x1="23669" y1="19822" x2="24852" y2="29290"/>
                        <a14:foregroundMark x1="35799" y1="64793" x2="51183" y2="5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2186" r="23096" b="13105"/>
          <a:stretch/>
        </p:blipFill>
        <p:spPr bwMode="auto">
          <a:xfrm>
            <a:off x="6431280" y="3469641"/>
            <a:ext cx="2631440" cy="35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33600" y="1442719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3522384" y="212923"/>
            <a:ext cx="382184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-150" normalizeH="0" baseline="0" noProof="1">
                <a:ln>
                  <a:noFill/>
                </a:ln>
                <a:solidFill>
                  <a:srgbClr val="EF4546"/>
                </a:solidFill>
                <a:effectLst/>
                <a:uLnTx/>
                <a:uFillTx/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1. </a:t>
            </a:r>
            <a:r>
              <a:rPr lang="vi-VN" altLang="zh-CN" sz="4000" b="1" spc="-150" noProof="1" smtClean="0">
                <a:solidFill>
                  <a:srgbClr val="EF4546"/>
                </a:solidFill>
                <a:latin typeface="Calibri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Thảo luận nhóm</a:t>
            </a:r>
            <a:endParaRPr kumimoji="0" lang="zh-CN" altLang="en-US" sz="4000" b="1" i="0" u="none" strike="noStrike" kern="1200" cap="none" spc="-150" normalizeH="0" baseline="0" noProof="1">
              <a:ln>
                <a:noFill/>
              </a:ln>
              <a:solidFill>
                <a:srgbClr val="EF4546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38659703-4E46-4DEB-8C6E-0ED47EED281A}"/>
              </a:ext>
            </a:extLst>
          </p:cNvPr>
          <p:cNvSpPr/>
          <p:nvPr/>
        </p:nvSpPr>
        <p:spPr>
          <a:xfrm flipH="1">
            <a:off x="2293866" y="1362818"/>
            <a:ext cx="6278880" cy="1505695"/>
          </a:xfrm>
          <a:prstGeom prst="wedgeRoundRectCallout">
            <a:avLst>
              <a:gd name="adj1" fmla="val 21659"/>
              <a:gd name="adj2" fmla="val 88285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5000"/>
              </a:lnSpc>
              <a:spcAft>
                <a:spcPts val="800"/>
              </a:spcAft>
              <a:tabLst>
                <a:tab pos="577850" algn="l"/>
              </a:tabLst>
            </a:pPr>
            <a:r>
              <a:rPr lang="vi-V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 4: 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de-DE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 chiếc đèn học </a:t>
            </a:r>
            <a:r>
              <a:rPr lang="vi-V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 chuẩn bị</a:t>
            </a:r>
            <a:r>
              <a:rPr lang="de-DE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hợp với tranh ảnh ở SGK hình 1,2 trang 10 để hoàn thành phiếu thảo </a:t>
            </a:r>
            <a:r>
              <a:rPr lang="vi-VN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luận.</a:t>
            </a:r>
            <a:endParaRPr lang="vi-VN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4" y="3864028"/>
            <a:ext cx="3868615" cy="2993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A8F00-03AD-4794-833D-DA3888075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267" y="3827738"/>
            <a:ext cx="7958605" cy="304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0A5356-AD86-4946-B3EE-96C735FDD68D}"/>
              </a:ext>
            </a:extLst>
          </p:cNvPr>
          <p:cNvSpPr/>
          <p:nvPr/>
        </p:nvSpPr>
        <p:spPr>
          <a:xfrm>
            <a:off x="8477157" y="575529"/>
            <a:ext cx="3747593" cy="851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A91A74-770C-4953-8C14-F778182AE781}"/>
              </a:ext>
            </a:extLst>
          </p:cNvPr>
          <p:cNvSpPr/>
          <p:nvPr/>
        </p:nvSpPr>
        <p:spPr>
          <a:xfrm>
            <a:off x="0" y="614595"/>
            <a:ext cx="4080734" cy="851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89DF4B7C-FB11-4F09-A7F2-BD638F92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186424"/>
            <a:ext cx="1662144" cy="1204686"/>
          </a:xfrm>
          <a:prstGeom prst="rect">
            <a:avLst/>
          </a:prstGeom>
        </p:spPr>
      </p:pic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8528155B-0B98-4132-8C08-40899299985D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2">
            <a:extLst>
              <a:ext uri="{FF2B5EF4-FFF2-40B4-BE49-F238E27FC236}">
                <a16:creationId xmlns:a16="http://schemas.microsoft.com/office/drawing/2014/main" id="{FEE9068E-00D3-4A96-AFEB-1A944C5B98F9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CB268EE-631E-44B4-B0F3-3801BEAD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7" name="等腰三角形 2">
            <a:extLst>
              <a:ext uri="{FF2B5EF4-FFF2-40B4-BE49-F238E27FC236}">
                <a16:creationId xmlns:a16="http://schemas.microsoft.com/office/drawing/2014/main" id="{BAA0626B-FF85-4C4C-A67D-39B023DD5742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7DC7EF8-A538-4CBF-BC56-0F4CA7FA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Lắng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nghe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A4916EC-9033-4924-9D07-377FA9706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972715C-850E-441E-8BD8-871A06B1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字魂59号-创粗黑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字魂59号-创粗黑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C2987652-6088-480E-89CD-34BB1B6F3E5F}"/>
              </a:ext>
            </a:extLst>
          </p:cNvPr>
          <p:cNvSpPr/>
          <p:nvPr/>
        </p:nvSpPr>
        <p:spPr>
          <a:xfrm>
            <a:off x="104901" y="2095412"/>
            <a:ext cx="4123661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sẻ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F03F781B-3A3D-45B1-88A3-C79D1DB20540}"/>
              </a:ext>
            </a:extLst>
          </p:cNvPr>
          <p:cNvSpPr/>
          <p:nvPr/>
        </p:nvSpPr>
        <p:spPr>
          <a:xfrm>
            <a:off x="4306331" y="5344892"/>
            <a:ext cx="3959915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1C8A2696-3610-4F91-9B70-E216176D1F36}"/>
              </a:ext>
            </a:extLst>
          </p:cNvPr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52F09D38-ACC6-41BB-B776-953A6318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9EF348-957D-4BCC-8FEC-F89E806F47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D2CAFC-122A-40B3-9326-7F645886D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5" y="2669595"/>
            <a:ext cx="1325443" cy="221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A248E6-ACB4-40A1-B2D9-54157D8BD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771" y="94539"/>
            <a:ext cx="6052457" cy="8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bldLvl="0" animBg="1"/>
      <p:bldP spid="15" grpId="0" bldLvl="0" animBg="1"/>
      <p:bldP spid="16" grpId="0" autoUpdateAnimBg="0"/>
      <p:bldP spid="17" grpId="0" bldLvl="0" animBg="1"/>
      <p:bldP spid="18" grpId="0" autoUpdateAnimBg="0"/>
      <p:bldP spid="19" grpId="0" autoUpdateAnimBg="0"/>
      <p:bldP spid="20" grpId="0" autoUpdateAnimBg="0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673546-C4E0-403F-ACCA-6B6F99B3BF10}"/>
              </a:ext>
            </a:extLst>
          </p:cNvPr>
          <p:cNvGrpSpPr/>
          <p:nvPr/>
        </p:nvGrpSpPr>
        <p:grpSpPr>
          <a:xfrm>
            <a:off x="148790" y="654631"/>
            <a:ext cx="9767370" cy="2377440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F178C7-3234-4EB5-8C89-B04F278910D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397A2A6-15D4-4D9F-A682-3CD6F4E1EC0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85925ED4-0DA5-4F8C-883E-5CA834BC7E5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C22660-911E-488B-B865-5E65BD2019CD}"/>
                </a:ext>
              </a:extLst>
            </p:cNvPr>
            <p:cNvSpPr txBox="1"/>
            <p:nvPr/>
          </p:nvSpPr>
          <p:spPr>
            <a:xfrm>
              <a:off x="4284186" y="1678155"/>
              <a:ext cx="6815563" cy="269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Đèn học cung cấp ánh sáng hỗ trợ việc học tập, giúp bảo vệ mắt.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Đèn học có nhiều kiểu dáng, màu sắc đa dạng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A90F39EB-64F4-483D-94E7-F44E8CBB1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93" y="-47004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èn bàn chống cận hãng nào tốt nhất hiện nay? Mua ở đâu giá tốt?">
            <a:extLst>
              <a:ext uri="{FF2B5EF4-FFF2-40B4-BE49-F238E27FC236}">
                <a16:creationId xmlns:a16="http://schemas.microsoft.com/office/drawing/2014/main" id="{E57F8937-7B77-487B-8942-1B066ED2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640"/>
            <a:ext cx="288036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ên mua đèn bàn học chống cận loại nào tốt nhất hiện nay 2020">
            <a:extLst>
              <a:ext uri="{FF2B5EF4-FFF2-40B4-BE49-F238E27FC236}">
                <a16:creationId xmlns:a16="http://schemas.microsoft.com/office/drawing/2014/main" id="{F0A4F635-8984-4D95-A8F6-7771EE4E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3991764"/>
            <a:ext cx="3262630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ÈN ĐỂ BÀN PIXAR ( KO BÓNG ) , ĐUÔI E27 - Vi Tính Phát Đạt">
            <a:extLst>
              <a:ext uri="{FF2B5EF4-FFF2-40B4-BE49-F238E27FC236}">
                <a16:creationId xmlns:a16="http://schemas.microsoft.com/office/drawing/2014/main" id="{2892E169-F163-4927-BCA1-5D9718A3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89" y="3991764"/>
            <a:ext cx="2804303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+ Mẫu đèn học/ đèn làm việc để bàn CAO CẤP | BEYOURs">
            <a:extLst>
              <a:ext uri="{FF2B5EF4-FFF2-40B4-BE49-F238E27FC236}">
                <a16:creationId xmlns:a16="http://schemas.microsoft.com/office/drawing/2014/main" id="{30490E86-6B5D-4D6A-8E48-1991BF36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93" y="3984702"/>
            <a:ext cx="3244707" cy="2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379</Words>
  <Application>Microsoft Office PowerPoint</Application>
  <PresentationFormat>Widescreen</PresentationFormat>
  <Paragraphs>47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Arial</vt:lpstr>
      <vt:lpstr>Baloo</vt:lpstr>
      <vt:lpstr>Calibri</vt:lpstr>
      <vt:lpstr>Calibri Light</vt:lpstr>
      <vt:lpstr>Coiny</vt:lpstr>
      <vt:lpstr>等线</vt:lpstr>
      <vt:lpstr>ITC Avant Garde Std Bk</vt:lpstr>
      <vt:lpstr>华文新魏</vt:lpstr>
      <vt:lpstr>Times New Roman</vt:lpstr>
      <vt:lpstr>字魂59号-创粗黑</vt:lpstr>
      <vt:lpstr>方正清刻本悦宋简体</vt:lpstr>
      <vt:lpstr>1_Office Theme</vt:lpstr>
      <vt:lpstr>1_jeppt.com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2022-07-16T00:24:04Z</dcterms:created>
  <dcterms:modified xsi:type="dcterms:W3CDTF">2023-11-01T13:26:50Z</dcterms:modified>
</cp:coreProperties>
</file>