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284" r:id="rId3"/>
    <p:sldId id="309" r:id="rId4"/>
    <p:sldId id="286" r:id="rId5"/>
    <p:sldId id="281" r:id="rId6"/>
    <p:sldId id="258" r:id="rId7"/>
    <p:sldId id="296" r:id="rId8"/>
    <p:sldId id="291" r:id="rId9"/>
    <p:sldId id="293" r:id="rId10"/>
    <p:sldId id="295" r:id="rId11"/>
    <p:sldId id="307" r:id="rId12"/>
    <p:sldId id="308" r:id="rId13"/>
    <p:sldId id="301" r:id="rId14"/>
    <p:sldId id="302" r:id="rId15"/>
    <p:sldId id="303" r:id="rId16"/>
    <p:sldId id="304" r:id="rId17"/>
    <p:sldId id="305" r:id="rId18"/>
    <p:sldId id="306" r:id="rId19"/>
    <p:sldId id="268" r:id="rId2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DB69"/>
    <a:srgbClr val="0000FF"/>
    <a:srgbClr val="FF3399"/>
    <a:srgbClr val="88DFE8"/>
    <a:srgbClr val="FFCC29"/>
    <a:srgbClr val="FEF4EC"/>
    <a:srgbClr val="F688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56" d="100"/>
          <a:sy n="56" d="100"/>
        </p:scale>
        <p:origin x="-504" y="1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="" xmlns:p14="http://schemas.microsoft.com/office/powerpoint/2010/main" val="345136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="" xmlns:p14="http://schemas.microsoft.com/office/powerpoint/2010/main" val="27298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="" xmlns:p14="http://schemas.microsoft.com/office/powerpoint/2010/main" val="27298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="" xmlns:p14="http://schemas.microsoft.com/office/powerpoint/2010/main" val="27298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="" xmlns:p14="http://schemas.microsoft.com/office/powerpoint/2010/main" val="345136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713320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678193" y="6471216"/>
            <a:ext cx="15055890" cy="1629833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78193" y="5181600"/>
            <a:ext cx="15055890" cy="1219200"/>
          </a:xfrm>
        </p:spPr>
        <p:txBody>
          <a:bodyPr anchor="b"/>
          <a:lstStyle>
            <a:lvl1pPr marL="0" indent="0" algn="l">
              <a:buNone/>
              <a:defRPr sz="3800">
                <a:solidFill>
                  <a:schemeClr val="tx2">
                    <a:shade val="75000"/>
                  </a:schemeClr>
                </a:solidFill>
              </a:defRPr>
            </a:lvl1pPr>
            <a:lvl2pPr marL="726262" indent="0" algn="ctr">
              <a:buNone/>
            </a:lvl2pPr>
            <a:lvl3pPr marL="1452524" indent="0" algn="ctr">
              <a:buNone/>
            </a:lvl3pPr>
            <a:lvl4pPr marL="2178787" indent="0" algn="ctr">
              <a:buNone/>
            </a:lvl4pPr>
            <a:lvl5pPr marL="2905049" indent="0" algn="ctr">
              <a:buNone/>
            </a:lvl5pPr>
            <a:lvl6pPr marL="3631311" indent="0" algn="ctr">
              <a:buNone/>
            </a:lvl6pPr>
            <a:lvl7pPr marL="4357573" indent="0" algn="ctr">
              <a:buNone/>
            </a:lvl7pPr>
            <a:lvl8pPr marL="5083835" indent="0" algn="ctr">
              <a:buNone/>
            </a:lvl8pPr>
            <a:lvl9pPr marL="581009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4648974" y="8631936"/>
            <a:ext cx="1350961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07478" y="732369"/>
            <a:ext cx="3255328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732369"/>
            <a:ext cx="11122369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375016" y="101601"/>
            <a:ext cx="5154269" cy="38523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4648974" y="8631936"/>
            <a:ext cx="1350961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459320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8193" y="2235200"/>
            <a:ext cx="15055890" cy="1625600"/>
          </a:xfrm>
        </p:spPr>
        <p:txBody>
          <a:bodyPr anchor="b"/>
          <a:lstStyle>
            <a:lvl1pPr marL="0" indent="0" algn="r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1252" y="3929447"/>
            <a:ext cx="15462806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7129" y="609600"/>
            <a:ext cx="15462806" cy="112166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42554" y="2133600"/>
            <a:ext cx="7460126" cy="62992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273958" y="2133600"/>
            <a:ext cx="7731403" cy="62992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542555" y="7213600"/>
            <a:ext cx="15327167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0980" y="889000"/>
            <a:ext cx="7637339" cy="853016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8268307" y="889000"/>
            <a:ext cx="7640338" cy="853016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980" y="1754717"/>
            <a:ext cx="7637339" cy="52556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8274901" y="1754717"/>
            <a:ext cx="7633743" cy="52556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48974" y="8636000"/>
            <a:ext cx="1356387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5561" y="8026401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537129" y="609600"/>
            <a:ext cx="15462806" cy="112166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915561" y="779882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3832" y="7315200"/>
            <a:ext cx="15055890" cy="694267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813833" y="812800"/>
            <a:ext cx="5354902" cy="6400800"/>
          </a:xfrm>
        </p:spPr>
        <p:txBody>
          <a:bodyPr/>
          <a:lstStyle>
            <a:lvl1pPr marL="0" indent="0">
              <a:buNone/>
              <a:defRPr sz="22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6363713" y="812800"/>
            <a:ext cx="9506009" cy="6400800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6239378" y="822179"/>
            <a:ext cx="8952151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5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78193" y="6658347"/>
            <a:ext cx="10444176" cy="696384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678193" y="7377624"/>
            <a:ext cx="10444176" cy="1024467"/>
          </a:xfrm>
        </p:spPr>
        <p:txBody>
          <a:bodyPr lIns="174303" tIns="0"/>
          <a:lstStyle>
            <a:lvl1pPr marL="0" indent="0">
              <a:buNone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1401198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555" y="2072217"/>
            <a:ext cx="15462806" cy="6034617"/>
          </a:xfrm>
          <a:prstGeom prst="rect">
            <a:avLst/>
          </a:prstGeom>
        </p:spPr>
        <p:txBody>
          <a:bodyPr vert="horz" lIns="145252" tIns="72626" rIns="145252" bIns="7262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1529285" y="101601"/>
            <a:ext cx="4476075" cy="385233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l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5561184" y="101601"/>
            <a:ext cx="5968101" cy="385233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648974" y="8636001"/>
            <a:ext cx="1356387" cy="325967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42555" y="609600"/>
            <a:ext cx="15462806" cy="1117600"/>
          </a:xfrm>
          <a:prstGeom prst="rect">
            <a:avLst/>
          </a:prstGeom>
        </p:spPr>
        <p:txBody>
          <a:bodyPr vert="horz" lIns="145252" tIns="72626" rIns="145252" bIns="72626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5561" y="1401198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15561" y="1410649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544697" indent="-54469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5100" kern="1200">
          <a:solidFill>
            <a:schemeClr val="tx2"/>
          </a:solidFill>
          <a:latin typeface="+mn-lt"/>
          <a:ea typeface="+mn-ea"/>
          <a:cs typeface="+mn-cs"/>
        </a:defRPr>
      </a:lvl1pPr>
      <a:lvl2pPr marL="1180176" indent="-45391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4400" kern="1200">
          <a:solidFill>
            <a:schemeClr val="tx2"/>
          </a:solidFill>
          <a:latin typeface="+mn-lt"/>
          <a:ea typeface="+mn-ea"/>
          <a:cs typeface="+mn-cs"/>
        </a:defRPr>
      </a:lvl2pPr>
      <a:lvl3pPr marL="1815656" indent="-36313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800" kern="1200">
          <a:solidFill>
            <a:schemeClr val="tx2"/>
          </a:solidFill>
          <a:latin typeface="+mn-lt"/>
          <a:ea typeface="+mn-ea"/>
          <a:cs typeface="+mn-cs"/>
        </a:defRPr>
      </a:lvl3pPr>
      <a:lvl4pPr marL="2541918" indent="-36313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3268180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5pPr>
      <a:lvl6pPr marL="3994442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720704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7pPr>
      <a:lvl8pPr marL="5446967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6173229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2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4585" y="4714876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HAM HỌC HỎI 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66155" y="2643174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209229" y="6215074"/>
            <a:ext cx="693419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HOÀNG THỊ HẠNH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453" y="549292"/>
            <a:ext cx="15073418" cy="6648866"/>
          </a:xfrm>
          <a:prstGeom prst="rect">
            <a:avLst/>
          </a:prstGeom>
          <a:noFill/>
        </p:spPr>
        <p:txBody>
          <a:bodyPr wrap="square" lIns="88514" tIns="44257" rIns="88514" bIns="44257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253" y="428596"/>
            <a:ext cx="8143932" cy="84609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8514" tIns="44257" rIns="88514" bIns="4425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/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15" y="92866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453" y="171448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139" y="300036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15" y="428624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004" y="357158"/>
            <a:ext cx="8143933" cy="84609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8514" tIns="44257" rIns="88514" bIns="4425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/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577" y="500034"/>
            <a:ext cx="7566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139" y="2214546"/>
            <a:ext cx="72152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Ban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577" y="5715008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767" y="692945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617134" y="71408"/>
            <a:ext cx="7351141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453" y="3857620"/>
            <a:ext cx="1550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+ Qua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? (TL2’)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138" y="4643438"/>
            <a:ext cx="15996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2A7550B-E075-41C0-9927-6C937110B083}"/>
              </a:ext>
            </a:extLst>
          </p:cNvPr>
          <p:cNvSpPr/>
          <p:nvPr/>
        </p:nvSpPr>
        <p:spPr>
          <a:xfrm>
            <a:off x="565891" y="2071670"/>
            <a:ext cx="13930410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Hoạt </a:t>
            </a:r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 1: </a:t>
            </a:r>
            <a:r>
              <a:rPr lang="nl-NL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biểu hiện của ham học hỏi.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3B828DB-2325-4F42-879D-62DB48C9BD65}"/>
              </a:ext>
            </a:extLst>
          </p:cNvPr>
          <p:cNvSpPr/>
          <p:nvPr/>
        </p:nvSpPr>
        <p:spPr>
          <a:xfrm>
            <a:off x="1708899" y="2857488"/>
            <a:ext cx="13073154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3994915" y="1142976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8892AEB0-B488-4B9B-A865-D3A46C876021}"/>
              </a:ext>
            </a:extLst>
          </p:cNvPr>
          <p:cNvSpPr/>
          <p:nvPr/>
        </p:nvSpPr>
        <p:spPr>
          <a:xfrm>
            <a:off x="0" y="0"/>
            <a:ext cx="7138187" cy="4063473"/>
          </a:xfrm>
          <a:prstGeom prst="cloudCallout">
            <a:avLst>
              <a:gd name="adj1" fmla="val -19037"/>
              <a:gd name="adj2" fmla="val 70609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5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="" xmlns:a16="http://schemas.microsoft.com/office/drawing/2014/main" id="{7B51655D-08A9-4CB9-BEFA-A7B78385C899}"/>
              </a:ext>
            </a:extLst>
          </p:cNvPr>
          <p:cNvSpPr/>
          <p:nvPr/>
        </p:nvSpPr>
        <p:spPr>
          <a:xfrm>
            <a:off x="423015" y="4572000"/>
            <a:ext cx="14790070" cy="334016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575" y="0"/>
            <a:ext cx="5786478" cy="414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20" y="5426043"/>
            <a:ext cx="16381359" cy="37179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947" y="2835575"/>
            <a:ext cx="6531291" cy="4706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650" y="4225021"/>
            <a:ext cx="5062097" cy="4546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438127"/>
            <a:ext cx="11336203" cy="9582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280271" y="3643305"/>
            <a:ext cx="7572428" cy="1928827"/>
          </a:xfrm>
          <a:prstGeom prst="rect">
            <a:avLst/>
          </a:prstGeom>
        </p:spPr>
        <p:txBody>
          <a:bodyPr wrap="none" lIns="145224" tIns="72612" rIns="145224" bIns="72612" fromWordArt="1">
            <a:prstTxWarp prst="textPlain">
              <a:avLst>
                <a:gd name="adj" fmla="val 49027"/>
              </a:avLst>
            </a:prstTxWarp>
          </a:bodyPr>
          <a:lstStyle/>
          <a:p>
            <a:pPr algn="ctr"/>
            <a:r>
              <a:rPr lang="en-US" sz="57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</a:t>
            </a:r>
            <a:r>
              <a:rPr lang="en-US" sz="5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7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dụng</a:t>
            </a:r>
            <a:endParaRPr lang="en-US" sz="5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8892AEB0-B488-4B9B-A865-D3A46C876021}"/>
              </a:ext>
            </a:extLst>
          </p:cNvPr>
          <p:cNvSpPr/>
          <p:nvPr/>
        </p:nvSpPr>
        <p:spPr>
          <a:xfrm>
            <a:off x="0" y="2357422"/>
            <a:ext cx="16067937" cy="5072098"/>
          </a:xfrm>
          <a:prstGeom prst="cloudCallout">
            <a:avLst>
              <a:gd name="adj1" fmla="val -13225"/>
              <a:gd name="adj2" fmla="val 463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637859" y="1285854"/>
            <a:ext cx="5968263" cy="6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HỌC HỎI (T1)</a:t>
            </a:r>
            <a:endParaRPr lang="en-GB" sz="3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7134" y="71408"/>
            <a:ext cx="7351141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8892AEB0-B488-4B9B-A865-D3A46C876021}"/>
              </a:ext>
            </a:extLst>
          </p:cNvPr>
          <p:cNvSpPr/>
          <p:nvPr/>
        </p:nvSpPr>
        <p:spPr>
          <a:xfrm>
            <a:off x="0" y="2500298"/>
            <a:ext cx="16276638" cy="5072097"/>
          </a:xfrm>
          <a:prstGeom prst="cloudCallout">
            <a:avLst>
              <a:gd name="adj1" fmla="val -12956"/>
              <a:gd name="adj2" fmla="val 47656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r>
              <a:rPr lang="nl-NL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giờ học hôm nay em rút ra được điều gì cho bản thân mình?</a:t>
            </a:r>
            <a:r>
              <a:rPr lang="nl-NL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637859" y="1285854"/>
            <a:ext cx="5968263" cy="6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HỌC HỎI (T1)</a:t>
            </a:r>
            <a:endParaRPr lang="en-GB" sz="3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7134" y="71408"/>
            <a:ext cx="7351141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="" xmlns:a16="http://schemas.microsoft.com/office/drawing/2014/main" id="{7B51655D-08A9-4CB9-BEFA-A7B78385C899}"/>
              </a:ext>
            </a:extLst>
          </p:cNvPr>
          <p:cNvSpPr/>
          <p:nvPr/>
        </p:nvSpPr>
        <p:spPr>
          <a:xfrm>
            <a:off x="994519" y="3143240"/>
            <a:ext cx="14790070" cy="334016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5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637859" y="1285854"/>
            <a:ext cx="5968263" cy="6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HỌC HỎI (T1)</a:t>
            </a:r>
            <a:endParaRPr lang="en-GB" sz="3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7134" y="71408"/>
            <a:ext cx="7351141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F794FE-F74C-4F91-8940-EC0F406F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3D11DB-3D4F-41D5-99C4-442B034AD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85AD1B6-5EF4-4E57-AFEB-4C79BEC94C12}"/>
              </a:ext>
            </a:extLst>
          </p:cNvPr>
          <p:cNvSpPr/>
          <p:nvPr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D6EC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8892AEB0-B488-4B9B-A865-D3A46C876021}"/>
              </a:ext>
            </a:extLst>
          </p:cNvPr>
          <p:cNvSpPr/>
          <p:nvPr/>
        </p:nvSpPr>
        <p:spPr>
          <a:xfrm>
            <a:off x="7209625" y="1"/>
            <a:ext cx="8662027" cy="3643306"/>
          </a:xfrm>
          <a:prstGeom prst="cloudCallout">
            <a:avLst>
              <a:gd name="adj1" fmla="val -47224"/>
              <a:gd name="adj2" fmla="val 84084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nhắn nhủ chúng ta điều gì?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="" xmlns:a16="http://schemas.microsoft.com/office/drawing/2014/main" id="{7B51655D-08A9-4CB9-BEFA-A7B78385C899}"/>
              </a:ext>
            </a:extLst>
          </p:cNvPr>
          <p:cNvSpPr/>
          <p:nvPr/>
        </p:nvSpPr>
        <p:spPr>
          <a:xfrm>
            <a:off x="923081" y="5072066"/>
            <a:ext cx="14144724" cy="334016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451041-ACF4-44BF-9733-EC54253B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3" y="-92778"/>
            <a:ext cx="7136377" cy="5024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4637859" y="1285854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7134" y="71408"/>
            <a:ext cx="7351141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20" y="5426043"/>
            <a:ext cx="16381359" cy="37179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947" y="2835575"/>
            <a:ext cx="6531291" cy="4706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650" y="4225021"/>
            <a:ext cx="5062097" cy="4546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438128"/>
            <a:ext cx="11336203" cy="9582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280271" y="3643305"/>
            <a:ext cx="7572428" cy="1928827"/>
          </a:xfrm>
          <a:prstGeom prst="rect">
            <a:avLst/>
          </a:prstGeom>
        </p:spPr>
        <p:txBody>
          <a:bodyPr wrap="none" lIns="145224" tIns="72612" rIns="145224" bIns="72612" fromWordArt="1">
            <a:prstTxWarp prst="textPlain">
              <a:avLst>
                <a:gd name="adj" fmla="val 49027"/>
              </a:avLst>
            </a:prstTxWarp>
          </a:bodyPr>
          <a:lstStyle/>
          <a:p>
            <a:pPr algn="ctr"/>
            <a:r>
              <a:rPr lang="en-US" sz="5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</a:t>
            </a:r>
            <a:endParaRPr lang="en-US" sz="5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617134" y="71408"/>
            <a:ext cx="7351141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2A7550B-E075-41C0-9927-6C937110B083}"/>
              </a:ext>
            </a:extLst>
          </p:cNvPr>
          <p:cNvSpPr/>
          <p:nvPr/>
        </p:nvSpPr>
        <p:spPr>
          <a:xfrm>
            <a:off x="565891" y="2071670"/>
            <a:ext cx="12573088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 1: </a:t>
            </a: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biểu hiện của ham học hỏi.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95"/>
          <p:cNvSpPr>
            <a:spLocks noChangeArrowheads="1"/>
          </p:cNvSpPr>
          <p:nvPr/>
        </p:nvSpPr>
        <p:spPr bwMode="auto">
          <a:xfrm>
            <a:off x="4637859" y="1285854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8D00D75-49B0-4C93-9724-79255E56F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28728"/>
            <a:ext cx="7566815" cy="7715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02FDA97-D901-4853-B774-CECD1576CF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66882" y="1500165"/>
            <a:ext cx="7786743" cy="7072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2111D45-EB42-49F2-8D4E-3F04E0E98749}"/>
              </a:ext>
            </a:extLst>
          </p:cNvPr>
          <p:cNvSpPr/>
          <p:nvPr/>
        </p:nvSpPr>
        <p:spPr>
          <a:xfrm>
            <a:off x="494453" y="428596"/>
            <a:ext cx="13639044" cy="744173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nêu những biểu hiện của ham học hỏi qua các bức tranh.</a:t>
            </a:r>
            <a:endParaRPr lang="en-US" sz="3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3419117" y="0"/>
            <a:ext cx="2857521" cy="1357290"/>
          </a:xfrm>
          <a:prstGeom prst="cloudCallout">
            <a:avLst>
              <a:gd name="adj1" fmla="val -9929"/>
              <a:gd name="adj2" fmla="val 346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81920" y="214282"/>
            <a:ext cx="2494717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3200" b="1" dirty="0" smtClean="0"/>
              <a:t>NHÓM 4 – 5’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D00D75-49B0-4C93-9724-79255E56F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09559" cy="35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2FDA97-D901-4853-B774-CECD1576CF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38451" y="0"/>
            <a:ext cx="7138187" cy="3786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577" y="3786182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132706" y="4214810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4: Ham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A0B54CF-01AD-4B7A-B159-A0FF7015D6D1}"/>
              </a:ext>
            </a:extLst>
          </p:cNvPr>
          <p:cNvSpPr/>
          <p:nvPr/>
        </p:nvSpPr>
        <p:spPr>
          <a:xfrm>
            <a:off x="1351709" y="6858016"/>
            <a:ext cx="14644790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còn biết những biểu hiện nào khác của việc ham học hỏi?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617134" y="71408"/>
            <a:ext cx="7351141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2A7550B-E075-41C0-9927-6C937110B083}"/>
              </a:ext>
            </a:extLst>
          </p:cNvPr>
          <p:cNvSpPr/>
          <p:nvPr/>
        </p:nvSpPr>
        <p:spPr>
          <a:xfrm>
            <a:off x="280139" y="2143108"/>
            <a:ext cx="14501914" cy="740519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Hoạt </a:t>
            </a:r>
            <a:r>
              <a:rPr lang="nl-NL" sz="4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động 1: </a:t>
            </a:r>
            <a:r>
              <a:rPr lang="nl-NL" sz="4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Tìm </a:t>
            </a:r>
            <a:r>
              <a:rPr lang="nl-NL" sz="4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hiểu biểu hiện của ham học hỏi.</a:t>
            </a:r>
            <a:endParaRPr lang="en-US" sz="4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A0B54CF-01AD-4B7A-B159-A0FF7015D6D1}"/>
              </a:ext>
            </a:extLst>
          </p:cNvPr>
          <p:cNvSpPr/>
          <p:nvPr/>
        </p:nvSpPr>
        <p:spPr>
          <a:xfrm>
            <a:off x="923081" y="3286116"/>
            <a:ext cx="14430476" cy="4987835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Kết luận:  </a:t>
            </a:r>
            <a:r>
              <a:rPr lang="nl-NL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biểu hiện của ham học hỏi là: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Mạnh dạn không sợ xấu hổ, không ngại hỏi những điều mình chưa biết.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Chăm đọc sách, đọc báo, tích cực tham gia hoạt động nhóm.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Đi học đều, chú ý nghe giảng, thích tìm hiểu thế giới xung quanh,...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4000" b="1" dirty="0">
              <a:solidFill>
                <a:srgbClr val="C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209229" y="1142976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617134" y="71408"/>
            <a:ext cx="7351141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2A7550B-E075-41C0-9927-6C937110B083}"/>
              </a:ext>
            </a:extLst>
          </p:cNvPr>
          <p:cNvSpPr/>
          <p:nvPr/>
        </p:nvSpPr>
        <p:spPr>
          <a:xfrm>
            <a:off x="565891" y="2071670"/>
            <a:ext cx="13930410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Hoạt 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 1: </a:t>
            </a: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biểu hiện của ham học hỏi.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3B828DB-2325-4F42-879D-62DB48C9BD65}"/>
              </a:ext>
            </a:extLst>
          </p:cNvPr>
          <p:cNvSpPr/>
          <p:nvPr/>
        </p:nvSpPr>
        <p:spPr>
          <a:xfrm>
            <a:off x="1708899" y="2857488"/>
            <a:ext cx="13073154" cy="740519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280667" y="1142976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 Ham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2043</TotalTime>
  <Words>1247</Words>
  <Application>Microsoft Office PowerPoint</Application>
  <PresentationFormat>Custom</PresentationFormat>
  <Paragraphs>97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HT</cp:lastModifiedBy>
  <cp:revision>435</cp:revision>
  <dcterms:created xsi:type="dcterms:W3CDTF">2022-07-10T01:37:20Z</dcterms:created>
  <dcterms:modified xsi:type="dcterms:W3CDTF">2023-01-02T03:09:32Z</dcterms:modified>
</cp:coreProperties>
</file>