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76" r:id="rId2"/>
    <p:sldId id="292" r:id="rId3"/>
    <p:sldId id="294" r:id="rId4"/>
    <p:sldId id="306" r:id="rId5"/>
    <p:sldId id="290" r:id="rId6"/>
    <p:sldId id="305" r:id="rId7"/>
    <p:sldId id="315" r:id="rId8"/>
    <p:sldId id="323" r:id="rId9"/>
    <p:sldId id="327" r:id="rId10"/>
    <p:sldId id="34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61" d="100"/>
          <a:sy n="61" d="100"/>
        </p:scale>
        <p:origin x="459" y="-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D9927-1596-4205-8183-B764F80960CB}" type="datetimeFigureOut">
              <a:rPr lang="en-US" smtClean="0"/>
              <a:t>4/10/2024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68A49-3C54-42C9-9549-421F16A9B3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21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4AB6F-9F8A-486D-83AA-61AE717E881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715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04A69-EB6A-4BCA-BD1F-4A52BC3F7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37C33D-802F-4EE7-8168-595E564F47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BF9194-EC0E-4A38-B76F-9A3FAFE48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37CA-D131-4EF6-9B14-D9F7E276C74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7753D9-3927-44E4-8244-8E7311027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13F17-50F8-4894-91D0-8524DDBAA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5A1B-FC52-483B-B683-58CCB79784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600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6E1CE-44A4-413D-A09A-A9247A016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9BD75B-A091-48BF-B8C7-4898416905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D9AA0-9C1A-43D8-82A5-B863C94534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37CA-D131-4EF6-9B14-D9F7E276C74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2AC13-F175-4797-8F36-57FE38A09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396983-B49E-44E2-A91F-430A6A247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5A1B-FC52-483B-B683-58CCB79784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61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6F6EC-9413-4A94-AC00-EFAA596E4A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77910D-66BF-441A-9543-4BAD55F985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47600-3907-42D0-936C-06AA0677E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37CA-D131-4EF6-9B14-D9F7E276C74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A27D89-62BC-4E76-A0E0-735E00BB0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FD80D7-C35A-49E0-A0D4-3641D59D0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5A1B-FC52-483B-B683-58CCB79784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4455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D119F2D9-B175-41FB-99B9-2303555F3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93"/>
          <a:stretch/>
        </p:blipFill>
        <p:spPr>
          <a:xfrm rot="5400000">
            <a:off x="-50479" y="50477"/>
            <a:ext cx="1320801" cy="121984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642EB11-E1E2-43C6-8768-17F07A2269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07084" y="1562100"/>
            <a:ext cx="2884916" cy="5328825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F0527EAB-2449-480D-88D2-85807371536A}"/>
              </a:ext>
            </a:extLst>
          </p:cNvPr>
          <p:cNvSpPr/>
          <p:nvPr userDrawn="1"/>
        </p:nvSpPr>
        <p:spPr>
          <a:xfrm>
            <a:off x="6261100" y="749300"/>
            <a:ext cx="5930900" cy="6108700"/>
          </a:xfrm>
          <a:prstGeom prst="rect">
            <a:avLst/>
          </a:prstGeom>
          <a:solidFill>
            <a:srgbClr val="FFF6CC">
              <a:alpha val="8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667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C1D84-4A9A-4B5D-A007-B946B534C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DE5A81-AD06-491C-842D-E936208746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E0D2F-8EEC-4FE1-80E7-254EAFB36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37CA-D131-4EF6-9B14-D9F7E276C74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AF6C7-5FBF-41B1-A848-84E6A122F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971AC-9AF8-4572-BC21-7A0011DBD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5A1B-FC52-483B-B683-58CCB79784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8380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98B5E-8DB6-49C7-B319-0B27379DF7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537D6E-9589-498F-B63A-55194147A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0D6D5-A2A7-488C-AB94-80E845AF4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37CA-D131-4EF6-9B14-D9F7E276C74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87600D-C271-4994-A53C-3430FA564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3848F5-F459-48D6-B5F4-30E923E69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5A1B-FC52-483B-B683-58CCB79784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174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50768-9596-4FE1-927D-DB86FDA51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E7A187-046A-4626-8661-D34E141218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E94DB5-4374-4FC2-8F91-9E90A7CDB3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FBD901-B858-4482-8F3C-2EA7FEE7C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37CA-D131-4EF6-9B14-D9F7E276C74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D73479-7848-49A4-B939-BF8FD7E42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510C7-8006-4CED-B1AC-79A9E8531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5A1B-FC52-483B-B683-58CCB79784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613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DA0F9-8ADD-4B65-9EED-964F4F85B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AA22F0-6EC8-4678-86B0-AB8DD860D5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3A60CE-DB9D-4FDC-9E82-5ADC244473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66657D-041C-440D-9697-AE35CB94F4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543B2F-5FBF-44E2-A2F6-D20249D133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23CA67-6DEC-4A89-8320-930494FFA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37CA-D131-4EF6-9B14-D9F7E276C74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EC9D915-00C5-4F3E-8592-4074B795C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2400BF-7EB1-439A-9480-EE900B407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5A1B-FC52-483B-B683-58CCB79784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0241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C34EDA-FB83-4FFD-88B7-1F79C56C3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EAD97E-AA18-4FBB-A146-BF8F9FA36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37CA-D131-4EF6-9B14-D9F7E276C74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35D6F-642B-422E-8510-E731ACF04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143F0D-A7EA-4125-B934-B0466136F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5A1B-FC52-483B-B683-58CCB79784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7227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3372DB-2DC3-4570-9D43-E81377932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37CA-D131-4EF6-9B14-D9F7E276C74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AD282C-7BE1-46A1-BF0B-0F0D3D6D2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FA440-368E-478A-932B-0C1903D9F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5A1B-FC52-483B-B683-58CCB79784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575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C13DF-C03E-460C-A908-EC535018C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05785-6AE4-4E79-A9EE-34AFA3C72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9DC86A-96F0-4772-A545-0FADFE64D9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62F10-AB32-4197-92D4-7FB965C31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37CA-D131-4EF6-9B14-D9F7E276C74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816477-6846-41C0-8632-8C899CE37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9AECB7-6F87-4E3A-BEE1-A2D0689FF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5A1B-FC52-483B-B683-58CCB79784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1889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1804B-0857-492F-94FF-CB9FB502D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9DDFC5-D7B3-4ABF-86D6-C6580890BE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EBC773-CCED-4EAD-9958-6CCB9DF97D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394D1-3A22-4CB7-A5CB-0091EBDA6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37CA-D131-4EF6-9B14-D9F7E276C74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BDEDF-FA45-46D7-BED6-CF4D2378D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2CF19B-8F4C-4E9B-917B-91622C9D6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755A1B-FC52-483B-B683-58CCB797846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5640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40B54E-3F2C-49F0-ADD9-83C93DDFE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FDF00-A8EB-4C50-BC2A-EE476A38C7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A9DEC-4DA7-4C72-9F44-FB9C0754BE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137CA-D131-4EF6-9B14-D9F7E276C745}" type="datetimeFigureOut">
              <a:rPr lang="zh-CN" altLang="en-US" smtClean="0"/>
              <a:t>2024/4/10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43B0B-C0B1-45A7-AE2D-FD119B9EE8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71A8DC-6438-43C2-9492-C4A9E89224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755A1B-FC52-483B-B683-58CCB797846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C2CB7AF-32FC-4AFE-8CE6-28AA3FEDD50D}"/>
              </a:ext>
            </a:extLst>
          </p:cNvPr>
          <p:cNvSpPr/>
          <p:nvPr userDrawn="1"/>
        </p:nvSpPr>
        <p:spPr>
          <a:xfrm>
            <a:off x="13662498" y="-1568708"/>
            <a:ext cx="661481" cy="622571"/>
          </a:xfrm>
          <a:prstGeom prst="ellipse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1E7A4EF-823A-45F4-B540-1FF0251BEC19}"/>
              </a:ext>
            </a:extLst>
          </p:cNvPr>
          <p:cNvSpPr/>
          <p:nvPr userDrawn="1"/>
        </p:nvSpPr>
        <p:spPr>
          <a:xfrm>
            <a:off x="-2563238" y="7594747"/>
            <a:ext cx="661481" cy="622571"/>
          </a:xfrm>
          <a:prstGeom prst="ellipse">
            <a:avLst/>
          </a:prstGeom>
          <a:blipFill dpi="0"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17400A-CB0D-4A46-8533-03D581E4A179}"/>
              </a:ext>
            </a:extLst>
          </p:cNvPr>
          <p:cNvSpPr/>
          <p:nvPr userDrawn="1"/>
        </p:nvSpPr>
        <p:spPr>
          <a:xfrm>
            <a:off x="2877811" y="7136591"/>
            <a:ext cx="643637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22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Calibri" panose="020F0502020204030204" pitchFamily="34" charset="0"/>
              </a:rPr>
              <a:t>EduFive - THIẾT KẾ GIÁO ÁN ĐIỆN TỬ LỚP 5</a:t>
            </a:r>
          </a:p>
          <a:p>
            <a:pPr algn="ctr"/>
            <a:r>
              <a:rPr lang="vi-VN" sz="22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Calibri" panose="020F0502020204030204" pitchFamily="34" charset="0"/>
              </a:rPr>
              <a:t>THIÊN CẨM: 090 260 9443 (ZALO , FACEBOOK)</a:t>
            </a:r>
            <a:endParaRPr lang="en-US" sz="2200" b="1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981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6.gif"/><Relationship Id="rId4" Type="http://schemas.openxmlformats.org/officeDocument/2006/relationships/hyperlink" Target="file:///G:\thu%20huong\Bai%20giang%20Dien%20tu\huong%205\Package%20-%20tremayso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77DC3D6-2023-4865-9C41-6367F305C91D}"/>
              </a:ext>
            </a:extLst>
          </p:cNvPr>
          <p:cNvSpPr/>
          <p:nvPr/>
        </p:nvSpPr>
        <p:spPr>
          <a:xfrm>
            <a:off x="1837063" y="769956"/>
            <a:ext cx="81534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charset="0"/>
                <a:ea typeface="Arial-Rounded" panose="020B0500000000000000" pitchFamily="34" charset="0"/>
                <a:cs typeface="+mn-cs"/>
              </a:rPr>
              <a:t>TRƯỜNG TIỂU HỌC</a:t>
            </a:r>
            <a:r>
              <a:rPr kumimoji="0" lang="vi-VN" sz="32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charset="0"/>
                <a:ea typeface="Arial-Rounded" panose="020B0500000000000000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" charset="0"/>
                <a:ea typeface="Arial-Rounded" panose="020B0500000000000000" pitchFamily="34" charset="0"/>
                <a:cs typeface="+mn-cs"/>
              </a:rPr>
              <a:t>VĨNH AN</a:t>
            </a:r>
          </a:p>
        </p:txBody>
      </p:sp>
      <p:sp>
        <p:nvSpPr>
          <p:cNvPr id="4100" name="WordArt 3">
            <a:extLst>
              <a:ext uri="{FF2B5EF4-FFF2-40B4-BE49-F238E27FC236}">
                <a16:creationId xmlns:a16="http://schemas.microsoft.com/office/drawing/2014/main" id="{3083C82E-D50C-4171-97AD-89AEECD8D89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81644" y="1556595"/>
            <a:ext cx="6628712" cy="119978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KHOA HỌC</a:t>
            </a:r>
            <a:endParaRPr kumimoji="0" lang="vi-VN" sz="3600" b="1" i="0" u="none" strike="noStrike" kern="10" cap="none" spc="0" normalizeH="0" baseline="0" noProof="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6743FC4A-A36C-42A2-A439-6B5169CA079C}"/>
              </a:ext>
            </a:extLst>
          </p:cNvPr>
          <p:cNvSpPr/>
          <p:nvPr/>
        </p:nvSpPr>
        <p:spPr>
          <a:xfrm>
            <a:off x="-1736036" y="-103009"/>
            <a:ext cx="1497496" cy="1497496"/>
          </a:xfrm>
          <a:prstGeom prst="ellipse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486" y="2465274"/>
            <a:ext cx="6884870" cy="3189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Bellcoll">
            <a:hlinkClick r:id="rId4" action="ppaction://hlinkfile"/>
            <a:extLst>
              <a:ext uri="{FF2B5EF4-FFF2-40B4-BE49-F238E27FC236}">
                <a16:creationId xmlns:a16="http://schemas.microsoft.com/office/drawing/2014/main" id="{1E902EEC-22BF-2098-10DE-EE0A315EAF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07" y="1394487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Bellcoll">
            <a:hlinkClick r:id="rId4" action="ppaction://hlinkfile"/>
            <a:extLst>
              <a:ext uri="{FF2B5EF4-FFF2-40B4-BE49-F238E27FC236}">
                <a16:creationId xmlns:a16="http://schemas.microsoft.com/office/drawing/2014/main" id="{1E902EEC-22BF-2098-10DE-EE0A315EAF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86" y="4564044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Bellcoll">
            <a:hlinkClick r:id="rId4" action="ppaction://hlinkfile"/>
            <a:extLst>
              <a:ext uri="{FF2B5EF4-FFF2-40B4-BE49-F238E27FC236}">
                <a16:creationId xmlns:a16="http://schemas.microsoft.com/office/drawing/2014/main" id="{1E902EEC-22BF-2098-10DE-EE0A315EAF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2356" y="4564044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Bellcoll">
            <a:hlinkClick r:id="rId4" action="ppaction://hlinkfile"/>
            <a:extLst>
              <a:ext uri="{FF2B5EF4-FFF2-40B4-BE49-F238E27FC236}">
                <a16:creationId xmlns:a16="http://schemas.microsoft.com/office/drawing/2014/main" id="{1E902EEC-22BF-2098-10DE-EE0A315EAF6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937" y="1192622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D7C1BA07-5E1B-49C3-BACE-63B0F23661AF}"/>
              </a:ext>
            </a:extLst>
          </p:cNvPr>
          <p:cNvSpPr/>
          <p:nvPr/>
        </p:nvSpPr>
        <p:spPr>
          <a:xfrm>
            <a:off x="2783236" y="496467"/>
            <a:ext cx="6625533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3800" b="1" i="0" u="none" strike="noStrike" kern="1200" cap="none" spc="0" normalizeH="0" baseline="0" noProof="0">
                <a:ln w="57150">
                  <a:solidFill>
                    <a:srgbClr val="00602B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Liên hệ</a:t>
            </a:r>
            <a:endParaRPr kumimoji="0" lang="en-US" sz="13800" b="1" i="0" u="none" strike="noStrike" kern="1200" cap="none" spc="0" normalizeH="0" baseline="0" noProof="0">
              <a:ln w="57150">
                <a:solidFill>
                  <a:srgbClr val="00602B"/>
                </a:solidFill>
                <a:prstDash val="solid"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03E0611B-6510-4A5D-A48A-32E396B8F7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62117" y="2870200"/>
            <a:ext cx="11067766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447249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1BA070C0-0C37-4FFE-8220-6270E4518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04525" y="786288"/>
            <a:ext cx="6430175" cy="49541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4E9199-682B-4655-82CF-B8D78233D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900" y="640557"/>
            <a:ext cx="3344539" cy="6729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732C19-3DF9-4F46-BA39-F76F73E3F37B}"/>
              </a:ext>
            </a:extLst>
          </p:cNvPr>
          <p:cNvSpPr txBox="1"/>
          <p:nvPr/>
        </p:nvSpPr>
        <p:spPr>
          <a:xfrm>
            <a:off x="5351492" y="1543031"/>
            <a:ext cx="4518977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ndrogyne" panose="02040603050506020204" pitchFamily="18" charset="0"/>
                <a:ea typeface="+mn-ea"/>
                <a:cs typeface="Times New Roman" pitchFamily="18" charset="0"/>
              </a:rPr>
              <a:t>Chất dẻo có sẵn trong tự nhiên không? Nó được làm ra từ đâu? </a:t>
            </a:r>
          </a:p>
        </p:txBody>
      </p:sp>
    </p:spTree>
    <p:extLst>
      <p:ext uri="{BB962C8B-B14F-4D97-AF65-F5344CB8AC3E}">
        <p14:creationId xmlns:p14="http://schemas.microsoft.com/office/powerpoint/2010/main" val="301952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-0.00651 0.05347 " pathEditMode="relative" rAng="0" ptsTypes="AA">
                                      <p:cBhvr>
                                        <p:cTn id="12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1BA070C0-0C37-4FFE-8220-6270E4518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4504525" y="786288"/>
            <a:ext cx="6430175" cy="49541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4E9199-682B-4655-82CF-B8D78233D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900" y="640557"/>
            <a:ext cx="3344539" cy="6729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732C19-3DF9-4F46-BA39-F76F73E3F37B}"/>
              </a:ext>
            </a:extLst>
          </p:cNvPr>
          <p:cNvSpPr txBox="1"/>
          <p:nvPr/>
        </p:nvSpPr>
        <p:spPr>
          <a:xfrm>
            <a:off x="5302658" y="2032237"/>
            <a:ext cx="4833908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ndrogyne" panose="02040603050506020204" pitchFamily="18" charset="0"/>
                <a:ea typeface="+mn-ea"/>
                <a:cs typeface="Times New Roman" pitchFamily="18" charset="0"/>
              </a:rPr>
              <a:t>Nêu tính chất chung của chất dẻo?</a:t>
            </a:r>
          </a:p>
        </p:txBody>
      </p:sp>
    </p:spTree>
    <p:extLst>
      <p:ext uri="{BB962C8B-B14F-4D97-AF65-F5344CB8AC3E}">
        <p14:creationId xmlns:p14="http://schemas.microsoft.com/office/powerpoint/2010/main" val="372351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-0.00651 0.05347 " pathEditMode="relative" rAng="0" ptsTypes="AA">
                                      <p:cBhvr>
                                        <p:cTn id="12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875C251E-E357-4D6F-B0D1-D2C49905468E}"/>
              </a:ext>
            </a:extLst>
          </p:cNvPr>
          <p:cNvSpPr/>
          <p:nvPr/>
        </p:nvSpPr>
        <p:spPr>
          <a:xfrm rot="10800000">
            <a:off x="1622099" y="853283"/>
            <a:ext cx="9350701" cy="5012102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椭圆 27">
            <a:extLst>
              <a:ext uri="{FF2B5EF4-FFF2-40B4-BE49-F238E27FC236}">
                <a16:creationId xmlns:a16="http://schemas.microsoft.com/office/drawing/2014/main" id="{730D42C7-ABC9-406C-9E79-5148C7451728}"/>
              </a:ext>
            </a:extLst>
          </p:cNvPr>
          <p:cNvSpPr/>
          <p:nvPr/>
        </p:nvSpPr>
        <p:spPr>
          <a:xfrm>
            <a:off x="5492750" y="1626874"/>
            <a:ext cx="1206500" cy="1206500"/>
          </a:xfrm>
          <a:prstGeom prst="ellipse">
            <a:avLst/>
          </a:prstGeom>
          <a:solidFill>
            <a:srgbClr val="E0EDE9">
              <a:alpha val="57000"/>
            </a:srgbClr>
          </a:solidFill>
          <a:ln w="76200">
            <a:solidFill>
              <a:srgbClr val="006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blipFill dpi="0" rotWithShape="1">
                  <a:blip r:embed="rId2"/>
                  <a:srcRect/>
                  <a:tile tx="0" ty="0" sx="100000" sy="100000" flip="none" algn="ctr"/>
                </a:blipFill>
                <a:effectLst/>
                <a:uLnTx/>
                <a:uFillTx/>
                <a:latin typeface="UTM Thanh Nhac TL" panose="02040603050506020204" pitchFamily="18" charset="0"/>
                <a:ea typeface="等线" panose="02010600030101010101" pitchFamily="2" charset="-122"/>
                <a:cs typeface="+mn-cs"/>
              </a:rPr>
              <a:t>1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blipFill dpi="0" rotWithShape="1">
                <a:blip r:embed="rId2"/>
                <a:srcRect/>
                <a:tile tx="0" ty="0" sx="100000" sy="100000" flip="none" algn="ctr"/>
              </a:blipFill>
              <a:effectLst/>
              <a:uLnTx/>
              <a:uFillTx/>
              <a:latin typeface="UTM Thanh Nhac TL" panose="02040603050506020204" pitchFamily="18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1ACECDDE-60AA-477D-9E2B-F2666594B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525" y="3061974"/>
            <a:ext cx="76009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Bell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Nguồn </a:t>
            </a:r>
            <a:r>
              <a:rPr kumimoji="0" lang="en-US" sz="5400" b="1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Bell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gốc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Bell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của</a:t>
            </a:r>
            <a:endParaRPr kumimoji="0" lang="vi-VN" sz="5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Bell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Bell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một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Bell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Bell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sô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Bell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́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Bell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loại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Bell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Bell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tơ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Bell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Bell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sợi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Bell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DEA79558-9978-4D71-9C5B-DE7086955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5161" y="4774130"/>
            <a:ext cx="1836038" cy="218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30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>
            <a:extLst>
              <a:ext uri="{FF2B5EF4-FFF2-40B4-BE49-F238E27FC236}">
                <a16:creationId xmlns:a16="http://schemas.microsoft.com/office/drawing/2014/main" id="{B57F5F9D-F644-4443-A94D-1FF92153C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642100" y="582929"/>
            <a:ext cx="5271060" cy="6275071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7E76C334-73D7-4669-95A0-6BFC3CD470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295801" flipH="1">
            <a:off x="451227" y="821483"/>
            <a:ext cx="7022403" cy="42122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8F42A3-295F-48DC-83A2-A39E5851E44C}"/>
              </a:ext>
            </a:extLst>
          </p:cNvPr>
          <p:cNvSpPr txBox="1"/>
          <p:nvPr/>
        </p:nvSpPr>
        <p:spPr>
          <a:xfrm flipH="1">
            <a:off x="1297117" y="1951672"/>
            <a:ext cx="5127422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ndrogyne" panose="02040603050506020204" pitchFamily="18" charset="0"/>
                <a:ea typeface="+mn-ea"/>
                <a:cs typeface="Times New Roman" pitchFamily="18" charset="0"/>
              </a:rPr>
              <a:t>Kể tên một số loại vải dùng để may chăn, màn, quần áo mà em biết.</a:t>
            </a:r>
          </a:p>
        </p:txBody>
      </p:sp>
    </p:spTree>
    <p:extLst>
      <p:ext uri="{BB962C8B-B14F-4D97-AF65-F5344CB8AC3E}">
        <p14:creationId xmlns:p14="http://schemas.microsoft.com/office/powerpoint/2010/main" val="77256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ình ảnh có liên quan">
            <a:extLst>
              <a:ext uri="{FF2B5EF4-FFF2-40B4-BE49-F238E27FC236}">
                <a16:creationId xmlns:a16="http://schemas.microsoft.com/office/drawing/2014/main" id="{7D781B19-C12D-45AF-99C9-74898EEAE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392" y="865238"/>
            <a:ext cx="6069216" cy="5127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5241408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>
            <a:extLst>
              <a:ext uri="{FF2B5EF4-FFF2-40B4-BE49-F238E27FC236}">
                <a16:creationId xmlns:a16="http://schemas.microsoft.com/office/drawing/2014/main" id="{1BA070C0-0C37-4FFE-8220-6270E4518E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479801" y="346596"/>
            <a:ext cx="8204200" cy="632090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4E9199-682B-4655-82CF-B8D78233DD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7900" y="640557"/>
            <a:ext cx="3344539" cy="6729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D732C19-3DF9-4F46-BA39-F76F73E3F37B}"/>
              </a:ext>
            </a:extLst>
          </p:cNvPr>
          <p:cNvSpPr txBox="1"/>
          <p:nvPr/>
        </p:nvSpPr>
        <p:spPr>
          <a:xfrm>
            <a:off x="4616858" y="1422637"/>
            <a:ext cx="6190842" cy="30777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ndrogyne" panose="02040603050506020204" pitchFamily="18" charset="0"/>
                <a:ea typeface="+mn-ea"/>
                <a:cs typeface="Times New Roman" pitchFamily="18" charset="0"/>
              </a:rPr>
              <a:t>Sợi bông, sợi đay, sợi lanh, sợi gai và sợi tơ tằm, loại nào có nguồn gốc từ thực vật, loại nào có nguồn gốc từ động vật ?</a:t>
            </a:r>
          </a:p>
        </p:txBody>
      </p:sp>
    </p:spTree>
    <p:extLst>
      <p:ext uri="{BB962C8B-B14F-4D97-AF65-F5344CB8AC3E}">
        <p14:creationId xmlns:p14="http://schemas.microsoft.com/office/powerpoint/2010/main" val="30511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-0.00651 0.05347 " pathEditMode="relative" rAng="0" ptsTypes="AA">
                                      <p:cBhvr>
                                        <p:cTn id="12" dur="2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6" y="26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>
            <a:extLst>
              <a:ext uri="{FF2B5EF4-FFF2-40B4-BE49-F238E27FC236}">
                <a16:creationId xmlns:a16="http://schemas.microsoft.com/office/drawing/2014/main" id="{B57F5F9D-F644-4443-A94D-1FF92153C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642100" y="582929"/>
            <a:ext cx="5271060" cy="6275071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id="{7E76C334-73D7-4669-95A0-6BFC3CD470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1295801" flipH="1">
            <a:off x="461639" y="802241"/>
            <a:ext cx="7446606" cy="44667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8F42A3-295F-48DC-83A2-A39E5851E44C}"/>
              </a:ext>
            </a:extLst>
          </p:cNvPr>
          <p:cNvSpPr txBox="1"/>
          <p:nvPr/>
        </p:nvSpPr>
        <p:spPr>
          <a:xfrm flipH="1">
            <a:off x="941516" y="1951672"/>
            <a:ext cx="6183183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ndrogyne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ndrogyne" panose="02040603050506020204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ndrogyne" panose="02040603050506020204" pitchFamily="18" charset="0"/>
                <a:ea typeface="+mn-ea"/>
                <a:cs typeface="Times New Roman" pitchFamily="18" charset="0"/>
              </a:rPr>
              <a:t>Lần lượt đốt từng mẫu tơ sợi tự nhiên và tơ sợi nhân tạo.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ndrogyne" panose="02040603050506020204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ndrogyne" panose="02040603050506020204" pitchFamily="18" charset="0"/>
                <a:ea typeface="+mn-ea"/>
                <a:cs typeface="Times New Roman" pitchFamily="18" charset="0"/>
              </a:rPr>
              <a:t>-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Androgyne" panose="02040603050506020204" pitchFamily="18" charset="0"/>
                <a:ea typeface="+mn-ea"/>
                <a:cs typeface="Times New Roman" pitchFamily="18" charset="0"/>
              </a:rPr>
              <a:t>Quan sát hiện tượng xảy ra.</a:t>
            </a:r>
          </a:p>
        </p:txBody>
      </p:sp>
    </p:spTree>
    <p:extLst>
      <p:ext uri="{BB962C8B-B14F-4D97-AF65-F5344CB8AC3E}">
        <p14:creationId xmlns:p14="http://schemas.microsoft.com/office/powerpoint/2010/main" val="3824853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5">
            <a:extLst>
              <a:ext uri="{FF2B5EF4-FFF2-40B4-BE49-F238E27FC236}">
                <a16:creationId xmlns:a16="http://schemas.microsoft.com/office/drawing/2014/main" id="{AC5B6BBA-42E5-44AB-BB07-155B3564125D}"/>
              </a:ext>
            </a:extLst>
          </p:cNvPr>
          <p:cNvSpPr/>
          <p:nvPr/>
        </p:nvSpPr>
        <p:spPr>
          <a:xfrm rot="10800000">
            <a:off x="1622099" y="853283"/>
            <a:ext cx="9350701" cy="5012102"/>
          </a:xfrm>
          <a:prstGeom prst="clou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椭圆 27">
            <a:extLst>
              <a:ext uri="{FF2B5EF4-FFF2-40B4-BE49-F238E27FC236}">
                <a16:creationId xmlns:a16="http://schemas.microsoft.com/office/drawing/2014/main" id="{730D42C7-ABC9-406C-9E79-5148C7451728}"/>
              </a:ext>
            </a:extLst>
          </p:cNvPr>
          <p:cNvSpPr/>
          <p:nvPr/>
        </p:nvSpPr>
        <p:spPr>
          <a:xfrm>
            <a:off x="5607050" y="1375998"/>
            <a:ext cx="1206500" cy="1206500"/>
          </a:xfrm>
          <a:prstGeom prst="ellipse">
            <a:avLst/>
          </a:prstGeom>
          <a:solidFill>
            <a:srgbClr val="E0EDE9">
              <a:alpha val="57000"/>
            </a:srgbClr>
          </a:solidFill>
          <a:ln w="76200">
            <a:solidFill>
              <a:srgbClr val="0060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0" i="0" u="none" strike="noStrike" kern="1200" cap="none" spc="0" normalizeH="0" baseline="0" noProof="0">
                <a:ln>
                  <a:noFill/>
                </a:ln>
                <a:blipFill dpi="0" rotWithShape="1">
                  <a:blip r:embed="rId2"/>
                  <a:srcRect/>
                  <a:tile tx="0" ty="0" sx="100000" sy="100000" flip="none" algn="ctr"/>
                </a:blipFill>
                <a:effectLst/>
                <a:uLnTx/>
                <a:uFillTx/>
                <a:latin typeface="UTM Thanh Nhac TL" panose="02040603050506020204" pitchFamily="18" charset="0"/>
                <a:ea typeface="等线" panose="02010600030101010101" pitchFamily="2" charset="-122"/>
                <a:cs typeface="+mn-cs"/>
              </a:rPr>
              <a:t>3</a:t>
            </a:r>
            <a:endParaRPr kumimoji="0" lang="zh-CN" altLang="en-US" sz="4000" b="0" i="0" u="none" strike="noStrike" kern="1200" cap="none" spc="0" normalizeH="0" baseline="0" noProof="0" dirty="0">
              <a:ln>
                <a:noFill/>
              </a:ln>
              <a:blipFill dpi="0" rotWithShape="1">
                <a:blip r:embed="rId2"/>
                <a:srcRect/>
                <a:tile tx="0" ty="0" sx="100000" sy="100000" flip="none" algn="ctr"/>
              </a:blipFill>
              <a:effectLst/>
              <a:uLnTx/>
              <a:uFillTx/>
              <a:latin typeface="UTM Thanh Nhac TL" panose="02040603050506020204" pitchFamily="18" charset="0"/>
              <a:ea typeface="等线" panose="02010600030101010101" pitchFamily="2" charset="-122"/>
              <a:cs typeface="+mn-cs"/>
            </a:endParaRPr>
          </a:p>
        </p:txBody>
      </p:sp>
      <p:sp>
        <p:nvSpPr>
          <p:cNvPr id="3" name="Text Box 3">
            <a:extLst>
              <a:ext uri="{FF2B5EF4-FFF2-40B4-BE49-F238E27FC236}">
                <a16:creationId xmlns:a16="http://schemas.microsoft.com/office/drawing/2014/main" id="{1ACECDDE-60AA-477D-9E2B-F2666594B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9825" y="2811098"/>
            <a:ext cx="760095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Bell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Công dụng của</a:t>
            </a:r>
            <a:endParaRPr kumimoji="0" lang="en-US" sz="5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UTM Bell" panose="02040603050506020204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5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UTM Bell" panose="02040603050506020204" pitchFamily="18" charset="0"/>
                <a:ea typeface="Tahoma" panose="020B0604030504040204" pitchFamily="34" charset="0"/>
                <a:cs typeface="Tahoma" panose="020B0604030504040204" pitchFamily="34" charset="0"/>
              </a:rPr>
              <a:t>một số loại tơ sợi</a:t>
            </a:r>
          </a:p>
        </p:txBody>
      </p:sp>
      <p:pic>
        <p:nvPicPr>
          <p:cNvPr id="4" name="Picture 8">
            <a:extLst>
              <a:ext uri="{FF2B5EF4-FFF2-40B4-BE49-F238E27FC236}">
                <a16:creationId xmlns:a16="http://schemas.microsoft.com/office/drawing/2014/main" id="{DEA79558-9978-4D71-9C5B-DE70869556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05161" y="4774130"/>
            <a:ext cx="1836038" cy="218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35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133</Words>
  <Application>Microsoft Office PowerPoint</Application>
  <PresentationFormat>Widescreen</PresentationFormat>
  <Paragraphs>16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等线</vt:lpstr>
      <vt:lpstr>Arial</vt:lpstr>
      <vt:lpstr>Calibri</vt:lpstr>
      <vt:lpstr>Calibri Light</vt:lpstr>
      <vt:lpstr>Tahoma</vt:lpstr>
      <vt:lpstr>Times New Roman</vt:lpstr>
      <vt:lpstr>UTM Androgyne</vt:lpstr>
      <vt:lpstr>UTM Bell</vt:lpstr>
      <vt:lpstr>UTM Showcard</vt:lpstr>
      <vt:lpstr>UTM Thanh Nhac TL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</cp:revision>
  <dcterms:created xsi:type="dcterms:W3CDTF">2024-04-10T02:16:02Z</dcterms:created>
  <dcterms:modified xsi:type="dcterms:W3CDTF">2024-04-10T02:18:56Z</dcterms:modified>
</cp:coreProperties>
</file>