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2" r:id="rId3"/>
  </p:sldMasterIdLst>
  <p:notesMasterIdLst>
    <p:notesMasterId r:id="rId24"/>
  </p:notesMasterIdLst>
  <p:sldIdLst>
    <p:sldId id="262" r:id="rId4"/>
    <p:sldId id="264" r:id="rId5"/>
    <p:sldId id="263" r:id="rId6"/>
    <p:sldId id="310" r:id="rId7"/>
    <p:sldId id="311" r:id="rId8"/>
    <p:sldId id="312" r:id="rId9"/>
    <p:sldId id="339" r:id="rId10"/>
    <p:sldId id="313" r:id="rId11"/>
    <p:sldId id="321" r:id="rId12"/>
    <p:sldId id="294" r:id="rId13"/>
    <p:sldId id="329" r:id="rId14"/>
    <p:sldId id="331" r:id="rId15"/>
    <p:sldId id="328" r:id="rId16"/>
    <p:sldId id="332" r:id="rId17"/>
    <p:sldId id="340" r:id="rId18"/>
    <p:sldId id="341" r:id="rId19"/>
    <p:sldId id="334" r:id="rId20"/>
    <p:sldId id="291" r:id="rId21"/>
    <p:sldId id="342"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73" d="100"/>
          <a:sy n="73" d="100"/>
        </p:scale>
        <p:origin x="744"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t>25/4/2024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25/4/2024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25/4/2024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a starfish&#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2" name="Picture 1"/>
          <p:cNvPicPr>
            <a:picLocks noChangeAspect="1"/>
          </p:cNvPicPr>
          <p:nvPr/>
        </p:nvPicPr>
        <p:blipFill>
          <a:blip r:embed="rId3"/>
          <a:stretch>
            <a:fillRect/>
          </a:stretch>
        </p:blipFill>
        <p:spPr>
          <a:xfrm>
            <a:off x="2676524" y="706547"/>
            <a:ext cx="7069801" cy="426346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616201" y="20507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238125" y="864395"/>
            <a:ext cx="6505575" cy="5203029"/>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Calibri" panose="020F0502020204030204"/>
              </a:rPr>
              <a:t>   </a:t>
            </a:r>
            <a:r>
              <a:rPr lang="vi-VN" sz="2800" b="1" dirty="0">
                <a:solidFill>
                  <a:srgbClr val="002060"/>
                </a:solidFill>
                <a:latin typeface="Calibri" panose="020F0502020204030204"/>
              </a:rPr>
              <a:t>Cồng chiêng gắn bó mật thiết với đời sống tinh thần của người dân Tây Nguyên, là tiếng nói của tâm hồn, diễn tả niềm vui, nỗi buồn của con người trong cuộc sống.</a:t>
            </a:r>
            <a:endParaRPr lang="en-US" sz="2800" b="1" dirty="0">
              <a:solidFill>
                <a:srgbClr val="002060"/>
              </a:solidFill>
              <a:latin typeface="Calibri" panose="020F0502020204030204"/>
            </a:endParaRPr>
          </a:p>
          <a:p>
            <a:pPr lvl="0" algn="just">
              <a:defRPr/>
            </a:pPr>
            <a:r>
              <a:rPr lang="vi-VN" sz="28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p:cNvPicPr>
            <a:picLocks noChangeAspect="1"/>
          </p:cNvPicPr>
          <p:nvPr/>
        </p:nvPicPr>
        <p:blipFill>
          <a:blip r:embed="rId3"/>
          <a:stretch>
            <a:fillRect/>
          </a:stretch>
        </p:blipFill>
        <p:spPr>
          <a:xfrm>
            <a:off x="6966999" y="1543049"/>
            <a:ext cx="4929726" cy="28670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685799" y="2286000"/>
            <a:ext cx="4200525" cy="2735868"/>
          </a:xfrm>
          <a:prstGeom prst="rect">
            <a:avLst/>
          </a:prstGeom>
        </p:spPr>
      </p:pic>
      <p:pic>
        <p:nvPicPr>
          <p:cNvPr id="5" name="Picture 4"/>
          <p:cNvPicPr>
            <a:picLocks noChangeAspect="1"/>
          </p:cNvPicPr>
          <p:nvPr/>
        </p:nvPicPr>
        <p:blipFill>
          <a:blip r:embed="rId4"/>
          <a:stretch>
            <a:fillRect/>
          </a:stretch>
        </p:blipFill>
        <p:spPr>
          <a:xfrm>
            <a:off x="5210567" y="1657350"/>
            <a:ext cx="6479497" cy="39052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grpSp>
        <p:nvGrpSpPr>
          <p:cNvPr id="9" name="Group 8"/>
          <p:cNvGrpSpPr/>
          <p:nvPr/>
        </p:nvGrpSpPr>
        <p:grpSpPr>
          <a:xfrm>
            <a:off x="924535" y="1639746"/>
            <a:ext cx="10781080" cy="3670889"/>
            <a:chOff x="988922" y="3039568"/>
            <a:chExt cx="10781080" cy="3670889"/>
          </a:xfrm>
        </p:grpSpPr>
        <p:sp>
          <p:nvSpPr>
            <p:cNvPr id="6" name="Rectangle: Rounded Corners 5"/>
            <p:cNvSpPr/>
            <p:nvPr/>
          </p:nvSpPr>
          <p:spPr>
            <a:xfrm>
              <a:off x="2368133" y="3039568"/>
              <a:ext cx="8148480" cy="218498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4800" b="1" dirty="0">
                  <a:solidFill>
                    <a:srgbClr val="002060"/>
                  </a:solidFill>
                  <a:effectLst/>
                  <a:ea typeface="Times New Roman" panose="02020603050405020304" pitchFamily="18" charset="0"/>
                </a:rPr>
                <a:t>Hoạt động 3: Tìm hiểu lễ hội Cồng chiêng Tây Nguyên</a:t>
              </a:r>
              <a:endParaRPr lang="en-US" sz="4800" dirty="0">
                <a:solidFill>
                  <a:srgbClr val="002060"/>
                </a:solidFill>
                <a:effectLst/>
                <a:ea typeface="Calibri" panose="020F0502020204030204" pitchFamily="34" charset="0"/>
              </a:endParaRPr>
            </a:p>
          </p:txBody>
        </p:sp>
        <p:pic>
          <p:nvPicPr>
            <p:cNvPr id="27" name="Picture 3"/>
            <p:cNvPicPr>
              <a:picLocks noChangeAspect="1"/>
            </p:cNvPicPr>
            <p:nvPr/>
          </p:nvPicPr>
          <p:blipFill>
            <a:blip r:embed="rId4"/>
            <a:srcRect/>
            <a:stretch>
              <a:fillRect/>
            </a:stretch>
          </p:blipFill>
          <p:spPr>
            <a:xfrm>
              <a:off x="10322803" y="4267779"/>
              <a:ext cx="1447199" cy="2230749"/>
            </a:xfrm>
            <a:prstGeom prst="rect">
              <a:avLst/>
            </a:prstGeom>
          </p:spPr>
        </p:pic>
        <p:pic>
          <p:nvPicPr>
            <p:cNvPr id="38" name="Picture 4"/>
            <p:cNvPicPr>
              <a:picLocks noChangeAspect="1"/>
            </p:cNvPicPr>
            <p:nvPr/>
          </p:nvPicPr>
          <p:blipFill>
            <a:blip r:embed="rId5"/>
            <a:srcRect/>
            <a:stretch>
              <a:fillRect/>
            </a:stretch>
          </p:blipFill>
          <p:spPr>
            <a:xfrm>
              <a:off x="988922" y="4525468"/>
              <a:ext cx="1323739" cy="2184989"/>
            </a:xfrm>
            <a:prstGeom prst="rect">
              <a:avLst/>
            </a:prstGeom>
          </p:spPr>
        </p:pic>
      </p:gr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3697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26179" y="305098"/>
            <a:ext cx="10981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Đọc thông tin và quan sát hình 2, em hãy mô tả những nét chính về lễ hội Cồng chiêng.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2714625" y="1628774"/>
            <a:ext cx="6324600" cy="451421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466725" y="1874046"/>
            <a:ext cx="5534025" cy="3240880"/>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Lễ hội thường gồm 2 phần: phần lễ và phần hội. Nhiều lễ hội dân gian của đồng bào Tây Nguyên được phục dựng như: lễ Ăn cơm mới, lễ Sạ lúa, lễ Cầu an…. </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p:cNvPicPr>
            <a:picLocks noChangeAspect="1"/>
          </p:cNvPicPr>
          <p:nvPr/>
        </p:nvPicPr>
        <p:blipFill>
          <a:blip r:embed="rId3"/>
          <a:stretch>
            <a:fillRect/>
          </a:stretch>
        </p:blipFill>
        <p:spPr>
          <a:xfrm>
            <a:off x="6362700" y="1673225"/>
            <a:ext cx="5476874" cy="36512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466725" y="1200150"/>
            <a:ext cx="5648325" cy="4267200"/>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Sau phần nghi lễ là phần hội thông qua việc tổ chức các cuộc thi: tạc tượng gỗ, diễn xướng sử thi, hát dân ca, đua voi….Trong cả phần lễ và phần hội đều sử dụng các nhạc cụ như: cồng chiêng, đàn Tơ-rưng, đàn đá,…</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6953250" y="500062"/>
            <a:ext cx="4286250" cy="2847975"/>
          </a:xfrm>
          <a:prstGeom prst="rect">
            <a:avLst/>
          </a:prstGeom>
        </p:spPr>
      </p:pic>
      <p:pic>
        <p:nvPicPr>
          <p:cNvPr id="4" name="Picture 3"/>
          <p:cNvPicPr>
            <a:picLocks noChangeAspect="1"/>
          </p:cNvPicPr>
          <p:nvPr/>
        </p:nvPicPr>
        <p:blipFill>
          <a:blip r:embed="rId4"/>
          <a:stretch>
            <a:fillRect/>
          </a:stretch>
        </p:blipFill>
        <p:spPr>
          <a:xfrm>
            <a:off x="7067550" y="3577301"/>
            <a:ext cx="4248150" cy="301876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3"/>
          <a:stretch>
            <a:fillRect/>
          </a:stretch>
        </p:blipFill>
        <p:spPr>
          <a:xfrm>
            <a:off x="2857500" y="321436"/>
            <a:ext cx="6394633" cy="48177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54811" y="1584403"/>
            <a:ext cx="4862371" cy="5470167"/>
          </a:xfrm>
          <a:prstGeom prst="rect">
            <a:avLst/>
          </a:prstGeom>
        </p:spPr>
      </p:pic>
      <p:grpSp>
        <p:nvGrpSpPr>
          <p:cNvPr id="9" name="Group 8"/>
          <p:cNvGrpSpPr/>
          <p:nvPr/>
        </p:nvGrpSpPr>
        <p:grpSpPr>
          <a:xfrm>
            <a:off x="4438265" y="-119883"/>
            <a:ext cx="7836525" cy="3261692"/>
            <a:chOff x="7478183" y="13672784"/>
            <a:chExt cx="11450968" cy="3261692"/>
          </a:xfrm>
        </p:grpSpPr>
        <p:sp>
          <p:nvSpPr>
            <p:cNvPr id="10" name="TextBox 9"/>
            <p:cNvSpPr txBox="1"/>
            <p:nvPr/>
          </p:nvSpPr>
          <p:spPr>
            <a:xfrm>
              <a:off x="7478183" y="13672784"/>
              <a:ext cx="11450968"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defRPr/>
              </a:pPr>
              <a:r>
                <a:rPr lang="en-US" sz="88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Ai </a:t>
              </a:r>
              <a:r>
                <a:rPr lang="en-US" sz="8800" b="1"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p:txBody>
        </p:sp>
        <p:sp>
          <p:nvSpPr>
            <p:cNvPr id="11" name="TextBox 10"/>
            <p:cNvSpPr txBox="1"/>
            <p:nvPr/>
          </p:nvSpPr>
          <p:spPr>
            <a:xfrm>
              <a:off x="7774230" y="13700321"/>
              <a:ext cx="11033946"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defRPr/>
              </a:pPr>
              <a:r>
                <a:rPr lang="en-US" sz="8800" b="1"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Ai </a:t>
              </a:r>
              <a:r>
                <a:rPr lang="en-US" sz="8800" b="1"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
                  <a:solidFill>
                    <a:srgbClr val="ED7D31">
                      <a:lumMod val="50000"/>
                    </a:srgbClr>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endParaRPr>
            </a:p>
          </p:txBody>
        </p:sp>
      </p:grpSp>
      <p:grpSp>
        <p:nvGrpSpPr>
          <p:cNvPr id="20" name="Group 19"/>
          <p:cNvGrpSpPr/>
          <p:nvPr/>
        </p:nvGrpSpPr>
        <p:grpSpPr>
          <a:xfrm>
            <a:off x="5015334" y="3088499"/>
            <a:ext cx="6869794" cy="3349126"/>
            <a:chOff x="4971993" y="3327760"/>
            <a:chExt cx="6869794" cy="3349126"/>
          </a:xfrm>
        </p:grpSpPr>
        <p:sp>
          <p:nvSpPr>
            <p:cNvPr id="19" name="Hình chữ nhật: Góc Tròn 6"/>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1" fmla="*/ 0 w 6869794"/>
                <a:gd name="connsiteY0-2" fmla="*/ 558198 h 3349126"/>
                <a:gd name="connsiteX1-3" fmla="*/ 635537 w 6869794"/>
                <a:gd name="connsiteY1-4" fmla="*/ 0 h 3349126"/>
                <a:gd name="connsiteX2-5" fmla="*/ 6234256 w 6869794"/>
                <a:gd name="connsiteY2-6" fmla="*/ 0 h 3349126"/>
                <a:gd name="connsiteX3-7" fmla="*/ 6869793 w 6869794"/>
                <a:gd name="connsiteY3-8" fmla="*/ 558198 h 3349126"/>
                <a:gd name="connsiteX4-9" fmla="*/ 6869793 w 6869794"/>
                <a:gd name="connsiteY4-10" fmla="*/ 2790927 h 3349126"/>
                <a:gd name="connsiteX5-11" fmla="*/ 6234256 w 6869794"/>
                <a:gd name="connsiteY5-12" fmla="*/ 3349126 h 3349126"/>
                <a:gd name="connsiteX6-13" fmla="*/ 635537 w 6869794"/>
                <a:gd name="connsiteY6-14" fmla="*/ 3349126 h 3349126"/>
                <a:gd name="connsiteX7-15" fmla="*/ 0 w 6869794"/>
                <a:gd name="connsiteY7-16" fmla="*/ 2790927 h 3349126"/>
                <a:gd name="connsiteX8-17" fmla="*/ 0 w 6869794"/>
                <a:gd name="connsiteY8-18" fmla="*/ 558198 h 3349126"/>
                <a:gd name="connsiteX0-19" fmla="*/ 0 w 6869794"/>
                <a:gd name="connsiteY0-20" fmla="*/ 558198 h 3349126"/>
                <a:gd name="connsiteX1-21" fmla="*/ 635537 w 6869794"/>
                <a:gd name="connsiteY1-22" fmla="*/ 0 h 3349126"/>
                <a:gd name="connsiteX2-23" fmla="*/ 6234256 w 6869794"/>
                <a:gd name="connsiteY2-24" fmla="*/ 0 h 3349126"/>
                <a:gd name="connsiteX3-25" fmla="*/ 6869793 w 6869794"/>
                <a:gd name="connsiteY3-26" fmla="*/ 558198 h 3349126"/>
                <a:gd name="connsiteX4-27" fmla="*/ 6869793 w 6869794"/>
                <a:gd name="connsiteY4-28" fmla="*/ 2790927 h 3349126"/>
                <a:gd name="connsiteX5-29" fmla="*/ 6234256 w 6869794"/>
                <a:gd name="connsiteY5-30" fmla="*/ 3349126 h 3349126"/>
                <a:gd name="connsiteX6-31" fmla="*/ 635537 w 6869794"/>
                <a:gd name="connsiteY6-32" fmla="*/ 3349126 h 3349126"/>
                <a:gd name="connsiteX7-33" fmla="*/ 0 w 6869794"/>
                <a:gd name="connsiteY7-34" fmla="*/ 2790927 h 3349126"/>
                <a:gd name="connsiteX8-35" fmla="*/ 0 w 6869794"/>
                <a:gd name="connsiteY8-36" fmla="*/ 558198 h 33491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4" name="TextBox 13"/>
            <p:cNvSpPr txBox="1"/>
            <p:nvPr/>
          </p:nvSpPr>
          <p:spPr>
            <a:xfrm>
              <a:off x="5210481" y="3367896"/>
              <a:ext cx="6506147" cy="3147080"/>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Luật chơi: </a:t>
              </a:r>
              <a:r>
                <a:rPr lang="nl-NL" sz="2800" dirty="0">
                  <a:effectLst/>
                  <a:latin typeface="Cambria" panose="02040503050406030204" pitchFamily="18" charset="0"/>
                  <a:ea typeface="Cambria" panose="02040503050406030204" pitchFamily="18" charset="0"/>
                </a:rPr>
                <a:t>chơi theo tổ, mỗi tổ cử một số bạn tham gia theo lần lượt. Trong thời gian 1 phút mỗi tổ tìm và nối được tên của nhạc cụ dân tộc Tây Nguyên với hình ảnh của nhạc cụ đó. Tổ nào tìm đúng và nhanh nhất là thắng cuộc.</a:t>
              </a:r>
              <a:endParaRPr lang="en-US" sz="2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6"/>
          <a:stretch>
            <a:fillRect/>
          </a:stretch>
        </p:blipFill>
        <p:spPr>
          <a:xfrm>
            <a:off x="0" y="263179"/>
            <a:ext cx="4767485" cy="2121592"/>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50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10" fill="hold">
                                <p:stCondLst>
                                  <p:cond delay="500"/>
                                </p:stCondLst>
                                <p:childTnLst>
                                  <p:par>
                                    <p:cTn id="11" presetID="6" presetClass="emph" presetSubtype="0" fill="hold" nodeType="afterEffect">
                                      <p:stCondLst>
                                        <p:cond delay="0"/>
                                      </p:stCondLst>
                                      <p:childTnLst>
                                        <p:animScale>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0-#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514350" y="558800"/>
            <a:ext cx="2095500" cy="2670175"/>
          </a:xfrm>
          <a:prstGeom prst="rect">
            <a:avLst/>
          </a:prstGeom>
        </p:spPr>
      </p:pic>
      <p:pic>
        <p:nvPicPr>
          <p:cNvPr id="4" name="Picture 3"/>
          <p:cNvPicPr>
            <a:picLocks noChangeAspect="1"/>
          </p:cNvPicPr>
          <p:nvPr/>
        </p:nvPicPr>
        <p:blipFill>
          <a:blip r:embed="rId4"/>
          <a:stretch>
            <a:fillRect/>
          </a:stretch>
        </p:blipFill>
        <p:spPr>
          <a:xfrm>
            <a:off x="2857499" y="603250"/>
            <a:ext cx="4067175" cy="2711450"/>
          </a:xfrm>
          <a:prstGeom prst="rect">
            <a:avLst/>
          </a:prstGeom>
        </p:spPr>
      </p:pic>
      <p:pic>
        <p:nvPicPr>
          <p:cNvPr id="7" name="Picture 6"/>
          <p:cNvPicPr>
            <a:picLocks noChangeAspect="1"/>
          </p:cNvPicPr>
          <p:nvPr/>
        </p:nvPicPr>
        <p:blipFill>
          <a:blip r:embed="rId5"/>
          <a:stretch>
            <a:fillRect/>
          </a:stretch>
        </p:blipFill>
        <p:spPr>
          <a:xfrm>
            <a:off x="600280" y="3629026"/>
            <a:ext cx="1833358" cy="2752724"/>
          </a:xfrm>
          <a:prstGeom prst="rect">
            <a:avLst/>
          </a:prstGeom>
        </p:spPr>
      </p:pic>
      <p:pic>
        <p:nvPicPr>
          <p:cNvPr id="8" name="Picture 7"/>
          <p:cNvPicPr>
            <a:picLocks noChangeAspect="1"/>
          </p:cNvPicPr>
          <p:nvPr/>
        </p:nvPicPr>
        <p:blipFill>
          <a:blip r:embed="rId6"/>
          <a:stretch>
            <a:fillRect/>
          </a:stretch>
        </p:blipFill>
        <p:spPr>
          <a:xfrm>
            <a:off x="2880360" y="3914775"/>
            <a:ext cx="3920490" cy="2171700"/>
          </a:xfrm>
          <a:prstGeom prst="rect">
            <a:avLst/>
          </a:prstGeom>
        </p:spPr>
      </p:pic>
      <p:sp>
        <p:nvSpPr>
          <p:cNvPr id="9" name="Snip Diagonal Corner Rectangle 13"/>
          <p:cNvSpPr/>
          <p:nvPr/>
        </p:nvSpPr>
        <p:spPr>
          <a:xfrm>
            <a:off x="7398896" y="6978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Đàn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Klông</a:t>
            </a:r>
            <a:r>
              <a:rPr lang="en-US" sz="3600" b="1" dirty="0">
                <a:latin typeface="Cambria" panose="02040503050406030204" pitchFamily="18" charset="0"/>
                <a:ea typeface="Cambria" panose="02040503050406030204" pitchFamily="18" charset="0"/>
              </a:rPr>
              <a:t> Put</a:t>
            </a:r>
          </a:p>
        </p:txBody>
      </p:sp>
      <p:sp>
        <p:nvSpPr>
          <p:cNvPr id="11" name="Snip Diagonal Corner Rectangle 13"/>
          <p:cNvSpPr/>
          <p:nvPr/>
        </p:nvSpPr>
        <p:spPr>
          <a:xfrm>
            <a:off x="8370447" y="2098070"/>
            <a:ext cx="2945254"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Cồng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chiêng</a:t>
            </a:r>
            <a:endParaRPr lang="en-US" sz="3600" b="1" dirty="0">
              <a:latin typeface="Cambria" panose="02040503050406030204" pitchFamily="18" charset="0"/>
              <a:ea typeface="Cambria" panose="02040503050406030204" pitchFamily="18" charset="0"/>
            </a:endParaRPr>
          </a:p>
        </p:txBody>
      </p:sp>
      <p:sp>
        <p:nvSpPr>
          <p:cNvPr id="12" name="Snip Diagonal Corner Rectangle 13"/>
          <p:cNvSpPr/>
          <p:nvPr/>
        </p:nvSpPr>
        <p:spPr>
          <a:xfrm>
            <a:off x="9190175" y="4974620"/>
            <a:ext cx="189692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Tù</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endParaRPr lang="en-US" sz="3600" b="1" dirty="0">
              <a:latin typeface="Cambria" panose="02040503050406030204" pitchFamily="18" charset="0"/>
              <a:ea typeface="Cambria" panose="02040503050406030204" pitchFamily="18" charset="0"/>
            </a:endParaRPr>
          </a:p>
        </p:txBody>
      </p:sp>
      <p:sp>
        <p:nvSpPr>
          <p:cNvPr id="13" name="Snip Diagonal Corner Rectangle 13"/>
          <p:cNvSpPr/>
          <p:nvPr/>
        </p:nvSpPr>
        <p:spPr>
          <a:xfrm>
            <a:off x="8522847" y="3488720"/>
            <a:ext cx="2869053"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Cambria" panose="02040503050406030204" pitchFamily="18" charset="0"/>
                <a:ea typeface="Cambria" panose="02040503050406030204" pitchFamily="18" charset="0"/>
              </a:rPr>
              <a:t>Đàn T’rưng</a:t>
            </a:r>
            <a:endParaRPr lang="en-US" sz="3600" b="1"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3.7037E-6 L -0.37683 0.74953 " pathEditMode="relative" rAng="0" ptsTypes="AA">
                                      <p:cBhvr>
                                        <p:cTn id="20" dur="2000" fill="hold"/>
                                        <p:tgtEl>
                                          <p:spTgt spid="9"/>
                                        </p:tgtEl>
                                        <p:attrNameLst>
                                          <p:attrName>ppt_x</p:attrName>
                                          <p:attrName>ppt_y</p:attrName>
                                        </p:attrNameLst>
                                      </p:cBhvr>
                                      <p:rCtr x="-18841" y="374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2.96296E-6 L -0.68229 0.11898 " pathEditMode="relative" rAng="0" ptsTypes="AA">
                                      <p:cBhvr>
                                        <p:cTn id="24" dur="2000" fill="hold"/>
                                        <p:tgtEl>
                                          <p:spTgt spid="11"/>
                                        </p:tgtEl>
                                        <p:attrNameLst>
                                          <p:attrName>ppt_x</p:attrName>
                                          <p:attrName>ppt_y</p:attrName>
                                        </p:attrNameLst>
                                      </p:cBhvr>
                                      <p:rCtr x="-34115" y="594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7.40741E-7 L -0.70183 0.32315 " pathEditMode="relative" rAng="0" ptsTypes="AA">
                                      <p:cBhvr>
                                        <p:cTn id="28" dur="2000" fill="hold"/>
                                        <p:tgtEl>
                                          <p:spTgt spid="13"/>
                                        </p:tgtEl>
                                        <p:attrNameLst>
                                          <p:attrName>ppt_x</p:attrName>
                                          <p:attrName>ppt_y</p:attrName>
                                        </p:attrNameLst>
                                      </p:cBhvr>
                                      <p:rCtr x="-35091" y="1615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16667E-7 2.59259E-6 L -0.42213 -0.32685 " pathEditMode="relative" rAng="0" ptsTypes="AA">
                                      <p:cBhvr>
                                        <p:cTn id="32" dur="2000" fill="hold"/>
                                        <p:tgtEl>
                                          <p:spTgt spid="12"/>
                                        </p:tgtEl>
                                        <p:attrNameLst>
                                          <p:attrName>ppt_x</p:attrName>
                                          <p:attrName>ppt_y</p:attrName>
                                        </p:attrNameLst>
                                      </p:cBhvr>
                                      <p:rCtr x="-21107" y="-163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A5A5A5"/>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A5A5A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A5A5A5"/>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
                                        </p:tgtEl>
                                        <p:attrNameLst>
                                          <p:attrName>fillcolor</p:attrName>
                                        </p:attrNameLst>
                                      </p:cBhvr>
                                      <p:to>
                                        <a:srgbClr val="A5A5A5"/>
                                      </p:to>
                                    </p:animClr>
                                    <p:set>
                                      <p:cBhvr>
                                        <p:cTn id="59" dur="2000" fill="hold"/>
                                        <p:tgtEl>
                                          <p:spTgt spid="13"/>
                                        </p:tgtEl>
                                        <p:attrNameLst>
                                          <p:attrName>fill.type</p:attrName>
                                        </p:attrNameLst>
                                      </p:cBhvr>
                                      <p:to>
                                        <p:strVal val="solid"/>
                                      </p:to>
                                    </p:set>
                                    <p:set>
                                      <p:cBhvr>
                                        <p:cTn id="6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5408" y="218253"/>
            <a:ext cx="10545081" cy="1779879"/>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20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vi-VN" sz="4400" dirty="0">
                <a:solidFill>
                  <a:prstClr val="black"/>
                </a:solidFill>
                <a:latin typeface="Calibri" panose="020F0502020204030204"/>
              </a:rPr>
              <a:t>Em hãy cho biết đây là lễ hội gì? Nhạc cụ nào được sử dụng trong lễ hội? </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Nha Kẻ Bàng - Khám phá kỳ quan đệ nhất động ở Quảng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1394683" y="959556"/>
            <a:ext cx="9402634" cy="70772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7"/>
                                        </p:tgtEl>
                                        <p:attrNameLst>
                                          <p:attrName>r</p:attrName>
                                        </p:attrNameLst>
                                      </p:cBhvr>
                                    </p:animRot>
                                    <p:animRot by="-240000">
                                      <p:cBhvr>
                                        <p:cTn id="12" dur="500" fill="hold">
                                          <p:stCondLst>
                                            <p:cond delay="500"/>
                                          </p:stCondLst>
                                        </p:cTn>
                                        <p:tgtEl>
                                          <p:spTgt spid="7"/>
                                        </p:tgtEl>
                                        <p:attrNameLst>
                                          <p:attrName>r</p:attrName>
                                        </p:attrNameLst>
                                      </p:cBhvr>
                                    </p:animRot>
                                    <p:animRot by="240000">
                                      <p:cBhvr>
                                        <p:cTn id="13" dur="500" fill="hold">
                                          <p:stCondLst>
                                            <p:cond delay="1000"/>
                                          </p:stCondLst>
                                        </p:cTn>
                                        <p:tgtEl>
                                          <p:spTgt spid="7"/>
                                        </p:tgtEl>
                                        <p:attrNameLst>
                                          <p:attrName>r</p:attrName>
                                        </p:attrNameLst>
                                      </p:cBhvr>
                                    </p:animRot>
                                    <p:animRot by="-240000">
                                      <p:cBhvr>
                                        <p:cTn id="14" dur="500" fill="hold">
                                          <p:stCondLst>
                                            <p:cond delay="1500"/>
                                          </p:stCondLst>
                                        </p:cTn>
                                        <p:tgtEl>
                                          <p:spTgt spid="7"/>
                                        </p:tgtEl>
                                        <p:attrNameLst>
                                          <p:attrName>r</p:attrName>
                                        </p:attrNameLst>
                                      </p:cBhvr>
                                    </p:animRot>
                                    <p:animRot by="120000">
                                      <p:cBhvr>
                                        <p:cTn id="15" dur="500" fill="hold">
                                          <p:stCondLst>
                                            <p:cond delay="20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3"/>
          <a:stretch>
            <a:fillRect/>
          </a:stretch>
        </p:blipFill>
        <p:spPr>
          <a:xfrm>
            <a:off x="3200400" y="541622"/>
            <a:ext cx="6047158" cy="453276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grpSp>
        <p:nvGrpSpPr>
          <p:cNvPr id="9" name="Group 8"/>
          <p:cNvGrpSpPr/>
          <p:nvPr/>
        </p:nvGrpSpPr>
        <p:grpSpPr>
          <a:xfrm>
            <a:off x="391135" y="1829732"/>
            <a:ext cx="11581180" cy="2230749"/>
            <a:chOff x="369797" y="4363029"/>
            <a:chExt cx="11581180" cy="2230749"/>
          </a:xfrm>
        </p:grpSpPr>
        <p:sp>
          <p:nvSpPr>
            <p:cNvPr id="6" name="Rectangle: Rounded Corners 5"/>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ea typeface="Times New Roman" panose="02020603050405020304" pitchFamily="18" charset="0"/>
                </a:rPr>
                <a:t>Hoạt động 1: Khám phá Không gian văn hóa Cồng chiêng Tây Nguyên.</a:t>
              </a:r>
              <a:endParaRPr lang="en-US" sz="3600" dirty="0">
                <a:solidFill>
                  <a:srgbClr val="002060"/>
                </a:solidFill>
                <a:effectLst/>
                <a:ea typeface="Calibri" panose="020F0502020204030204" pitchFamily="34" charset="0"/>
              </a:endParaRPr>
            </a:p>
          </p:txBody>
        </p:sp>
        <p:pic>
          <p:nvPicPr>
            <p:cNvPr id="27" name="Picture 3"/>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p:cNvPicPr>
              <a:picLocks noChangeAspect="1"/>
            </p:cNvPicPr>
            <p:nvPr/>
          </p:nvPicPr>
          <p:blipFill>
            <a:blip r:embed="rId5"/>
            <a:srcRect/>
            <a:stretch>
              <a:fillRect/>
            </a:stretch>
          </p:blipFill>
          <p:spPr>
            <a:xfrm>
              <a:off x="369797" y="4392118"/>
              <a:ext cx="1323739" cy="2184989"/>
            </a:xfrm>
            <a:prstGeom prst="rect">
              <a:avLst/>
            </a:prstGeom>
          </p:spPr>
        </p:pic>
      </p:gr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 name="TextBox 4"/>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543299" y="2566987"/>
            <a:ext cx="5114925" cy="397966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p:cNvPicPr>
            <a:picLocks noChangeAspect="1"/>
          </p:cNvPicPr>
          <p:nvPr/>
        </p:nvPicPr>
        <p:blipFill>
          <a:blip r:embed="rId4"/>
          <a:stretch>
            <a:fillRect/>
          </a:stretch>
        </p:blipFill>
        <p:spPr>
          <a:xfrm>
            <a:off x="333375" y="2383763"/>
            <a:ext cx="5554792" cy="377891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p:cNvPicPr>
            <a:picLocks noChangeAspect="1"/>
          </p:cNvPicPr>
          <p:nvPr/>
        </p:nvPicPr>
        <p:blipFill>
          <a:blip r:embed="rId3"/>
          <a:srcRect/>
          <a:stretch>
            <a:fillRect/>
          </a:stretch>
        </p:blipFill>
        <p:spPr>
          <a:xfrm>
            <a:off x="7179734" y="3278749"/>
            <a:ext cx="2020185" cy="3334557"/>
          </a:xfrm>
          <a:prstGeom prst="rect">
            <a:avLst/>
          </a:prstGeom>
        </p:spPr>
      </p:pic>
      <p:pic>
        <p:nvPicPr>
          <p:cNvPr id="3" name="Picture 2"/>
          <p:cNvPicPr>
            <a:picLocks noChangeAspect="1"/>
          </p:cNvPicPr>
          <p:nvPr/>
        </p:nvPicPr>
        <p:blipFill>
          <a:blip r:embed="rId4"/>
          <a:stretch>
            <a:fillRect/>
          </a:stretch>
        </p:blipFill>
        <p:spPr>
          <a:xfrm>
            <a:off x="590550" y="3039665"/>
            <a:ext cx="5429250" cy="337065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295275" y="2518976"/>
            <a:ext cx="4834763" cy="4015174"/>
          </a:xfrm>
          <a:prstGeom prst="rect">
            <a:avLst/>
          </a:prstGeom>
        </p:spPr>
      </p:pic>
      <p:pic>
        <p:nvPicPr>
          <p:cNvPr id="3" name="Picture 2"/>
          <p:cNvPicPr>
            <a:picLocks noChangeAspect="1"/>
          </p:cNvPicPr>
          <p:nvPr/>
        </p:nvPicPr>
        <p:blipFill>
          <a:blip r:embed="rId4"/>
          <a:stretch>
            <a:fillRect/>
          </a:stretch>
        </p:blipFill>
        <p:spPr>
          <a:xfrm>
            <a:off x="5476875" y="2543175"/>
            <a:ext cx="6000749" cy="3986212"/>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654229" y="3796539"/>
            <a:ext cx="4278451" cy="2175001"/>
            <a:chOff x="892354" y="3758439"/>
            <a:chExt cx="4278451" cy="2175001"/>
          </a:xfrm>
        </p:grpSpPr>
        <p:pic>
          <p:nvPicPr>
            <p:cNvPr id="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ectangle: Rounded Corners 10"/>
          <p:cNvSpPr/>
          <p:nvPr/>
        </p:nvSpPr>
        <p:spPr>
          <a:xfrm>
            <a:off x="1657351" y="1030146"/>
            <a:ext cx="10048874" cy="155112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Cồng chiêng có vai trò như thế nào trong đời sống tinh thần của đồng bào các dân tộc Tây Nguyên? </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
        <p:nvSpPr>
          <p:cNvPr id="12" name="Rectangle: Rounded Corners 11"/>
          <p:cNvSpPr/>
          <p:nvPr/>
        </p:nvSpPr>
        <p:spPr>
          <a:xfrm>
            <a:off x="4886325" y="3135171"/>
            <a:ext cx="7029450" cy="176067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B050"/>
                </a:solidFill>
                <a:latin typeface="Calibri" panose="020F0502020204030204"/>
              </a:rPr>
              <a:t>Cồng chiêng thường được sử dụng trong những dịp nào? Nêu ví dụ cụ thể.</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596</Words>
  <Application>Microsoft Office PowerPoint</Application>
  <PresentationFormat>Widescreen</PresentationFormat>
  <Paragraphs>33</Paragraphs>
  <Slides>20</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Calibri Light</vt:lpstr>
      <vt:lpstr>Cambria</vt:lpstr>
      <vt:lpstr>Georgia</vt:lpstr>
      <vt:lpstr>Times New Roman</vt:lpstr>
      <vt:lpstr>方正黑体简体</vt:lpstr>
      <vt:lpstr>Custom Design</vt:lpstr>
      <vt:lpstr>1_Custom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2024-01-21T07:06:00Z</dcterms:created>
  <dcterms:modified xsi:type="dcterms:W3CDTF">2024-04-25T14:31:52Z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FE32618E9CBF4FB7B24AB512958940D6_12</vt:lpwstr>
  </property>
  <property fmtid="{D5CDD505-2E9C-101B-9397-08002B2CF9AE}" pid="3" name="KSOProductBuildVer">
    <vt:lpwstr>1033-12.2.0.13472</vt:lpwstr>
  </property>
</Properties>
</file>