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64" r:id="rId2"/>
    <p:sldId id="261" r:id="rId3"/>
    <p:sldId id="259" r:id="rId4"/>
    <p:sldId id="258" r:id="rId5"/>
    <p:sldId id="262" r:id="rId6"/>
    <p:sldId id="257" r:id="rId7"/>
    <p:sldId id="270" r:id="rId8"/>
    <p:sldId id="260" r:id="rId9"/>
    <p:sldId id="265" r:id="rId10"/>
    <p:sldId id="274" r:id="rId11"/>
    <p:sldId id="275" r:id="rId12"/>
    <p:sldId id="263" r:id="rId13"/>
    <p:sldId id="269" r:id="rId14"/>
    <p:sldId id="273" r:id="rId15"/>
    <p:sldId id="276" r:id="rId16"/>
    <p:sldId id="277" r:id="rId17"/>
    <p:sldId id="268" r:id="rId18"/>
    <p:sldId id="279" r:id="rId19"/>
    <p:sldId id="280" r:id="rId20"/>
    <p:sldId id="281" r:id="rId21"/>
    <p:sldId id="282" r:id="rId22"/>
    <p:sldId id="283" r:id="rId23"/>
    <p:sldId id="284" r:id="rId24"/>
    <p:sldId id="285" r:id="rId25"/>
    <p:sldId id="271" r:id="rId26"/>
    <p:sldId id="286" r:id="rId27"/>
    <p:sldId id="287" r:id="rId28"/>
    <p:sldId id="288" r:id="rId29"/>
    <p:sldId id="289" r:id="rId30"/>
    <p:sldId id="272" r:id="rId31"/>
    <p:sldId id="278" r:id="rId32"/>
  </p:sldIdLst>
  <p:sldSz cx="18288000" cy="10287000"/>
  <p:notesSz cx="6858000" cy="9144000"/>
  <p:embeddedFontLst>
    <p:embeddedFont>
      <p:font typeface="Calibri" pitchFamily="34" charset="0"/>
      <p:regular r:id="rId34"/>
      <p:bold r:id="rId35"/>
      <p:italic r:id="rId36"/>
      <p:boldItalic r:id="rId37"/>
    </p:embeddedFont>
    <p:embeddedFont>
      <p:font typeface="SimSun" pitchFamily="2" charset="-122"/>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B07B8-89E2-4759-A6F4-C1169E8B5093}"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CA099-0D0F-4763-B253-E409E51DDAFD}" type="slidenum">
              <a:rPr lang="en-US" smtClean="0"/>
              <a:t>‹#›</a:t>
            </a:fld>
            <a:endParaRPr lang="en-US"/>
          </a:p>
        </p:txBody>
      </p:sp>
    </p:spTree>
    <p:extLst>
      <p:ext uri="{BB962C8B-B14F-4D97-AF65-F5344CB8AC3E}">
        <p14:creationId xmlns:p14="http://schemas.microsoft.com/office/powerpoint/2010/main" val="397209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CA099-0D0F-4763-B253-E409E51DDAFD}" type="slidenum">
              <a:rPr lang="en-US" smtClean="0"/>
              <a:t>23</a:t>
            </a:fld>
            <a:endParaRPr lang="en-US"/>
          </a:p>
        </p:txBody>
      </p:sp>
    </p:spTree>
    <p:extLst>
      <p:ext uri="{BB962C8B-B14F-4D97-AF65-F5344CB8AC3E}">
        <p14:creationId xmlns:p14="http://schemas.microsoft.com/office/powerpoint/2010/main" val="369310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2.svg"/><Relationship Id="rId5" Type="http://schemas.openxmlformats.org/officeDocument/2006/relationships/image" Target="../media/image30.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2.svg"/><Relationship Id="rId5" Type="http://schemas.openxmlformats.org/officeDocument/2006/relationships/image" Target="../media/image30.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8.svg"/><Relationship Id="rId3" Type="http://schemas.openxmlformats.org/officeDocument/2006/relationships/image" Target="../media/image17.svg"/><Relationship Id="rId7" Type="http://schemas.openxmlformats.org/officeDocument/2006/relationships/image" Target="../media/image36.svg"/><Relationship Id="rId12"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53.svg"/><Relationship Id="rId5" Type="http://schemas.openxmlformats.org/officeDocument/2006/relationships/image" Target="../media/image30.sv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4.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6.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59.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6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9.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2.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2.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29.png"/><Relationship Id="rId4" Type="http://schemas.openxmlformats.org/officeDocument/2006/relationships/image" Target="../media/image4.sv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3.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72.sv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7.svg"/><Relationship Id="rId7" Type="http://schemas.openxmlformats.org/officeDocument/2006/relationships/image" Target="../media/image7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76.svg"/></Relationships>
</file>

<file path=ppt/slides/_rels/slide29.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49.png"/><Relationship Id="rId7" Type="http://schemas.openxmlformats.org/officeDocument/2006/relationships/image" Target="../media/image5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3.png"/><Relationship Id="rId4" Type="http://schemas.openxmlformats.org/officeDocument/2006/relationships/image" Target="../media/image7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png"/><Relationship Id="rId5" Type="http://schemas.openxmlformats.org/officeDocument/2006/relationships/image" Target="../media/image26.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7.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svg"/><Relationship Id="rId7" Type="http://schemas.openxmlformats.org/officeDocument/2006/relationships/image" Target="../media/image3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svg"/><Relationship Id="rId4" Type="http://schemas.openxmlformats.org/officeDocument/2006/relationships/image" Target="../media/image7.png"/><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svg"/><Relationship Id="rId7"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2.svg"/><Relationship Id="rId5" Type="http://schemas.openxmlformats.org/officeDocument/2006/relationships/image" Target="../media/image30.sv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252973" y="93449"/>
            <a:ext cx="737627" cy="1226978"/>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pic>
        <p:nvPicPr>
          <p:cNvPr id="3" name="Picture 3">
            <a:extLst>
              <a:ext uri="{FF2B5EF4-FFF2-40B4-BE49-F238E27FC236}">
                <a16:creationId xmlns:a16="http://schemas.microsoft.com/office/drawing/2014/main" xmlns="" id="{B2DC1EDC-DA5D-3D1A-F928-5496D3142B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234707" y="5320988"/>
            <a:ext cx="5539992" cy="6395372"/>
          </a:xfrm>
          <a:prstGeom prst="rect">
            <a:avLst/>
          </a:prstGeom>
        </p:spPr>
      </p:pic>
      <p:grpSp>
        <p:nvGrpSpPr>
          <p:cNvPr id="4" name="Group 5">
            <a:extLst>
              <a:ext uri="{FF2B5EF4-FFF2-40B4-BE49-F238E27FC236}">
                <a16:creationId xmlns:a16="http://schemas.microsoft.com/office/drawing/2014/main" xmlns="" id="{CD647D5D-655A-02C1-F601-6D1A71D2B9CD}"/>
              </a:ext>
            </a:extLst>
          </p:cNvPr>
          <p:cNvGrpSpPr/>
          <p:nvPr/>
        </p:nvGrpSpPr>
        <p:grpSpPr>
          <a:xfrm rot="-10800000">
            <a:off x="8077200" y="842017"/>
            <a:ext cx="9501669" cy="9039929"/>
            <a:chOff x="-4212" y="162248"/>
            <a:chExt cx="4839734" cy="4692223"/>
          </a:xfrm>
        </p:grpSpPr>
        <p:sp>
          <p:nvSpPr>
            <p:cNvPr id="7" name="Freeform 6">
              <a:extLst>
                <a:ext uri="{FF2B5EF4-FFF2-40B4-BE49-F238E27FC236}">
                  <a16:creationId xmlns:a16="http://schemas.microsoft.com/office/drawing/2014/main" xmlns="" id="{417CBB61-AB8C-E7F6-F68F-B0CF19DFD2F9}"/>
                </a:ext>
              </a:extLst>
            </p:cNvPr>
            <p:cNvSpPr/>
            <p:nvPr/>
          </p:nvSpPr>
          <p:spPr>
            <a:xfrm>
              <a:off x="-4212" y="162248"/>
              <a:ext cx="4839734" cy="4692223"/>
            </a:xfrm>
            <a:custGeom>
              <a:avLst/>
              <a:gdLst/>
              <a:ahLst/>
              <a:cxnLst/>
              <a:rect l="l" t="t" r="r" b="b"/>
              <a:pathLst>
                <a:path w="4839734" h="4854471">
                  <a:moveTo>
                    <a:pt x="278431" y="16918"/>
                  </a:moveTo>
                  <a:cubicBezTo>
                    <a:pt x="278431" y="16918"/>
                    <a:pt x="604014" y="12258"/>
                    <a:pt x="956264" y="12454"/>
                  </a:cubicBezTo>
                  <a:cubicBezTo>
                    <a:pt x="3589197" y="12671"/>
                    <a:pt x="4565666" y="0"/>
                    <a:pt x="4565666" y="0"/>
                  </a:cubicBezTo>
                  <a:cubicBezTo>
                    <a:pt x="4633130" y="0"/>
                    <a:pt x="4709067" y="0"/>
                    <a:pt x="4787840" y="85073"/>
                  </a:cubicBezTo>
                  <a:cubicBezTo>
                    <a:pt x="4830818" y="131488"/>
                    <a:pt x="4831886" y="240224"/>
                    <a:pt x="4832291" y="320281"/>
                  </a:cubicBezTo>
                  <a:cubicBezTo>
                    <a:pt x="4832291" y="320281"/>
                    <a:pt x="4830587" y="3394041"/>
                    <a:pt x="4830587" y="4091887"/>
                  </a:cubicBezTo>
                  <a:cubicBezTo>
                    <a:pt x="4830587" y="4306046"/>
                    <a:pt x="4839735" y="4605225"/>
                    <a:pt x="4839735" y="4605225"/>
                  </a:cubicBezTo>
                  <a:cubicBezTo>
                    <a:pt x="4839735" y="4733893"/>
                    <a:pt x="4835565" y="4854471"/>
                    <a:pt x="4582727" y="4846337"/>
                  </a:cubicBezTo>
                  <a:cubicBezTo>
                    <a:pt x="4582727" y="4846337"/>
                    <a:pt x="4206255" y="4826038"/>
                    <a:pt x="3683490" y="4833637"/>
                  </a:cubicBezTo>
                  <a:cubicBezTo>
                    <a:pt x="1460445" y="4841771"/>
                    <a:pt x="304023" y="4854471"/>
                    <a:pt x="304023" y="4854471"/>
                  </a:cubicBezTo>
                  <a:cubicBezTo>
                    <a:pt x="132548" y="4854471"/>
                    <a:pt x="4213" y="4753402"/>
                    <a:pt x="8532" y="4550855"/>
                  </a:cubicBezTo>
                  <a:cubicBezTo>
                    <a:pt x="8532" y="4550855"/>
                    <a:pt x="9630" y="4052314"/>
                    <a:pt x="4815" y="1351754"/>
                  </a:cubicBezTo>
                  <a:cubicBezTo>
                    <a:pt x="0" y="663668"/>
                    <a:pt x="25592" y="330596"/>
                    <a:pt x="25592" y="330596"/>
                  </a:cubicBezTo>
                  <a:cubicBezTo>
                    <a:pt x="27224" y="150571"/>
                    <a:pt x="143504" y="16918"/>
                    <a:pt x="278431" y="16918"/>
                  </a:cubicBezTo>
                  <a:close/>
                </a:path>
              </a:pathLst>
            </a:custGeom>
            <a:solidFill>
              <a:srgbClr val="F0F8FA"/>
            </a:solidFill>
          </p:spPr>
          <p:txBody>
            <a:bodyPr/>
            <a:lstStyle/>
            <a:p>
              <a:endParaRPr lang="en-US">
                <a:latin typeface="Arial" panose="020B0604020202020204" pitchFamily="34" charset="0"/>
                <a:cs typeface="Arial" panose="020B0604020202020204" pitchFamily="34" charset="0"/>
              </a:endParaRPr>
            </a:p>
          </p:txBody>
        </p:sp>
      </p:grpSp>
      <p:pic>
        <p:nvPicPr>
          <p:cNvPr id="8" name="Picture 13">
            <a:extLst>
              <a:ext uri="{FF2B5EF4-FFF2-40B4-BE49-F238E27FC236}">
                <a16:creationId xmlns:a16="http://schemas.microsoft.com/office/drawing/2014/main" xmlns="" id="{029A869E-74E6-51E4-3797-7ECEDE26184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6122" y="4288951"/>
            <a:ext cx="4480453" cy="5176995"/>
          </a:xfrm>
          <a:prstGeom prst="rect">
            <a:avLst/>
          </a:prstGeom>
        </p:spPr>
      </p:pic>
      <p:sp>
        <p:nvSpPr>
          <p:cNvPr id="9" name="Rounded Rectangle 21">
            <a:extLst>
              <a:ext uri="{FF2B5EF4-FFF2-40B4-BE49-F238E27FC236}">
                <a16:creationId xmlns:a16="http://schemas.microsoft.com/office/drawing/2014/main" xmlns="" id="{A938F1F6-3A29-A2FC-7381-483E6A772784}"/>
              </a:ext>
            </a:extLst>
          </p:cNvPr>
          <p:cNvSpPr/>
          <p:nvPr/>
        </p:nvSpPr>
        <p:spPr>
          <a:xfrm>
            <a:off x="1167820" y="1753380"/>
            <a:ext cx="5649915" cy="2037057"/>
          </a:xfrm>
          <a:prstGeom prst="roundRect">
            <a:avLst/>
          </a:prstGeom>
          <a:solidFill>
            <a:srgbClr val="FFF5D5"/>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800" b="1">
                <a:solidFill>
                  <a:srgbClr val="C00000"/>
                </a:solidFill>
                <a:latin typeface="Arial" panose="020B0604020202020204" pitchFamily="34" charset="0"/>
                <a:cs typeface="Arial" panose="020B0604020202020204" pitchFamily="34" charset="0"/>
              </a:rPr>
              <a:t>ÔN BÀI CŨ</a:t>
            </a:r>
            <a:endParaRPr lang="en-US" sz="5800" b="1" dirty="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DCFF2AD1-4F82-681C-5352-DF5857B58891}"/>
              </a:ext>
            </a:extLst>
          </p:cNvPr>
          <p:cNvSpPr txBox="1"/>
          <p:nvPr/>
        </p:nvSpPr>
        <p:spPr>
          <a:xfrm>
            <a:off x="8981017" y="1753380"/>
            <a:ext cx="7837112" cy="3594638"/>
          </a:xfrm>
          <a:prstGeom prst="rect">
            <a:avLst/>
          </a:prstGeom>
          <a:noFill/>
        </p:spPr>
        <p:txBody>
          <a:bodyPr wrap="square">
            <a:spAutoFit/>
          </a:bodyPr>
          <a:lstStyle/>
          <a:p>
            <a:pPr algn="just">
              <a:lnSpc>
                <a:spcPct val="200000"/>
              </a:lnSpc>
            </a:pPr>
            <a:r>
              <a:rPr lang="en-US" sz="4000">
                <a:latin typeface="Arial" panose="020B0604020202020204" pitchFamily="34" charset="0"/>
                <a:cs typeface="Arial" panose="020B0604020202020204" pitchFamily="34" charset="0"/>
              </a:rPr>
              <a:t>Các em </a:t>
            </a:r>
            <a:r>
              <a:rPr lang="vi-VN" sz="4000">
                <a:latin typeface="Arial" panose="020B0604020202020204" pitchFamily="34" charset="0"/>
                <a:cs typeface="Arial" panose="020B0604020202020204" pitchFamily="34" charset="0"/>
              </a:rPr>
              <a:t>đọc nối tiếp bài </a:t>
            </a:r>
            <a:r>
              <a:rPr lang="en-US" sz="4000" b="1">
                <a:latin typeface="Arial" panose="020B0604020202020204" pitchFamily="34" charset="0"/>
                <a:cs typeface="Arial" panose="020B0604020202020204" pitchFamily="34" charset="0"/>
              </a:rPr>
              <a:t>Băng tan</a:t>
            </a:r>
            <a:r>
              <a:rPr lang="en-US" sz="4000" b="1" i="1">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và trả lời câu hỏi: </a:t>
            </a:r>
            <a:r>
              <a:rPr lang="vi-VN" sz="4000">
                <a:solidFill>
                  <a:srgbClr val="FF0000"/>
                </a:solidFill>
                <a:latin typeface="Arial" panose="020B0604020202020204" pitchFamily="34" charset="0"/>
                <a:cs typeface="Arial" panose="020B0604020202020204" pitchFamily="34" charset="0"/>
              </a:rPr>
              <a:t>Bài đọc giúp em có thêm những hiểu biết gì?</a:t>
            </a:r>
            <a:endParaRPr lang="en-US" sz="4000" dirty="0">
              <a:solidFill>
                <a:srgbClr val="FF0000"/>
              </a:solidFill>
              <a:latin typeface="Arial" panose="020B0604020202020204" pitchFamily="34" charset="0"/>
              <a:cs typeface="Arial" panose="020B0604020202020204" pitchFamily="34" charset="0"/>
            </a:endParaRPr>
          </a:p>
        </p:txBody>
      </p:sp>
      <p:grpSp>
        <p:nvGrpSpPr>
          <p:cNvPr id="21" name="Group 101">
            <a:extLst>
              <a:ext uri="{FF2B5EF4-FFF2-40B4-BE49-F238E27FC236}">
                <a16:creationId xmlns:a16="http://schemas.microsoft.com/office/drawing/2014/main" xmlns="" id="{4697470C-6DD2-CF82-2D59-EDB027301035}"/>
              </a:ext>
            </a:extLst>
          </p:cNvPr>
          <p:cNvGrpSpPr/>
          <p:nvPr/>
        </p:nvGrpSpPr>
        <p:grpSpPr>
          <a:xfrm>
            <a:off x="8077202" y="808989"/>
            <a:ext cx="9501668" cy="974099"/>
            <a:chOff x="0" y="0"/>
            <a:chExt cx="2551427" cy="322674"/>
          </a:xfrm>
        </p:grpSpPr>
        <p:sp>
          <p:nvSpPr>
            <p:cNvPr id="22" name="Freeform 102">
              <a:extLst>
                <a:ext uri="{FF2B5EF4-FFF2-40B4-BE49-F238E27FC236}">
                  <a16:creationId xmlns:a16="http://schemas.microsoft.com/office/drawing/2014/main" xmlns="" id="{689AE7D8-D06E-5E0A-E937-150C7226241D}"/>
                </a:ext>
              </a:extLst>
            </p:cNvPr>
            <p:cNvSpPr/>
            <p:nvPr/>
          </p:nvSpPr>
          <p:spPr>
            <a:xfrm>
              <a:off x="0" y="0"/>
              <a:ext cx="2551427" cy="322674"/>
            </a:xfrm>
            <a:custGeom>
              <a:avLst/>
              <a:gdLst/>
              <a:ahLst/>
              <a:cxnLst/>
              <a:rect l="l" t="t" r="r" b="b"/>
              <a:pathLst>
                <a:path w="2551427" h="322674">
                  <a:moveTo>
                    <a:pt x="40758" y="0"/>
                  </a:moveTo>
                  <a:lnTo>
                    <a:pt x="2510670" y="0"/>
                  </a:lnTo>
                  <a:cubicBezTo>
                    <a:pt x="2521479" y="0"/>
                    <a:pt x="2531846" y="4294"/>
                    <a:pt x="2539490" y="11938"/>
                  </a:cubicBezTo>
                  <a:cubicBezTo>
                    <a:pt x="2547133" y="19581"/>
                    <a:pt x="2551427" y="29948"/>
                    <a:pt x="2551427" y="40758"/>
                  </a:cubicBezTo>
                  <a:lnTo>
                    <a:pt x="2551427" y="281916"/>
                  </a:lnTo>
                  <a:cubicBezTo>
                    <a:pt x="2551427" y="292726"/>
                    <a:pt x="2547133" y="303093"/>
                    <a:pt x="2539490" y="310736"/>
                  </a:cubicBezTo>
                  <a:cubicBezTo>
                    <a:pt x="2531846" y="318380"/>
                    <a:pt x="2521479" y="322674"/>
                    <a:pt x="2510670" y="322674"/>
                  </a:cubicBezTo>
                  <a:lnTo>
                    <a:pt x="40758" y="322674"/>
                  </a:lnTo>
                  <a:cubicBezTo>
                    <a:pt x="29948" y="322674"/>
                    <a:pt x="19581" y="318380"/>
                    <a:pt x="11938" y="310736"/>
                  </a:cubicBezTo>
                  <a:cubicBezTo>
                    <a:pt x="4294" y="303093"/>
                    <a:pt x="0" y="292726"/>
                    <a:pt x="0" y="281916"/>
                  </a:cubicBezTo>
                  <a:lnTo>
                    <a:pt x="0" y="40758"/>
                  </a:lnTo>
                  <a:cubicBezTo>
                    <a:pt x="0" y="29948"/>
                    <a:pt x="4294" y="19581"/>
                    <a:pt x="11938" y="11938"/>
                  </a:cubicBezTo>
                  <a:cubicBezTo>
                    <a:pt x="19581" y="4294"/>
                    <a:pt x="29948" y="0"/>
                    <a:pt x="40758" y="0"/>
                  </a:cubicBezTo>
                  <a:close/>
                </a:path>
              </a:pathLst>
            </a:custGeom>
            <a:solidFill>
              <a:srgbClr val="FFA7D2"/>
            </a:solidFill>
          </p:spPr>
          <p:txBody>
            <a:bodyPr/>
            <a:lstStyle/>
            <a:p>
              <a:endParaRPr lang="en-US">
                <a:latin typeface="Arial" panose="020B0604020202020204" pitchFamily="34" charset="0"/>
                <a:cs typeface="Arial" panose="020B0604020202020204" pitchFamily="34" charset="0"/>
              </a:endParaRPr>
            </a:p>
          </p:txBody>
        </p:sp>
        <p:sp>
          <p:nvSpPr>
            <p:cNvPr id="23" name="TextBox 103">
              <a:extLst>
                <a:ext uri="{FF2B5EF4-FFF2-40B4-BE49-F238E27FC236}">
                  <a16:creationId xmlns:a16="http://schemas.microsoft.com/office/drawing/2014/main" xmlns="" id="{4F5BFDC2-31C5-1095-2D2D-5347F6C6CD59}"/>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24" name="Picture 23" descr="Icon&#10;&#10;Description automatically generated">
            <a:extLst>
              <a:ext uri="{FF2B5EF4-FFF2-40B4-BE49-F238E27FC236}">
                <a16:creationId xmlns:a16="http://schemas.microsoft.com/office/drawing/2014/main" xmlns="" id="{592C03A3-722A-D46C-FB7E-7E8C7BBDEE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0442" y="164348"/>
            <a:ext cx="1973069" cy="1973069"/>
          </a:xfrm>
          <a:prstGeom prst="rect">
            <a:avLst/>
          </a:prstGeom>
        </p:spPr>
      </p:pic>
      <p:sp>
        <p:nvSpPr>
          <p:cNvPr id="6" name="Freeform 6"/>
          <p:cNvSpPr/>
          <p:nvPr/>
        </p:nvSpPr>
        <p:spPr>
          <a:xfrm>
            <a:off x="17068800" y="8648699"/>
            <a:ext cx="1219200" cy="1554731"/>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0" name="Group 29">
            <a:extLst>
              <a:ext uri="{FF2B5EF4-FFF2-40B4-BE49-F238E27FC236}">
                <a16:creationId xmlns:a16="http://schemas.microsoft.com/office/drawing/2014/main" xmlns="" id="{BC68F26A-0DBB-CE7A-F6E4-EA80AE624C84}"/>
              </a:ext>
            </a:extLst>
          </p:cNvPr>
          <p:cNvGrpSpPr/>
          <p:nvPr/>
        </p:nvGrpSpPr>
        <p:grpSpPr>
          <a:xfrm>
            <a:off x="9392653" y="5379271"/>
            <a:ext cx="7228801" cy="4136701"/>
            <a:chOff x="9392653" y="5379271"/>
            <a:chExt cx="7228801" cy="4136701"/>
          </a:xfrm>
        </p:grpSpPr>
        <p:pic>
          <p:nvPicPr>
            <p:cNvPr id="29" name="Picture 28" descr="A polar bear and a polar bear on ice&#10;&#10;Description automatically generated">
              <a:extLst>
                <a:ext uri="{FF2B5EF4-FFF2-40B4-BE49-F238E27FC236}">
                  <a16:creationId xmlns:a16="http://schemas.microsoft.com/office/drawing/2014/main" xmlns="" id="{36102F43-9E16-E688-432D-64902C2869E9}"/>
                </a:ext>
              </a:extLst>
            </p:cNvPr>
            <p:cNvPicPr>
              <a:picLocks noChangeAspect="1"/>
            </p:cNvPicPr>
            <p:nvPr/>
          </p:nvPicPr>
          <p:blipFill rotWithShape="1">
            <a:blip r:embed="rId9">
              <a:alphaModFix/>
              <a:extLst>
                <a:ext uri="{28A0092B-C50C-407E-A947-70E740481C1C}">
                  <a14:useLocalDpi xmlns:a14="http://schemas.microsoft.com/office/drawing/2010/main" val="0"/>
                </a:ext>
              </a:extLst>
            </a:blip>
            <a:srcRect l="235" r="25085"/>
            <a:stretch/>
          </p:blipFill>
          <p:spPr>
            <a:xfrm>
              <a:off x="9392653" y="5651887"/>
              <a:ext cx="6870762" cy="38640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8" name="Picture 27" descr="Push pin ">
              <a:extLst>
                <a:ext uri="{FF2B5EF4-FFF2-40B4-BE49-F238E27FC236}">
                  <a16:creationId xmlns:a16="http://schemas.microsoft.com/office/drawing/2014/main" xmlns="" id="{201CC012-EBB7-B02B-50B5-3C43F1B218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42214">
              <a:off x="16019692" y="5379271"/>
              <a:ext cx="601762" cy="60176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17233386" y="138002"/>
            <a:ext cx="737627" cy="1226978"/>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rot="-692351">
            <a:off x="619552" y="298698"/>
            <a:ext cx="877829" cy="988472"/>
          </a:xfrm>
          <a:custGeom>
            <a:avLst/>
            <a:gdLst/>
            <a:ahLst/>
            <a:cxnLst/>
            <a:rect l="l" t="t" r="r" b="b"/>
            <a:pathLst>
              <a:path w="1399775" h="1399775">
                <a:moveTo>
                  <a:pt x="0" y="0"/>
                </a:moveTo>
                <a:lnTo>
                  <a:pt x="1399775" y="0"/>
                </a:lnTo>
                <a:lnTo>
                  <a:pt x="1399775" y="1399774"/>
                </a:lnTo>
                <a:lnTo>
                  <a:pt x="0" y="13997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xmlns="" id="{13021B75-1B31-C756-CDB1-A329EB38FF38}"/>
              </a:ext>
            </a:extLst>
          </p:cNvPr>
          <p:cNvSpPr/>
          <p:nvPr/>
        </p:nvSpPr>
        <p:spPr>
          <a:xfrm>
            <a:off x="6456515" y="1356298"/>
            <a:ext cx="11145684" cy="7661625"/>
          </a:xfrm>
          <a:custGeom>
            <a:avLst/>
            <a:gdLst/>
            <a:ahLst/>
            <a:cxnLst/>
            <a:rect l="l" t="t" r="r" b="b"/>
            <a:pathLst>
              <a:path w="2746884" h="2069539">
                <a:moveTo>
                  <a:pt x="37858" y="0"/>
                </a:moveTo>
                <a:lnTo>
                  <a:pt x="2709026" y="0"/>
                </a:lnTo>
                <a:cubicBezTo>
                  <a:pt x="2729934" y="0"/>
                  <a:pt x="2746884" y="16949"/>
                  <a:pt x="2746884" y="37858"/>
                </a:cubicBezTo>
                <a:lnTo>
                  <a:pt x="2746884" y="2031682"/>
                </a:lnTo>
                <a:cubicBezTo>
                  <a:pt x="2746884" y="2052590"/>
                  <a:pt x="2729934" y="2069539"/>
                  <a:pt x="2709026" y="2069539"/>
                </a:cubicBezTo>
                <a:lnTo>
                  <a:pt x="37858" y="2069539"/>
                </a:lnTo>
                <a:cubicBezTo>
                  <a:pt x="16949" y="2069539"/>
                  <a:pt x="0" y="2052590"/>
                  <a:pt x="0" y="2031682"/>
                </a:cubicBezTo>
                <a:lnTo>
                  <a:pt x="0" y="37858"/>
                </a:lnTo>
                <a:cubicBezTo>
                  <a:pt x="0" y="16949"/>
                  <a:pt x="16949" y="0"/>
                  <a:pt x="37858"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xmlns="" id="{8A9CA6C9-8387-2B7B-BC8D-13FA7A5297F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37380" y="893181"/>
            <a:ext cx="4015141" cy="926233"/>
          </a:xfrm>
          <a:prstGeom prst="rect">
            <a:avLst/>
          </a:prstGeom>
        </p:spPr>
      </p:pic>
      <p:grpSp>
        <p:nvGrpSpPr>
          <p:cNvPr id="8" name="Group 7">
            <a:extLst>
              <a:ext uri="{FF2B5EF4-FFF2-40B4-BE49-F238E27FC236}">
                <a16:creationId xmlns:a16="http://schemas.microsoft.com/office/drawing/2014/main" xmlns="" id="{FE435ABF-3DB9-3BCA-527E-C970CA5EDFF5}"/>
              </a:ext>
            </a:extLst>
          </p:cNvPr>
          <p:cNvGrpSpPr/>
          <p:nvPr/>
        </p:nvGrpSpPr>
        <p:grpSpPr>
          <a:xfrm>
            <a:off x="488448" y="2074734"/>
            <a:ext cx="6229033" cy="6600648"/>
            <a:chOff x="815605" y="2096180"/>
            <a:chExt cx="6229033" cy="6600648"/>
          </a:xfrm>
        </p:grpSpPr>
        <p:grpSp>
          <p:nvGrpSpPr>
            <p:cNvPr id="11" name="Group 6">
              <a:extLst>
                <a:ext uri="{FF2B5EF4-FFF2-40B4-BE49-F238E27FC236}">
                  <a16:creationId xmlns:a16="http://schemas.microsoft.com/office/drawing/2014/main" xmlns="" id="{0B050153-B3A0-BA06-CB4A-B925F6390912}"/>
                </a:ext>
              </a:extLst>
            </p:cNvPr>
            <p:cNvGrpSpPr/>
            <p:nvPr/>
          </p:nvGrpSpPr>
          <p:grpSpPr>
            <a:xfrm>
              <a:off x="815605" y="2096180"/>
              <a:ext cx="6229033" cy="6229033"/>
              <a:chOff x="0" y="0"/>
              <a:chExt cx="812800" cy="812800"/>
            </a:xfrm>
          </p:grpSpPr>
          <p:sp>
            <p:nvSpPr>
              <p:cNvPr id="25" name="Freeform 7">
                <a:extLst>
                  <a:ext uri="{FF2B5EF4-FFF2-40B4-BE49-F238E27FC236}">
                    <a16:creationId xmlns:a16="http://schemas.microsoft.com/office/drawing/2014/main" xmlns="" id="{0D6F26B4-4B78-E379-297E-41415714583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26" name="TextBox 8">
                <a:extLst>
                  <a:ext uri="{FF2B5EF4-FFF2-40B4-BE49-F238E27FC236}">
                    <a16:creationId xmlns:a16="http://schemas.microsoft.com/office/drawing/2014/main" xmlns="" id="{383E7BF1-E6CA-3CAE-34B5-D5E561D45BD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22" name="Picture 9">
              <a:extLst>
                <a:ext uri="{FF2B5EF4-FFF2-40B4-BE49-F238E27FC236}">
                  <a16:creationId xmlns:a16="http://schemas.microsoft.com/office/drawing/2014/main" xmlns="" id="{30E036A9-8942-4914-9372-B75C5EC40BF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649347">
              <a:off x="1362667" y="7770595"/>
              <a:ext cx="3587522" cy="926233"/>
            </a:xfrm>
            <a:prstGeom prst="rect">
              <a:avLst/>
            </a:prstGeom>
          </p:spPr>
        </p:pic>
        <p:sp>
          <p:nvSpPr>
            <p:cNvPr id="24" name="TextBox 23">
              <a:extLst>
                <a:ext uri="{FF2B5EF4-FFF2-40B4-BE49-F238E27FC236}">
                  <a16:creationId xmlns:a16="http://schemas.microsoft.com/office/drawing/2014/main" xmlns="" id="{65604EB6-B6AC-6648-3674-E13DE79F09CA}"/>
                </a:ext>
              </a:extLst>
            </p:cNvPr>
            <p:cNvSpPr txBox="1"/>
            <p:nvPr/>
          </p:nvSpPr>
          <p:spPr>
            <a:xfrm>
              <a:off x="1600483" y="3845005"/>
              <a:ext cx="4659267" cy="2431371"/>
            </a:xfrm>
            <a:prstGeom prst="rect">
              <a:avLst/>
            </a:prstGeom>
            <a:noFill/>
          </p:spPr>
          <p:txBody>
            <a:bodyPr wrap="square" rtlCol="0">
              <a:spAutoFit/>
            </a:bodyPr>
            <a:lstStyle/>
            <a:p>
              <a:pPr algn="ctr">
                <a:lnSpc>
                  <a:spcPct val="150000"/>
                </a:lnSpc>
              </a:pPr>
              <a:r>
                <a:rPr lang="en-US" sz="5400" b="1">
                  <a:solidFill>
                    <a:schemeClr val="bg1"/>
                  </a:solidFill>
                  <a:latin typeface="Arial" panose="020B0604020202020204" pitchFamily="34" charset="0"/>
                  <a:ea typeface="Calibri" panose="020F0502020204030204" pitchFamily="34" charset="0"/>
                  <a:cs typeface="Arial" panose="020B0604020202020204" pitchFamily="34" charset="0"/>
                </a:rPr>
                <a:t>GIỌNG ĐỌC TRONG BÀI</a:t>
              </a:r>
              <a:endParaRPr lang="en-US" sz="5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xmlns="" id="{78A6739C-745F-48A3-0C9D-A7B537EA0DA4}"/>
              </a:ext>
            </a:extLst>
          </p:cNvPr>
          <p:cNvSpPr txBox="1"/>
          <p:nvPr/>
        </p:nvSpPr>
        <p:spPr>
          <a:xfrm>
            <a:off x="7078953" y="2197882"/>
            <a:ext cx="9642743" cy="644157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en-US" sz="4000" b="1">
                <a:latin typeface="Arial" panose="020B0604020202020204" pitchFamily="34" charset="0"/>
                <a:ea typeface="Calibri" panose="020F0502020204030204" pitchFamily="34" charset="0"/>
                <a:cs typeface="Arial" panose="020B0604020202020204" pitchFamily="34" charset="0"/>
              </a:rPr>
              <a:t>Ngoài ra, còn n</a:t>
            </a:r>
            <a:r>
              <a:rPr lang="vi-VN" sz="4000" b="1">
                <a:latin typeface="Arial" panose="020B0604020202020204" pitchFamily="34" charset="0"/>
                <a:ea typeface="Calibri" panose="020F0502020204030204" pitchFamily="34" charset="0"/>
                <a:cs typeface="Arial" panose="020B0604020202020204" pitchFamily="34" charset="0"/>
              </a:rPr>
              <a:t>h</a:t>
            </a:r>
            <a:r>
              <a:rPr lang="en-US" sz="4000" b="1">
                <a:latin typeface="Arial" panose="020B0604020202020204" pitchFamily="34" charset="0"/>
                <a:ea typeface="Calibri" panose="020F0502020204030204" pitchFamily="34" charset="0"/>
                <a:cs typeface="Arial" panose="020B0604020202020204" pitchFamily="34" charset="0"/>
              </a:rPr>
              <a:t>ấ</a:t>
            </a:r>
            <a:r>
              <a:rPr lang="vi-VN" sz="4000" b="1">
                <a:latin typeface="Arial" panose="020B0604020202020204" pitchFamily="34" charset="0"/>
                <a:ea typeface="Calibri" panose="020F0502020204030204" pitchFamily="34" charset="0"/>
                <a:cs typeface="Arial" panose="020B0604020202020204" pitchFamily="34" charset="0"/>
              </a:rPr>
              <a:t>n giọng ở một số từ ngữ thể hiện cảm xúc của nhân vật khi ngắm nhìn toàn cảnh tháp: </a:t>
            </a:r>
            <a:r>
              <a:rPr lang="vi-VN" sz="4000">
                <a:latin typeface="Arial" panose="020B0604020202020204" pitchFamily="34" charset="0"/>
                <a:ea typeface="Calibri" panose="020F0502020204030204" pitchFamily="34" charset="0"/>
                <a:cs typeface="Arial" panose="020B0604020202020204" pitchFamily="34" charset="0"/>
              </a:rPr>
              <a:t>Đứng trên quảng trường Thô-ca-đê-rô rộng lớn, Dương được ngắm nhìn toàn cảnh tháp Ép-phen cao sừng sững trên nền trời xanh bao la.</a:t>
            </a:r>
            <a:endParaRPr lang="en-US" sz="4000" dirty="0">
              <a:latin typeface="Arial" panose="020B0604020202020204" pitchFamily="34" charset="0"/>
              <a:cs typeface="Arial" panose="020B0604020202020204" pitchFamily="34" charset="0"/>
            </a:endParaRPr>
          </a:p>
        </p:txBody>
      </p:sp>
      <p:sp>
        <p:nvSpPr>
          <p:cNvPr id="6" name="Freeform 6"/>
          <p:cNvSpPr/>
          <p:nvPr/>
        </p:nvSpPr>
        <p:spPr>
          <a:xfrm>
            <a:off x="-207781" y="8545086"/>
            <a:ext cx="1310790" cy="1741914"/>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30" name="Picture 12">
            <a:extLst>
              <a:ext uri="{FF2B5EF4-FFF2-40B4-BE49-F238E27FC236}">
                <a16:creationId xmlns:a16="http://schemas.microsoft.com/office/drawing/2014/main" xmlns="" id="{948276F1-C776-1369-E715-B939349DBB8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28382" y="8185953"/>
            <a:ext cx="1781715" cy="2186154"/>
          </a:xfrm>
          <a:prstGeom prst="rect">
            <a:avLst/>
          </a:prstGeom>
        </p:spPr>
      </p:pic>
    </p:spTree>
    <p:extLst>
      <p:ext uri="{BB962C8B-B14F-4D97-AF65-F5344CB8AC3E}">
        <p14:creationId xmlns:p14="http://schemas.microsoft.com/office/powerpoint/2010/main" val="19071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17233386" y="138002"/>
            <a:ext cx="737627" cy="1226978"/>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rot="-692351">
            <a:off x="619552" y="298698"/>
            <a:ext cx="877829" cy="988472"/>
          </a:xfrm>
          <a:custGeom>
            <a:avLst/>
            <a:gdLst/>
            <a:ahLst/>
            <a:cxnLst/>
            <a:rect l="l" t="t" r="r" b="b"/>
            <a:pathLst>
              <a:path w="1399775" h="1399775">
                <a:moveTo>
                  <a:pt x="0" y="0"/>
                </a:moveTo>
                <a:lnTo>
                  <a:pt x="1399775" y="0"/>
                </a:lnTo>
                <a:lnTo>
                  <a:pt x="1399775" y="1399774"/>
                </a:lnTo>
                <a:lnTo>
                  <a:pt x="0" y="13997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xmlns="" id="{13021B75-1B31-C756-CDB1-A329EB38FF38}"/>
              </a:ext>
            </a:extLst>
          </p:cNvPr>
          <p:cNvSpPr/>
          <p:nvPr/>
        </p:nvSpPr>
        <p:spPr>
          <a:xfrm>
            <a:off x="6456515" y="1356298"/>
            <a:ext cx="11145684" cy="7661625"/>
          </a:xfrm>
          <a:custGeom>
            <a:avLst/>
            <a:gdLst/>
            <a:ahLst/>
            <a:cxnLst/>
            <a:rect l="l" t="t" r="r" b="b"/>
            <a:pathLst>
              <a:path w="2746884" h="2069539">
                <a:moveTo>
                  <a:pt x="37858" y="0"/>
                </a:moveTo>
                <a:lnTo>
                  <a:pt x="2709026" y="0"/>
                </a:lnTo>
                <a:cubicBezTo>
                  <a:pt x="2729934" y="0"/>
                  <a:pt x="2746884" y="16949"/>
                  <a:pt x="2746884" y="37858"/>
                </a:cubicBezTo>
                <a:lnTo>
                  <a:pt x="2746884" y="2031682"/>
                </a:lnTo>
                <a:cubicBezTo>
                  <a:pt x="2746884" y="2052590"/>
                  <a:pt x="2729934" y="2069539"/>
                  <a:pt x="2709026" y="2069539"/>
                </a:cubicBezTo>
                <a:lnTo>
                  <a:pt x="37858" y="2069539"/>
                </a:lnTo>
                <a:cubicBezTo>
                  <a:pt x="16949" y="2069539"/>
                  <a:pt x="0" y="2052590"/>
                  <a:pt x="0" y="2031682"/>
                </a:cubicBezTo>
                <a:lnTo>
                  <a:pt x="0" y="37858"/>
                </a:lnTo>
                <a:cubicBezTo>
                  <a:pt x="0" y="16949"/>
                  <a:pt x="16949" y="0"/>
                  <a:pt x="37858"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xmlns="" id="{8A9CA6C9-8387-2B7B-BC8D-13FA7A5297F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37380" y="893181"/>
            <a:ext cx="4015141" cy="926233"/>
          </a:xfrm>
          <a:prstGeom prst="rect">
            <a:avLst/>
          </a:prstGeom>
        </p:spPr>
      </p:pic>
      <p:grpSp>
        <p:nvGrpSpPr>
          <p:cNvPr id="8" name="Group 7">
            <a:extLst>
              <a:ext uri="{FF2B5EF4-FFF2-40B4-BE49-F238E27FC236}">
                <a16:creationId xmlns:a16="http://schemas.microsoft.com/office/drawing/2014/main" xmlns="" id="{FE435ABF-3DB9-3BCA-527E-C970CA5EDFF5}"/>
              </a:ext>
            </a:extLst>
          </p:cNvPr>
          <p:cNvGrpSpPr/>
          <p:nvPr/>
        </p:nvGrpSpPr>
        <p:grpSpPr>
          <a:xfrm>
            <a:off x="488448" y="2074734"/>
            <a:ext cx="6229033" cy="6600648"/>
            <a:chOff x="815605" y="2096180"/>
            <a:chExt cx="6229033" cy="6600648"/>
          </a:xfrm>
        </p:grpSpPr>
        <p:grpSp>
          <p:nvGrpSpPr>
            <p:cNvPr id="11" name="Group 6">
              <a:extLst>
                <a:ext uri="{FF2B5EF4-FFF2-40B4-BE49-F238E27FC236}">
                  <a16:creationId xmlns:a16="http://schemas.microsoft.com/office/drawing/2014/main" xmlns="" id="{0B050153-B3A0-BA06-CB4A-B925F6390912}"/>
                </a:ext>
              </a:extLst>
            </p:cNvPr>
            <p:cNvGrpSpPr/>
            <p:nvPr/>
          </p:nvGrpSpPr>
          <p:grpSpPr>
            <a:xfrm>
              <a:off x="815605" y="2096180"/>
              <a:ext cx="6229033" cy="6229033"/>
              <a:chOff x="0" y="0"/>
              <a:chExt cx="812800" cy="812800"/>
            </a:xfrm>
          </p:grpSpPr>
          <p:sp>
            <p:nvSpPr>
              <p:cNvPr id="25" name="Freeform 7">
                <a:extLst>
                  <a:ext uri="{FF2B5EF4-FFF2-40B4-BE49-F238E27FC236}">
                    <a16:creationId xmlns:a16="http://schemas.microsoft.com/office/drawing/2014/main" xmlns="" id="{0D6F26B4-4B78-E379-297E-41415714583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26" name="TextBox 8">
                <a:extLst>
                  <a:ext uri="{FF2B5EF4-FFF2-40B4-BE49-F238E27FC236}">
                    <a16:creationId xmlns:a16="http://schemas.microsoft.com/office/drawing/2014/main" xmlns="" id="{383E7BF1-E6CA-3CAE-34B5-D5E561D45BD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22" name="Picture 9">
              <a:extLst>
                <a:ext uri="{FF2B5EF4-FFF2-40B4-BE49-F238E27FC236}">
                  <a16:creationId xmlns:a16="http://schemas.microsoft.com/office/drawing/2014/main" xmlns="" id="{30E036A9-8942-4914-9372-B75C5EC40BF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649347">
              <a:off x="1362667" y="7770595"/>
              <a:ext cx="3587522" cy="926233"/>
            </a:xfrm>
            <a:prstGeom prst="rect">
              <a:avLst/>
            </a:prstGeom>
          </p:spPr>
        </p:pic>
        <p:sp>
          <p:nvSpPr>
            <p:cNvPr id="24" name="TextBox 23">
              <a:extLst>
                <a:ext uri="{FF2B5EF4-FFF2-40B4-BE49-F238E27FC236}">
                  <a16:creationId xmlns:a16="http://schemas.microsoft.com/office/drawing/2014/main" xmlns="" id="{65604EB6-B6AC-6648-3674-E13DE79F09CA}"/>
                </a:ext>
              </a:extLst>
            </p:cNvPr>
            <p:cNvSpPr txBox="1"/>
            <p:nvPr/>
          </p:nvSpPr>
          <p:spPr>
            <a:xfrm>
              <a:off x="1600483" y="3845005"/>
              <a:ext cx="4659267" cy="2431371"/>
            </a:xfrm>
            <a:prstGeom prst="rect">
              <a:avLst/>
            </a:prstGeom>
            <a:noFill/>
          </p:spPr>
          <p:txBody>
            <a:bodyPr wrap="square" rtlCol="0">
              <a:spAutoFit/>
            </a:bodyPr>
            <a:lstStyle/>
            <a:p>
              <a:pPr algn="ctr">
                <a:lnSpc>
                  <a:spcPct val="150000"/>
                </a:lnSpc>
              </a:pPr>
              <a:r>
                <a:rPr lang="en-US" sz="5400" b="1">
                  <a:solidFill>
                    <a:schemeClr val="bg1"/>
                  </a:solidFill>
                  <a:latin typeface="Arial" panose="020B0604020202020204" pitchFamily="34" charset="0"/>
                  <a:ea typeface="Calibri" panose="020F0502020204030204" pitchFamily="34" charset="0"/>
                  <a:cs typeface="Arial" panose="020B0604020202020204" pitchFamily="34" charset="0"/>
                </a:rPr>
                <a:t>GIỌNG ĐỌC TRONG BÀI</a:t>
              </a:r>
              <a:endParaRPr lang="en-US" sz="5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xmlns="" id="{78A6739C-745F-48A3-0C9D-A7B537EA0DA4}"/>
              </a:ext>
            </a:extLst>
          </p:cNvPr>
          <p:cNvSpPr txBox="1"/>
          <p:nvPr/>
        </p:nvSpPr>
        <p:spPr>
          <a:xfrm>
            <a:off x="7068068" y="1916481"/>
            <a:ext cx="9776046" cy="6822317"/>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b="1">
                <a:latin typeface="Arial" panose="020B0604020202020204" pitchFamily="34" charset="0"/>
                <a:ea typeface="Calibri" panose="020F0502020204030204" pitchFamily="34" charset="0"/>
                <a:cs typeface="Arial" panose="020B0604020202020204" pitchFamily="34" charset="0"/>
              </a:rPr>
              <a:t>Giọng điệu thân thiết, tình cảm trong lời đối thoại của hai bà cháu:</a:t>
            </a:r>
          </a:p>
          <a:p>
            <a:pPr marL="1028700" lvl="1" indent="-571500" algn="just">
              <a:lnSpc>
                <a:spcPct val="150000"/>
              </a:lnSpc>
              <a:buFont typeface="Wingdings" panose="05000000000000000000" pitchFamily="2" charset="2"/>
              <a:buChar char="§"/>
            </a:pPr>
            <a:r>
              <a:rPr lang="vi-VN" sz="3600" i="1">
                <a:latin typeface="Arial" panose="020B0604020202020204" pitchFamily="34" charset="0"/>
                <a:ea typeface="Calibri" panose="020F0502020204030204" pitchFamily="34" charset="0"/>
                <a:cs typeface="Arial" panose="020B0604020202020204" pitchFamily="34" charset="0"/>
              </a:rPr>
              <a:t>Tạm biệt Pa-ri đi! Sáng mai, cháu sẽ không đi lại trên con đường này. Vào giờ này ngày mai, gia đình cháu đã ở trên máy bay rồi.</a:t>
            </a:r>
          </a:p>
          <a:p>
            <a:pPr marL="1028700" lvl="1" indent="-571500" algn="just">
              <a:lnSpc>
                <a:spcPct val="150000"/>
              </a:lnSpc>
              <a:buFont typeface="Wingdings" panose="05000000000000000000" pitchFamily="2" charset="2"/>
              <a:buChar char="§"/>
            </a:pPr>
            <a:r>
              <a:rPr lang="vi-VN" sz="3600" i="1">
                <a:latin typeface="Arial" panose="020B0604020202020204" pitchFamily="34" charset="0"/>
                <a:ea typeface="Calibri" panose="020F0502020204030204" pitchFamily="34" charset="0"/>
                <a:cs typeface="Arial" panose="020B0604020202020204" pitchFamily="34" charset="0"/>
              </a:rPr>
              <a:t>Cháu sẽ rất nhớ bà. Pa-ri trở nên thân thiện hơn nhờ có bà đấy ạ.</a:t>
            </a:r>
          </a:p>
        </p:txBody>
      </p:sp>
      <p:sp>
        <p:nvSpPr>
          <p:cNvPr id="6" name="Freeform 6"/>
          <p:cNvSpPr/>
          <p:nvPr/>
        </p:nvSpPr>
        <p:spPr>
          <a:xfrm>
            <a:off x="-207781" y="8545086"/>
            <a:ext cx="1310790" cy="1741914"/>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30" name="Picture 12">
            <a:extLst>
              <a:ext uri="{FF2B5EF4-FFF2-40B4-BE49-F238E27FC236}">
                <a16:creationId xmlns:a16="http://schemas.microsoft.com/office/drawing/2014/main" xmlns="" id="{948276F1-C776-1369-E715-B939349DBB8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28382" y="8185953"/>
            <a:ext cx="1781715" cy="2186154"/>
          </a:xfrm>
          <a:prstGeom prst="rect">
            <a:avLst/>
          </a:prstGeom>
        </p:spPr>
      </p:pic>
    </p:spTree>
    <p:extLst>
      <p:ext uri="{BB962C8B-B14F-4D97-AF65-F5344CB8AC3E}">
        <p14:creationId xmlns:p14="http://schemas.microsoft.com/office/powerpoint/2010/main" val="109182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xEl>
                                              <p:pRg st="2" end="2"/>
                                            </p:txEl>
                                          </p:spTgt>
                                        </p:tgtEl>
                                        <p:attrNameLst>
                                          <p:attrName>style.visibility</p:attrName>
                                        </p:attrNameLst>
                                      </p:cBhvr>
                                      <p:to>
                                        <p:strVal val="visible"/>
                                      </p:to>
                                    </p:set>
                                    <p:animEffect transition="in" filter="wipe(left)">
                                      <p:cBhvr>
                                        <p:cTn id="16"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249329" y="8867753"/>
            <a:ext cx="1250248" cy="1390694"/>
          </a:xfrm>
          <a:custGeom>
            <a:avLst/>
            <a:gdLst/>
            <a:ahLst/>
            <a:cxnLst/>
            <a:rect l="l" t="t" r="r" b="b"/>
            <a:pathLst>
              <a:path w="5304884" h="6062725">
                <a:moveTo>
                  <a:pt x="0" y="0"/>
                </a:moveTo>
                <a:lnTo>
                  <a:pt x="5304884" y="0"/>
                </a:lnTo>
                <a:lnTo>
                  <a:pt x="5304884" y="6062726"/>
                </a:lnTo>
                <a:lnTo>
                  <a:pt x="0" y="606272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pic>
        <p:nvPicPr>
          <p:cNvPr id="3" name="Picture 2" descr="Logo&#10;&#10;Description automatically generated">
            <a:extLst>
              <a:ext uri="{FF2B5EF4-FFF2-40B4-BE49-F238E27FC236}">
                <a16:creationId xmlns:a16="http://schemas.microsoft.com/office/drawing/2014/main" xmlns="" id="{52B55881-38B2-1145-DB81-B91ACE934A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6514">
            <a:off x="16651164" y="-156338"/>
            <a:ext cx="1655986" cy="1692576"/>
          </a:xfrm>
          <a:prstGeom prst="rect">
            <a:avLst/>
          </a:prstGeom>
        </p:spPr>
      </p:pic>
      <p:grpSp>
        <p:nvGrpSpPr>
          <p:cNvPr id="6" name="Group 5">
            <a:extLst>
              <a:ext uri="{FF2B5EF4-FFF2-40B4-BE49-F238E27FC236}">
                <a16:creationId xmlns:a16="http://schemas.microsoft.com/office/drawing/2014/main" xmlns="" id="{45F1CA1D-516B-EFE8-8595-F9CC67E51B40}"/>
              </a:ext>
            </a:extLst>
          </p:cNvPr>
          <p:cNvGrpSpPr/>
          <p:nvPr/>
        </p:nvGrpSpPr>
        <p:grpSpPr>
          <a:xfrm>
            <a:off x="550385" y="723900"/>
            <a:ext cx="6613875" cy="3624691"/>
            <a:chOff x="375403" y="1064663"/>
            <a:chExt cx="6613875" cy="3624691"/>
          </a:xfrm>
        </p:grpSpPr>
        <p:sp>
          <p:nvSpPr>
            <p:cNvPr id="7" name="Rounded Rectangle 21">
              <a:extLst>
                <a:ext uri="{FF2B5EF4-FFF2-40B4-BE49-F238E27FC236}">
                  <a16:creationId xmlns:a16="http://schemas.microsoft.com/office/drawing/2014/main" xmlns="" id="{CFBBA91C-655B-8C65-8E1A-07925CCF7066}"/>
                </a:ext>
              </a:extLst>
            </p:cNvPr>
            <p:cNvSpPr/>
            <p:nvPr/>
          </p:nvSpPr>
          <p:spPr>
            <a:xfrm>
              <a:off x="807038" y="1663462"/>
              <a:ext cx="6182240" cy="3025892"/>
            </a:xfrm>
            <a:prstGeom prst="roundRect">
              <a:avLst/>
            </a:prstGeom>
            <a:solidFill>
              <a:schemeClr val="bg1"/>
            </a:solidFill>
            <a:ln w="57150">
              <a:solidFill>
                <a:schemeClr val="accent5">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LUYỆN ĐỌC NỐI TIẾP CÁC ĐOẠN</a:t>
              </a:r>
              <a:endParaRPr lang="en-US" sz="4400" b="1"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4">
              <a:extLst>
                <a:ext uri="{FF2B5EF4-FFF2-40B4-BE49-F238E27FC236}">
                  <a16:creationId xmlns:a16="http://schemas.microsoft.com/office/drawing/2014/main" xmlns="" id="{F7753DEC-A277-E12E-2119-30A7DABC273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75403" y="1064663"/>
              <a:ext cx="1376549" cy="1197597"/>
            </a:xfrm>
            <a:prstGeom prst="rect">
              <a:avLst/>
            </a:prstGeom>
          </p:spPr>
        </p:pic>
      </p:grpSp>
      <p:sp>
        <p:nvSpPr>
          <p:cNvPr id="13" name="Freeform 5">
            <a:extLst>
              <a:ext uri="{FF2B5EF4-FFF2-40B4-BE49-F238E27FC236}">
                <a16:creationId xmlns:a16="http://schemas.microsoft.com/office/drawing/2014/main" xmlns="" id="{4E04D507-41CF-8783-FA1E-D256BAF419BE}"/>
              </a:ext>
            </a:extLst>
          </p:cNvPr>
          <p:cNvSpPr/>
          <p:nvPr/>
        </p:nvSpPr>
        <p:spPr>
          <a:xfrm flipH="1">
            <a:off x="2622532" y="4947390"/>
            <a:ext cx="2877744" cy="5413082"/>
          </a:xfrm>
          <a:custGeom>
            <a:avLst/>
            <a:gdLst/>
            <a:ahLst/>
            <a:cxnLst/>
            <a:rect l="l" t="t" r="r" b="b"/>
            <a:pathLst>
              <a:path w="4788131" h="8229600">
                <a:moveTo>
                  <a:pt x="4788131" y="0"/>
                </a:moveTo>
                <a:lnTo>
                  <a:pt x="0" y="0"/>
                </a:lnTo>
                <a:lnTo>
                  <a:pt x="0" y="8229600"/>
                </a:lnTo>
                <a:lnTo>
                  <a:pt x="4788131" y="8229600"/>
                </a:lnTo>
                <a:lnTo>
                  <a:pt x="478813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4" name="Rounded Rectangle 19">
            <a:extLst>
              <a:ext uri="{FF2B5EF4-FFF2-40B4-BE49-F238E27FC236}">
                <a16:creationId xmlns:a16="http://schemas.microsoft.com/office/drawing/2014/main" xmlns="" id="{0F2E32E5-6278-24CB-DCD0-0D716081A129}"/>
              </a:ext>
            </a:extLst>
          </p:cNvPr>
          <p:cNvSpPr/>
          <p:nvPr/>
        </p:nvSpPr>
        <p:spPr>
          <a:xfrm>
            <a:off x="9072632" y="4258694"/>
            <a:ext cx="8212446" cy="2463106"/>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800" b="1">
                <a:latin typeface="Arial" panose="020B0604020202020204" pitchFamily="34" charset="0"/>
                <a:cs typeface="Arial" panose="020B0604020202020204" pitchFamily="34" charset="0"/>
              </a:rPr>
              <a:t>Đoạn 2: </a:t>
            </a:r>
            <a:r>
              <a:rPr lang="vi-VN" sz="3800">
                <a:latin typeface="Arial" panose="020B0604020202020204" pitchFamily="34" charset="0"/>
                <a:cs typeface="Arial" panose="020B0604020202020204" pitchFamily="34" charset="0"/>
              </a:rPr>
              <a:t>Tiếp theo đến </a:t>
            </a:r>
            <a:r>
              <a:rPr lang="vi-VN" sz="3800" i="1">
                <a:solidFill>
                  <a:srgbClr val="FF0000"/>
                </a:solidFill>
                <a:cs typeface="Arial" panose="020B0604020202020204" pitchFamily="34" charset="0"/>
              </a:rPr>
              <a:t>ấn tượng nhất với tháp Ép phen</a:t>
            </a:r>
            <a:endParaRPr lang="en-US" sz="3800" i="1" dirty="0">
              <a:solidFill>
                <a:srgbClr val="FF0000"/>
              </a:solidFill>
              <a:latin typeface="Arial" panose="020B0604020202020204" pitchFamily="34" charset="0"/>
              <a:cs typeface="Arial" panose="020B0604020202020204" pitchFamily="34" charset="0"/>
            </a:endParaRPr>
          </a:p>
        </p:txBody>
      </p:sp>
      <p:sp>
        <p:nvSpPr>
          <p:cNvPr id="15" name="Rounded Rectangle 23">
            <a:extLst>
              <a:ext uri="{FF2B5EF4-FFF2-40B4-BE49-F238E27FC236}">
                <a16:creationId xmlns:a16="http://schemas.microsoft.com/office/drawing/2014/main" xmlns="" id="{6FBF7FA1-2555-7B3C-8120-D12078AF193B}"/>
              </a:ext>
            </a:extLst>
          </p:cNvPr>
          <p:cNvSpPr/>
          <p:nvPr/>
        </p:nvSpPr>
        <p:spPr>
          <a:xfrm>
            <a:off x="9072634" y="7353300"/>
            <a:ext cx="8212444" cy="2279263"/>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b="1">
                <a:latin typeface="Arial" panose="020B0604020202020204" pitchFamily="34" charset="0"/>
                <a:cs typeface="Arial" panose="020B0604020202020204" pitchFamily="34" charset="0"/>
              </a:rPr>
              <a:t>Đoạn 3: </a:t>
            </a:r>
            <a:r>
              <a:rPr lang="vi-VN" sz="3800">
                <a:latin typeface="Arial" panose="020B0604020202020204" pitchFamily="34" charset="0"/>
                <a:cs typeface="Arial" panose="020B0604020202020204" pitchFamily="34" charset="0"/>
              </a:rPr>
              <a:t>còn lại</a:t>
            </a:r>
            <a:endParaRPr lang="en-US" sz="3800" dirty="0">
              <a:solidFill>
                <a:schemeClr val="tx1"/>
              </a:solidFill>
              <a:latin typeface="Arial" panose="020B0604020202020204" pitchFamily="34" charset="0"/>
              <a:cs typeface="Arial" panose="020B0604020202020204" pitchFamily="34" charset="0"/>
            </a:endParaRPr>
          </a:p>
        </p:txBody>
      </p:sp>
      <p:sp>
        <p:nvSpPr>
          <p:cNvPr id="16" name="Rounded Rectangle 19">
            <a:extLst>
              <a:ext uri="{FF2B5EF4-FFF2-40B4-BE49-F238E27FC236}">
                <a16:creationId xmlns:a16="http://schemas.microsoft.com/office/drawing/2014/main" xmlns="" id="{43649C0B-78F9-BA94-BEE7-D3B9BD5FAA74}"/>
              </a:ext>
            </a:extLst>
          </p:cNvPr>
          <p:cNvSpPr/>
          <p:nvPr/>
        </p:nvSpPr>
        <p:spPr>
          <a:xfrm>
            <a:off x="9072634" y="1207373"/>
            <a:ext cx="8212444" cy="2463106"/>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800" b="1">
                <a:latin typeface="Arial" panose="020B0604020202020204" pitchFamily="34" charset="0"/>
                <a:cs typeface="Arial" panose="020B0604020202020204" pitchFamily="34" charset="0"/>
              </a:rPr>
              <a:t>Đoạn 1: </a:t>
            </a:r>
            <a:endParaRPr lang="en-US" sz="3800" b="1">
              <a:latin typeface="Arial" panose="020B0604020202020204" pitchFamily="34" charset="0"/>
              <a:cs typeface="Arial" panose="020B0604020202020204" pitchFamily="34" charset="0"/>
            </a:endParaRPr>
          </a:p>
          <a:p>
            <a:pPr algn="ctr">
              <a:lnSpc>
                <a:spcPct val="150000"/>
              </a:lnSpc>
            </a:pPr>
            <a:r>
              <a:rPr lang="en-US" sz="3800">
                <a:latin typeface="Arial" panose="020B0604020202020204" pitchFamily="34" charset="0"/>
                <a:cs typeface="Arial" panose="020B0604020202020204" pitchFamily="34" charset="0"/>
              </a:rPr>
              <a:t>Từ đầu </a:t>
            </a:r>
            <a:r>
              <a:rPr lang="vi-VN" sz="3800">
                <a:latin typeface="Arial" panose="020B0604020202020204" pitchFamily="34" charset="0"/>
                <a:cs typeface="Arial" panose="020B0604020202020204" pitchFamily="34" charset="0"/>
              </a:rPr>
              <a:t>đến </a:t>
            </a:r>
            <a:r>
              <a:rPr lang="en-US" sz="3800" i="1">
                <a:solidFill>
                  <a:srgbClr val="FF0000"/>
                </a:solidFill>
                <a:latin typeface="Arial" panose="020B0604020202020204" pitchFamily="34" charset="0"/>
                <a:cs typeface="Arial" panose="020B0604020202020204" pitchFamily="34" charset="0"/>
              </a:rPr>
              <a:t>tàu điện ngầm</a:t>
            </a:r>
            <a:endParaRPr lang="en-US" sz="3800" i="1" dirty="0">
              <a:solidFill>
                <a:srgbClr val="FF0000"/>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xmlns="" id="{60C1CBB6-D642-C5D4-6B87-1755776D4E44}"/>
              </a:ext>
            </a:extLst>
          </p:cNvPr>
          <p:cNvGrpSpPr/>
          <p:nvPr/>
        </p:nvGrpSpPr>
        <p:grpSpPr>
          <a:xfrm rot="16200000">
            <a:off x="7077376" y="3659513"/>
            <a:ext cx="3025874" cy="964637"/>
            <a:chOff x="6498137" y="3625822"/>
            <a:chExt cx="558104" cy="973671"/>
          </a:xfrm>
        </p:grpSpPr>
        <p:cxnSp>
          <p:nvCxnSpPr>
            <p:cNvPr id="18" name="Straight Connector 17">
              <a:extLst>
                <a:ext uri="{FF2B5EF4-FFF2-40B4-BE49-F238E27FC236}">
                  <a16:creationId xmlns:a16="http://schemas.microsoft.com/office/drawing/2014/main" xmlns="" id="{31092DB8-9609-BDF2-2F6E-4C47A1E54A3B}"/>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55A2510-5EFF-887E-E22F-5A8FB2291E70}"/>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3532613D-9E18-3064-C2F7-AC2844C75565}"/>
              </a:ext>
            </a:extLst>
          </p:cNvPr>
          <p:cNvGrpSpPr/>
          <p:nvPr/>
        </p:nvGrpSpPr>
        <p:grpSpPr>
          <a:xfrm rot="16200000" flipH="1">
            <a:off x="5628057" y="4956440"/>
            <a:ext cx="5924514" cy="964638"/>
            <a:chOff x="6498137" y="3625822"/>
            <a:chExt cx="558104" cy="973671"/>
          </a:xfrm>
        </p:grpSpPr>
        <p:cxnSp>
          <p:nvCxnSpPr>
            <p:cNvPr id="21" name="Straight Connector 20">
              <a:extLst>
                <a:ext uri="{FF2B5EF4-FFF2-40B4-BE49-F238E27FC236}">
                  <a16:creationId xmlns:a16="http://schemas.microsoft.com/office/drawing/2014/main" xmlns="" id="{9BEA4722-0C1A-9DB1-8F3C-7C483E6F507E}"/>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8CCBDAB-2A69-A2E8-6CB7-C9FBF8570F25}"/>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F8189289-AE80-5445-5C52-6E37CECE8CEF}"/>
              </a:ext>
            </a:extLst>
          </p:cNvPr>
          <p:cNvGrpSpPr/>
          <p:nvPr/>
        </p:nvGrpSpPr>
        <p:grpSpPr>
          <a:xfrm rot="16200000">
            <a:off x="7282564" y="6763338"/>
            <a:ext cx="2615499" cy="964638"/>
            <a:chOff x="6498137" y="3625822"/>
            <a:chExt cx="558104" cy="973671"/>
          </a:xfrm>
        </p:grpSpPr>
        <p:cxnSp>
          <p:nvCxnSpPr>
            <p:cNvPr id="24" name="Straight Connector 23">
              <a:extLst>
                <a:ext uri="{FF2B5EF4-FFF2-40B4-BE49-F238E27FC236}">
                  <a16:creationId xmlns:a16="http://schemas.microsoft.com/office/drawing/2014/main" xmlns="" id="{16F2AB5A-687A-B425-079F-B92B3D6939E3}"/>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98F1182C-672A-E6FA-10ED-010F12B8B20F}"/>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2" name="Freeform 22"/>
          <p:cNvSpPr/>
          <p:nvPr/>
        </p:nvSpPr>
        <p:spPr>
          <a:xfrm>
            <a:off x="16361774" y="-83148"/>
            <a:ext cx="1926226" cy="992006"/>
          </a:xfrm>
          <a:custGeom>
            <a:avLst/>
            <a:gdLst/>
            <a:ahLst/>
            <a:cxnLst/>
            <a:rect l="l" t="t" r="r" b="b"/>
            <a:pathLst>
              <a:path w="1926226" h="992006">
                <a:moveTo>
                  <a:pt x="0" y="0"/>
                </a:moveTo>
                <a:lnTo>
                  <a:pt x="1926227" y="0"/>
                </a:lnTo>
                <a:lnTo>
                  <a:pt x="1926227"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3" name="Freeform 23"/>
          <p:cNvSpPr/>
          <p:nvPr/>
        </p:nvSpPr>
        <p:spPr>
          <a:xfrm>
            <a:off x="16520903" y="9272683"/>
            <a:ext cx="1423754" cy="733233"/>
          </a:xfrm>
          <a:custGeom>
            <a:avLst/>
            <a:gdLst/>
            <a:ahLst/>
            <a:cxnLst/>
            <a:rect l="l" t="t" r="r" b="b"/>
            <a:pathLst>
              <a:path w="1423754" h="733233">
                <a:moveTo>
                  <a:pt x="0" y="0"/>
                </a:moveTo>
                <a:lnTo>
                  <a:pt x="1423755" y="0"/>
                </a:lnTo>
                <a:lnTo>
                  <a:pt x="1423755" y="733233"/>
                </a:lnTo>
                <a:lnTo>
                  <a:pt x="0" y="7332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4" name="Freeform 24"/>
          <p:cNvSpPr/>
          <p:nvPr/>
        </p:nvSpPr>
        <p:spPr>
          <a:xfrm rot="-692351">
            <a:off x="134846" y="9162723"/>
            <a:ext cx="993290" cy="901826"/>
          </a:xfrm>
          <a:custGeom>
            <a:avLst/>
            <a:gdLst/>
            <a:ahLst/>
            <a:cxnLst/>
            <a:rect l="l" t="t" r="r" b="b"/>
            <a:pathLst>
              <a:path w="1979588" h="1979588">
                <a:moveTo>
                  <a:pt x="0" y="0"/>
                </a:moveTo>
                <a:lnTo>
                  <a:pt x="1979588" y="0"/>
                </a:lnTo>
                <a:lnTo>
                  <a:pt x="1979588" y="1979588"/>
                </a:lnTo>
                <a:lnTo>
                  <a:pt x="0" y="19795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Line Callout 1 (Border and Accent Bar) 3">
            <a:extLst>
              <a:ext uri="{FF2B5EF4-FFF2-40B4-BE49-F238E27FC236}">
                <a16:creationId xmlns:a16="http://schemas.microsoft.com/office/drawing/2014/main" xmlns="" id="{DF4D7907-BCCE-212C-A425-CA4436635652}"/>
              </a:ext>
            </a:extLst>
          </p:cNvPr>
          <p:cNvSpPr/>
          <p:nvPr/>
        </p:nvSpPr>
        <p:spPr>
          <a:xfrm>
            <a:off x="457200" y="647700"/>
            <a:ext cx="15544800" cy="1522473"/>
          </a:xfrm>
          <a:prstGeom prst="accentBorderCallout1">
            <a:avLst>
              <a:gd name="adj1" fmla="val 18750"/>
              <a:gd name="adj2" fmla="val -3127"/>
              <a:gd name="adj3" fmla="val 17954"/>
              <a:gd name="adj4" fmla="val -17509"/>
            </a:avLst>
          </a:prstGeom>
          <a:solidFill>
            <a:schemeClr val="accent3">
              <a:lumMod val="75000"/>
            </a:schemeClr>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latin typeface="Arial" panose="020B0604020202020204" pitchFamily="34" charset="0"/>
                <a:cs typeface="Arial" panose="020B0604020202020204" pitchFamily="34" charset="0"/>
              </a:rPr>
              <a:t>Luyện đọc đúng các từ ngữ chứa tiếng dễ phát âm sai</a:t>
            </a:r>
            <a:endParaRPr lang="en-US" sz="4400" b="1" dirty="0">
              <a:solidFill>
                <a:schemeClr val="bg1"/>
              </a:solidFill>
              <a:latin typeface="Arial" panose="020B0604020202020204" pitchFamily="34" charset="0"/>
              <a:cs typeface="Arial" panose="020B0604020202020204" pitchFamily="34" charset="0"/>
            </a:endParaRPr>
          </a:p>
        </p:txBody>
      </p:sp>
      <p:sp>
        <p:nvSpPr>
          <p:cNvPr id="12" name="Cloud 11">
            <a:extLst>
              <a:ext uri="{FF2B5EF4-FFF2-40B4-BE49-F238E27FC236}">
                <a16:creationId xmlns:a16="http://schemas.microsoft.com/office/drawing/2014/main" xmlns="" id="{DE217118-0303-F28E-3596-4842F3ED6118}"/>
              </a:ext>
            </a:extLst>
          </p:cNvPr>
          <p:cNvSpPr/>
          <p:nvPr/>
        </p:nvSpPr>
        <p:spPr>
          <a:xfrm>
            <a:off x="609601" y="2913932"/>
            <a:ext cx="5333999" cy="3071246"/>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Ép-phen</a:t>
            </a:r>
            <a:endParaRPr lang="en-US" sz="4000" b="1" i="1" dirty="0">
              <a:solidFill>
                <a:schemeClr val="tx1"/>
              </a:solidFill>
              <a:latin typeface="Arial" panose="020B0604020202020204" pitchFamily="34" charset="0"/>
              <a:cs typeface="Arial" panose="020B0604020202020204" pitchFamily="34" charset="0"/>
            </a:endParaRPr>
          </a:p>
        </p:txBody>
      </p:sp>
      <p:sp>
        <p:nvSpPr>
          <p:cNvPr id="13" name="Cloud 12">
            <a:extLst>
              <a:ext uri="{FF2B5EF4-FFF2-40B4-BE49-F238E27FC236}">
                <a16:creationId xmlns:a16="http://schemas.microsoft.com/office/drawing/2014/main" xmlns="" id="{0C2BA6C5-7FA3-FABE-CE3E-BB480FCDC0B6}"/>
              </a:ext>
            </a:extLst>
          </p:cNvPr>
          <p:cNvSpPr/>
          <p:nvPr/>
        </p:nvSpPr>
        <p:spPr>
          <a:xfrm>
            <a:off x="6525986" y="2913455"/>
            <a:ext cx="5333999" cy="3071246"/>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Thô-ca-đê-rô</a:t>
            </a:r>
            <a:endParaRPr lang="en-US" sz="4000" b="1" i="1" dirty="0">
              <a:solidFill>
                <a:schemeClr val="tx1"/>
              </a:solidFill>
              <a:latin typeface="Arial" panose="020B0604020202020204" pitchFamily="34" charset="0"/>
              <a:cs typeface="Arial" panose="020B0604020202020204" pitchFamily="34" charset="0"/>
            </a:endParaRPr>
          </a:p>
        </p:txBody>
      </p:sp>
      <p:sp>
        <p:nvSpPr>
          <p:cNvPr id="18" name="Cloud 17">
            <a:extLst>
              <a:ext uri="{FF2B5EF4-FFF2-40B4-BE49-F238E27FC236}">
                <a16:creationId xmlns:a16="http://schemas.microsoft.com/office/drawing/2014/main" xmlns="" id="{DF5D6CFA-F961-8374-2B92-ADF9B998E878}"/>
              </a:ext>
            </a:extLst>
          </p:cNvPr>
          <p:cNvSpPr/>
          <p:nvPr/>
        </p:nvSpPr>
        <p:spPr>
          <a:xfrm>
            <a:off x="2575379" y="6419132"/>
            <a:ext cx="5943600" cy="3220168"/>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000" b="1" i="1">
                <a:solidFill>
                  <a:schemeClr val="tx1"/>
                </a:solidFill>
                <a:latin typeface="Arial" panose="020B0604020202020204" pitchFamily="34" charset="0"/>
                <a:cs typeface="Arial" panose="020B0604020202020204" pitchFamily="34" charset="0"/>
              </a:rPr>
              <a:t>Lu-vơ-rơ</a:t>
            </a:r>
            <a:endParaRPr lang="en-US" sz="4000" b="1" i="1" dirty="0">
              <a:solidFill>
                <a:schemeClr val="tx1"/>
              </a:solidFill>
              <a:latin typeface="Arial" panose="020B0604020202020204" pitchFamily="34" charset="0"/>
              <a:cs typeface="Arial" panose="020B0604020202020204" pitchFamily="34" charset="0"/>
            </a:endParaRPr>
          </a:p>
        </p:txBody>
      </p:sp>
      <p:sp>
        <p:nvSpPr>
          <p:cNvPr id="19" name="Cloud 18">
            <a:extLst>
              <a:ext uri="{FF2B5EF4-FFF2-40B4-BE49-F238E27FC236}">
                <a16:creationId xmlns:a16="http://schemas.microsoft.com/office/drawing/2014/main" xmlns="" id="{6956CA99-9395-BBCC-43E2-461640602CA3}"/>
              </a:ext>
            </a:extLst>
          </p:cNvPr>
          <p:cNvSpPr/>
          <p:nvPr/>
        </p:nvSpPr>
        <p:spPr>
          <a:xfrm>
            <a:off x="9177564" y="6419132"/>
            <a:ext cx="5943600" cy="3220168"/>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4000" b="1" i="1">
                <a:solidFill>
                  <a:schemeClr val="tx1"/>
                </a:solidFill>
                <a:latin typeface="Arial" panose="020B0604020202020204" pitchFamily="34" charset="0"/>
                <a:cs typeface="Arial" panose="020B0604020202020204" pitchFamily="34" charset="0"/>
              </a:rPr>
              <a:t>ánh sáng đèn lung linh</a:t>
            </a:r>
            <a:endParaRPr lang="en-US" sz="4000" b="1" i="1" dirty="0">
              <a:solidFill>
                <a:schemeClr val="tx1"/>
              </a:solidFill>
              <a:latin typeface="Arial" panose="020B0604020202020204" pitchFamily="34" charset="0"/>
              <a:cs typeface="Arial" panose="020B0604020202020204" pitchFamily="34" charset="0"/>
            </a:endParaRPr>
          </a:p>
        </p:txBody>
      </p:sp>
      <p:sp>
        <p:nvSpPr>
          <p:cNvPr id="20" name="Cloud 19">
            <a:extLst>
              <a:ext uri="{FF2B5EF4-FFF2-40B4-BE49-F238E27FC236}">
                <a16:creationId xmlns:a16="http://schemas.microsoft.com/office/drawing/2014/main" xmlns="" id="{7D23E830-4B16-56F9-8F92-05FA62C9DAE2}"/>
              </a:ext>
            </a:extLst>
          </p:cNvPr>
          <p:cNvSpPr/>
          <p:nvPr/>
        </p:nvSpPr>
        <p:spPr>
          <a:xfrm>
            <a:off x="12442371" y="2913455"/>
            <a:ext cx="5333999" cy="3071246"/>
          </a:xfrm>
          <a:prstGeom prst="cloud">
            <a:avLst/>
          </a:prstGeom>
          <a:solidFill>
            <a:schemeClr val="bg1"/>
          </a:solidFill>
          <a:ln w="38100">
            <a:solidFill>
              <a:srgbClr val="C00000"/>
            </a:solid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Mi-su</a:t>
            </a:r>
            <a:endParaRPr lang="en-US" sz="40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819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flipH="1">
            <a:off x="16596740" y="7935290"/>
            <a:ext cx="1745089" cy="2319053"/>
          </a:xfrm>
          <a:custGeom>
            <a:avLst/>
            <a:gdLst/>
            <a:ahLst/>
            <a:cxnLst/>
            <a:rect l="l" t="t" r="r" b="b"/>
            <a:pathLst>
              <a:path w="2095427" h="3114823">
                <a:moveTo>
                  <a:pt x="2095427" y="0"/>
                </a:moveTo>
                <a:lnTo>
                  <a:pt x="0" y="0"/>
                </a:lnTo>
                <a:lnTo>
                  <a:pt x="0" y="3114824"/>
                </a:lnTo>
                <a:lnTo>
                  <a:pt x="2095427" y="3114824"/>
                </a:lnTo>
                <a:lnTo>
                  <a:pt x="2095427"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p:cNvSpPr/>
          <p:nvPr/>
        </p:nvSpPr>
        <p:spPr>
          <a:xfrm>
            <a:off x="105417" y="30013"/>
            <a:ext cx="1570983" cy="1596394"/>
          </a:xfrm>
          <a:custGeom>
            <a:avLst/>
            <a:gdLst/>
            <a:ahLst/>
            <a:cxnLst/>
            <a:rect l="l" t="t" r="r" b="b"/>
            <a:pathLst>
              <a:path w="2457018" h="2394476">
                <a:moveTo>
                  <a:pt x="0" y="0"/>
                </a:moveTo>
                <a:lnTo>
                  <a:pt x="2457018" y="0"/>
                </a:lnTo>
                <a:lnTo>
                  <a:pt x="2457018" y="2394475"/>
                </a:lnTo>
                <a:lnTo>
                  <a:pt x="0" y="23944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xmlns="" id="{F2760B6A-72DD-48B8-BF0A-353B2158BD3F}"/>
              </a:ext>
            </a:extLst>
          </p:cNvPr>
          <p:cNvSpPr/>
          <p:nvPr/>
        </p:nvSpPr>
        <p:spPr>
          <a:xfrm>
            <a:off x="1485900" y="2247900"/>
            <a:ext cx="15316200" cy="6846541"/>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386FE243-AE23-7E96-6DF0-F1A2C0DD04EE}"/>
              </a:ext>
            </a:extLst>
          </p:cNvPr>
          <p:cNvGrpSpPr/>
          <p:nvPr/>
        </p:nvGrpSpPr>
        <p:grpSpPr>
          <a:xfrm>
            <a:off x="3028946" y="1626407"/>
            <a:ext cx="12011807" cy="1491558"/>
            <a:chOff x="3391082" y="286730"/>
            <a:chExt cx="12011807" cy="1491558"/>
          </a:xfrm>
        </p:grpSpPr>
        <p:grpSp>
          <p:nvGrpSpPr>
            <p:cNvPr id="8" name="Group 18">
              <a:extLst>
                <a:ext uri="{FF2B5EF4-FFF2-40B4-BE49-F238E27FC236}">
                  <a16:creationId xmlns:a16="http://schemas.microsoft.com/office/drawing/2014/main" xmlns="" id="{46BE9E44-A82B-6C17-C566-BFE14AAEF8F6}"/>
                </a:ext>
              </a:extLst>
            </p:cNvPr>
            <p:cNvGrpSpPr/>
            <p:nvPr/>
          </p:nvGrpSpPr>
          <p:grpSpPr>
            <a:xfrm>
              <a:off x="3391082" y="286730"/>
              <a:ext cx="12011807" cy="1491558"/>
              <a:chOff x="-20796" y="-38100"/>
              <a:chExt cx="3278104" cy="444500"/>
            </a:xfrm>
          </p:grpSpPr>
          <p:sp>
            <p:nvSpPr>
              <p:cNvPr id="11" name="Freeform 19">
                <a:extLst>
                  <a:ext uri="{FF2B5EF4-FFF2-40B4-BE49-F238E27FC236}">
                    <a16:creationId xmlns:a16="http://schemas.microsoft.com/office/drawing/2014/main" xmlns="" id="{A1BB0A63-DF42-7A86-8718-5C87412E9E36}"/>
                  </a:ext>
                </a:extLst>
              </p:cNvPr>
              <p:cNvSpPr/>
              <p:nvPr/>
            </p:nvSpPr>
            <p:spPr>
              <a:xfrm>
                <a:off x="-20796" y="-38100"/>
                <a:ext cx="3278104" cy="38006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FDB29224-5FDA-2C6D-5E68-3F93D7AA9D57}"/>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xmlns="" id="{4E07CD22-35AE-29DB-6785-11164A51D071}"/>
                </a:ext>
              </a:extLst>
            </p:cNvPr>
            <p:cNvSpPr txBox="1"/>
            <p:nvPr/>
          </p:nvSpPr>
          <p:spPr>
            <a:xfrm>
              <a:off x="4554276" y="489354"/>
              <a:ext cx="9675491"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Cách ngắt giọng ở những câu dài </a:t>
              </a:r>
              <a:endParaRPr lang="en-US" sz="4400" b="1" dirty="0">
                <a:solidFill>
                  <a:schemeClr val="bg1"/>
                </a:solidFill>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xmlns="" id="{0A8902AC-DD06-DEE9-7F50-36257B341F21}"/>
              </a:ext>
            </a:extLst>
          </p:cNvPr>
          <p:cNvSpPr txBox="1"/>
          <p:nvPr/>
        </p:nvSpPr>
        <p:spPr>
          <a:xfrm>
            <a:off x="2535897" y="3142351"/>
            <a:ext cx="13216205" cy="5518242"/>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Đứng trên quảng trường Thô-ca-đ</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ê</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-r</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ô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rộng lớn,</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Dương được ngắm nhìn toàn cảnh tháp Ép phen cao sừng sững</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trên nền trời xanh bao la.</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Tháp Ép phen được lắp đặt hệ thống</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gồm 20 000 ngọn đèn và 336 máy chiếu sáng,</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tạo nền một cảnh tượng tuyệt đẹp</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sp>
        <p:nvSpPr>
          <p:cNvPr id="4" name="Freeform 4"/>
          <p:cNvSpPr/>
          <p:nvPr/>
        </p:nvSpPr>
        <p:spPr>
          <a:xfrm>
            <a:off x="16542912" y="103411"/>
            <a:ext cx="1745088" cy="2319053"/>
          </a:xfrm>
          <a:custGeom>
            <a:avLst/>
            <a:gdLst/>
            <a:ahLst/>
            <a:cxnLst/>
            <a:rect l="l" t="t" r="r" b="b"/>
            <a:pathLst>
              <a:path w="1745088" h="2319053">
                <a:moveTo>
                  <a:pt x="0" y="0"/>
                </a:moveTo>
                <a:lnTo>
                  <a:pt x="1745088" y="0"/>
                </a:lnTo>
                <a:lnTo>
                  <a:pt x="1745088" y="2319053"/>
                </a:lnTo>
                <a:lnTo>
                  <a:pt x="0" y="23190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57761" y="8496300"/>
            <a:ext cx="1570983" cy="1790700"/>
          </a:xfrm>
          <a:custGeom>
            <a:avLst/>
            <a:gdLst/>
            <a:ahLst/>
            <a:cxnLst/>
            <a:rect l="l" t="t" r="r" b="b"/>
            <a:pathLst>
              <a:path w="1745088" h="2319053">
                <a:moveTo>
                  <a:pt x="0" y="0"/>
                </a:moveTo>
                <a:lnTo>
                  <a:pt x="1745087" y="0"/>
                </a:lnTo>
                <a:lnTo>
                  <a:pt x="1745087" y="2319053"/>
                </a:lnTo>
                <a:lnTo>
                  <a:pt x="0" y="23190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582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500"/>
                                        <p:tgtEl>
                                          <p:spTgt spid="13">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16901512" y="34063"/>
            <a:ext cx="1430030" cy="762000"/>
          </a:xfrm>
          <a:custGeom>
            <a:avLst/>
            <a:gdLst/>
            <a:ahLst/>
            <a:cxnLst/>
            <a:rect l="l" t="t" r="r" b="b"/>
            <a:pathLst>
              <a:path w="2119368" h="1091474">
                <a:moveTo>
                  <a:pt x="0" y="0"/>
                </a:moveTo>
                <a:lnTo>
                  <a:pt x="2119368" y="0"/>
                </a:lnTo>
                <a:lnTo>
                  <a:pt x="2119368" y="1091474"/>
                </a:lnTo>
                <a:lnTo>
                  <a:pt x="0" y="10914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rot="-692351">
            <a:off x="-171868" y="8730691"/>
            <a:ext cx="1203164" cy="1450630"/>
          </a:xfrm>
          <a:custGeom>
            <a:avLst/>
            <a:gdLst/>
            <a:ahLst/>
            <a:cxnLst/>
            <a:rect l="l" t="t" r="r" b="b"/>
            <a:pathLst>
              <a:path w="2804148" h="2804148">
                <a:moveTo>
                  <a:pt x="0" y="0"/>
                </a:moveTo>
                <a:lnTo>
                  <a:pt x="2804148" y="0"/>
                </a:lnTo>
                <a:lnTo>
                  <a:pt x="2804148" y="2804148"/>
                </a:lnTo>
                <a:lnTo>
                  <a:pt x="0" y="28041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18">
            <a:extLst>
              <a:ext uri="{FF2B5EF4-FFF2-40B4-BE49-F238E27FC236}">
                <a16:creationId xmlns:a16="http://schemas.microsoft.com/office/drawing/2014/main" xmlns="" id="{A749B71C-3CBF-999B-7A67-C664BFD7B2FB}"/>
              </a:ext>
            </a:extLst>
          </p:cNvPr>
          <p:cNvSpPr/>
          <p:nvPr/>
        </p:nvSpPr>
        <p:spPr>
          <a:xfrm>
            <a:off x="32107" y="34063"/>
            <a:ext cx="1073795" cy="1133293"/>
          </a:xfrm>
          <a:custGeom>
            <a:avLst/>
            <a:gdLst/>
            <a:ahLst/>
            <a:cxnLst/>
            <a:rect l="l" t="t" r="r" b="b"/>
            <a:pathLst>
              <a:path w="1073795" h="1133293">
                <a:moveTo>
                  <a:pt x="0" y="0"/>
                </a:moveTo>
                <a:lnTo>
                  <a:pt x="1073795" y="0"/>
                </a:lnTo>
                <a:lnTo>
                  <a:pt x="1073795" y="1133294"/>
                </a:lnTo>
                <a:lnTo>
                  <a:pt x="0" y="11332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7" name="Group 6">
            <a:extLst>
              <a:ext uri="{FF2B5EF4-FFF2-40B4-BE49-F238E27FC236}">
                <a16:creationId xmlns:a16="http://schemas.microsoft.com/office/drawing/2014/main" xmlns="" id="{28FD8820-FF38-A3BE-8E81-EE947E572914}"/>
              </a:ext>
            </a:extLst>
          </p:cNvPr>
          <p:cNvGrpSpPr/>
          <p:nvPr/>
        </p:nvGrpSpPr>
        <p:grpSpPr>
          <a:xfrm>
            <a:off x="10120936" y="3104608"/>
            <a:ext cx="6717335" cy="4267199"/>
            <a:chOff x="10120938" y="3238502"/>
            <a:chExt cx="6717335" cy="4267199"/>
          </a:xfrm>
        </p:grpSpPr>
        <p:grpSp>
          <p:nvGrpSpPr>
            <p:cNvPr id="8" name="Group 7">
              <a:extLst>
                <a:ext uri="{FF2B5EF4-FFF2-40B4-BE49-F238E27FC236}">
                  <a16:creationId xmlns:a16="http://schemas.microsoft.com/office/drawing/2014/main" xmlns="" id="{F4D3063A-E25B-62D0-E214-54BBD79DF96B}"/>
                </a:ext>
              </a:extLst>
            </p:cNvPr>
            <p:cNvGrpSpPr/>
            <p:nvPr/>
          </p:nvGrpSpPr>
          <p:grpSpPr>
            <a:xfrm rot="5400000">
              <a:off x="11346006" y="2013434"/>
              <a:ext cx="4267199" cy="6717335"/>
              <a:chOff x="211325" y="-6508"/>
              <a:chExt cx="2680984" cy="4220350"/>
            </a:xfrm>
          </p:grpSpPr>
          <p:sp>
            <p:nvSpPr>
              <p:cNvPr id="12" name="Freeform 12">
                <a:extLst>
                  <a:ext uri="{FF2B5EF4-FFF2-40B4-BE49-F238E27FC236}">
                    <a16:creationId xmlns:a16="http://schemas.microsoft.com/office/drawing/2014/main" xmlns="" id="{3CCCA88D-9C2C-2CBF-0609-AD6F74BEC9D4}"/>
                  </a:ext>
                </a:extLst>
              </p:cNvPr>
              <p:cNvSpPr/>
              <p:nvPr/>
            </p:nvSpPr>
            <p:spPr>
              <a:xfrm>
                <a:off x="211325" y="-6508"/>
                <a:ext cx="2680984" cy="4220350"/>
              </a:xfrm>
              <a:custGeom>
                <a:avLst/>
                <a:gdLst/>
                <a:ahLst/>
                <a:cxnLst/>
                <a:rect l="l" t="t" r="r" b="b"/>
                <a:pathLst>
                  <a:path w="3257425" h="4220350">
                    <a:moveTo>
                      <a:pt x="63030" y="3626797"/>
                    </a:moveTo>
                    <a:cubicBezTo>
                      <a:pt x="63030" y="3626797"/>
                      <a:pt x="0" y="3380233"/>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3368598"/>
                      <a:pt x="3230362" y="3564201"/>
                      <a:pt x="3230362" y="3564201"/>
                    </a:cubicBezTo>
                    <a:cubicBezTo>
                      <a:pt x="3213681" y="3779933"/>
                      <a:pt x="3099037" y="3990545"/>
                      <a:pt x="2902167" y="4102169"/>
                    </a:cubicBezTo>
                    <a:cubicBezTo>
                      <a:pt x="2751816" y="4187418"/>
                      <a:pt x="2553785" y="4202516"/>
                      <a:pt x="2021784" y="4191774"/>
                    </a:cubicBezTo>
                    <a:lnTo>
                      <a:pt x="2021765" y="4191774"/>
                    </a:lnTo>
                    <a:cubicBezTo>
                      <a:pt x="645952" y="4186497"/>
                      <a:pt x="384604" y="4220350"/>
                      <a:pt x="254278" y="4111193"/>
                    </a:cubicBezTo>
                    <a:cubicBezTo>
                      <a:pt x="145767" y="4020307"/>
                      <a:pt x="81795" y="3826996"/>
                      <a:pt x="63030" y="3626797"/>
                    </a:cubicBezTo>
                    <a:close/>
                  </a:path>
                </a:pathLst>
              </a:custGeom>
              <a:solidFill>
                <a:schemeClr val="accent5">
                  <a:lumMod val="20000"/>
                  <a:lumOff val="80000"/>
                </a:schemeClr>
              </a:solidFill>
            </p:spPr>
            <p:txBody>
              <a:bodyPr/>
              <a:lstStyle/>
              <a:p>
                <a:endParaRPr lang="en-US"/>
              </a:p>
            </p:txBody>
          </p:sp>
        </p:grpSp>
        <p:sp>
          <p:nvSpPr>
            <p:cNvPr id="11" name="TextBox 10">
              <a:extLst>
                <a:ext uri="{FF2B5EF4-FFF2-40B4-BE49-F238E27FC236}">
                  <a16:creationId xmlns:a16="http://schemas.microsoft.com/office/drawing/2014/main" xmlns="" id="{AD2718A6-0250-A2A7-9C71-B3ED6E2E8E5E}"/>
                </a:ext>
              </a:extLst>
            </p:cNvPr>
            <p:cNvSpPr txBox="1"/>
            <p:nvPr/>
          </p:nvSpPr>
          <p:spPr>
            <a:xfrm>
              <a:off x="10724913" y="4324472"/>
              <a:ext cx="5509383" cy="1905843"/>
            </a:xfrm>
            <a:prstGeom prst="rect">
              <a:avLst/>
            </a:prstGeom>
          </p:spPr>
          <p:txBody>
            <a:bodyPr wrap="square" lIns="0" tIns="0" rIns="0" bIns="0" rtlCol="0" anchor="t">
              <a:spAutoFit/>
            </a:bodyPr>
            <a:lstStyle/>
            <a:p>
              <a:pPr algn="ctr">
                <a:lnSpc>
                  <a:spcPct val="150000"/>
                </a:lnSpc>
                <a:spcBef>
                  <a:spcPct val="0"/>
                </a:spcBef>
              </a:pPr>
              <a:r>
                <a:rPr lang="en-US" sz="4400" b="1" spc="84">
                  <a:solidFill>
                    <a:schemeClr val="tx2">
                      <a:lumMod val="50000"/>
                    </a:schemeClr>
                  </a:solidFill>
                  <a:latin typeface="Arial" panose="020B0604020202020204" pitchFamily="34" charset="0"/>
                  <a:cs typeface="Arial" panose="020B0604020202020204" pitchFamily="34" charset="0"/>
                </a:rPr>
                <a:t>Các em hoàn thành những yêu cầu sau</a:t>
              </a:r>
              <a:endParaRPr lang="en-US" sz="4400" b="1" spc="84" dirty="0">
                <a:solidFill>
                  <a:schemeClr val="tx2">
                    <a:lumMod val="50000"/>
                  </a:schemeClr>
                </a:solidFill>
                <a:latin typeface="Arial" panose="020B0604020202020204" pitchFamily="34" charset="0"/>
                <a:cs typeface="Arial" panose="020B0604020202020204" pitchFamily="34" charset="0"/>
              </a:endParaRPr>
            </a:p>
          </p:txBody>
        </p:sp>
      </p:grpSp>
      <p:pic>
        <p:nvPicPr>
          <p:cNvPr id="13" name="Picture 15">
            <a:extLst>
              <a:ext uri="{FF2B5EF4-FFF2-40B4-BE49-F238E27FC236}">
                <a16:creationId xmlns:a16="http://schemas.microsoft.com/office/drawing/2014/main" xmlns="" id="{F8D8EF66-F286-D8DD-89B8-52059097D2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41001" y="1641012"/>
            <a:ext cx="2348622" cy="2552850"/>
          </a:xfrm>
          <a:prstGeom prst="rect">
            <a:avLst/>
          </a:prstGeom>
        </p:spPr>
      </p:pic>
      <p:grpSp>
        <p:nvGrpSpPr>
          <p:cNvPr id="14" name="Group 13">
            <a:extLst>
              <a:ext uri="{FF2B5EF4-FFF2-40B4-BE49-F238E27FC236}">
                <a16:creationId xmlns:a16="http://schemas.microsoft.com/office/drawing/2014/main" xmlns="" id="{00745C6B-FF2E-9F4C-A610-3004E726A60D}"/>
              </a:ext>
            </a:extLst>
          </p:cNvPr>
          <p:cNvGrpSpPr/>
          <p:nvPr/>
        </p:nvGrpSpPr>
        <p:grpSpPr>
          <a:xfrm>
            <a:off x="1101985" y="532317"/>
            <a:ext cx="8281308" cy="4705891"/>
            <a:chOff x="1101985" y="532317"/>
            <a:chExt cx="8281308" cy="4705891"/>
          </a:xfrm>
        </p:grpSpPr>
        <p:grpSp>
          <p:nvGrpSpPr>
            <p:cNvPr id="15" name="Group 14">
              <a:extLst>
                <a:ext uri="{FF2B5EF4-FFF2-40B4-BE49-F238E27FC236}">
                  <a16:creationId xmlns:a16="http://schemas.microsoft.com/office/drawing/2014/main" xmlns="" id="{050B4436-2837-6BC2-2BE3-2577960FE020}"/>
                </a:ext>
              </a:extLst>
            </p:cNvPr>
            <p:cNvGrpSpPr/>
            <p:nvPr/>
          </p:nvGrpSpPr>
          <p:grpSpPr>
            <a:xfrm>
              <a:off x="1101985" y="971009"/>
              <a:ext cx="8115300" cy="4267199"/>
              <a:chOff x="1028700" y="5338043"/>
              <a:chExt cx="8115300" cy="4267199"/>
            </a:xfrm>
          </p:grpSpPr>
          <p:grpSp>
            <p:nvGrpSpPr>
              <p:cNvPr id="17" name="Group 16">
                <a:extLst>
                  <a:ext uri="{FF2B5EF4-FFF2-40B4-BE49-F238E27FC236}">
                    <a16:creationId xmlns:a16="http://schemas.microsoft.com/office/drawing/2014/main" xmlns="" id="{BC811C0B-B7A2-3686-554A-F5426EEEDFB4}"/>
                  </a:ext>
                </a:extLst>
              </p:cNvPr>
              <p:cNvGrpSpPr/>
              <p:nvPr/>
            </p:nvGrpSpPr>
            <p:grpSpPr>
              <a:xfrm>
                <a:off x="1028700" y="5338043"/>
                <a:ext cx="8115300" cy="4267199"/>
                <a:chOff x="1028700" y="5338044"/>
                <a:chExt cx="8115300" cy="3920256"/>
              </a:xfrm>
            </p:grpSpPr>
            <p:grpSp>
              <p:nvGrpSpPr>
                <p:cNvPr id="19" name="Group 3">
                  <a:extLst>
                    <a:ext uri="{FF2B5EF4-FFF2-40B4-BE49-F238E27FC236}">
                      <a16:creationId xmlns:a16="http://schemas.microsoft.com/office/drawing/2014/main" xmlns="" id="{B86695DF-B807-5229-09D0-56A9A5457F27}"/>
                    </a:ext>
                  </a:extLst>
                </p:cNvPr>
                <p:cNvGrpSpPr/>
                <p:nvPr/>
              </p:nvGrpSpPr>
              <p:grpSpPr>
                <a:xfrm>
                  <a:off x="1028700" y="5483087"/>
                  <a:ext cx="7973720" cy="3775213"/>
                  <a:chOff x="0" y="0"/>
                  <a:chExt cx="10805670" cy="5116019"/>
                </a:xfrm>
              </p:grpSpPr>
              <p:sp>
                <p:nvSpPr>
                  <p:cNvPr id="22" name="Freeform 4">
                    <a:extLst>
                      <a:ext uri="{FF2B5EF4-FFF2-40B4-BE49-F238E27FC236}">
                        <a16:creationId xmlns:a16="http://schemas.microsoft.com/office/drawing/2014/main" xmlns="" id="{47326BBB-EE99-4298-40CE-7D51254730CD}"/>
                      </a:ext>
                    </a:extLst>
                  </p:cNvPr>
                  <p:cNvSpPr/>
                  <p:nvPr/>
                </p:nvSpPr>
                <p:spPr>
                  <a:xfrm>
                    <a:off x="-4213" y="0"/>
                    <a:ext cx="10809882" cy="5116019"/>
                  </a:xfrm>
                  <a:custGeom>
                    <a:avLst/>
                    <a:gdLst/>
                    <a:ahLst/>
                    <a:cxnLst/>
                    <a:rect l="l" t="t" r="r" b="b"/>
                    <a:pathLst>
                      <a:path w="10809882" h="5116019">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10440"/>
                          <a:pt x="10800735" y="4353435"/>
                        </a:cubicBezTo>
                        <a:cubicBezTo>
                          <a:pt x="10800735" y="4567594"/>
                          <a:pt x="10809883" y="4866773"/>
                          <a:pt x="10809883" y="4866773"/>
                        </a:cubicBezTo>
                        <a:cubicBezTo>
                          <a:pt x="10809883" y="4995442"/>
                          <a:pt x="10805713" y="5116019"/>
                          <a:pt x="10552875" y="5107885"/>
                        </a:cubicBezTo>
                        <a:cubicBezTo>
                          <a:pt x="10552875" y="5107885"/>
                          <a:pt x="10176403" y="5087586"/>
                          <a:pt x="9081481" y="5095185"/>
                        </a:cubicBezTo>
                        <a:cubicBezTo>
                          <a:pt x="2545013" y="5103319"/>
                          <a:pt x="304023" y="5116019"/>
                          <a:pt x="304023" y="5116019"/>
                        </a:cubicBezTo>
                        <a:cubicBezTo>
                          <a:pt x="132548" y="5116019"/>
                          <a:pt x="4213" y="5014950"/>
                          <a:pt x="8532" y="4812403"/>
                        </a:cubicBezTo>
                        <a:cubicBezTo>
                          <a:pt x="8532" y="4812403"/>
                          <a:pt x="9630" y="4313862"/>
                          <a:pt x="4815" y="1388604"/>
                        </a:cubicBezTo>
                        <a:cubicBezTo>
                          <a:pt x="0" y="663668"/>
                          <a:pt x="25592" y="330596"/>
                          <a:pt x="25592" y="330596"/>
                        </a:cubicBezTo>
                        <a:cubicBezTo>
                          <a:pt x="27224" y="150571"/>
                          <a:pt x="143504" y="16918"/>
                          <a:pt x="278431" y="16918"/>
                        </a:cubicBezTo>
                        <a:close/>
                      </a:path>
                    </a:pathLst>
                  </a:custGeom>
                  <a:solidFill>
                    <a:schemeClr val="bg1"/>
                  </a:solidFill>
                </p:spPr>
                <p:txBody>
                  <a:bodyPr/>
                  <a:lstStyle/>
                  <a:p>
                    <a:endParaRPr lang="en-US"/>
                  </a:p>
                </p:txBody>
              </p:sp>
            </p:grpSp>
            <p:grpSp>
              <p:nvGrpSpPr>
                <p:cNvPr id="20" name="Group 7">
                  <a:extLst>
                    <a:ext uri="{FF2B5EF4-FFF2-40B4-BE49-F238E27FC236}">
                      <a16:creationId xmlns:a16="http://schemas.microsoft.com/office/drawing/2014/main" xmlns="" id="{FF6F5B89-D878-09E3-55FE-BD05B7FF346F}"/>
                    </a:ext>
                  </a:extLst>
                </p:cNvPr>
                <p:cNvGrpSpPr/>
                <p:nvPr/>
              </p:nvGrpSpPr>
              <p:grpSpPr>
                <a:xfrm>
                  <a:off x="1178371" y="5338044"/>
                  <a:ext cx="7965629" cy="3758427"/>
                  <a:chOff x="0" y="0"/>
                  <a:chExt cx="10821129" cy="5105739"/>
                </a:xfrm>
              </p:grpSpPr>
              <p:sp>
                <p:nvSpPr>
                  <p:cNvPr id="21" name="Freeform 8">
                    <a:extLst>
                      <a:ext uri="{FF2B5EF4-FFF2-40B4-BE49-F238E27FC236}">
                        <a16:creationId xmlns:a16="http://schemas.microsoft.com/office/drawing/2014/main" xmlns="" id="{D48B9DE1-5E86-FF43-F7A4-A3574E4D8A48}"/>
                      </a:ext>
                    </a:extLst>
                  </p:cNvPr>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rgbClr val="FDF0CF"/>
                  </a:solidFill>
                </p:spPr>
                <p:txBody>
                  <a:bodyPr/>
                  <a:lstStyle/>
                  <a:p>
                    <a:endParaRPr lang="en-US"/>
                  </a:p>
                </p:txBody>
              </p:sp>
            </p:grpSp>
          </p:grpSp>
          <p:sp>
            <p:nvSpPr>
              <p:cNvPr id="18" name="TextBox 17">
                <a:extLst>
                  <a:ext uri="{FF2B5EF4-FFF2-40B4-BE49-F238E27FC236}">
                    <a16:creationId xmlns:a16="http://schemas.microsoft.com/office/drawing/2014/main" xmlns="" id="{C738D2DF-EC40-7E22-5162-85BF0FA13341}"/>
                  </a:ext>
                </a:extLst>
              </p:cNvPr>
              <p:cNvSpPr txBox="1"/>
              <p:nvPr/>
            </p:nvSpPr>
            <p:spPr>
              <a:xfrm>
                <a:off x="1796905" y="5547775"/>
                <a:ext cx="6451391" cy="3671583"/>
              </a:xfrm>
              <a:prstGeom prst="rect">
                <a:avLst/>
              </a:prstGeom>
              <a:noFill/>
            </p:spPr>
            <p:txBody>
              <a:bodyPr wrap="square">
                <a:spAutoFit/>
              </a:bodyPr>
              <a:lstStyle/>
              <a:p>
                <a:pPr algn="just">
                  <a:lnSpc>
                    <a:spcPct val="150000"/>
                  </a:lnSpc>
                </a:pP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Làm việc </a:t>
                </a:r>
                <a:r>
                  <a:rPr lang="en-US" sz="4000" b="1">
                    <a:solidFill>
                      <a:srgbClr val="FF0000"/>
                    </a:solidFill>
                    <a:latin typeface="Arial" panose="020B0604020202020204" pitchFamily="34" charset="0"/>
                    <a:ea typeface="Calibri" panose="020F0502020204030204" pitchFamily="34" charset="0"/>
                    <a:cs typeface="Arial" panose="020B0604020202020204" pitchFamily="34" charset="0"/>
                  </a:rPr>
                  <a:t>theo cặp hoặc theo nhóm:</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000">
                    <a:latin typeface="Arial" panose="020B0604020202020204" pitchFamily="34" charset="0"/>
                    <a:ea typeface="Calibri" panose="020F0502020204030204" pitchFamily="34" charset="0"/>
                    <a:cs typeface="Arial" panose="020B0604020202020204" pitchFamily="34" charset="0"/>
                  </a:rPr>
                  <a:t>Mỗi </a:t>
                </a:r>
                <a:r>
                  <a:rPr lang="en-US" sz="4000">
                    <a:latin typeface="Arial" panose="020B0604020202020204" pitchFamily="34" charset="0"/>
                    <a:ea typeface="Calibri" panose="020F0502020204030204" pitchFamily="34" charset="0"/>
                    <a:cs typeface="Arial" panose="020B0604020202020204" pitchFamily="34" charset="0"/>
                  </a:rPr>
                  <a:t>em</a:t>
                </a:r>
                <a:r>
                  <a:rPr lang="vi-VN" sz="4000">
                    <a:latin typeface="Arial" panose="020B0604020202020204" pitchFamily="34" charset="0"/>
                    <a:ea typeface="Calibri" panose="020F0502020204030204" pitchFamily="34" charset="0"/>
                    <a:cs typeface="Arial" panose="020B0604020202020204" pitchFamily="34" charset="0"/>
                  </a:rPr>
                  <a:t> đọc một đoạn</a:t>
                </a:r>
                <a:r>
                  <a:rPr lang="en-US" sz="4000">
                    <a:latin typeface="Arial" panose="020B0604020202020204" pitchFamily="34" charset="0"/>
                    <a:ea typeface="Calibri" panose="020F0502020204030204" pitchFamily="34" charset="0"/>
                    <a:cs typeface="Arial" panose="020B0604020202020204" pitchFamily="34" charset="0"/>
                  </a:rPr>
                  <a:t> và</a:t>
                </a:r>
                <a:r>
                  <a:rPr lang="vi-VN" sz="4000">
                    <a:latin typeface="Arial" panose="020B0604020202020204" pitchFamily="34" charset="0"/>
                    <a:ea typeface="Calibri" panose="020F0502020204030204" pitchFamily="34" charset="0"/>
                    <a:cs typeface="Arial" panose="020B0604020202020204" pitchFamily="34" charset="0"/>
                  </a:rPr>
                  <a:t> đọc nối tiếp </a:t>
                </a:r>
                <a:r>
                  <a:rPr lang="en-US" sz="4000">
                    <a:latin typeface="Arial" panose="020B0604020202020204" pitchFamily="34" charset="0"/>
                    <a:ea typeface="Calibri" panose="020F0502020204030204" pitchFamily="34" charset="0"/>
                    <a:cs typeface="Arial" panose="020B0604020202020204" pitchFamily="34" charset="0"/>
                  </a:rPr>
                  <a:t>các đoạn 1 – 2 lượt.</a:t>
                </a:r>
                <a:endParaRPr lang="en-US" sz="4000" dirty="0">
                  <a:latin typeface="Arial" panose="020B0604020202020204" pitchFamily="34" charset="0"/>
                  <a:cs typeface="Arial" panose="020B0604020202020204" pitchFamily="34" charset="0"/>
                </a:endParaRPr>
              </a:p>
            </p:txBody>
          </p:sp>
        </p:grpSp>
        <p:pic>
          <p:nvPicPr>
            <p:cNvPr id="16" name="Picture 9">
              <a:extLst>
                <a:ext uri="{FF2B5EF4-FFF2-40B4-BE49-F238E27FC236}">
                  <a16:creationId xmlns:a16="http://schemas.microsoft.com/office/drawing/2014/main" xmlns="" id="{3DED1A70-17E6-1EE0-4361-063B4A7AE1A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736438" y="532317"/>
              <a:ext cx="646855" cy="869853"/>
            </a:xfrm>
            <a:prstGeom prst="rect">
              <a:avLst/>
            </a:prstGeom>
          </p:spPr>
        </p:pic>
      </p:grpSp>
      <p:grpSp>
        <p:nvGrpSpPr>
          <p:cNvPr id="23" name="Group 22">
            <a:extLst>
              <a:ext uri="{FF2B5EF4-FFF2-40B4-BE49-F238E27FC236}">
                <a16:creationId xmlns:a16="http://schemas.microsoft.com/office/drawing/2014/main" xmlns="" id="{A6DEC824-2F20-0445-3B03-7C5F8926E891}"/>
              </a:ext>
            </a:extLst>
          </p:cNvPr>
          <p:cNvGrpSpPr/>
          <p:nvPr/>
        </p:nvGrpSpPr>
        <p:grpSpPr>
          <a:xfrm>
            <a:off x="1028700" y="5372512"/>
            <a:ext cx="8262523" cy="4224644"/>
            <a:chOff x="1028700" y="5372512"/>
            <a:chExt cx="8262523" cy="4224644"/>
          </a:xfrm>
        </p:grpSpPr>
        <p:grpSp>
          <p:nvGrpSpPr>
            <p:cNvPr id="24" name="Group 23">
              <a:extLst>
                <a:ext uri="{FF2B5EF4-FFF2-40B4-BE49-F238E27FC236}">
                  <a16:creationId xmlns:a16="http://schemas.microsoft.com/office/drawing/2014/main" xmlns="" id="{BBF86A06-69CE-6E93-15FF-2C93B9FED452}"/>
                </a:ext>
              </a:extLst>
            </p:cNvPr>
            <p:cNvGrpSpPr/>
            <p:nvPr/>
          </p:nvGrpSpPr>
          <p:grpSpPr>
            <a:xfrm>
              <a:off x="1028700" y="5676900"/>
              <a:ext cx="8115300" cy="3920256"/>
              <a:chOff x="1028700" y="1038225"/>
              <a:chExt cx="8115300" cy="3920256"/>
            </a:xfrm>
          </p:grpSpPr>
          <p:grpSp>
            <p:nvGrpSpPr>
              <p:cNvPr id="26" name="Group 25">
                <a:extLst>
                  <a:ext uri="{FF2B5EF4-FFF2-40B4-BE49-F238E27FC236}">
                    <a16:creationId xmlns:a16="http://schemas.microsoft.com/office/drawing/2014/main" xmlns="" id="{40BD06C5-C747-8045-4230-70186E8719C8}"/>
                  </a:ext>
                </a:extLst>
              </p:cNvPr>
              <p:cNvGrpSpPr/>
              <p:nvPr/>
            </p:nvGrpSpPr>
            <p:grpSpPr>
              <a:xfrm>
                <a:off x="1028700" y="1038225"/>
                <a:ext cx="8115300" cy="3920256"/>
                <a:chOff x="1028700" y="1038225"/>
                <a:chExt cx="8115300" cy="3920256"/>
              </a:xfrm>
            </p:grpSpPr>
            <p:grpSp>
              <p:nvGrpSpPr>
                <p:cNvPr id="28" name="Group 5">
                  <a:extLst>
                    <a:ext uri="{FF2B5EF4-FFF2-40B4-BE49-F238E27FC236}">
                      <a16:creationId xmlns:a16="http://schemas.microsoft.com/office/drawing/2014/main" xmlns="" id="{338A21DC-DA4D-4313-D5B1-8A88DB7E9E42}"/>
                    </a:ext>
                  </a:extLst>
                </p:cNvPr>
                <p:cNvGrpSpPr/>
                <p:nvPr/>
              </p:nvGrpSpPr>
              <p:grpSpPr>
                <a:xfrm>
                  <a:off x="1028700" y="1168764"/>
                  <a:ext cx="7973720" cy="3789717"/>
                  <a:chOff x="0" y="0"/>
                  <a:chExt cx="10805670" cy="5135675"/>
                </a:xfrm>
              </p:grpSpPr>
              <p:sp>
                <p:nvSpPr>
                  <p:cNvPr id="64" name="Freeform 6">
                    <a:extLst>
                      <a:ext uri="{FF2B5EF4-FFF2-40B4-BE49-F238E27FC236}">
                        <a16:creationId xmlns:a16="http://schemas.microsoft.com/office/drawing/2014/main" xmlns="" id="{2DEEB91D-47E4-5EBD-8339-1C2F32594CCF}"/>
                      </a:ext>
                    </a:extLst>
                  </p:cNvPr>
                  <p:cNvSpPr/>
                  <p:nvPr/>
                </p:nvSpPr>
                <p:spPr>
                  <a:xfrm>
                    <a:off x="-4213" y="0"/>
                    <a:ext cx="10809882" cy="5135675"/>
                  </a:xfrm>
                  <a:custGeom>
                    <a:avLst/>
                    <a:gdLst/>
                    <a:ahLst/>
                    <a:cxnLst/>
                    <a:rect l="l" t="t" r="r" b="b"/>
                    <a:pathLst>
                      <a:path w="10809882" h="5135675">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26703"/>
                          <a:pt x="10800735" y="4373090"/>
                        </a:cubicBezTo>
                        <a:cubicBezTo>
                          <a:pt x="10800735" y="4587249"/>
                          <a:pt x="10809883" y="4886428"/>
                          <a:pt x="10809883" y="4886428"/>
                        </a:cubicBezTo>
                        <a:cubicBezTo>
                          <a:pt x="10809883" y="5015097"/>
                          <a:pt x="10805713" y="5135675"/>
                          <a:pt x="10552875" y="5127541"/>
                        </a:cubicBezTo>
                        <a:cubicBezTo>
                          <a:pt x="10552875" y="5127541"/>
                          <a:pt x="10176403" y="5107242"/>
                          <a:pt x="9081481" y="5114841"/>
                        </a:cubicBezTo>
                        <a:cubicBezTo>
                          <a:pt x="2545013" y="5122975"/>
                          <a:pt x="304023" y="5135675"/>
                          <a:pt x="304023" y="5135675"/>
                        </a:cubicBezTo>
                        <a:cubicBezTo>
                          <a:pt x="132548" y="5135675"/>
                          <a:pt x="4213" y="5034605"/>
                          <a:pt x="8532" y="4832059"/>
                        </a:cubicBezTo>
                        <a:cubicBezTo>
                          <a:pt x="8532" y="4832059"/>
                          <a:pt x="9630" y="4333517"/>
                          <a:pt x="4815" y="1391373"/>
                        </a:cubicBezTo>
                        <a:cubicBezTo>
                          <a:pt x="0" y="663668"/>
                          <a:pt x="25592" y="330596"/>
                          <a:pt x="25592" y="330596"/>
                        </a:cubicBezTo>
                        <a:cubicBezTo>
                          <a:pt x="27224" y="150571"/>
                          <a:pt x="143504" y="16918"/>
                          <a:pt x="278431" y="16918"/>
                        </a:cubicBezTo>
                        <a:close/>
                      </a:path>
                    </a:pathLst>
                  </a:custGeom>
                  <a:solidFill>
                    <a:schemeClr val="bg1"/>
                  </a:solidFill>
                </p:spPr>
                <p:txBody>
                  <a:bodyPr/>
                  <a:lstStyle/>
                  <a:p>
                    <a:endParaRPr lang="en-US"/>
                  </a:p>
                </p:txBody>
              </p:sp>
            </p:grpSp>
            <p:grpSp>
              <p:nvGrpSpPr>
                <p:cNvPr id="29" name="Group 9">
                  <a:extLst>
                    <a:ext uri="{FF2B5EF4-FFF2-40B4-BE49-F238E27FC236}">
                      <a16:creationId xmlns:a16="http://schemas.microsoft.com/office/drawing/2014/main" xmlns="" id="{EB156FBA-29CD-59BB-81A5-CECE8998B6C2}"/>
                    </a:ext>
                  </a:extLst>
                </p:cNvPr>
                <p:cNvGrpSpPr/>
                <p:nvPr/>
              </p:nvGrpSpPr>
              <p:grpSpPr>
                <a:xfrm>
                  <a:off x="1178371" y="1038225"/>
                  <a:ext cx="7965629" cy="3758427"/>
                  <a:chOff x="0" y="0"/>
                  <a:chExt cx="10821129" cy="5105739"/>
                </a:xfrm>
              </p:grpSpPr>
              <p:sp>
                <p:nvSpPr>
                  <p:cNvPr id="30" name="Freeform 10">
                    <a:extLst>
                      <a:ext uri="{FF2B5EF4-FFF2-40B4-BE49-F238E27FC236}">
                        <a16:creationId xmlns:a16="http://schemas.microsoft.com/office/drawing/2014/main" xmlns="" id="{98E30C5D-E7D5-9489-0057-2BD9432EB0C6}"/>
                      </a:ext>
                    </a:extLst>
                  </p:cNvPr>
                  <p:cNvSpPr/>
                  <p:nvPr/>
                </p:nvSpPr>
                <p:spPr>
                  <a:xfrm>
                    <a:off x="-4213" y="0"/>
                    <a:ext cx="10825342" cy="5105739"/>
                  </a:xfrm>
                  <a:custGeom>
                    <a:avLst/>
                    <a:gdLst/>
                    <a:ahLst/>
                    <a:cxnLst/>
                    <a:rect l="l" t="t" r="r" b="b"/>
                    <a:pathLst>
                      <a:path w="10825342" h="5105739">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chemeClr val="accent3">
                      <a:lumMod val="20000"/>
                      <a:lumOff val="80000"/>
                    </a:schemeClr>
                  </a:solidFill>
                </p:spPr>
                <p:txBody>
                  <a:bodyPr/>
                  <a:lstStyle/>
                  <a:p>
                    <a:endParaRPr lang="en-US"/>
                  </a:p>
                </p:txBody>
              </p:sp>
            </p:grpSp>
          </p:grpSp>
          <p:sp>
            <p:nvSpPr>
              <p:cNvPr id="27" name="TextBox 26">
                <a:extLst>
                  <a:ext uri="{FF2B5EF4-FFF2-40B4-BE49-F238E27FC236}">
                    <a16:creationId xmlns:a16="http://schemas.microsoft.com/office/drawing/2014/main" xmlns="" id="{EFAE68AB-8C6C-D640-150F-1B842784E05D}"/>
                  </a:ext>
                </a:extLst>
              </p:cNvPr>
              <p:cNvSpPr txBox="1"/>
              <p:nvPr/>
            </p:nvSpPr>
            <p:spPr>
              <a:xfrm>
                <a:off x="1899893" y="1543311"/>
                <a:ext cx="6228223" cy="2748253"/>
              </a:xfrm>
              <a:prstGeom prst="rect">
                <a:avLst/>
              </a:prstGeom>
              <a:noFill/>
            </p:spPr>
            <p:txBody>
              <a:bodyPr wrap="square">
                <a:spAutoFit/>
              </a:bodyPr>
              <a:lstStyle/>
              <a:p>
                <a:pPr algn="just">
                  <a:lnSpc>
                    <a:spcPct val="150000"/>
                  </a:lnSpc>
                </a:pPr>
                <a:r>
                  <a:rPr lang="vi-VN" sz="4000" b="1">
                    <a:solidFill>
                      <a:srgbClr val="FF0000"/>
                    </a:solidFill>
                    <a:effectLst/>
                    <a:latin typeface="Arial" panose="020B0604020202020204" pitchFamily="34" charset="0"/>
                    <a:ea typeface="Calibri" panose="020F0502020204030204" pitchFamily="34" charset="0"/>
                    <a:cs typeface="Arial" panose="020B0604020202020204" pitchFamily="34" charset="0"/>
                  </a:rPr>
                  <a:t>Làm việc cá nhân</a:t>
                </a: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a:effectLst/>
                    <a:latin typeface="Arial" panose="020B0604020202020204" pitchFamily="34" charset="0"/>
                    <a:ea typeface="Calibri" panose="020F0502020204030204" pitchFamily="34" charset="0"/>
                    <a:cs typeface="Arial" panose="020B0604020202020204" pitchFamily="34" charset="0"/>
                  </a:rPr>
                  <a:t>Các em hãy </a:t>
                </a:r>
                <a:r>
                  <a:rPr lang="vi-VN" sz="4000">
                    <a:effectLst/>
                    <a:latin typeface="Arial" panose="020B0604020202020204" pitchFamily="34" charset="0"/>
                    <a:ea typeface="Calibri" panose="020F0502020204030204" pitchFamily="34" charset="0"/>
                    <a:cs typeface="Arial" panose="020B0604020202020204" pitchFamily="34" charset="0"/>
                  </a:rPr>
                  <a:t>đọc</a:t>
                </a:r>
                <a:r>
                  <a:rPr lang="en-US" sz="4000">
                    <a:effectLst/>
                    <a:latin typeface="Arial" panose="020B0604020202020204" pitchFamily="34" charset="0"/>
                    <a:ea typeface="Calibri" panose="020F0502020204030204" pitchFamily="34" charset="0"/>
                    <a:cs typeface="Arial" panose="020B0604020202020204" pitchFamily="34" charset="0"/>
                  </a:rPr>
                  <a:t> nhẩm</a:t>
                </a:r>
                <a:r>
                  <a:rPr lang="vi-VN" sz="4000">
                    <a:effectLst/>
                    <a:latin typeface="Arial" panose="020B0604020202020204" pitchFamily="34" charset="0"/>
                    <a:ea typeface="Calibri" panose="020F0502020204030204" pitchFamily="34" charset="0"/>
                    <a:cs typeface="Arial" panose="020B0604020202020204" pitchFamily="34" charset="0"/>
                  </a:rPr>
                  <a:t> toàn bài một lượt</a:t>
                </a: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pic>
          <p:nvPicPr>
            <p:cNvPr id="25" name="Picture 9">
              <a:extLst>
                <a:ext uri="{FF2B5EF4-FFF2-40B4-BE49-F238E27FC236}">
                  <a16:creationId xmlns:a16="http://schemas.microsoft.com/office/drawing/2014/main" xmlns="" id="{B7895A52-5FB1-4F8B-23FA-517BDC12526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644368" y="5372512"/>
              <a:ext cx="646855" cy="869853"/>
            </a:xfrm>
            <a:prstGeom prst="rect">
              <a:avLst/>
            </a:prstGeom>
          </p:spPr>
        </p:pic>
      </p:grpSp>
      <p:pic>
        <p:nvPicPr>
          <p:cNvPr id="65" name="Picture 10">
            <a:extLst>
              <a:ext uri="{FF2B5EF4-FFF2-40B4-BE49-F238E27FC236}">
                <a16:creationId xmlns:a16="http://schemas.microsoft.com/office/drawing/2014/main" xmlns="" id="{1C399236-8209-F391-0B89-8BCDB30D53D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896600" y="6384615"/>
            <a:ext cx="4803560" cy="3866866"/>
          </a:xfrm>
          <a:prstGeom prst="rect">
            <a:avLst/>
          </a:prstGeom>
        </p:spPr>
      </p:pic>
    </p:spTree>
    <p:extLst>
      <p:ext uri="{BB962C8B-B14F-4D97-AF65-F5344CB8AC3E}">
        <p14:creationId xmlns:p14="http://schemas.microsoft.com/office/powerpoint/2010/main" val="19075036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grpSp>
        <p:nvGrpSpPr>
          <p:cNvPr id="2" name="Group 2"/>
          <p:cNvGrpSpPr/>
          <p:nvPr/>
        </p:nvGrpSpPr>
        <p:grpSpPr>
          <a:xfrm>
            <a:off x="871602" y="1306836"/>
            <a:ext cx="16544795" cy="8144125"/>
            <a:chOff x="0" y="0"/>
            <a:chExt cx="6035586" cy="1571422"/>
          </a:xfrm>
        </p:grpSpPr>
        <p:sp>
          <p:nvSpPr>
            <p:cNvPr id="3" name="Freeform 3"/>
            <p:cNvSpPr/>
            <p:nvPr/>
          </p:nvSpPr>
          <p:spPr>
            <a:xfrm>
              <a:off x="0" y="0"/>
              <a:ext cx="6035586" cy="1571422"/>
            </a:xfrm>
            <a:custGeom>
              <a:avLst/>
              <a:gdLst/>
              <a:ahLst/>
              <a:cxnLst/>
              <a:rect l="l" t="t" r="r" b="b"/>
              <a:pathLst>
                <a:path w="6035586" h="1571422">
                  <a:moveTo>
                    <a:pt x="5911126" y="1571422"/>
                  </a:moveTo>
                  <a:lnTo>
                    <a:pt x="124460" y="1571422"/>
                  </a:lnTo>
                  <a:cubicBezTo>
                    <a:pt x="55880" y="1571422"/>
                    <a:pt x="0" y="1515542"/>
                    <a:pt x="0" y="1446962"/>
                  </a:cubicBezTo>
                  <a:lnTo>
                    <a:pt x="0" y="124460"/>
                  </a:lnTo>
                  <a:cubicBezTo>
                    <a:pt x="0" y="55880"/>
                    <a:pt x="55880" y="0"/>
                    <a:pt x="124460" y="0"/>
                  </a:cubicBezTo>
                  <a:lnTo>
                    <a:pt x="5911126" y="0"/>
                  </a:lnTo>
                  <a:cubicBezTo>
                    <a:pt x="5979706" y="0"/>
                    <a:pt x="6035586" y="55880"/>
                    <a:pt x="6035586" y="124460"/>
                  </a:cubicBezTo>
                  <a:lnTo>
                    <a:pt x="6035586" y="1446962"/>
                  </a:lnTo>
                  <a:cubicBezTo>
                    <a:pt x="6035586" y="1515542"/>
                    <a:pt x="5979706" y="1571422"/>
                    <a:pt x="5911126" y="157142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 name="Freeform 14"/>
          <p:cNvSpPr/>
          <p:nvPr/>
        </p:nvSpPr>
        <p:spPr>
          <a:xfrm>
            <a:off x="16230600" y="1190932"/>
            <a:ext cx="1459965" cy="751882"/>
          </a:xfrm>
          <a:custGeom>
            <a:avLst/>
            <a:gdLst/>
            <a:ahLst/>
            <a:cxnLst/>
            <a:rect l="l" t="t" r="r" b="b"/>
            <a:pathLst>
              <a:path w="1459965" h="751882">
                <a:moveTo>
                  <a:pt x="0" y="0"/>
                </a:moveTo>
                <a:lnTo>
                  <a:pt x="1459965" y="0"/>
                </a:lnTo>
                <a:lnTo>
                  <a:pt x="1459965" y="751882"/>
                </a:lnTo>
                <a:lnTo>
                  <a:pt x="0" y="7518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a:off x="837774" y="8709484"/>
            <a:ext cx="1664312" cy="857121"/>
          </a:xfrm>
          <a:custGeom>
            <a:avLst/>
            <a:gdLst/>
            <a:ahLst/>
            <a:cxnLst/>
            <a:rect l="l" t="t" r="r" b="b"/>
            <a:pathLst>
              <a:path w="1664312" h="857121">
                <a:moveTo>
                  <a:pt x="0" y="0"/>
                </a:moveTo>
                <a:lnTo>
                  <a:pt x="1664312" y="0"/>
                </a:lnTo>
                <a:lnTo>
                  <a:pt x="1664312" y="857121"/>
                </a:lnTo>
                <a:lnTo>
                  <a:pt x="0" y="8571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16"/>
          <p:cNvSpPr/>
          <p:nvPr/>
        </p:nvSpPr>
        <p:spPr>
          <a:xfrm flipH="1">
            <a:off x="-572993" y="588162"/>
            <a:ext cx="2340854" cy="1205540"/>
          </a:xfrm>
          <a:custGeom>
            <a:avLst/>
            <a:gdLst/>
            <a:ahLst/>
            <a:cxnLst/>
            <a:rect l="l" t="t" r="r" b="b"/>
            <a:pathLst>
              <a:path w="2340854" h="1205540">
                <a:moveTo>
                  <a:pt x="2340853" y="0"/>
                </a:moveTo>
                <a:lnTo>
                  <a:pt x="0" y="0"/>
                </a:lnTo>
                <a:lnTo>
                  <a:pt x="0" y="1205539"/>
                </a:lnTo>
                <a:lnTo>
                  <a:pt x="2340853" y="1205539"/>
                </a:lnTo>
                <a:lnTo>
                  <a:pt x="234085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17"/>
          <p:cNvSpPr/>
          <p:nvPr/>
        </p:nvSpPr>
        <p:spPr>
          <a:xfrm flipH="1">
            <a:off x="15959290" y="8535535"/>
            <a:ext cx="2002583" cy="1031330"/>
          </a:xfrm>
          <a:custGeom>
            <a:avLst/>
            <a:gdLst/>
            <a:ahLst/>
            <a:cxnLst/>
            <a:rect l="l" t="t" r="r" b="b"/>
            <a:pathLst>
              <a:path w="2002583" h="1031330">
                <a:moveTo>
                  <a:pt x="2002583" y="0"/>
                </a:moveTo>
                <a:lnTo>
                  <a:pt x="0" y="0"/>
                </a:lnTo>
                <a:lnTo>
                  <a:pt x="0" y="1031330"/>
                </a:lnTo>
                <a:lnTo>
                  <a:pt x="2002583" y="1031330"/>
                </a:lnTo>
                <a:lnTo>
                  <a:pt x="200258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20">
            <a:extLst>
              <a:ext uri="{FF2B5EF4-FFF2-40B4-BE49-F238E27FC236}">
                <a16:creationId xmlns:a16="http://schemas.microsoft.com/office/drawing/2014/main" xmlns="" id="{E1BC46D5-40BF-D7DA-7166-8FC74B796AF2}"/>
              </a:ext>
            </a:extLst>
          </p:cNvPr>
          <p:cNvSpPr txBox="1"/>
          <p:nvPr/>
        </p:nvSpPr>
        <p:spPr>
          <a:xfrm>
            <a:off x="1767861" y="3778882"/>
            <a:ext cx="14859000" cy="29454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lang="en-US" sz="6800" b="1">
                <a:solidFill>
                  <a:srgbClr val="C00000"/>
                </a:solidFill>
                <a:latin typeface="Arial" panose="020B0604020202020204" pitchFamily="34" charset="0"/>
                <a:ea typeface="Calibri" panose="020F0502020204030204" pitchFamily="34" charset="0"/>
                <a:cs typeface="Arial" panose="020B0604020202020204" pitchFamily="34" charset="0"/>
              </a:rPr>
              <a:t>2</a:t>
            </a:r>
            <a:r>
              <a:rPr kumimoji="0" lang="vi-VN"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TRẢ</a:t>
            </a:r>
            <a:r>
              <a:rPr kumimoji="0" lang="en-US" sz="68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LỜI CÂU HỎI</a:t>
            </a:r>
            <a:endParaRPr kumimoji="0" lang="vi-VN"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4859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3" name="Freeform 3"/>
          <p:cNvSpPr/>
          <p:nvPr/>
        </p:nvSpPr>
        <p:spPr>
          <a:xfrm>
            <a:off x="105417" y="30013"/>
            <a:ext cx="1355695" cy="1232925"/>
          </a:xfrm>
          <a:custGeom>
            <a:avLst/>
            <a:gdLst/>
            <a:ahLst/>
            <a:cxnLst/>
            <a:rect l="l" t="t" r="r" b="b"/>
            <a:pathLst>
              <a:path w="2457018" h="2394476">
                <a:moveTo>
                  <a:pt x="0" y="0"/>
                </a:moveTo>
                <a:lnTo>
                  <a:pt x="2457018" y="0"/>
                </a:lnTo>
                <a:lnTo>
                  <a:pt x="2457018" y="2394475"/>
                </a:lnTo>
                <a:lnTo>
                  <a:pt x="0" y="23944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a:off x="16826889" y="-152374"/>
            <a:ext cx="1745088" cy="2319053"/>
          </a:xfrm>
          <a:custGeom>
            <a:avLst/>
            <a:gdLst/>
            <a:ahLst/>
            <a:cxnLst/>
            <a:rect l="l" t="t" r="r" b="b"/>
            <a:pathLst>
              <a:path w="1745088" h="2319053">
                <a:moveTo>
                  <a:pt x="0" y="0"/>
                </a:moveTo>
                <a:lnTo>
                  <a:pt x="1745088" y="0"/>
                </a:lnTo>
                <a:lnTo>
                  <a:pt x="1745088" y="2319053"/>
                </a:lnTo>
                <a:lnTo>
                  <a:pt x="0" y="23190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5C904E03-59AC-4483-0934-7FA76929068B}"/>
              </a:ext>
            </a:extLst>
          </p:cNvPr>
          <p:cNvGrpSpPr/>
          <p:nvPr/>
        </p:nvGrpSpPr>
        <p:grpSpPr>
          <a:xfrm>
            <a:off x="4572000" y="-2"/>
            <a:ext cx="9296400" cy="1555346"/>
            <a:chOff x="4114800" y="-3"/>
            <a:chExt cx="9296400" cy="1555346"/>
          </a:xfrm>
          <a:solidFill>
            <a:schemeClr val="tx2">
              <a:lumMod val="60000"/>
              <a:lumOff val="40000"/>
            </a:schemeClr>
          </a:solidFill>
        </p:grpSpPr>
        <p:sp>
          <p:nvSpPr>
            <p:cNvPr id="10" name="Round Same Side Corner Rectangle 11">
              <a:extLst>
                <a:ext uri="{FF2B5EF4-FFF2-40B4-BE49-F238E27FC236}">
                  <a16:creationId xmlns:a16="http://schemas.microsoft.com/office/drawing/2014/main" xmlns="" id="{89EBD0F7-7B53-0B01-08BC-49BDA2E250CA}"/>
                </a:ext>
              </a:extLst>
            </p:cNvPr>
            <p:cNvSpPr/>
            <p:nvPr/>
          </p:nvSpPr>
          <p:spPr>
            <a:xfrm flipV="1">
              <a:off x="4114800" y="-3"/>
              <a:ext cx="9296400" cy="1555346"/>
            </a:xfrm>
            <a:prstGeom prst="round2SameRect">
              <a:avLst>
                <a:gd name="adj1" fmla="val 37720"/>
                <a:gd name="adj2" fmla="val 0"/>
              </a:avLst>
            </a:prstGeom>
            <a:solidFill>
              <a:schemeClr val="accent5">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5F030DBE-EABB-6086-D165-39F87E4C62CF}"/>
                </a:ext>
              </a:extLst>
            </p:cNvPr>
            <p:cNvSpPr txBox="1"/>
            <p:nvPr/>
          </p:nvSpPr>
          <p:spPr>
            <a:xfrm>
              <a:off x="4343400" y="310947"/>
              <a:ext cx="8839200" cy="923330"/>
            </a:xfrm>
            <a:prstGeom prst="rect">
              <a:avLst/>
            </a:prstGeom>
            <a:noFill/>
          </p:spPr>
          <p:txBody>
            <a:bodyPr wrap="square" rtlCol="0">
              <a:spAutoFit/>
            </a:bodyPr>
            <a:lstStyle/>
            <a:p>
              <a:pPr algn="ctr"/>
              <a:r>
                <a:rPr lang="en-US" sz="5400" b="1">
                  <a:solidFill>
                    <a:schemeClr val="bg1"/>
                  </a:solidFill>
                  <a:latin typeface="Arial" panose="020B0604020202020204" pitchFamily="34" charset="0"/>
                  <a:cs typeface="Arial" panose="020B0604020202020204" pitchFamily="34" charset="0"/>
                </a:rPr>
                <a:t>GIẢI NGHĨA TỪ KHÓ</a:t>
              </a:r>
              <a:endParaRPr lang="en-US" sz="5400" b="1" dirty="0">
                <a:solidFill>
                  <a:schemeClr val="bg1"/>
                </a:solidFill>
                <a:latin typeface="Arial" panose="020B0604020202020204" pitchFamily="34" charset="0"/>
                <a:cs typeface="Arial" panose="020B0604020202020204" pitchFamily="34" charset="0"/>
              </a:endParaRPr>
            </a:p>
          </p:txBody>
        </p:sp>
      </p:grpSp>
      <p:sp>
        <p:nvSpPr>
          <p:cNvPr id="12" name="Rectangle: Rounded Corners 11">
            <a:extLst>
              <a:ext uri="{FF2B5EF4-FFF2-40B4-BE49-F238E27FC236}">
                <a16:creationId xmlns:a16="http://schemas.microsoft.com/office/drawing/2014/main" xmlns="" id="{F0814265-43A0-56E1-5CDC-29748AF2504B}"/>
              </a:ext>
            </a:extLst>
          </p:cNvPr>
          <p:cNvSpPr/>
          <p:nvPr/>
        </p:nvSpPr>
        <p:spPr>
          <a:xfrm>
            <a:off x="682971" y="5973481"/>
            <a:ext cx="5311757" cy="3734356"/>
          </a:xfrm>
          <a:prstGeom prst="roundRect">
            <a:avLst>
              <a:gd name="adj" fmla="val 10011"/>
            </a:avLst>
          </a:prstGeom>
          <a:solidFill>
            <a:schemeClr val="bg1"/>
          </a:solidFill>
          <a:ln w="38100">
            <a:solidFill>
              <a:schemeClr val="tx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4000">
                <a:latin typeface="Arial" panose="020B0604020202020204" pitchFamily="34" charset="0"/>
                <a:cs typeface="Arial" panose="020B0604020202020204" pitchFamily="34" charset="0"/>
              </a:rPr>
              <a:t>cuộc họp ở phạm vi rộng để bày tỏ, trao đổi ý kiến về một vấn đề nào đó</a:t>
            </a:r>
            <a:r>
              <a:rPr lang="en-US" sz="400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3" name="Arrow: Down 12">
            <a:extLst>
              <a:ext uri="{FF2B5EF4-FFF2-40B4-BE49-F238E27FC236}">
                <a16:creationId xmlns:a16="http://schemas.microsoft.com/office/drawing/2014/main" xmlns="" id="{0DED54FE-2BDF-901F-E890-577A8DF40E86}"/>
              </a:ext>
            </a:extLst>
          </p:cNvPr>
          <p:cNvSpPr/>
          <p:nvPr/>
        </p:nvSpPr>
        <p:spPr>
          <a:xfrm>
            <a:off x="3045170" y="4686311"/>
            <a:ext cx="598911" cy="950973"/>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4" name="Cloud 13">
            <a:extLst>
              <a:ext uri="{FF2B5EF4-FFF2-40B4-BE49-F238E27FC236}">
                <a16:creationId xmlns:a16="http://schemas.microsoft.com/office/drawing/2014/main" xmlns="" id="{BD28A160-6CB6-AC6B-2EDE-B2071EDF641F}"/>
              </a:ext>
            </a:extLst>
          </p:cNvPr>
          <p:cNvSpPr/>
          <p:nvPr/>
        </p:nvSpPr>
        <p:spPr>
          <a:xfrm>
            <a:off x="12284307" y="2019300"/>
            <a:ext cx="5311754" cy="2286000"/>
          </a:xfrm>
          <a:prstGeom prst="cloud">
            <a:avLst/>
          </a:prstGeom>
          <a:ln w="571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4000" b="1" i="1">
                <a:solidFill>
                  <a:schemeClr val="tx1"/>
                </a:solidFill>
                <a:latin typeface="Arial" panose="020B0604020202020204" pitchFamily="34" charset="0"/>
                <a:cs typeface="Arial" panose="020B0604020202020204" pitchFamily="34" charset="0"/>
              </a:rPr>
              <a:t>Tàu điện ngầm</a:t>
            </a:r>
            <a:endParaRPr lang="en-US" sz="4000" b="1" i="1"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99E607A2-0B5C-6C83-794E-D4CBCDCB4BFC}"/>
              </a:ext>
            </a:extLst>
          </p:cNvPr>
          <p:cNvSpPr/>
          <p:nvPr/>
        </p:nvSpPr>
        <p:spPr>
          <a:xfrm>
            <a:off x="12333604" y="5973480"/>
            <a:ext cx="5253490" cy="3734355"/>
          </a:xfrm>
          <a:prstGeom prst="roundRect">
            <a:avLst>
              <a:gd name="adj" fmla="val 10011"/>
            </a:avLst>
          </a:prstGeom>
          <a:solidFill>
            <a:schemeClr val="bg1"/>
          </a:solidFill>
          <a:ln w="38100">
            <a:solidFill>
              <a:schemeClr val="tx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vi-VN" sz="4000">
                <a:latin typeface="Arial" panose="020B0604020202020204" pitchFamily="34" charset="0"/>
                <a:cs typeface="Arial" panose="020B0604020202020204" pitchFamily="34" charset="0"/>
              </a:rPr>
              <a:t>loại phương tiện giao thông chạy bằng điện, đi ngầm trong lòng đất.</a:t>
            </a:r>
            <a:endParaRPr lang="en-US" sz="4000" dirty="0">
              <a:latin typeface="Arial" panose="020B0604020202020204" pitchFamily="34" charset="0"/>
              <a:cs typeface="Arial" panose="020B0604020202020204" pitchFamily="34" charset="0"/>
            </a:endParaRPr>
          </a:p>
        </p:txBody>
      </p:sp>
      <p:sp>
        <p:nvSpPr>
          <p:cNvPr id="16" name="Cloud 15">
            <a:extLst>
              <a:ext uri="{FF2B5EF4-FFF2-40B4-BE49-F238E27FC236}">
                <a16:creationId xmlns:a16="http://schemas.microsoft.com/office/drawing/2014/main" xmlns="" id="{C9087953-401C-74DB-EC3A-E8F5E75911D6}"/>
              </a:ext>
            </a:extLst>
          </p:cNvPr>
          <p:cNvSpPr/>
          <p:nvPr/>
        </p:nvSpPr>
        <p:spPr>
          <a:xfrm>
            <a:off x="691939" y="2019300"/>
            <a:ext cx="5311757" cy="2286000"/>
          </a:xfrm>
          <a:prstGeom prst="cloud">
            <a:avLst/>
          </a:prstGeom>
          <a:ln w="57150">
            <a:solidFill>
              <a:schemeClr val="accent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Hội thảo</a:t>
            </a:r>
            <a:endParaRPr lang="en-US" sz="4000" b="1" i="1" dirty="0">
              <a:solidFill>
                <a:schemeClr val="tx1"/>
              </a:solidFill>
              <a:latin typeface="Arial" panose="020B0604020202020204" pitchFamily="34" charset="0"/>
              <a:cs typeface="Arial" panose="020B0604020202020204" pitchFamily="34" charset="0"/>
            </a:endParaRPr>
          </a:p>
        </p:txBody>
      </p:sp>
      <p:sp>
        <p:nvSpPr>
          <p:cNvPr id="17" name="Arrow: Down 16">
            <a:extLst>
              <a:ext uri="{FF2B5EF4-FFF2-40B4-BE49-F238E27FC236}">
                <a16:creationId xmlns:a16="http://schemas.microsoft.com/office/drawing/2014/main" xmlns="" id="{22704E46-BE45-95A0-4CDB-4179D44D0D13}"/>
              </a:ext>
            </a:extLst>
          </p:cNvPr>
          <p:cNvSpPr/>
          <p:nvPr/>
        </p:nvSpPr>
        <p:spPr>
          <a:xfrm>
            <a:off x="14660893" y="4686311"/>
            <a:ext cx="598911" cy="950973"/>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pic>
        <p:nvPicPr>
          <p:cNvPr id="1026" name="Picture 2" descr="Tổ chức hội thảo là gì và ý nghĩa của sự kiện này">
            <a:extLst>
              <a:ext uri="{FF2B5EF4-FFF2-40B4-BE49-F238E27FC236}">
                <a16:creationId xmlns:a16="http://schemas.microsoft.com/office/drawing/2014/main" xmlns="" id="{2562D681-5A5C-CBBE-61A9-B905CC3BC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4430" y="2250011"/>
            <a:ext cx="4979139" cy="3734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Đi lại bằng tàu điện ngầm ở London">
            <a:extLst>
              <a:ext uri="{FF2B5EF4-FFF2-40B4-BE49-F238E27FC236}">
                <a16:creationId xmlns:a16="http://schemas.microsoft.com/office/drawing/2014/main" xmlns="" id="{530F61F9-FA53-AB19-4F02-8DA106776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9811" y="6376465"/>
            <a:ext cx="4979139" cy="3321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142307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500"/>
                            </p:stCondLst>
                            <p:childTnLst>
                              <p:par>
                                <p:cTn id="34" presetID="16" presetClass="entr" presetSubtype="37"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outVertical)">
                                      <p:cBhvr>
                                        <p:cTn id="36" dur="500"/>
                                        <p:tgtEl>
                                          <p:spTgt spid="15"/>
                                        </p:tgtEl>
                                      </p:cBhvr>
                                    </p:animEffect>
                                  </p:childTnLst>
                                </p:cTn>
                              </p:par>
                              <p:par>
                                <p:cTn id="37" presetID="16" presetClass="entr" presetSubtype="37"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barn(outVertical)">
                                      <p:cBhvr>
                                        <p:cTn id="3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16901512" y="34063"/>
            <a:ext cx="1430030" cy="762000"/>
          </a:xfrm>
          <a:custGeom>
            <a:avLst/>
            <a:gdLst/>
            <a:ahLst/>
            <a:cxnLst/>
            <a:rect l="l" t="t" r="r" b="b"/>
            <a:pathLst>
              <a:path w="2119368" h="1091474">
                <a:moveTo>
                  <a:pt x="0" y="0"/>
                </a:moveTo>
                <a:lnTo>
                  <a:pt x="2119368" y="0"/>
                </a:lnTo>
                <a:lnTo>
                  <a:pt x="2119368" y="1091474"/>
                </a:lnTo>
                <a:lnTo>
                  <a:pt x="0" y="10914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C283C67D-6AFB-1F68-6C0F-AD5BB77126F0}"/>
              </a:ext>
            </a:extLst>
          </p:cNvPr>
          <p:cNvGrpSpPr/>
          <p:nvPr/>
        </p:nvGrpSpPr>
        <p:grpSpPr>
          <a:xfrm>
            <a:off x="920844" y="1311428"/>
            <a:ext cx="16695683" cy="8382000"/>
            <a:chOff x="914400" y="1484099"/>
            <a:chExt cx="10061916" cy="7841216"/>
          </a:xfrm>
        </p:grpSpPr>
        <p:sp>
          <p:nvSpPr>
            <p:cNvPr id="3" name="Freeform 3">
              <a:extLst>
                <a:ext uri="{FF2B5EF4-FFF2-40B4-BE49-F238E27FC236}">
                  <a16:creationId xmlns:a16="http://schemas.microsoft.com/office/drawing/2014/main" xmlns="" id="{37CA067D-C782-C944-A184-DF3B7FA4AAA0}"/>
                </a:ext>
              </a:extLst>
            </p:cNvPr>
            <p:cNvSpPr/>
            <p:nvPr/>
          </p:nvSpPr>
          <p:spPr>
            <a:xfrm>
              <a:off x="914400" y="1484099"/>
              <a:ext cx="10061916" cy="7841216"/>
            </a:xfrm>
            <a:custGeom>
              <a:avLst/>
              <a:gdLst/>
              <a:ahLst/>
              <a:cxnLst/>
              <a:rect l="l" t="t" r="r" b="b"/>
              <a:pathLst>
                <a:path w="4274726" h="1983751">
                  <a:moveTo>
                    <a:pt x="0" y="0"/>
                  </a:moveTo>
                  <a:lnTo>
                    <a:pt x="4274726" y="0"/>
                  </a:lnTo>
                  <a:lnTo>
                    <a:pt x="4274726" y="1983751"/>
                  </a:lnTo>
                  <a:lnTo>
                    <a:pt x="0" y="1983751"/>
                  </a:lnTo>
                  <a:close/>
                </a:path>
              </a:pathLst>
            </a:custGeom>
            <a:solidFill>
              <a:srgbClr val="E8F4F8"/>
            </a:solidFill>
          </p:spPr>
          <p:txBody>
            <a:bodyPr/>
            <a:lstStyle/>
            <a:p>
              <a:endParaRPr lang="en-US" dirty="0">
                <a:latin typeface="Arial" panose="020B0604020202020204" pitchFamily="34" charset="0"/>
                <a:cs typeface="Arial" panose="020B0604020202020204" pitchFamily="34" charset="0"/>
              </a:endParaRPr>
            </a:p>
          </p:txBody>
        </p:sp>
        <p:sp>
          <p:nvSpPr>
            <p:cNvPr id="4" name="AutoShape 8">
              <a:extLst>
                <a:ext uri="{FF2B5EF4-FFF2-40B4-BE49-F238E27FC236}">
                  <a16:creationId xmlns:a16="http://schemas.microsoft.com/office/drawing/2014/main" xmlns="" id="{BF525574-7A62-6141-DB81-F4515E0E86B4}"/>
                </a:ext>
              </a:extLst>
            </p:cNvPr>
            <p:cNvSpPr/>
            <p:nvPr/>
          </p:nvSpPr>
          <p:spPr>
            <a:xfrm rot="16200000">
              <a:off x="-2456552" y="5394792"/>
              <a:ext cx="7114731" cy="0"/>
            </a:xfrm>
            <a:prstGeom prst="line">
              <a:avLst/>
            </a:prstGeom>
            <a:ln w="19050" cap="flat">
              <a:solidFill>
                <a:srgbClr val="000000"/>
              </a:solidFill>
              <a:prstDash val="solid"/>
              <a:headEnd type="none" w="sm" len="sm"/>
              <a:tailEnd type="none" w="sm" len="sm"/>
            </a:ln>
          </p:spPr>
          <p:txBody>
            <a:bodyPr/>
            <a:lstStyle/>
            <a:p>
              <a:endParaRPr lang="en-US">
                <a:latin typeface="Arial" panose="020B0604020202020204" pitchFamily="34" charset="0"/>
                <a:cs typeface="Arial" panose="020B0604020202020204" pitchFamily="34" charset="0"/>
              </a:endParaRPr>
            </a:p>
          </p:txBody>
        </p:sp>
        <p:sp>
          <p:nvSpPr>
            <p:cNvPr id="11" name="AutoShape 9">
              <a:extLst>
                <a:ext uri="{FF2B5EF4-FFF2-40B4-BE49-F238E27FC236}">
                  <a16:creationId xmlns:a16="http://schemas.microsoft.com/office/drawing/2014/main" xmlns="" id="{E3BB17F2-3E75-95D9-D95B-3744C4BD47F2}"/>
                </a:ext>
              </a:extLst>
            </p:cNvPr>
            <p:cNvSpPr/>
            <p:nvPr/>
          </p:nvSpPr>
          <p:spPr>
            <a:xfrm rot="16200000">
              <a:off x="7219148" y="5394792"/>
              <a:ext cx="7114731" cy="0"/>
            </a:xfrm>
            <a:prstGeom prst="line">
              <a:avLst/>
            </a:prstGeom>
            <a:ln w="19050" cap="flat">
              <a:solidFill>
                <a:srgbClr val="000000"/>
              </a:solidFill>
              <a:prstDash val="solid"/>
              <a:headEnd type="none" w="sm" len="sm"/>
              <a:tailEnd type="none" w="sm" len="sm"/>
            </a:ln>
          </p:spPr>
          <p:txBody>
            <a:bodyPr/>
            <a:lstStyle/>
            <a:p>
              <a:endParaRPr lang="en-US">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xmlns="" id="{59CB8D06-C34A-5066-CD71-0961CBEF55C8}"/>
              </a:ext>
            </a:extLst>
          </p:cNvPr>
          <p:cNvSpPr txBox="1"/>
          <p:nvPr/>
        </p:nvSpPr>
        <p:spPr>
          <a:xfrm>
            <a:off x="1751126" y="2080869"/>
            <a:ext cx="15058482" cy="7364901"/>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en-US"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a:t>
            </a:r>
            <a:r>
              <a:rPr lang="vi-VN"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âu</a:t>
            </a:r>
            <a:r>
              <a:rPr lang="en-US"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 </a:t>
            </a:r>
            <a:r>
              <a:rPr lang="vi-VN"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1</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Nghỉ hè,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Dương được ba mẹ cho đi du lịch ở đâu? Điểm tham quan nào gây ấn tượng nhất với cậu bé?</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en-US"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Câu </a:t>
            </a:r>
            <a:r>
              <a:rPr lang="vi-VN"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2: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Qua con mắt Dương và lời kể của bà Mi-su, tháp Ép-phen đẹp như thế nào?</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en-US"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a:t>
            </a:r>
            <a:r>
              <a:rPr lang="vi-VN"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âu 3: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Theo em, vì sao Dương cảm thấy Pa-ri trở nên thân thiện hơn?</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Courier New" panose="02070309020205020404" pitchFamily="49" charset="0"/>
              <a:buChar char="o"/>
            </a:pPr>
            <a:r>
              <a:rPr lang="en-US"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Câu 4: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Em có những hiểu biết gì về Pa-ri sau khi đọc bài “Chuyến du lịch thú vị”?</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12" descr="Logo&#10;&#10;Description automatically generated">
            <a:extLst>
              <a:ext uri="{FF2B5EF4-FFF2-40B4-BE49-F238E27FC236}">
                <a16:creationId xmlns:a16="http://schemas.microsoft.com/office/drawing/2014/main" xmlns="" id="{E2956AFA-618F-B21E-E2A5-D84C44A518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86" y="229945"/>
            <a:ext cx="1955904" cy="2035736"/>
          </a:xfrm>
          <a:prstGeom prst="rect">
            <a:avLst/>
          </a:prstGeom>
        </p:spPr>
      </p:pic>
      <p:grpSp>
        <p:nvGrpSpPr>
          <p:cNvPr id="14" name="Group 13">
            <a:extLst>
              <a:ext uri="{FF2B5EF4-FFF2-40B4-BE49-F238E27FC236}">
                <a16:creationId xmlns:a16="http://schemas.microsoft.com/office/drawing/2014/main" xmlns="" id="{49FA0A22-16BB-A6C0-4B2C-9FBB6648FFF0}"/>
              </a:ext>
            </a:extLst>
          </p:cNvPr>
          <p:cNvGrpSpPr/>
          <p:nvPr/>
        </p:nvGrpSpPr>
        <p:grpSpPr>
          <a:xfrm>
            <a:off x="2854501" y="666925"/>
            <a:ext cx="12743455" cy="1491558"/>
            <a:chOff x="1944889" y="286730"/>
            <a:chExt cx="12743455" cy="1491558"/>
          </a:xfrm>
        </p:grpSpPr>
        <p:grpSp>
          <p:nvGrpSpPr>
            <p:cNvPr id="15" name="Group 18">
              <a:extLst>
                <a:ext uri="{FF2B5EF4-FFF2-40B4-BE49-F238E27FC236}">
                  <a16:creationId xmlns:a16="http://schemas.microsoft.com/office/drawing/2014/main" xmlns="" id="{1FD294DF-5312-5F39-2576-24A1B686D0BB}"/>
                </a:ext>
              </a:extLst>
            </p:cNvPr>
            <p:cNvGrpSpPr/>
            <p:nvPr/>
          </p:nvGrpSpPr>
          <p:grpSpPr>
            <a:xfrm>
              <a:off x="1944889" y="286730"/>
              <a:ext cx="12743455" cy="1491558"/>
              <a:chOff x="-415472" y="-38100"/>
              <a:chExt cx="3477776" cy="444500"/>
            </a:xfrm>
          </p:grpSpPr>
          <p:sp>
            <p:nvSpPr>
              <p:cNvPr id="17" name="Freeform 19">
                <a:extLst>
                  <a:ext uri="{FF2B5EF4-FFF2-40B4-BE49-F238E27FC236}">
                    <a16:creationId xmlns:a16="http://schemas.microsoft.com/office/drawing/2014/main" xmlns="" id="{4C8D42FA-DBD5-49FA-933B-4BE0C0BCB7D0}"/>
                  </a:ext>
                </a:extLst>
              </p:cNvPr>
              <p:cNvSpPr/>
              <p:nvPr/>
            </p:nvSpPr>
            <p:spPr>
              <a:xfrm>
                <a:off x="-415472" y="-38100"/>
                <a:ext cx="3477776" cy="38006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50000"/>
                </a:schemeClr>
              </a:solidFill>
            </p:spPr>
            <p:txBody>
              <a:bodyPr/>
              <a:lstStyle/>
              <a:p>
                <a:endParaRPr lang="en-US">
                  <a:latin typeface="Arial" panose="020B0604020202020204" pitchFamily="34" charset="0"/>
                  <a:cs typeface="Arial" panose="020B0604020202020204" pitchFamily="34" charset="0"/>
                </a:endParaRPr>
              </a:p>
            </p:txBody>
          </p:sp>
          <p:sp>
            <p:nvSpPr>
              <p:cNvPr id="18" name="TextBox 20">
                <a:extLst>
                  <a:ext uri="{FF2B5EF4-FFF2-40B4-BE49-F238E27FC236}">
                    <a16:creationId xmlns:a16="http://schemas.microsoft.com/office/drawing/2014/main" xmlns="" id="{E040B154-178B-3E78-7727-83B21F1D8725}"/>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xmlns="" id="{876637D4-7268-4EB5-9BE7-CB3045FB236C}"/>
                </a:ext>
              </a:extLst>
            </p:cNvPr>
            <p:cNvSpPr txBox="1"/>
            <p:nvPr/>
          </p:nvSpPr>
          <p:spPr>
            <a:xfrm>
              <a:off x="3049902" y="516025"/>
              <a:ext cx="10533427"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Làm việc theo nhóm và trả lời câu hỏi</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19" name="Picture 18">
            <a:extLst>
              <a:ext uri="{FF2B5EF4-FFF2-40B4-BE49-F238E27FC236}">
                <a16:creationId xmlns:a16="http://schemas.microsoft.com/office/drawing/2014/main" xmlns="" id="{4F56FA51-8C11-3024-44C5-1E281685F3BE}"/>
              </a:ext>
            </a:extLst>
          </p:cNvPr>
          <p:cNvPicPr>
            <a:picLocks noChangeAspect="1"/>
          </p:cNvPicPr>
          <p:nvPr/>
        </p:nvPicPr>
        <p:blipFill rotWithShape="1">
          <a:blip r:embed="rId5">
            <a:extLst>
              <a:ext uri="{28A0092B-C50C-407E-A947-70E740481C1C}">
                <a14:useLocalDpi xmlns:a14="http://schemas.microsoft.com/office/drawing/2010/main" val="0"/>
              </a:ext>
            </a:extLst>
          </a:blip>
          <a:srcRect b="11228"/>
          <a:stretch/>
        </p:blipFill>
        <p:spPr>
          <a:xfrm>
            <a:off x="16078201" y="8263759"/>
            <a:ext cx="2635745" cy="2039570"/>
          </a:xfrm>
          <a:prstGeom prst="rect">
            <a:avLst/>
          </a:prstGeom>
        </p:spPr>
      </p:pic>
      <p:sp>
        <p:nvSpPr>
          <p:cNvPr id="6" name="Freeform 6"/>
          <p:cNvSpPr/>
          <p:nvPr/>
        </p:nvSpPr>
        <p:spPr>
          <a:xfrm rot="-692351">
            <a:off x="105716" y="8730691"/>
            <a:ext cx="1203164" cy="1450630"/>
          </a:xfrm>
          <a:custGeom>
            <a:avLst/>
            <a:gdLst/>
            <a:ahLst/>
            <a:cxnLst/>
            <a:rect l="l" t="t" r="r" b="b"/>
            <a:pathLst>
              <a:path w="2804148" h="2804148">
                <a:moveTo>
                  <a:pt x="0" y="0"/>
                </a:moveTo>
                <a:lnTo>
                  <a:pt x="2804148" y="0"/>
                </a:lnTo>
                <a:lnTo>
                  <a:pt x="2804148" y="2804148"/>
                </a:lnTo>
                <a:lnTo>
                  <a:pt x="0" y="28041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1516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0" y="96745"/>
            <a:ext cx="737627" cy="1226978"/>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6"/>
          <p:cNvSpPr/>
          <p:nvPr/>
        </p:nvSpPr>
        <p:spPr>
          <a:xfrm>
            <a:off x="16977210" y="8407084"/>
            <a:ext cx="1310790" cy="1741914"/>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437F68B9-42B2-E598-EEEB-5B148551827F}"/>
              </a:ext>
            </a:extLst>
          </p:cNvPr>
          <p:cNvSpPr txBox="1"/>
          <p:nvPr/>
        </p:nvSpPr>
        <p:spPr>
          <a:xfrm>
            <a:off x="1152032" y="3619500"/>
            <a:ext cx="9320773" cy="6133795"/>
          </a:xfrm>
          <a:prstGeom prst="rect">
            <a:avLst/>
          </a:prstGeom>
          <a:noFill/>
        </p:spPr>
        <p:txBody>
          <a:bodyPr wrap="square">
            <a:spAutoFit/>
          </a:bodyPr>
          <a:lstStyle/>
          <a:p>
            <a:pPr marL="571500" indent="-571500" algn="just">
              <a:lnSpc>
                <a:spcPct val="200000"/>
              </a:lnSpc>
              <a:spcBef>
                <a:spcPts val="300"/>
              </a:spcBef>
              <a:spcAft>
                <a:spcPts val="300"/>
              </a:spcAft>
              <a:buFont typeface="Wingdings" panose="05000000000000000000" pitchFamily="2" charset="2"/>
              <a:buChar char="Ø"/>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Dương được ba mẹ cho đi Pa-ri. </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spcBef>
                <a:spcPts val="300"/>
              </a:spcBef>
              <a:spcAft>
                <a:spcPts val="300"/>
              </a:spcAft>
              <a:buFont typeface="Wingdings" panose="05000000000000000000" pitchFamily="2" charset="2"/>
              <a:buChar char="Ø"/>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Dương được tham quan nhiều nơi như: Khải Hoàn Môn, bảo tàng Lu-vơ-rơ,... nhưng Dương ấn tượng nhất với tháp Ép</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phen.</a:t>
            </a: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95159D73-7A84-BEE8-BE70-1669D8692EBD}"/>
              </a:ext>
            </a:extLst>
          </p:cNvPr>
          <p:cNvGrpSpPr/>
          <p:nvPr/>
        </p:nvGrpSpPr>
        <p:grpSpPr>
          <a:xfrm>
            <a:off x="1981200" y="612907"/>
            <a:ext cx="15127554" cy="2854193"/>
            <a:chOff x="1391333" y="1111863"/>
            <a:chExt cx="15127554" cy="2854193"/>
          </a:xfrm>
        </p:grpSpPr>
        <p:sp>
          <p:nvSpPr>
            <p:cNvPr id="14" name="Rectangle: Rounded Corners 13">
              <a:extLst>
                <a:ext uri="{FF2B5EF4-FFF2-40B4-BE49-F238E27FC236}">
                  <a16:creationId xmlns:a16="http://schemas.microsoft.com/office/drawing/2014/main" xmlns="" id="{97F8CBFF-EB60-E319-A548-7CBAC41C451F}"/>
                </a:ext>
              </a:extLst>
            </p:cNvPr>
            <p:cNvSpPr/>
            <p:nvPr/>
          </p:nvSpPr>
          <p:spPr>
            <a:xfrm>
              <a:off x="1391333" y="1415678"/>
              <a:ext cx="14556054" cy="2550378"/>
            </a:xfrm>
            <a:prstGeom prst="roundRect">
              <a:avLst/>
            </a:prstGeom>
            <a:solidFill>
              <a:schemeClr val="bg1"/>
            </a:solidFill>
            <a:ln w="57150">
              <a:solidFill>
                <a:schemeClr val="accent6">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rgbClr val="FF0000"/>
                  </a:solidFill>
                  <a:effectLst/>
                  <a:latin typeface="Arial" panose="020B0604020202020204" pitchFamily="34" charset="0"/>
                  <a:ea typeface="Calibri" panose="020F0502020204030204" pitchFamily="34" charset="0"/>
                  <a:cs typeface="Arial" panose="020B0604020202020204" pitchFamily="34" charset="0"/>
                </a:rPr>
                <a:t>Câu 1: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Nghỉ hè, Dương được ba mẹ cho đi du lịch ở đâu? Điểm tham quan nào gây ấn tượng nhất với cậu bé?</a:t>
              </a:r>
            </a:p>
          </p:txBody>
        </p:sp>
        <p:sp>
          <p:nvSpPr>
            <p:cNvPr id="15" name="Freeform 4">
              <a:extLst>
                <a:ext uri="{FF2B5EF4-FFF2-40B4-BE49-F238E27FC236}">
                  <a16:creationId xmlns:a16="http://schemas.microsoft.com/office/drawing/2014/main" xmlns="" id="{F65E10AE-742A-C4C0-5C23-1A00EA53D944}"/>
                </a:ext>
              </a:extLst>
            </p:cNvPr>
            <p:cNvSpPr/>
            <p:nvPr/>
          </p:nvSpPr>
          <p:spPr>
            <a:xfrm>
              <a:off x="15375887" y="1111863"/>
              <a:ext cx="1143000" cy="129540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xmlns="" id="{78404B2D-0EE1-233B-76A7-B2463935B597}"/>
              </a:ext>
            </a:extLst>
          </p:cNvPr>
          <p:cNvGrpSpPr/>
          <p:nvPr/>
        </p:nvGrpSpPr>
        <p:grpSpPr>
          <a:xfrm>
            <a:off x="11224204" y="4113131"/>
            <a:ext cx="5962150" cy="4471758"/>
            <a:chOff x="11224204" y="4113131"/>
            <a:chExt cx="5962150" cy="4471758"/>
          </a:xfrm>
        </p:grpSpPr>
        <p:pic>
          <p:nvPicPr>
            <p:cNvPr id="2050" name="Picture 2" descr="Những điều bạn chưa biết về tháp Eiffel ở Pháp - CafeLand.Vn">
              <a:extLst>
                <a:ext uri="{FF2B5EF4-FFF2-40B4-BE49-F238E27FC236}">
                  <a16:creationId xmlns:a16="http://schemas.microsoft.com/office/drawing/2014/main" xmlns="" id="{B9FE12CB-F5DF-C9A8-C518-3A3D0F506D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24204" y="4787905"/>
              <a:ext cx="5753006" cy="37969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7" name="Picture 16" descr="Push pin ">
              <a:extLst>
                <a:ext uri="{FF2B5EF4-FFF2-40B4-BE49-F238E27FC236}">
                  <a16:creationId xmlns:a16="http://schemas.microsoft.com/office/drawing/2014/main" xmlns="" id="{241656CB-65D2-4A16-5B7A-EDCB200D1A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329350">
              <a:off x="16419431" y="4113131"/>
              <a:ext cx="766923" cy="7669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494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11" name="Freeform 11"/>
          <p:cNvSpPr/>
          <p:nvPr/>
        </p:nvSpPr>
        <p:spPr>
          <a:xfrm>
            <a:off x="16511495" y="29351"/>
            <a:ext cx="1459965" cy="751882"/>
          </a:xfrm>
          <a:custGeom>
            <a:avLst/>
            <a:gdLst/>
            <a:ahLst/>
            <a:cxnLst/>
            <a:rect l="l" t="t" r="r" b="b"/>
            <a:pathLst>
              <a:path w="1459965" h="751882">
                <a:moveTo>
                  <a:pt x="0" y="0"/>
                </a:moveTo>
                <a:lnTo>
                  <a:pt x="1459965" y="0"/>
                </a:lnTo>
                <a:lnTo>
                  <a:pt x="1459965" y="751883"/>
                </a:lnTo>
                <a:lnTo>
                  <a:pt x="0" y="75188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3">
            <a:extLst>
              <a:ext uri="{FF2B5EF4-FFF2-40B4-BE49-F238E27FC236}">
                <a16:creationId xmlns:a16="http://schemas.microsoft.com/office/drawing/2014/main" xmlns="" id="{DDA3FD0A-6C0F-59F5-955D-F5F41FB4012F}"/>
              </a:ext>
            </a:extLst>
          </p:cNvPr>
          <p:cNvSpPr/>
          <p:nvPr/>
        </p:nvSpPr>
        <p:spPr>
          <a:xfrm>
            <a:off x="673120" y="2705099"/>
            <a:ext cx="16840199" cy="701902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r>
              <a:rPr lang="en-US">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xmlns="" id="{763C0506-EBE6-8544-2BA0-933916F6E107}"/>
              </a:ext>
            </a:extLst>
          </p:cNvPr>
          <p:cNvSpPr txBox="1"/>
          <p:nvPr/>
        </p:nvSpPr>
        <p:spPr>
          <a:xfrm>
            <a:off x="6645934" y="2993827"/>
            <a:ext cx="10129133" cy="644157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Sau khi học xong bài đọc này, em đã hiểu lí do vì sao băng tan. Thủ phạm làm cho băng tan chính là Trái Đất nóng lên.</a:t>
            </a:r>
          </a:p>
          <a:p>
            <a:pPr marL="571500" indent="-571500" algn="just">
              <a:lnSpc>
                <a:spcPct val="150000"/>
              </a:lnSpc>
              <a:buFont typeface="Courier New" panose="02070309020205020404" pitchFamily="49" charset="0"/>
              <a:buChar char="o"/>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Băng tan không chỉ gây ảnh hưởng đến đời sống của con người mà còn gây ảnh hưởng lớn đến đời sống của các loài động vật.....</a:t>
            </a:r>
          </a:p>
        </p:txBody>
      </p:sp>
      <p:grpSp>
        <p:nvGrpSpPr>
          <p:cNvPr id="4" name="Group 3">
            <a:extLst>
              <a:ext uri="{FF2B5EF4-FFF2-40B4-BE49-F238E27FC236}">
                <a16:creationId xmlns:a16="http://schemas.microsoft.com/office/drawing/2014/main" xmlns="" id="{BB06A6AE-09B2-7731-509D-86B1C74120D1}"/>
              </a:ext>
            </a:extLst>
          </p:cNvPr>
          <p:cNvGrpSpPr/>
          <p:nvPr/>
        </p:nvGrpSpPr>
        <p:grpSpPr>
          <a:xfrm>
            <a:off x="-1981200" y="562871"/>
            <a:ext cx="11582400" cy="1492648"/>
            <a:chOff x="3467284" y="286730"/>
            <a:chExt cx="11582400" cy="1492648"/>
          </a:xfrm>
        </p:grpSpPr>
        <p:grpSp>
          <p:nvGrpSpPr>
            <p:cNvPr id="5" name="Group 18">
              <a:extLst>
                <a:ext uri="{FF2B5EF4-FFF2-40B4-BE49-F238E27FC236}">
                  <a16:creationId xmlns:a16="http://schemas.microsoft.com/office/drawing/2014/main" xmlns="" id="{33232381-D0D4-D4CB-317B-3AF9A1DFCE45}"/>
                </a:ext>
              </a:extLst>
            </p:cNvPr>
            <p:cNvGrpSpPr/>
            <p:nvPr/>
          </p:nvGrpSpPr>
          <p:grpSpPr>
            <a:xfrm>
              <a:off x="3467284" y="286730"/>
              <a:ext cx="11582400" cy="1492648"/>
              <a:chOff x="0" y="-38100"/>
              <a:chExt cx="3160916" cy="444825"/>
            </a:xfrm>
          </p:grpSpPr>
          <p:sp>
            <p:nvSpPr>
              <p:cNvPr id="7" name="Freeform 19">
                <a:extLst>
                  <a:ext uri="{FF2B5EF4-FFF2-40B4-BE49-F238E27FC236}">
                    <a16:creationId xmlns:a16="http://schemas.microsoft.com/office/drawing/2014/main" xmlns="" id="{4EA35303-7683-59E5-9CC0-F8EFAFBF1AB3}"/>
                  </a:ext>
                </a:extLst>
              </p:cNvPr>
              <p:cNvSpPr/>
              <p:nvPr/>
            </p:nvSpPr>
            <p:spPr>
              <a:xfrm>
                <a:off x="203200" y="-326"/>
                <a:ext cx="2957716" cy="407051"/>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DE5BCCCA-BE47-F357-C9A2-BBC6DCE770BA}"/>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xmlns="" id="{12E01D25-4744-1EC4-D632-60F7C86CE055}"/>
                </a:ext>
              </a:extLst>
            </p:cNvPr>
            <p:cNvSpPr txBox="1"/>
            <p:nvPr/>
          </p:nvSpPr>
          <p:spPr>
            <a:xfrm>
              <a:off x="5862555" y="665544"/>
              <a:ext cx="7536434" cy="861774"/>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CÂU TRẢ LỜI</a:t>
              </a:r>
              <a:endParaRPr lang="en-US" sz="5000" b="1" dirty="0">
                <a:solidFill>
                  <a:schemeClr val="bg1"/>
                </a:solidFill>
                <a:latin typeface="Arial" panose="020B0604020202020204" pitchFamily="34" charset="0"/>
                <a:cs typeface="Arial" panose="020B0604020202020204" pitchFamily="34" charset="0"/>
              </a:endParaRPr>
            </a:p>
          </p:txBody>
        </p:sp>
      </p:grpSp>
      <p:pic>
        <p:nvPicPr>
          <p:cNvPr id="9" name="Picture 8" descr="Icon&#10;&#10;Description automatically generated">
            <a:extLst>
              <a:ext uri="{FF2B5EF4-FFF2-40B4-BE49-F238E27FC236}">
                <a16:creationId xmlns:a16="http://schemas.microsoft.com/office/drawing/2014/main" xmlns="" id="{585CF850-5A67-7E66-0877-64F52728CD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29443" y="1836313"/>
            <a:ext cx="1542017" cy="1542017"/>
          </a:xfrm>
          <a:prstGeom prst="rect">
            <a:avLst/>
          </a:prstGeom>
        </p:spPr>
      </p:pic>
      <p:sp>
        <p:nvSpPr>
          <p:cNvPr id="13" name="Freeform 13"/>
          <p:cNvSpPr/>
          <p:nvPr/>
        </p:nvSpPr>
        <p:spPr>
          <a:xfrm flipH="1">
            <a:off x="182322" y="9105900"/>
            <a:ext cx="1713119" cy="1181100"/>
          </a:xfrm>
          <a:custGeom>
            <a:avLst/>
            <a:gdLst/>
            <a:ahLst/>
            <a:cxnLst/>
            <a:rect l="l" t="t" r="r" b="b"/>
            <a:pathLst>
              <a:path w="2002583" h="1031330">
                <a:moveTo>
                  <a:pt x="2002583" y="0"/>
                </a:moveTo>
                <a:lnTo>
                  <a:pt x="0" y="0"/>
                </a:lnTo>
                <a:lnTo>
                  <a:pt x="0" y="1031330"/>
                </a:lnTo>
                <a:lnTo>
                  <a:pt x="2002583" y="1031330"/>
                </a:lnTo>
                <a:lnTo>
                  <a:pt x="2002583"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xmlns="" id="{B736F107-0629-A437-B443-CC4C2AD14A4A}"/>
              </a:ext>
            </a:extLst>
          </p:cNvPr>
          <p:cNvGrpSpPr/>
          <p:nvPr/>
        </p:nvGrpSpPr>
        <p:grpSpPr>
          <a:xfrm>
            <a:off x="1728612" y="4379045"/>
            <a:ext cx="4179071" cy="3671135"/>
            <a:chOff x="1728612" y="4379045"/>
            <a:chExt cx="4179071" cy="3671135"/>
          </a:xfrm>
        </p:grpSpPr>
        <p:grpSp>
          <p:nvGrpSpPr>
            <p:cNvPr id="15" name="Group 8">
              <a:extLst>
                <a:ext uri="{FF2B5EF4-FFF2-40B4-BE49-F238E27FC236}">
                  <a16:creationId xmlns:a16="http://schemas.microsoft.com/office/drawing/2014/main" xmlns="" id="{9CE826B2-9C9E-CA34-FA55-08AE373B1923}"/>
                </a:ext>
              </a:extLst>
            </p:cNvPr>
            <p:cNvGrpSpPr/>
            <p:nvPr/>
          </p:nvGrpSpPr>
          <p:grpSpPr>
            <a:xfrm>
              <a:off x="1728612" y="4379046"/>
              <a:ext cx="4179071" cy="3671134"/>
              <a:chOff x="0" y="0"/>
              <a:chExt cx="1100661" cy="893945"/>
            </a:xfrm>
          </p:grpSpPr>
          <p:sp>
            <p:nvSpPr>
              <p:cNvPr id="26" name="Freeform 9">
                <a:extLst>
                  <a:ext uri="{FF2B5EF4-FFF2-40B4-BE49-F238E27FC236}">
                    <a16:creationId xmlns:a16="http://schemas.microsoft.com/office/drawing/2014/main" xmlns="" id="{C1C10CDD-521C-0C3C-BDD6-FF84D032712B}"/>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27" name="TextBox 10">
                <a:extLst>
                  <a:ext uri="{FF2B5EF4-FFF2-40B4-BE49-F238E27FC236}">
                    <a16:creationId xmlns:a16="http://schemas.microsoft.com/office/drawing/2014/main" xmlns="" id="{F360DD06-C79C-6890-4754-3DD3D32D682D}"/>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29" name="Picture 28" descr="A blue iceberg with white snow&#10;&#10;Description automatically generated">
              <a:extLst>
                <a:ext uri="{FF2B5EF4-FFF2-40B4-BE49-F238E27FC236}">
                  <a16:creationId xmlns:a16="http://schemas.microsoft.com/office/drawing/2014/main" xmlns="" id="{6E82236D-DA81-CF9E-DE75-46DD88EC2AAC}"/>
                </a:ext>
              </a:extLst>
            </p:cNvPr>
            <p:cNvPicPr>
              <a:picLocks noChangeAspect="1"/>
            </p:cNvPicPr>
            <p:nvPr/>
          </p:nvPicPr>
          <p:blipFill rotWithShape="1">
            <a:blip r:embed="rId7">
              <a:extLst>
                <a:ext uri="{28A0092B-C50C-407E-A947-70E740481C1C}">
                  <a14:useLocalDpi xmlns:a14="http://schemas.microsoft.com/office/drawing/2010/main" val="0"/>
                </a:ext>
              </a:extLst>
            </a:blip>
            <a:srcRect t="10001" b="6799"/>
            <a:stretch/>
          </p:blipFill>
          <p:spPr>
            <a:xfrm>
              <a:off x="1858305" y="4379045"/>
              <a:ext cx="4011898" cy="3337899"/>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xmlns="" id="{A749B71C-3CBF-999B-7A67-C664BFD7B2FB}"/>
              </a:ext>
            </a:extLst>
          </p:cNvPr>
          <p:cNvSpPr/>
          <p:nvPr/>
        </p:nvSpPr>
        <p:spPr>
          <a:xfrm>
            <a:off x="32107" y="34063"/>
            <a:ext cx="1073795" cy="1133293"/>
          </a:xfrm>
          <a:custGeom>
            <a:avLst/>
            <a:gdLst/>
            <a:ahLst/>
            <a:cxnLst/>
            <a:rect l="l" t="t" r="r" b="b"/>
            <a:pathLst>
              <a:path w="1073795" h="1133293">
                <a:moveTo>
                  <a:pt x="0" y="0"/>
                </a:moveTo>
                <a:lnTo>
                  <a:pt x="1073795" y="0"/>
                </a:lnTo>
                <a:lnTo>
                  <a:pt x="1073795" y="1133294"/>
                </a:lnTo>
                <a:lnTo>
                  <a:pt x="0" y="11332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xmlns="" id="{7C9F756D-56B4-6853-08D9-03526F57B170}"/>
              </a:ext>
            </a:extLst>
          </p:cNvPr>
          <p:cNvGrpSpPr/>
          <p:nvPr/>
        </p:nvGrpSpPr>
        <p:grpSpPr>
          <a:xfrm>
            <a:off x="1847850" y="640501"/>
            <a:ext cx="14592299" cy="2637201"/>
            <a:chOff x="1753283" y="1107260"/>
            <a:chExt cx="14592299" cy="2637201"/>
          </a:xfrm>
        </p:grpSpPr>
        <p:sp>
          <p:nvSpPr>
            <p:cNvPr id="3" name="Rectangle: Rounded Corners 2">
              <a:extLst>
                <a:ext uri="{FF2B5EF4-FFF2-40B4-BE49-F238E27FC236}">
                  <a16:creationId xmlns:a16="http://schemas.microsoft.com/office/drawing/2014/main" xmlns="" id="{5CC34A83-15E7-C6FD-EDDC-7AFAA2BF0C0D}"/>
                </a:ext>
              </a:extLst>
            </p:cNvPr>
            <p:cNvSpPr/>
            <p:nvPr/>
          </p:nvSpPr>
          <p:spPr>
            <a:xfrm>
              <a:off x="1753283" y="1415679"/>
              <a:ext cx="13925549" cy="2328782"/>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rgbClr val="FF0000"/>
                  </a:solidFill>
                  <a:effectLst/>
                  <a:latin typeface="Arial" panose="020B0604020202020204" pitchFamily="34" charset="0"/>
                  <a:ea typeface="Calibri" panose="020F0502020204030204" pitchFamily="34" charset="0"/>
                  <a:cs typeface="Arial" panose="020B0604020202020204" pitchFamily="34" charset="0"/>
                </a:rPr>
                <a:t>Câu 2: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Qua con mắt Dương và lời kể của bà Mi-su, tháp Ép-phen đẹp như thế nào?</a:t>
              </a:r>
            </a:p>
          </p:txBody>
        </p:sp>
        <p:sp>
          <p:nvSpPr>
            <p:cNvPr id="9" name="Freeform 4">
              <a:extLst>
                <a:ext uri="{FF2B5EF4-FFF2-40B4-BE49-F238E27FC236}">
                  <a16:creationId xmlns:a16="http://schemas.microsoft.com/office/drawing/2014/main" xmlns="" id="{8F469108-A534-E7F3-7637-9AC7BCFA6128}"/>
                </a:ext>
              </a:extLst>
            </p:cNvPr>
            <p:cNvSpPr/>
            <p:nvPr/>
          </p:nvSpPr>
          <p:spPr>
            <a:xfrm>
              <a:off x="15202582" y="1107260"/>
              <a:ext cx="1143000" cy="129540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aphicFrame>
        <p:nvGraphicFramePr>
          <p:cNvPr id="31" name="Table 30">
            <a:extLst>
              <a:ext uri="{FF2B5EF4-FFF2-40B4-BE49-F238E27FC236}">
                <a16:creationId xmlns:a16="http://schemas.microsoft.com/office/drawing/2014/main" xmlns="" id="{30F783A8-EB8F-3536-9DF3-7E47072805B5}"/>
              </a:ext>
            </a:extLst>
          </p:cNvPr>
          <p:cNvGraphicFramePr>
            <a:graphicFrameLocks noGrp="1"/>
          </p:cNvGraphicFramePr>
          <p:nvPr>
            <p:extLst>
              <p:ext uri="{D42A27DB-BD31-4B8C-83A1-F6EECF244321}">
                <p14:modId xmlns:p14="http://schemas.microsoft.com/office/powerpoint/2010/main" val="3734749388"/>
              </p:ext>
            </p:extLst>
          </p:nvPr>
        </p:nvGraphicFramePr>
        <p:xfrm>
          <a:off x="972051" y="3862235"/>
          <a:ext cx="16343898" cy="5867400"/>
        </p:xfrm>
        <a:graphic>
          <a:graphicData uri="http://schemas.openxmlformats.org/drawingml/2006/table">
            <a:tbl>
              <a:tblPr firstRow="1" firstCol="1" bandRow="1">
                <a:tableStyleId>{22838BEF-8BB2-4498-84A7-C5851F593DF1}</a:tableStyleId>
              </a:tblPr>
              <a:tblGrid>
                <a:gridCol w="3536281">
                  <a:extLst>
                    <a:ext uri="{9D8B030D-6E8A-4147-A177-3AD203B41FA5}">
                      <a16:colId xmlns:a16="http://schemas.microsoft.com/office/drawing/2014/main" xmlns="" val="1855113025"/>
                    </a:ext>
                  </a:extLst>
                </a:gridCol>
                <a:gridCol w="12807617">
                  <a:extLst>
                    <a:ext uri="{9D8B030D-6E8A-4147-A177-3AD203B41FA5}">
                      <a16:colId xmlns:a16="http://schemas.microsoft.com/office/drawing/2014/main" xmlns="" val="3921374254"/>
                    </a:ext>
                  </a:extLst>
                </a:gridCol>
              </a:tblGrid>
              <a:tr h="3124200">
                <a:tc>
                  <a:txBody>
                    <a:bodyPr/>
                    <a:lstStyle/>
                    <a:p>
                      <a:pPr marL="457200" marR="0" lvl="1" algn="l">
                        <a:lnSpc>
                          <a:spcPct val="150000"/>
                        </a:lnSpc>
                        <a:spcBef>
                          <a:spcPts val="0"/>
                        </a:spcBef>
                        <a:spcAft>
                          <a:spcPts val="0"/>
                        </a:spcAft>
                      </a:pPr>
                      <a:r>
                        <a:rPr lang="en-US" sz="3000" b="0">
                          <a:solidFill>
                            <a:srgbClr val="000000"/>
                          </a:solidFill>
                          <a:effectLst/>
                          <a:latin typeface="Arial" panose="020B0604020202020204" pitchFamily="34" charset="0"/>
                          <a:ea typeface="SimSun" panose="02010600030101010101" pitchFamily="2" charset="-122"/>
                          <a:cs typeface="Arial" panose="020B0604020202020204" pitchFamily="34" charset="0"/>
                        </a:rPr>
                        <a:t>Tháp Ép phen trong con mắt nhìn của Dương</a:t>
                      </a:r>
                      <a:endParaRPr lang="en-US" sz="3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914400" marR="0" lvl="1" indent="-457200" algn="l">
                        <a:lnSpc>
                          <a:spcPct val="150000"/>
                        </a:lnSpc>
                        <a:spcBef>
                          <a:spcPts val="0"/>
                        </a:spcBef>
                        <a:spcAft>
                          <a:spcPts val="0"/>
                        </a:spcAft>
                        <a:buFont typeface="Arial" panose="020B0604020202020204" pitchFamily="34" charset="0"/>
                        <a:buChar char="−"/>
                      </a:pPr>
                      <a:r>
                        <a:rPr lang="en-US" sz="3000" b="0">
                          <a:solidFill>
                            <a:srgbClr val="000000"/>
                          </a:solidFill>
                          <a:effectLst/>
                          <a:latin typeface="Arial" panose="020B0604020202020204" pitchFamily="34" charset="0"/>
                          <a:ea typeface="SimSun" panose="02010600030101010101" pitchFamily="2" charset="-122"/>
                          <a:cs typeface="Arial" panose="020B0604020202020204" pitchFamily="34" charset="0"/>
                        </a:rPr>
                        <a:t>Tháp Ép-phen rất đẹp.</a:t>
                      </a:r>
                      <a:endParaRPr lang="en-US" sz="3000" b="0">
                        <a:effectLst/>
                        <a:latin typeface="Arial" panose="020B0604020202020204" pitchFamily="34" charset="0"/>
                        <a:ea typeface="SimSun" panose="02010600030101010101" pitchFamily="2" charset="-122"/>
                        <a:cs typeface="Arial" panose="020B0604020202020204" pitchFamily="34" charset="0"/>
                      </a:endParaRPr>
                    </a:p>
                    <a:p>
                      <a:pPr marL="914400" marR="0" lvl="1" indent="-457200" algn="l">
                        <a:lnSpc>
                          <a:spcPct val="150000"/>
                        </a:lnSpc>
                        <a:spcBef>
                          <a:spcPts val="0"/>
                        </a:spcBef>
                        <a:spcAft>
                          <a:spcPts val="0"/>
                        </a:spcAft>
                        <a:buFont typeface="Arial" panose="020B0604020202020204" pitchFamily="34" charset="0"/>
                        <a:buChar char="−"/>
                      </a:pPr>
                      <a:r>
                        <a:rPr lang="en-US" sz="3000" b="0">
                          <a:solidFill>
                            <a:srgbClr val="000000"/>
                          </a:solidFill>
                          <a:effectLst/>
                          <a:latin typeface="Arial" panose="020B0604020202020204" pitchFamily="34" charset="0"/>
                          <a:ea typeface="SimSun" panose="02010600030101010101" pitchFamily="2" charset="-122"/>
                          <a:cs typeface="Arial" panose="020B0604020202020204" pitchFamily="34" charset="0"/>
                        </a:rPr>
                        <a:t>Tháp cao sừng sững trên nền trời xanh bao la.</a:t>
                      </a:r>
                      <a:endParaRPr lang="en-US" sz="3000" b="0">
                        <a:effectLst/>
                        <a:latin typeface="Arial" panose="020B0604020202020204" pitchFamily="34" charset="0"/>
                        <a:ea typeface="SimSun" panose="02010600030101010101" pitchFamily="2" charset="-122"/>
                        <a:cs typeface="Arial" panose="020B0604020202020204" pitchFamily="34" charset="0"/>
                      </a:endParaRPr>
                    </a:p>
                    <a:p>
                      <a:pPr marL="914400" marR="0" lvl="1" indent="-457200" algn="l">
                        <a:lnSpc>
                          <a:spcPct val="150000"/>
                        </a:lnSpc>
                        <a:spcBef>
                          <a:spcPts val="0"/>
                        </a:spcBef>
                        <a:spcAft>
                          <a:spcPts val="0"/>
                        </a:spcAft>
                        <a:buFont typeface="Arial" panose="020B0604020202020204" pitchFamily="34" charset="0"/>
                        <a:buChar char="−"/>
                      </a:pPr>
                      <a:r>
                        <a:rPr lang="en-US" sz="3000" b="0">
                          <a:solidFill>
                            <a:srgbClr val="000000"/>
                          </a:solidFill>
                          <a:effectLst/>
                          <a:latin typeface="Arial" panose="020B0604020202020204" pitchFamily="34" charset="0"/>
                          <a:ea typeface="SimSun" panose="02010600030101010101" pitchFamily="2" charset="-122"/>
                          <a:cs typeface="Arial" panose="020B0604020202020204" pitchFamily="34" charset="0"/>
                        </a:rPr>
                        <a:t>Vẻ đẹp thực tế của tháp vượt xa những hình ảnh mà Dương thấy trên phim ảnh.</a:t>
                      </a:r>
                      <a:endParaRPr lang="en-US" sz="3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2125950537"/>
                  </a:ext>
                </a:extLst>
              </a:tr>
              <a:tr h="2716032">
                <a:tc>
                  <a:txBody>
                    <a:bodyPr/>
                    <a:lstStyle/>
                    <a:p>
                      <a:pPr marL="457200" marR="0" lvl="1" algn="l">
                        <a:lnSpc>
                          <a:spcPct val="150000"/>
                        </a:lnSpc>
                        <a:spcBef>
                          <a:spcPts val="0"/>
                        </a:spcBef>
                        <a:spcAft>
                          <a:spcPts val="0"/>
                        </a:spcAft>
                      </a:pPr>
                      <a:r>
                        <a:rPr lang="en-US" sz="3000" b="0">
                          <a:solidFill>
                            <a:srgbClr val="000000"/>
                          </a:solidFill>
                          <a:effectLst/>
                          <a:latin typeface="Arial" panose="020B0604020202020204" pitchFamily="34" charset="0"/>
                          <a:ea typeface="SimSun" panose="02010600030101010101" pitchFamily="2" charset="-122"/>
                          <a:cs typeface="Arial" panose="020B0604020202020204" pitchFamily="34" charset="0"/>
                        </a:rPr>
                        <a:t>Tháp Ép-phen theo lời kể của bà Mi-su</a:t>
                      </a:r>
                      <a:endParaRPr lang="en-US" sz="3000" b="0">
                        <a:effectLst/>
                        <a:latin typeface="Arial" panose="020B0604020202020204" pitchFamily="34" charset="0"/>
                        <a:ea typeface="SimSun" panose="02010600030101010101" pitchFamily="2" charset="-122"/>
                        <a:cs typeface="Arial" panose="020B0604020202020204" pitchFamily="34" charset="0"/>
                      </a:endParaRPr>
                    </a:p>
                    <a:p>
                      <a:pPr marL="457200" marR="0" lvl="1" algn="l">
                        <a:lnSpc>
                          <a:spcPct val="150000"/>
                        </a:lnSpc>
                        <a:spcBef>
                          <a:spcPts val="0"/>
                        </a:spcBef>
                        <a:spcAft>
                          <a:spcPts val="0"/>
                        </a:spcAft>
                      </a:pPr>
                      <a:r>
                        <a:rPr lang="en-US" sz="3000" b="0">
                          <a:effectLst/>
                          <a:latin typeface="Arial" panose="020B0604020202020204" pitchFamily="34" charset="0"/>
                          <a:ea typeface="SimSun" panose="02010600030101010101" pitchFamily="2" charset="-122"/>
                          <a:cs typeface="Arial" panose="020B0604020202020204" pitchFamily="34" charset="0"/>
                        </a:rPr>
                        <a:t> </a:t>
                      </a: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457200" marR="0" lvl="1" algn="l">
                        <a:lnSpc>
                          <a:spcPct val="150000"/>
                        </a:lnSpc>
                        <a:spcBef>
                          <a:spcPts val="0"/>
                        </a:spcBef>
                        <a:spcAft>
                          <a:spcPts val="0"/>
                        </a:spcAft>
                      </a:pPr>
                      <a:r>
                        <a:rPr lang="en-US" sz="3000" b="0">
                          <a:solidFill>
                            <a:srgbClr val="000000"/>
                          </a:solidFill>
                          <a:effectLst/>
                          <a:latin typeface="Arial" panose="020B0604020202020204" pitchFamily="34" charset="0"/>
                          <a:ea typeface="SimSun" panose="02010600030101010101" pitchFamily="2" charset="-122"/>
                          <a:cs typeface="Arial" panose="020B0604020202020204" pitchFamily="34" charset="0"/>
                        </a:rPr>
                        <a:t>Tháp Ép-phen được lắp đặt hệ thống gồm 20 000 ngọn đèn và 336 máy chiếu sáng, tạo nên một cảnh tượng tuyệt đẹp. Vào buổi tối hệ thống ánh sáng đèn lung linh làm nổi bật kiến trúc độc đáo của tháp.</a:t>
                      </a:r>
                      <a:endParaRPr lang="en-US" sz="30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553149897"/>
                  </a:ext>
                </a:extLst>
              </a:tr>
            </a:tbl>
          </a:graphicData>
        </a:graphic>
      </p:graphicFrame>
      <p:pic>
        <p:nvPicPr>
          <p:cNvPr id="32" name="Picture 8">
            <a:extLst>
              <a:ext uri="{FF2B5EF4-FFF2-40B4-BE49-F238E27FC236}">
                <a16:creationId xmlns:a16="http://schemas.microsoft.com/office/drawing/2014/main" xmlns="" id="{A6D11F4A-F493-5B57-45CE-3D117BBB1D4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85648">
            <a:off x="16831572" y="9436163"/>
            <a:ext cx="1636509" cy="532609"/>
          </a:xfrm>
          <a:prstGeom prst="rect">
            <a:avLst/>
          </a:prstGeom>
        </p:spPr>
      </p:pic>
    </p:spTree>
    <p:extLst>
      <p:ext uri="{BB962C8B-B14F-4D97-AF65-F5344CB8AC3E}">
        <p14:creationId xmlns:p14="http://schemas.microsoft.com/office/powerpoint/2010/main" val="35452132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out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2" name="Freeform 22"/>
          <p:cNvSpPr/>
          <p:nvPr/>
        </p:nvSpPr>
        <p:spPr>
          <a:xfrm>
            <a:off x="16361774" y="-83148"/>
            <a:ext cx="1926226" cy="992006"/>
          </a:xfrm>
          <a:custGeom>
            <a:avLst/>
            <a:gdLst/>
            <a:ahLst/>
            <a:cxnLst/>
            <a:rect l="l" t="t" r="r" b="b"/>
            <a:pathLst>
              <a:path w="1926226" h="992006">
                <a:moveTo>
                  <a:pt x="0" y="0"/>
                </a:moveTo>
                <a:lnTo>
                  <a:pt x="1926227" y="0"/>
                </a:lnTo>
                <a:lnTo>
                  <a:pt x="1926227"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xmlns="" id="{5EE453D9-E5A8-84ED-BADF-06085DCB2F72}"/>
              </a:ext>
            </a:extLst>
          </p:cNvPr>
          <p:cNvSpPr/>
          <p:nvPr/>
        </p:nvSpPr>
        <p:spPr>
          <a:xfrm>
            <a:off x="914400" y="1778210"/>
            <a:ext cx="16459200" cy="7884114"/>
          </a:xfrm>
          <a:custGeom>
            <a:avLst/>
            <a:gdLst/>
            <a:ahLst/>
            <a:cxnLst/>
            <a:rect l="l" t="t" r="r" b="b"/>
            <a:pathLst>
              <a:path w="4137329" h="2167467">
                <a:moveTo>
                  <a:pt x="0" y="0"/>
                </a:moveTo>
                <a:lnTo>
                  <a:pt x="4137329" y="0"/>
                </a:lnTo>
                <a:lnTo>
                  <a:pt x="4137329" y="2167467"/>
                </a:lnTo>
                <a:lnTo>
                  <a:pt x="0" y="2167467"/>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C162C6B-9A21-5426-521E-5A6716E5DB63}"/>
              </a:ext>
            </a:extLst>
          </p:cNvPr>
          <p:cNvSpPr txBox="1"/>
          <p:nvPr/>
        </p:nvSpPr>
        <p:spPr>
          <a:xfrm>
            <a:off x="1583871" y="3255789"/>
            <a:ext cx="9951064" cy="6149760"/>
          </a:xfrm>
          <a:prstGeom prst="rect">
            <a:avLst/>
          </a:prstGeom>
          <a:noFill/>
        </p:spPr>
        <p:txBody>
          <a:bodyPr wrap="square">
            <a:spAutoFit/>
          </a:bodyPr>
          <a:lstStyle/>
          <a:p>
            <a:pPr marL="571500" marR="0" lvl="0" indent="-571500" algn="just">
              <a:lnSpc>
                <a:spcPct val="150000"/>
              </a:lnSpc>
              <a:spcBef>
                <a:spcPts val="100"/>
              </a:spcBef>
              <a:spcAft>
                <a:spcPts val="100"/>
              </a:spcAft>
              <a:buFont typeface="Courier New" panose="02070309020205020404" pitchFamily="49" charset="0"/>
              <a:buChar char="o"/>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Bà Mi-su giống như một hướng dẫn viên du lịch, đã giúp cậu bé hiểu rõ hơn về giá trị văn hoá, lịch sử của Pa-ri.</a:t>
            </a:r>
          </a:p>
          <a:p>
            <a:pPr marL="571500" marR="0" lvl="0" indent="-571500" algn="just">
              <a:lnSpc>
                <a:spcPct val="150000"/>
              </a:lnSpc>
              <a:spcBef>
                <a:spcPts val="100"/>
              </a:spcBef>
              <a:spcAft>
                <a:spcPts val="100"/>
              </a:spcAft>
              <a:buFont typeface="Courier New" panose="02070309020205020404" pitchFamily="49" charset="0"/>
              <a:buChar char="o"/>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Bà Mi-su là người rất nhiệt tình, thân thiện. Bà đã xua tan cảm giác lo lắng của cậu bé Việt Nam lần đầu tiên đặt đến Pa-ri bằng thái độ cởi mở, lịch sự và cũng rất ấm áp.</a:t>
            </a:r>
          </a:p>
        </p:txBody>
      </p:sp>
      <p:pic>
        <p:nvPicPr>
          <p:cNvPr id="5" name="Picture 4" descr="Icon&#10;&#10;Description automatically generated">
            <a:extLst>
              <a:ext uri="{FF2B5EF4-FFF2-40B4-BE49-F238E27FC236}">
                <a16:creationId xmlns:a16="http://schemas.microsoft.com/office/drawing/2014/main" xmlns="" id="{DA31374A-2C1F-DEA1-047D-D3557F4577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75144" y="8775037"/>
            <a:ext cx="1354442" cy="1354442"/>
          </a:xfrm>
          <a:prstGeom prst="rect">
            <a:avLst/>
          </a:prstGeom>
        </p:spPr>
      </p:pic>
      <p:sp>
        <p:nvSpPr>
          <p:cNvPr id="6" name="Rectangle: Rounded Corners 5">
            <a:extLst>
              <a:ext uri="{FF2B5EF4-FFF2-40B4-BE49-F238E27FC236}">
                <a16:creationId xmlns:a16="http://schemas.microsoft.com/office/drawing/2014/main" xmlns="" id="{96286024-58D8-556E-112F-8DFE5E4E700F}"/>
              </a:ext>
            </a:extLst>
          </p:cNvPr>
          <p:cNvSpPr/>
          <p:nvPr/>
        </p:nvSpPr>
        <p:spPr>
          <a:xfrm>
            <a:off x="-304800" y="624676"/>
            <a:ext cx="13527481" cy="2385224"/>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rgbClr val="FF0000"/>
                </a:solidFill>
                <a:effectLst/>
                <a:latin typeface="Arial" panose="020B0604020202020204" pitchFamily="34" charset="0"/>
                <a:ea typeface="Calibri" panose="020F0502020204030204" pitchFamily="34" charset="0"/>
                <a:cs typeface="Arial" panose="020B0604020202020204" pitchFamily="34" charset="0"/>
              </a:rPr>
              <a:t>Câu 3: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Theo em, vì sao Dương cảm thấy Pa-ri trở nên thân thiện hơn?</a:t>
            </a:r>
          </a:p>
        </p:txBody>
      </p:sp>
      <p:sp>
        <p:nvSpPr>
          <p:cNvPr id="24" name="Freeform 24"/>
          <p:cNvSpPr/>
          <p:nvPr/>
        </p:nvSpPr>
        <p:spPr>
          <a:xfrm rot="-692351">
            <a:off x="134846" y="9162723"/>
            <a:ext cx="993290" cy="901826"/>
          </a:xfrm>
          <a:custGeom>
            <a:avLst/>
            <a:gdLst/>
            <a:ahLst/>
            <a:cxnLst/>
            <a:rect l="l" t="t" r="r" b="b"/>
            <a:pathLst>
              <a:path w="1979588" h="1979588">
                <a:moveTo>
                  <a:pt x="0" y="0"/>
                </a:moveTo>
                <a:lnTo>
                  <a:pt x="1979588" y="0"/>
                </a:lnTo>
                <a:lnTo>
                  <a:pt x="1979588" y="1979588"/>
                </a:lnTo>
                <a:lnTo>
                  <a:pt x="0" y="1979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10" name="Picture 9" descr="A tower with trees and blue sky&#10;&#10;Description automatically generated">
            <a:extLst>
              <a:ext uri="{FF2B5EF4-FFF2-40B4-BE49-F238E27FC236}">
                <a16:creationId xmlns:a16="http://schemas.microsoft.com/office/drawing/2014/main" xmlns="" id="{B7DEE03E-4573-2156-110F-1BAC80F134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37722" y="4383600"/>
            <a:ext cx="4964656" cy="3315188"/>
          </a:xfrm>
          <a:prstGeom prst="rect">
            <a:avLst/>
          </a:prstGeom>
        </p:spPr>
      </p:pic>
    </p:spTree>
    <p:extLst>
      <p:ext uri="{BB962C8B-B14F-4D97-AF65-F5344CB8AC3E}">
        <p14:creationId xmlns:p14="http://schemas.microsoft.com/office/powerpoint/2010/main" val="26369552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2" name="Freeform 22"/>
          <p:cNvSpPr/>
          <p:nvPr/>
        </p:nvSpPr>
        <p:spPr>
          <a:xfrm>
            <a:off x="16361774" y="-83148"/>
            <a:ext cx="1926226" cy="992006"/>
          </a:xfrm>
          <a:custGeom>
            <a:avLst/>
            <a:gdLst/>
            <a:ahLst/>
            <a:cxnLst/>
            <a:rect l="l" t="t" r="r" b="b"/>
            <a:pathLst>
              <a:path w="1926226" h="992006">
                <a:moveTo>
                  <a:pt x="0" y="0"/>
                </a:moveTo>
                <a:lnTo>
                  <a:pt x="1926227" y="0"/>
                </a:lnTo>
                <a:lnTo>
                  <a:pt x="1926227"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xmlns="" id="{5EE453D9-E5A8-84ED-BADF-06085DCB2F72}"/>
              </a:ext>
            </a:extLst>
          </p:cNvPr>
          <p:cNvSpPr/>
          <p:nvPr/>
        </p:nvSpPr>
        <p:spPr>
          <a:xfrm>
            <a:off x="914400" y="1778210"/>
            <a:ext cx="16459200" cy="7884114"/>
          </a:xfrm>
          <a:custGeom>
            <a:avLst/>
            <a:gdLst/>
            <a:ahLst/>
            <a:cxnLst/>
            <a:rect l="l" t="t" r="r" b="b"/>
            <a:pathLst>
              <a:path w="4137329" h="2167467">
                <a:moveTo>
                  <a:pt x="0" y="0"/>
                </a:moveTo>
                <a:lnTo>
                  <a:pt x="4137329" y="0"/>
                </a:lnTo>
                <a:lnTo>
                  <a:pt x="4137329" y="2167467"/>
                </a:lnTo>
                <a:lnTo>
                  <a:pt x="0" y="2167467"/>
                </a:ln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C162C6B-9A21-5426-521E-5A6716E5DB63}"/>
              </a:ext>
            </a:extLst>
          </p:cNvPr>
          <p:cNvSpPr txBox="1"/>
          <p:nvPr/>
        </p:nvSpPr>
        <p:spPr>
          <a:xfrm>
            <a:off x="1544040" y="3311929"/>
            <a:ext cx="9922460" cy="6149760"/>
          </a:xfrm>
          <a:prstGeom prst="rect">
            <a:avLst/>
          </a:prstGeom>
          <a:noFill/>
        </p:spPr>
        <p:txBody>
          <a:bodyPr wrap="square">
            <a:spAutoFit/>
          </a:bodyPr>
          <a:lstStyle/>
          <a:p>
            <a:pPr marL="571500" marR="0" lvl="0" indent="-571500" algn="just">
              <a:lnSpc>
                <a:spcPct val="150000"/>
              </a:lnSpc>
              <a:spcBef>
                <a:spcPts val="100"/>
              </a:spcBef>
              <a:spcAft>
                <a:spcPts val="100"/>
              </a:spcAft>
              <a:buFont typeface="Courier New" panose="02070309020205020404" pitchFamily="49" charset="0"/>
              <a:buChar char="o"/>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Bà Mi-su đã khiến cho chuyến đi du lịch của Dương trở nên có ý nghĩa hơn. </a:t>
            </a:r>
            <a:endParaRPr lang="en-US" sz="3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100"/>
              </a:spcBef>
              <a:spcAft>
                <a:spcPts val="100"/>
              </a:spcAft>
              <a:buFont typeface="Courier New" panose="02070309020205020404" pitchFamily="49" charset="0"/>
              <a:buChar char="o"/>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Bà không chỉ giúp cậu bé được khám phá những di tích lịch sử, giá trị văn hoá của Pa-ri mà bà còn giúp cậu bé cảm nhận được tình cảm của người dân Pa-ri đối với khách du lịch.</a:t>
            </a:r>
          </a:p>
        </p:txBody>
      </p:sp>
      <p:pic>
        <p:nvPicPr>
          <p:cNvPr id="5" name="Picture 4" descr="Icon&#10;&#10;Description automatically generated">
            <a:extLst>
              <a:ext uri="{FF2B5EF4-FFF2-40B4-BE49-F238E27FC236}">
                <a16:creationId xmlns:a16="http://schemas.microsoft.com/office/drawing/2014/main" xmlns="" id="{DA31374A-2C1F-DEA1-047D-D3557F4577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75144" y="8775037"/>
            <a:ext cx="1354442" cy="1354442"/>
          </a:xfrm>
          <a:prstGeom prst="rect">
            <a:avLst/>
          </a:prstGeom>
        </p:spPr>
      </p:pic>
      <p:sp>
        <p:nvSpPr>
          <p:cNvPr id="6" name="Rectangle: Rounded Corners 5">
            <a:extLst>
              <a:ext uri="{FF2B5EF4-FFF2-40B4-BE49-F238E27FC236}">
                <a16:creationId xmlns:a16="http://schemas.microsoft.com/office/drawing/2014/main" xmlns="" id="{96286024-58D8-556E-112F-8DFE5E4E700F}"/>
              </a:ext>
            </a:extLst>
          </p:cNvPr>
          <p:cNvSpPr/>
          <p:nvPr/>
        </p:nvSpPr>
        <p:spPr>
          <a:xfrm>
            <a:off x="-304800" y="624676"/>
            <a:ext cx="13527481" cy="2385224"/>
          </a:xfrm>
          <a:prstGeom prst="roundRect">
            <a:avLst/>
          </a:prstGeom>
          <a:solidFill>
            <a:schemeClr val="bg1"/>
          </a:solidFill>
          <a:ln w="57150">
            <a:solidFill>
              <a:schemeClr val="accent6">
                <a:lumMod val="50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rgbClr val="FF0000"/>
                </a:solidFill>
                <a:effectLst/>
                <a:latin typeface="Arial" panose="020B0604020202020204" pitchFamily="34" charset="0"/>
                <a:ea typeface="Calibri" panose="020F0502020204030204" pitchFamily="34" charset="0"/>
                <a:cs typeface="Arial" panose="020B0604020202020204" pitchFamily="34" charset="0"/>
              </a:rPr>
              <a:t>Câu 3: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Theo em, vì sao Dương cảm thấy Pa-ri trở nên thân thiện hơn?</a:t>
            </a:r>
          </a:p>
        </p:txBody>
      </p:sp>
      <p:sp>
        <p:nvSpPr>
          <p:cNvPr id="24" name="Freeform 24"/>
          <p:cNvSpPr/>
          <p:nvPr/>
        </p:nvSpPr>
        <p:spPr>
          <a:xfrm rot="-692351">
            <a:off x="134846" y="9162723"/>
            <a:ext cx="993290" cy="901826"/>
          </a:xfrm>
          <a:custGeom>
            <a:avLst/>
            <a:gdLst/>
            <a:ahLst/>
            <a:cxnLst/>
            <a:rect l="l" t="t" r="r" b="b"/>
            <a:pathLst>
              <a:path w="1979588" h="1979588">
                <a:moveTo>
                  <a:pt x="0" y="0"/>
                </a:moveTo>
                <a:lnTo>
                  <a:pt x="1979588" y="0"/>
                </a:lnTo>
                <a:lnTo>
                  <a:pt x="1979588" y="1979588"/>
                </a:lnTo>
                <a:lnTo>
                  <a:pt x="0" y="19795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7" name="Picture 6" descr="A tower with trees and blue sky&#10;&#10;Description automatically generated">
            <a:extLst>
              <a:ext uri="{FF2B5EF4-FFF2-40B4-BE49-F238E27FC236}">
                <a16:creationId xmlns:a16="http://schemas.microsoft.com/office/drawing/2014/main" xmlns="" id="{C01BD18B-91DE-3B6A-676C-64C56AF8CE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37722" y="4383600"/>
            <a:ext cx="4964656" cy="3315188"/>
          </a:xfrm>
          <a:prstGeom prst="rect">
            <a:avLst/>
          </a:prstGeom>
        </p:spPr>
      </p:pic>
    </p:spTree>
    <p:extLst>
      <p:ext uri="{BB962C8B-B14F-4D97-AF65-F5344CB8AC3E}">
        <p14:creationId xmlns:p14="http://schemas.microsoft.com/office/powerpoint/2010/main" val="33120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3" name="Freeform 3"/>
          <p:cNvSpPr/>
          <p:nvPr/>
        </p:nvSpPr>
        <p:spPr>
          <a:xfrm>
            <a:off x="105417" y="30013"/>
            <a:ext cx="1355695" cy="1232925"/>
          </a:xfrm>
          <a:custGeom>
            <a:avLst/>
            <a:gdLst/>
            <a:ahLst/>
            <a:cxnLst/>
            <a:rect l="l" t="t" r="r" b="b"/>
            <a:pathLst>
              <a:path w="2457018" h="2394476">
                <a:moveTo>
                  <a:pt x="0" y="0"/>
                </a:moveTo>
                <a:lnTo>
                  <a:pt x="2457018" y="0"/>
                </a:lnTo>
                <a:lnTo>
                  <a:pt x="2457018" y="2394475"/>
                </a:lnTo>
                <a:lnTo>
                  <a:pt x="0" y="23944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a:off x="16510255" y="-27019"/>
            <a:ext cx="1745088" cy="2319053"/>
          </a:xfrm>
          <a:custGeom>
            <a:avLst/>
            <a:gdLst/>
            <a:ahLst/>
            <a:cxnLst/>
            <a:rect l="l" t="t" r="r" b="b"/>
            <a:pathLst>
              <a:path w="1745088" h="2319053">
                <a:moveTo>
                  <a:pt x="0" y="0"/>
                </a:moveTo>
                <a:lnTo>
                  <a:pt x="1745088" y="0"/>
                </a:lnTo>
                <a:lnTo>
                  <a:pt x="1745088" y="2319053"/>
                </a:lnTo>
                <a:lnTo>
                  <a:pt x="0" y="23190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xmlns="" id="{F47325C2-5F9C-1730-B468-39468118F04E}"/>
              </a:ext>
            </a:extLst>
          </p:cNvPr>
          <p:cNvSpPr/>
          <p:nvPr/>
        </p:nvSpPr>
        <p:spPr>
          <a:xfrm>
            <a:off x="9186220" y="1549817"/>
            <a:ext cx="8263580" cy="3612809"/>
          </a:xfrm>
          <a:prstGeom prst="wedgeRoundRectCallout">
            <a:avLst>
              <a:gd name="adj1" fmla="val -58940"/>
              <a:gd name="adj2" fmla="val 4549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latin typeface="Arial" panose="020B0604020202020204" pitchFamily="34" charset="0"/>
                <a:cs typeface="Arial" panose="020B0604020202020204" pitchFamily="34" charset="0"/>
              </a:rPr>
              <a:t>Pa-ri là nơi lưu giữ rất nhiều công trình kiến trúc lịch sử, có nhiều điểm du lịch nổi tiếng khắp thế giới. </a:t>
            </a:r>
          </a:p>
        </p:txBody>
      </p:sp>
      <p:sp>
        <p:nvSpPr>
          <p:cNvPr id="18" name="Speech Bubble: Rectangle with Corners Rounded 17">
            <a:extLst>
              <a:ext uri="{FF2B5EF4-FFF2-40B4-BE49-F238E27FC236}">
                <a16:creationId xmlns:a16="http://schemas.microsoft.com/office/drawing/2014/main" xmlns="" id="{CDACEA9D-EA7A-BCFC-6557-FDBD2F9BA81B}"/>
              </a:ext>
            </a:extLst>
          </p:cNvPr>
          <p:cNvSpPr/>
          <p:nvPr/>
        </p:nvSpPr>
        <p:spPr>
          <a:xfrm>
            <a:off x="9186220" y="5805346"/>
            <a:ext cx="8263580" cy="3612809"/>
          </a:xfrm>
          <a:prstGeom prst="wedgeRoundRectCallout">
            <a:avLst>
              <a:gd name="adj1" fmla="val -58787"/>
              <a:gd name="adj2" fmla="val -37378"/>
              <a:gd name="adj3" fmla="val 16667"/>
            </a:avLst>
          </a:prstGeom>
          <a:solidFill>
            <a:schemeClr val="accent5">
              <a:lumMod val="20000"/>
              <a:lumOff val="80000"/>
            </a:schemeClr>
          </a:solidFill>
          <a:ln>
            <a:solidFill>
              <a:srgbClr val="FFF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latin typeface="Arial" panose="020B0604020202020204" pitchFamily="34" charset="0"/>
                <a:cs typeface="Arial" panose="020B0604020202020204" pitchFamily="34" charset="0"/>
              </a:rPr>
              <a:t>Người dân Pa-ri rất lịch sự, mến khách.</a:t>
            </a:r>
            <a:r>
              <a:rPr lang="en-US" sz="3800">
                <a:solidFill>
                  <a:schemeClr val="tx1"/>
                </a:solidFill>
                <a:latin typeface="Arial" panose="020B0604020202020204" pitchFamily="34" charset="0"/>
                <a:cs typeface="Arial" panose="020B0604020202020204" pitchFamily="34" charset="0"/>
              </a:rPr>
              <a:t> Và t</a:t>
            </a:r>
            <a:r>
              <a:rPr lang="vi-VN" sz="3800">
                <a:solidFill>
                  <a:schemeClr val="tx1"/>
                </a:solidFill>
                <a:latin typeface="Arial" panose="020B0604020202020204" pitchFamily="34" charset="0"/>
                <a:cs typeface="Arial" panose="020B0604020202020204" pitchFamily="34" charset="0"/>
              </a:rPr>
              <a:t>háp Ép-phen là niềm tự hào của người dân Pa-ri</a:t>
            </a:r>
            <a:r>
              <a:rPr lang="en-US" sz="3800">
                <a:solidFill>
                  <a:schemeClr val="tx1"/>
                </a:solidFill>
                <a:latin typeface="Arial" panose="020B0604020202020204" pitchFamily="34" charset="0"/>
                <a:cs typeface="Arial" panose="020B0604020202020204" pitchFamily="34" charset="0"/>
              </a:rPr>
              <a:t>,</a:t>
            </a:r>
            <a:r>
              <a:rPr lang="vi-VN" sz="3800">
                <a:solidFill>
                  <a:schemeClr val="tx1"/>
                </a:solidFill>
                <a:latin typeface="Arial" panose="020B0604020202020204" pitchFamily="34" charset="0"/>
                <a:cs typeface="Arial" panose="020B0604020202020204" pitchFamily="34" charset="0"/>
              </a:rPr>
              <a:t>...</a:t>
            </a:r>
          </a:p>
        </p:txBody>
      </p:sp>
      <p:grpSp>
        <p:nvGrpSpPr>
          <p:cNvPr id="23" name="Group 22">
            <a:extLst>
              <a:ext uri="{FF2B5EF4-FFF2-40B4-BE49-F238E27FC236}">
                <a16:creationId xmlns:a16="http://schemas.microsoft.com/office/drawing/2014/main" xmlns="" id="{C3105095-81CB-8758-A827-267F5BAA5081}"/>
              </a:ext>
            </a:extLst>
          </p:cNvPr>
          <p:cNvGrpSpPr/>
          <p:nvPr/>
        </p:nvGrpSpPr>
        <p:grpSpPr>
          <a:xfrm>
            <a:off x="678639" y="1426001"/>
            <a:ext cx="7093761" cy="7434998"/>
            <a:chOff x="-516490" y="682173"/>
            <a:chExt cx="7093761" cy="7194288"/>
          </a:xfrm>
        </p:grpSpPr>
        <p:sp>
          <p:nvSpPr>
            <p:cNvPr id="24" name="Rectangle: Rounded Corners 23">
              <a:extLst>
                <a:ext uri="{FF2B5EF4-FFF2-40B4-BE49-F238E27FC236}">
                  <a16:creationId xmlns:a16="http://schemas.microsoft.com/office/drawing/2014/main" xmlns="" id="{265893D5-B46B-F5CF-AB1A-605AC3CED237}"/>
                </a:ext>
              </a:extLst>
            </p:cNvPr>
            <p:cNvSpPr/>
            <p:nvPr/>
          </p:nvSpPr>
          <p:spPr>
            <a:xfrm>
              <a:off x="-516490" y="734387"/>
              <a:ext cx="7093761" cy="7142074"/>
            </a:xfrm>
            <a:prstGeom prst="roundRect">
              <a:avLst/>
            </a:prstGeom>
            <a:solidFill>
              <a:srgbClr val="FF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nl-NL" sz="4000" b="1">
                  <a:solidFill>
                    <a:srgbClr val="FF0000"/>
                  </a:solidFill>
                  <a:effectLst/>
                  <a:latin typeface="Arial" panose="020B0604020202020204" pitchFamily="34" charset="0"/>
                  <a:ea typeface="Calibri" panose="020F0502020204030204" pitchFamily="34" charset="0"/>
                  <a:cs typeface="Arial" panose="020B0604020202020204" pitchFamily="34" charset="0"/>
                </a:rPr>
                <a:t>Câu 4: </a:t>
              </a:r>
            </a:p>
            <a:p>
              <a:pPr algn="ctr">
                <a:lnSpc>
                  <a:spcPct val="150000"/>
                </a:lnSpc>
                <a:spcBef>
                  <a:spcPts val="300"/>
                </a:spcBef>
                <a:spcAft>
                  <a:spcPts val="30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Em có những hiểu biết gì về Pa-ri sau khi đọc bài </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“Chuyến du lịch thú vị”?</a:t>
              </a:r>
              <a:endParaRPr lang="vi-VN" sz="40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6">
              <a:extLst>
                <a:ext uri="{FF2B5EF4-FFF2-40B4-BE49-F238E27FC236}">
                  <a16:creationId xmlns:a16="http://schemas.microsoft.com/office/drawing/2014/main" xmlns="" id="{51F840DC-368D-09BB-226D-FFBF48FC282A}"/>
                </a:ext>
              </a:extLst>
            </p:cNvPr>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266038" y="682173"/>
              <a:ext cx="1723256" cy="1682331"/>
            </a:xfrm>
            <a:prstGeom prst="rect">
              <a:avLst/>
            </a:prstGeom>
          </p:spPr>
        </p:pic>
      </p:grpSp>
      <p:pic>
        <p:nvPicPr>
          <p:cNvPr id="26" name="Picture 25">
            <a:extLst>
              <a:ext uri="{FF2B5EF4-FFF2-40B4-BE49-F238E27FC236}">
                <a16:creationId xmlns:a16="http://schemas.microsoft.com/office/drawing/2014/main" xmlns="" id="{4FDCFC91-98E4-8EA1-C4E5-2903E7B0A222}"/>
              </a:ext>
            </a:extLst>
          </p:cNvPr>
          <p:cNvPicPr>
            <a:picLocks noChangeAspect="1"/>
          </p:cNvPicPr>
          <p:nvPr/>
        </p:nvPicPr>
        <p:blipFill rotWithShape="1">
          <a:blip r:embed="rId9">
            <a:extLst>
              <a:ext uri="{28A0092B-C50C-407E-A947-70E740481C1C}">
                <a14:useLocalDpi xmlns:a14="http://schemas.microsoft.com/office/drawing/2010/main" val="0"/>
              </a:ext>
            </a:extLst>
          </a:blip>
          <a:srcRect b="11228"/>
          <a:stretch/>
        </p:blipFill>
        <p:spPr>
          <a:xfrm>
            <a:off x="2209801" y="7108908"/>
            <a:ext cx="4114800" cy="3184081"/>
          </a:xfrm>
          <a:prstGeom prst="rect">
            <a:avLst/>
          </a:prstGeom>
        </p:spPr>
      </p:pic>
    </p:spTree>
    <p:extLst>
      <p:ext uri="{BB962C8B-B14F-4D97-AF65-F5344CB8AC3E}">
        <p14:creationId xmlns:p14="http://schemas.microsoft.com/office/powerpoint/2010/main" val="5816728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grpSp>
        <p:nvGrpSpPr>
          <p:cNvPr id="2" name="Group 2"/>
          <p:cNvGrpSpPr/>
          <p:nvPr/>
        </p:nvGrpSpPr>
        <p:grpSpPr>
          <a:xfrm>
            <a:off x="871602" y="1306836"/>
            <a:ext cx="16544795" cy="8144125"/>
            <a:chOff x="0" y="0"/>
            <a:chExt cx="6035586" cy="1571422"/>
          </a:xfrm>
        </p:grpSpPr>
        <p:sp>
          <p:nvSpPr>
            <p:cNvPr id="3" name="Freeform 3"/>
            <p:cNvSpPr/>
            <p:nvPr/>
          </p:nvSpPr>
          <p:spPr>
            <a:xfrm>
              <a:off x="0" y="0"/>
              <a:ext cx="6035586" cy="1571422"/>
            </a:xfrm>
            <a:custGeom>
              <a:avLst/>
              <a:gdLst/>
              <a:ahLst/>
              <a:cxnLst/>
              <a:rect l="l" t="t" r="r" b="b"/>
              <a:pathLst>
                <a:path w="6035586" h="1571422">
                  <a:moveTo>
                    <a:pt x="5911126" y="1571422"/>
                  </a:moveTo>
                  <a:lnTo>
                    <a:pt x="124460" y="1571422"/>
                  </a:lnTo>
                  <a:cubicBezTo>
                    <a:pt x="55880" y="1571422"/>
                    <a:pt x="0" y="1515542"/>
                    <a:pt x="0" y="1446962"/>
                  </a:cubicBezTo>
                  <a:lnTo>
                    <a:pt x="0" y="124460"/>
                  </a:lnTo>
                  <a:cubicBezTo>
                    <a:pt x="0" y="55880"/>
                    <a:pt x="55880" y="0"/>
                    <a:pt x="124460" y="0"/>
                  </a:cubicBezTo>
                  <a:lnTo>
                    <a:pt x="5911126" y="0"/>
                  </a:lnTo>
                  <a:cubicBezTo>
                    <a:pt x="5979706" y="0"/>
                    <a:pt x="6035586" y="55880"/>
                    <a:pt x="6035586" y="124460"/>
                  </a:cubicBezTo>
                  <a:lnTo>
                    <a:pt x="6035586" y="1446962"/>
                  </a:lnTo>
                  <a:cubicBezTo>
                    <a:pt x="6035586" y="1515542"/>
                    <a:pt x="5979706" y="1571422"/>
                    <a:pt x="5911126" y="157142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 name="Freeform 14"/>
          <p:cNvSpPr/>
          <p:nvPr/>
        </p:nvSpPr>
        <p:spPr>
          <a:xfrm>
            <a:off x="16230600" y="1190932"/>
            <a:ext cx="1459965" cy="751882"/>
          </a:xfrm>
          <a:custGeom>
            <a:avLst/>
            <a:gdLst/>
            <a:ahLst/>
            <a:cxnLst/>
            <a:rect l="l" t="t" r="r" b="b"/>
            <a:pathLst>
              <a:path w="1459965" h="751882">
                <a:moveTo>
                  <a:pt x="0" y="0"/>
                </a:moveTo>
                <a:lnTo>
                  <a:pt x="1459965" y="0"/>
                </a:lnTo>
                <a:lnTo>
                  <a:pt x="1459965" y="751882"/>
                </a:lnTo>
                <a:lnTo>
                  <a:pt x="0" y="7518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a:off x="837774" y="8709484"/>
            <a:ext cx="1664312" cy="857121"/>
          </a:xfrm>
          <a:custGeom>
            <a:avLst/>
            <a:gdLst/>
            <a:ahLst/>
            <a:cxnLst/>
            <a:rect l="l" t="t" r="r" b="b"/>
            <a:pathLst>
              <a:path w="1664312" h="857121">
                <a:moveTo>
                  <a:pt x="0" y="0"/>
                </a:moveTo>
                <a:lnTo>
                  <a:pt x="1664312" y="0"/>
                </a:lnTo>
                <a:lnTo>
                  <a:pt x="1664312" y="857121"/>
                </a:lnTo>
                <a:lnTo>
                  <a:pt x="0" y="8571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16"/>
          <p:cNvSpPr/>
          <p:nvPr/>
        </p:nvSpPr>
        <p:spPr>
          <a:xfrm flipH="1">
            <a:off x="-572993" y="588162"/>
            <a:ext cx="2340854" cy="1205540"/>
          </a:xfrm>
          <a:custGeom>
            <a:avLst/>
            <a:gdLst/>
            <a:ahLst/>
            <a:cxnLst/>
            <a:rect l="l" t="t" r="r" b="b"/>
            <a:pathLst>
              <a:path w="2340854" h="1205540">
                <a:moveTo>
                  <a:pt x="2340853" y="0"/>
                </a:moveTo>
                <a:lnTo>
                  <a:pt x="0" y="0"/>
                </a:lnTo>
                <a:lnTo>
                  <a:pt x="0" y="1205539"/>
                </a:lnTo>
                <a:lnTo>
                  <a:pt x="2340853" y="1205539"/>
                </a:lnTo>
                <a:lnTo>
                  <a:pt x="234085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17"/>
          <p:cNvSpPr/>
          <p:nvPr/>
        </p:nvSpPr>
        <p:spPr>
          <a:xfrm flipH="1">
            <a:off x="15959290" y="8535535"/>
            <a:ext cx="2002583" cy="1031330"/>
          </a:xfrm>
          <a:custGeom>
            <a:avLst/>
            <a:gdLst/>
            <a:ahLst/>
            <a:cxnLst/>
            <a:rect l="l" t="t" r="r" b="b"/>
            <a:pathLst>
              <a:path w="2002583" h="1031330">
                <a:moveTo>
                  <a:pt x="2002583" y="0"/>
                </a:moveTo>
                <a:lnTo>
                  <a:pt x="0" y="0"/>
                </a:lnTo>
                <a:lnTo>
                  <a:pt x="0" y="1031330"/>
                </a:lnTo>
                <a:lnTo>
                  <a:pt x="2002583" y="1031330"/>
                </a:lnTo>
                <a:lnTo>
                  <a:pt x="200258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20">
            <a:extLst>
              <a:ext uri="{FF2B5EF4-FFF2-40B4-BE49-F238E27FC236}">
                <a16:creationId xmlns:a16="http://schemas.microsoft.com/office/drawing/2014/main" xmlns="" id="{E1BC46D5-40BF-D7DA-7166-8FC74B796AF2}"/>
              </a:ext>
            </a:extLst>
          </p:cNvPr>
          <p:cNvSpPr txBox="1"/>
          <p:nvPr/>
        </p:nvSpPr>
        <p:spPr>
          <a:xfrm>
            <a:off x="1767861" y="3778882"/>
            <a:ext cx="14859000" cy="29454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kumimoji="0" lang="en-US"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vi-VN"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68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ĐỌC LẠI</a:t>
            </a:r>
            <a:endParaRPr kumimoji="0" lang="vi-VN" sz="68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91367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xmlns="" id="{50825D32-3F42-C61C-5FDD-37AFDC72D813}"/>
              </a:ext>
            </a:extLst>
          </p:cNvPr>
          <p:cNvSpPr/>
          <p:nvPr/>
        </p:nvSpPr>
        <p:spPr>
          <a:xfrm>
            <a:off x="590916" y="1790700"/>
            <a:ext cx="17173632" cy="7511349"/>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44A067C6-4C20-E375-6AA4-D4334B19C8FF}"/>
              </a:ext>
            </a:extLst>
          </p:cNvPr>
          <p:cNvGrpSpPr/>
          <p:nvPr/>
        </p:nvGrpSpPr>
        <p:grpSpPr>
          <a:xfrm>
            <a:off x="1184947" y="2880365"/>
            <a:ext cx="7687407" cy="5337854"/>
            <a:chOff x="1120467" y="2871884"/>
            <a:chExt cx="7687407" cy="5337854"/>
          </a:xfrm>
        </p:grpSpPr>
        <p:grpSp>
          <p:nvGrpSpPr>
            <p:cNvPr id="7" name="Group 7">
              <a:extLst>
                <a:ext uri="{FF2B5EF4-FFF2-40B4-BE49-F238E27FC236}">
                  <a16:creationId xmlns:a16="http://schemas.microsoft.com/office/drawing/2014/main" xmlns="" id="{8A739DEA-C4ED-FDAA-79F8-198F2FB20D71}"/>
                </a:ext>
              </a:extLst>
            </p:cNvPr>
            <p:cNvGrpSpPr/>
            <p:nvPr/>
          </p:nvGrpSpPr>
          <p:grpSpPr>
            <a:xfrm>
              <a:off x="1120467" y="2871884"/>
              <a:ext cx="7687407" cy="5337854"/>
              <a:chOff x="-1375354" y="-203175"/>
              <a:chExt cx="10249874" cy="7117141"/>
            </a:xfrm>
          </p:grpSpPr>
          <p:grpSp>
            <p:nvGrpSpPr>
              <p:cNvPr id="13" name="Group 8">
                <a:extLst>
                  <a:ext uri="{FF2B5EF4-FFF2-40B4-BE49-F238E27FC236}">
                    <a16:creationId xmlns:a16="http://schemas.microsoft.com/office/drawing/2014/main" xmlns="" id="{406182E0-26CD-403C-1601-E4344616B86D}"/>
                  </a:ext>
                </a:extLst>
              </p:cNvPr>
              <p:cNvGrpSpPr/>
              <p:nvPr/>
            </p:nvGrpSpPr>
            <p:grpSpPr>
              <a:xfrm>
                <a:off x="-1375354" y="478181"/>
                <a:ext cx="10249874" cy="6435785"/>
                <a:chOff x="-271675" y="-88333"/>
                <a:chExt cx="2024667" cy="1271266"/>
              </a:xfrm>
            </p:grpSpPr>
            <p:sp>
              <p:nvSpPr>
                <p:cNvPr id="17" name="Freeform 9">
                  <a:extLst>
                    <a:ext uri="{FF2B5EF4-FFF2-40B4-BE49-F238E27FC236}">
                      <a16:creationId xmlns:a16="http://schemas.microsoft.com/office/drawing/2014/main" xmlns="" id="{81E4E553-8D9E-E748-6B79-D8FEE6B57600}"/>
                    </a:ext>
                  </a:extLst>
                </p:cNvPr>
                <p:cNvSpPr/>
                <p:nvPr/>
              </p:nvSpPr>
              <p:spPr>
                <a:xfrm>
                  <a:off x="-271675" y="-88333"/>
                  <a:ext cx="2024667" cy="1271266"/>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latin typeface="Arial" panose="020B0604020202020204" pitchFamily="34" charset="0"/>
                    <a:cs typeface="Arial" panose="020B0604020202020204" pitchFamily="34" charset="0"/>
                  </a:endParaRPr>
                </a:p>
              </p:txBody>
            </p:sp>
            <p:sp>
              <p:nvSpPr>
                <p:cNvPr id="18" name="TextBox 10">
                  <a:extLst>
                    <a:ext uri="{FF2B5EF4-FFF2-40B4-BE49-F238E27FC236}">
                      <a16:creationId xmlns:a16="http://schemas.microsoft.com/office/drawing/2014/main" xmlns="" id="{1A0FE947-6E67-C244-3D2F-1AD636D1E08F}"/>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nvGrpSpPr>
              <p:cNvPr id="14" name="Group 11">
                <a:extLst>
                  <a:ext uri="{FF2B5EF4-FFF2-40B4-BE49-F238E27FC236}">
                    <a16:creationId xmlns:a16="http://schemas.microsoft.com/office/drawing/2014/main" xmlns="" id="{D23196E5-F100-A270-C4ED-6B7A6006A5F6}"/>
                  </a:ext>
                </a:extLst>
              </p:cNvPr>
              <p:cNvGrpSpPr/>
              <p:nvPr/>
            </p:nvGrpSpPr>
            <p:grpSpPr>
              <a:xfrm>
                <a:off x="1692181" y="-203175"/>
                <a:ext cx="4437652" cy="4317983"/>
                <a:chOff x="-63773" y="-40133"/>
                <a:chExt cx="876573" cy="852933"/>
              </a:xfrm>
            </p:grpSpPr>
            <p:sp>
              <p:nvSpPr>
                <p:cNvPr id="15" name="Freeform 12">
                  <a:extLst>
                    <a:ext uri="{FF2B5EF4-FFF2-40B4-BE49-F238E27FC236}">
                      <a16:creationId xmlns:a16="http://schemas.microsoft.com/office/drawing/2014/main" xmlns="" id="{F200EBF4-1B20-B6F2-7732-E504B51F9056}"/>
                    </a:ext>
                  </a:extLst>
                </p:cNvPr>
                <p:cNvSpPr/>
                <p:nvPr/>
              </p:nvSpPr>
              <p:spPr>
                <a:xfrm>
                  <a:off x="-63773" y="-40133"/>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latin typeface="Arial" panose="020B0604020202020204" pitchFamily="34" charset="0"/>
                    <a:cs typeface="Arial" panose="020B0604020202020204" pitchFamily="34" charset="0"/>
                  </a:endParaRPr>
                </a:p>
              </p:txBody>
            </p:sp>
            <p:sp>
              <p:nvSpPr>
                <p:cNvPr id="16" name="TextBox 13">
                  <a:extLst>
                    <a:ext uri="{FF2B5EF4-FFF2-40B4-BE49-F238E27FC236}">
                      <a16:creationId xmlns:a16="http://schemas.microsoft.com/office/drawing/2014/main" xmlns="" id="{82A0C6FE-C2FD-978A-2B77-B39D53AEF081}"/>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xmlns="" id="{E0F45D3E-E2F9-3DA1-34ED-391802BF6E31}"/>
                </a:ext>
              </a:extLst>
            </p:cNvPr>
            <p:cNvSpPr txBox="1"/>
            <p:nvPr/>
          </p:nvSpPr>
          <p:spPr>
            <a:xfrm>
              <a:off x="1391564" y="4021938"/>
              <a:ext cx="7190788" cy="3671583"/>
            </a:xfrm>
            <a:prstGeom prst="rect">
              <a:avLst/>
            </a:prstGeom>
            <a:noFill/>
          </p:spPr>
          <p:txBody>
            <a:bodyPr wrap="square">
              <a:spAutoFit/>
            </a:bodyPr>
            <a:lstStyle/>
            <a:p>
              <a:pPr algn="just">
                <a:lnSpc>
                  <a:spcPct val="150000"/>
                </a:lnSpc>
              </a:pPr>
              <a:r>
                <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rPr>
                <a:t>Làm việc cả lớp</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 Đại diện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3 HS</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 đọc nối tiếp các đoạn trước lớp</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và</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 cả lớp góp ý cách đọc diễn cảm</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của các bạn</a:t>
              </a:r>
              <a:endPar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xmlns="" id="{6E4EA398-A6E9-6889-27F6-27F7BA1C7E4E}"/>
              </a:ext>
            </a:extLst>
          </p:cNvPr>
          <p:cNvGrpSpPr/>
          <p:nvPr/>
        </p:nvGrpSpPr>
        <p:grpSpPr>
          <a:xfrm>
            <a:off x="3564617" y="1037529"/>
            <a:ext cx="11454830" cy="1433677"/>
            <a:chOff x="2732279" y="1081457"/>
            <a:chExt cx="11454830" cy="1433677"/>
          </a:xfrm>
        </p:grpSpPr>
        <p:pic>
          <p:nvPicPr>
            <p:cNvPr id="20" name="Picture 9">
              <a:extLst>
                <a:ext uri="{FF2B5EF4-FFF2-40B4-BE49-F238E27FC236}">
                  <a16:creationId xmlns:a16="http://schemas.microsoft.com/office/drawing/2014/main" xmlns="" id="{FD13E633-67AA-AE26-5770-F6EB36B59F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09749" y="1081457"/>
              <a:ext cx="10445463" cy="1433677"/>
            </a:xfrm>
            <a:prstGeom prst="rect">
              <a:avLst/>
            </a:prstGeom>
          </p:spPr>
        </p:pic>
        <p:sp>
          <p:nvSpPr>
            <p:cNvPr id="21" name="TextBox 20">
              <a:extLst>
                <a:ext uri="{FF2B5EF4-FFF2-40B4-BE49-F238E27FC236}">
                  <a16:creationId xmlns:a16="http://schemas.microsoft.com/office/drawing/2014/main" xmlns="" id="{DBDCF57E-9C9C-90EB-F107-00E5F182FF85}"/>
                </a:ext>
              </a:extLst>
            </p:cNvPr>
            <p:cNvSpPr txBox="1"/>
            <p:nvPr/>
          </p:nvSpPr>
          <p:spPr>
            <a:xfrm>
              <a:off x="2732279" y="1407089"/>
              <a:ext cx="11454830" cy="769441"/>
            </a:xfrm>
            <a:prstGeom prst="rect">
              <a:avLst/>
            </a:prstGeom>
            <a:noFill/>
          </p:spPr>
          <p:txBody>
            <a:bodyPr wrap="square" rtlCol="0">
              <a:spAutoFit/>
            </a:bodyPr>
            <a:lstStyle/>
            <a:p>
              <a:pPr algn="ctr"/>
              <a:r>
                <a:rPr lang="en-US" sz="4400" b="1">
                  <a:solidFill>
                    <a:srgbClr val="C00000"/>
                  </a:solidFill>
                  <a:latin typeface="Arial" panose="020B0604020202020204" pitchFamily="34" charset="0"/>
                  <a:cs typeface="Arial" panose="020B0604020202020204" pitchFamily="34" charset="0"/>
                </a:rPr>
                <a:t>Hướng dẫn đọc diễn cảm bài đọc</a:t>
              </a:r>
              <a:endParaRPr lang="en-US" sz="4400" b="1" dirty="0">
                <a:solidFill>
                  <a:srgbClr val="C00000"/>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xmlns="" id="{9FEBBB51-BD47-1F9C-5E77-086554443BDA}"/>
              </a:ext>
            </a:extLst>
          </p:cNvPr>
          <p:cNvGrpSpPr/>
          <p:nvPr/>
        </p:nvGrpSpPr>
        <p:grpSpPr>
          <a:xfrm>
            <a:off x="9474747" y="2880365"/>
            <a:ext cx="7687407" cy="5337853"/>
            <a:chOff x="1416475" y="2884900"/>
            <a:chExt cx="7687407" cy="5337853"/>
          </a:xfrm>
        </p:grpSpPr>
        <p:grpSp>
          <p:nvGrpSpPr>
            <p:cNvPr id="23" name="Group 7">
              <a:extLst>
                <a:ext uri="{FF2B5EF4-FFF2-40B4-BE49-F238E27FC236}">
                  <a16:creationId xmlns:a16="http://schemas.microsoft.com/office/drawing/2014/main" xmlns="" id="{8CFD54FC-0239-0DB6-FD98-1F1C78CFE49F}"/>
                </a:ext>
              </a:extLst>
            </p:cNvPr>
            <p:cNvGrpSpPr/>
            <p:nvPr/>
          </p:nvGrpSpPr>
          <p:grpSpPr>
            <a:xfrm>
              <a:off x="1416475" y="2884900"/>
              <a:ext cx="7687407" cy="5337853"/>
              <a:chOff x="-980677" y="-185821"/>
              <a:chExt cx="10249874" cy="7117141"/>
            </a:xfrm>
          </p:grpSpPr>
          <p:grpSp>
            <p:nvGrpSpPr>
              <p:cNvPr id="25" name="Group 8">
                <a:extLst>
                  <a:ext uri="{FF2B5EF4-FFF2-40B4-BE49-F238E27FC236}">
                    <a16:creationId xmlns:a16="http://schemas.microsoft.com/office/drawing/2014/main" xmlns="" id="{8AC46614-FEC2-3D4A-2813-372F263892DD}"/>
                  </a:ext>
                </a:extLst>
              </p:cNvPr>
              <p:cNvGrpSpPr/>
              <p:nvPr/>
            </p:nvGrpSpPr>
            <p:grpSpPr>
              <a:xfrm>
                <a:off x="-980677" y="478181"/>
                <a:ext cx="10249874" cy="6453139"/>
                <a:chOff x="-193714" y="-88333"/>
                <a:chExt cx="2024667" cy="1274694"/>
              </a:xfrm>
            </p:grpSpPr>
            <p:sp>
              <p:nvSpPr>
                <p:cNvPr id="29" name="Freeform 9">
                  <a:extLst>
                    <a:ext uri="{FF2B5EF4-FFF2-40B4-BE49-F238E27FC236}">
                      <a16:creationId xmlns:a16="http://schemas.microsoft.com/office/drawing/2014/main" xmlns="" id="{70534EB1-8593-7B73-158C-BE0762B2B2AD}"/>
                    </a:ext>
                  </a:extLst>
                </p:cNvPr>
                <p:cNvSpPr/>
                <p:nvPr/>
              </p:nvSpPr>
              <p:spPr>
                <a:xfrm>
                  <a:off x="-193714" y="-88333"/>
                  <a:ext cx="2024667" cy="1274694"/>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latin typeface="Arial" panose="020B0604020202020204" pitchFamily="34" charset="0"/>
                    <a:cs typeface="Arial" panose="020B0604020202020204" pitchFamily="34" charset="0"/>
                  </a:endParaRPr>
                </a:p>
              </p:txBody>
            </p:sp>
            <p:sp>
              <p:nvSpPr>
                <p:cNvPr id="30" name="TextBox 10">
                  <a:extLst>
                    <a:ext uri="{FF2B5EF4-FFF2-40B4-BE49-F238E27FC236}">
                      <a16:creationId xmlns:a16="http://schemas.microsoft.com/office/drawing/2014/main" xmlns="" id="{4494E447-DCEB-C14B-3111-4DC52905CAD7}"/>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nvGrpSpPr>
              <p:cNvPr id="26" name="Group 11">
                <a:extLst>
                  <a:ext uri="{FF2B5EF4-FFF2-40B4-BE49-F238E27FC236}">
                    <a16:creationId xmlns:a16="http://schemas.microsoft.com/office/drawing/2014/main" xmlns="" id="{B4B6B8D8-FC83-2EEA-6CFC-74FD3BFAB2AA}"/>
                  </a:ext>
                </a:extLst>
              </p:cNvPr>
              <p:cNvGrpSpPr/>
              <p:nvPr/>
            </p:nvGrpSpPr>
            <p:grpSpPr>
              <a:xfrm>
                <a:off x="2015032" y="-185821"/>
                <a:ext cx="4437070" cy="4300629"/>
                <a:chOff x="0" y="-36705"/>
                <a:chExt cx="876458" cy="849505"/>
              </a:xfrm>
            </p:grpSpPr>
            <p:sp>
              <p:nvSpPr>
                <p:cNvPr id="27" name="Freeform 12">
                  <a:extLst>
                    <a:ext uri="{FF2B5EF4-FFF2-40B4-BE49-F238E27FC236}">
                      <a16:creationId xmlns:a16="http://schemas.microsoft.com/office/drawing/2014/main" xmlns="" id="{2397F1DD-A08C-7E76-7BF2-27553CCC1369}"/>
                    </a:ext>
                  </a:extLst>
                </p:cNvPr>
                <p:cNvSpPr/>
                <p:nvPr/>
              </p:nvSpPr>
              <p:spPr>
                <a:xfrm>
                  <a:off x="63658" y="-36705"/>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latin typeface="Arial" panose="020B0604020202020204" pitchFamily="34" charset="0"/>
                    <a:cs typeface="Arial" panose="020B0604020202020204" pitchFamily="34" charset="0"/>
                  </a:endParaRPr>
                </a:p>
              </p:txBody>
            </p:sp>
            <p:sp>
              <p:nvSpPr>
                <p:cNvPr id="28" name="TextBox 13">
                  <a:extLst>
                    <a:ext uri="{FF2B5EF4-FFF2-40B4-BE49-F238E27FC236}">
                      <a16:creationId xmlns:a16="http://schemas.microsoft.com/office/drawing/2014/main" xmlns="" id="{98411B44-3C88-957B-EB83-60144924CDB2}"/>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sp>
          <p:nvSpPr>
            <p:cNvPr id="24" name="TextBox 23">
              <a:extLst>
                <a:ext uri="{FF2B5EF4-FFF2-40B4-BE49-F238E27FC236}">
                  <a16:creationId xmlns:a16="http://schemas.microsoft.com/office/drawing/2014/main" xmlns="" id="{0FD06630-6235-B02F-7591-37ACDD872820}"/>
                </a:ext>
              </a:extLst>
            </p:cNvPr>
            <p:cNvSpPr txBox="1"/>
            <p:nvPr/>
          </p:nvSpPr>
          <p:spPr>
            <a:xfrm>
              <a:off x="2037811" y="4958283"/>
              <a:ext cx="6444733" cy="1824923"/>
            </a:xfrm>
            <a:prstGeom prst="rect">
              <a:avLst/>
            </a:prstGeom>
            <a:noFill/>
          </p:spPr>
          <p:txBody>
            <a:bodyPr wrap="square">
              <a:spAutoFit/>
            </a:bodyPr>
            <a:lstStyle/>
            <a:p>
              <a:pPr algn="just">
                <a:lnSpc>
                  <a:spcPct val="150000"/>
                </a:lnSpc>
              </a:pPr>
              <a:r>
                <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rPr>
                <a:t>Làm việc</a:t>
              </a: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 cá nhân</a:t>
              </a:r>
              <a:r>
                <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Mỗi em hãy </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tự đọc</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toàn</a:t>
              </a: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 bài</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đọc.</a:t>
              </a:r>
              <a:endParaRPr lang="en-US" sz="4000" dirty="0">
                <a:latin typeface="Arial" panose="020B0604020202020204" pitchFamily="34" charset="0"/>
                <a:cs typeface="Arial" panose="020B0604020202020204" pitchFamily="34" charset="0"/>
              </a:endParaRPr>
            </a:p>
          </p:txBody>
        </p:sp>
      </p:grpSp>
      <p:pic>
        <p:nvPicPr>
          <p:cNvPr id="33" name="Picture 32" descr="A picture containing toy, doll&#10;&#10;Description automatically generated">
            <a:extLst>
              <a:ext uri="{FF2B5EF4-FFF2-40B4-BE49-F238E27FC236}">
                <a16:creationId xmlns:a16="http://schemas.microsoft.com/office/drawing/2014/main" xmlns="" id="{81394FAD-DB8E-423E-CAD6-1A4C9FEE9E1D}"/>
              </a:ext>
            </a:extLst>
          </p:cNvPr>
          <p:cNvPicPr>
            <a:picLocks noChangeAspect="1"/>
          </p:cNvPicPr>
          <p:nvPr/>
        </p:nvPicPr>
        <p:blipFill rotWithShape="1">
          <a:blip r:embed="rId4">
            <a:extLst>
              <a:ext uri="{28A0092B-C50C-407E-A947-70E740481C1C}">
                <a14:useLocalDpi xmlns:a14="http://schemas.microsoft.com/office/drawing/2010/main" val="0"/>
              </a:ext>
            </a:extLst>
          </a:blip>
          <a:srcRect t="26331"/>
          <a:stretch/>
        </p:blipFill>
        <p:spPr>
          <a:xfrm>
            <a:off x="6571701" y="7537546"/>
            <a:ext cx="5045372" cy="2766787"/>
          </a:xfrm>
          <a:prstGeom prst="rect">
            <a:avLst/>
          </a:prstGeom>
        </p:spPr>
      </p:pic>
      <p:sp>
        <p:nvSpPr>
          <p:cNvPr id="2" name="Freeform 2"/>
          <p:cNvSpPr/>
          <p:nvPr/>
        </p:nvSpPr>
        <p:spPr>
          <a:xfrm>
            <a:off x="0" y="38100"/>
            <a:ext cx="1837784" cy="1888363"/>
          </a:xfrm>
          <a:custGeom>
            <a:avLst/>
            <a:gdLst/>
            <a:ahLst/>
            <a:cxnLst/>
            <a:rect l="l" t="t" r="r" b="b"/>
            <a:pathLst>
              <a:path w="5304884" h="6062725">
                <a:moveTo>
                  <a:pt x="0" y="0"/>
                </a:moveTo>
                <a:lnTo>
                  <a:pt x="5304884" y="0"/>
                </a:lnTo>
                <a:lnTo>
                  <a:pt x="5304884" y="6062726"/>
                </a:lnTo>
                <a:lnTo>
                  <a:pt x="0" y="606272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10" name="Picture 9" descr="Logo&#10;&#10;Description automatically generated">
            <a:extLst>
              <a:ext uri="{FF2B5EF4-FFF2-40B4-BE49-F238E27FC236}">
                <a16:creationId xmlns:a16="http://schemas.microsoft.com/office/drawing/2014/main" xmlns="" id="{5CBC60D3-7C10-29AE-D5E2-D2C0AAE087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06514">
            <a:off x="16636243" y="663238"/>
            <a:ext cx="1509439" cy="1542791"/>
          </a:xfrm>
          <a:prstGeom prst="rect">
            <a:avLst/>
          </a:prstGeom>
        </p:spPr>
      </p:pic>
    </p:spTree>
    <p:extLst>
      <p:ext uri="{BB962C8B-B14F-4D97-AF65-F5344CB8AC3E}">
        <p14:creationId xmlns:p14="http://schemas.microsoft.com/office/powerpoint/2010/main" val="3818047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grpSp>
        <p:nvGrpSpPr>
          <p:cNvPr id="2" name="Group 2"/>
          <p:cNvGrpSpPr/>
          <p:nvPr/>
        </p:nvGrpSpPr>
        <p:grpSpPr>
          <a:xfrm>
            <a:off x="871602" y="1306836"/>
            <a:ext cx="16544795" cy="8144125"/>
            <a:chOff x="0" y="0"/>
            <a:chExt cx="6035586" cy="1571422"/>
          </a:xfrm>
        </p:grpSpPr>
        <p:sp>
          <p:nvSpPr>
            <p:cNvPr id="3" name="Freeform 3"/>
            <p:cNvSpPr/>
            <p:nvPr/>
          </p:nvSpPr>
          <p:spPr>
            <a:xfrm>
              <a:off x="0" y="0"/>
              <a:ext cx="6035586" cy="1571422"/>
            </a:xfrm>
            <a:custGeom>
              <a:avLst/>
              <a:gdLst/>
              <a:ahLst/>
              <a:cxnLst/>
              <a:rect l="l" t="t" r="r" b="b"/>
              <a:pathLst>
                <a:path w="6035586" h="1571422">
                  <a:moveTo>
                    <a:pt x="5911126" y="1571422"/>
                  </a:moveTo>
                  <a:lnTo>
                    <a:pt x="124460" y="1571422"/>
                  </a:lnTo>
                  <a:cubicBezTo>
                    <a:pt x="55880" y="1571422"/>
                    <a:pt x="0" y="1515542"/>
                    <a:pt x="0" y="1446962"/>
                  </a:cubicBezTo>
                  <a:lnTo>
                    <a:pt x="0" y="124460"/>
                  </a:lnTo>
                  <a:cubicBezTo>
                    <a:pt x="0" y="55880"/>
                    <a:pt x="55880" y="0"/>
                    <a:pt x="124460" y="0"/>
                  </a:cubicBezTo>
                  <a:lnTo>
                    <a:pt x="5911126" y="0"/>
                  </a:lnTo>
                  <a:cubicBezTo>
                    <a:pt x="5979706" y="0"/>
                    <a:pt x="6035586" y="55880"/>
                    <a:pt x="6035586" y="124460"/>
                  </a:cubicBezTo>
                  <a:lnTo>
                    <a:pt x="6035586" y="1446962"/>
                  </a:lnTo>
                  <a:cubicBezTo>
                    <a:pt x="6035586" y="1515542"/>
                    <a:pt x="5979706" y="1571422"/>
                    <a:pt x="5911126" y="1571422"/>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4" name="Freeform 14"/>
          <p:cNvSpPr/>
          <p:nvPr/>
        </p:nvSpPr>
        <p:spPr>
          <a:xfrm>
            <a:off x="16230600" y="1190932"/>
            <a:ext cx="1459965" cy="751882"/>
          </a:xfrm>
          <a:custGeom>
            <a:avLst/>
            <a:gdLst/>
            <a:ahLst/>
            <a:cxnLst/>
            <a:rect l="l" t="t" r="r" b="b"/>
            <a:pathLst>
              <a:path w="1459965" h="751882">
                <a:moveTo>
                  <a:pt x="0" y="0"/>
                </a:moveTo>
                <a:lnTo>
                  <a:pt x="1459965" y="0"/>
                </a:lnTo>
                <a:lnTo>
                  <a:pt x="1459965" y="751882"/>
                </a:lnTo>
                <a:lnTo>
                  <a:pt x="0" y="7518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 name="Freeform 15"/>
          <p:cNvSpPr/>
          <p:nvPr/>
        </p:nvSpPr>
        <p:spPr>
          <a:xfrm>
            <a:off x="837774" y="8709484"/>
            <a:ext cx="1664312" cy="857121"/>
          </a:xfrm>
          <a:custGeom>
            <a:avLst/>
            <a:gdLst/>
            <a:ahLst/>
            <a:cxnLst/>
            <a:rect l="l" t="t" r="r" b="b"/>
            <a:pathLst>
              <a:path w="1664312" h="857121">
                <a:moveTo>
                  <a:pt x="0" y="0"/>
                </a:moveTo>
                <a:lnTo>
                  <a:pt x="1664312" y="0"/>
                </a:lnTo>
                <a:lnTo>
                  <a:pt x="1664312" y="857121"/>
                </a:lnTo>
                <a:lnTo>
                  <a:pt x="0" y="8571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Freeform 16"/>
          <p:cNvSpPr/>
          <p:nvPr/>
        </p:nvSpPr>
        <p:spPr>
          <a:xfrm flipH="1">
            <a:off x="-572993" y="588162"/>
            <a:ext cx="2340854" cy="1205540"/>
          </a:xfrm>
          <a:custGeom>
            <a:avLst/>
            <a:gdLst/>
            <a:ahLst/>
            <a:cxnLst/>
            <a:rect l="l" t="t" r="r" b="b"/>
            <a:pathLst>
              <a:path w="2340854" h="1205540">
                <a:moveTo>
                  <a:pt x="2340853" y="0"/>
                </a:moveTo>
                <a:lnTo>
                  <a:pt x="0" y="0"/>
                </a:lnTo>
                <a:lnTo>
                  <a:pt x="0" y="1205539"/>
                </a:lnTo>
                <a:lnTo>
                  <a:pt x="2340853" y="1205539"/>
                </a:lnTo>
                <a:lnTo>
                  <a:pt x="234085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7" name="Freeform 17"/>
          <p:cNvSpPr/>
          <p:nvPr/>
        </p:nvSpPr>
        <p:spPr>
          <a:xfrm flipH="1">
            <a:off x="15959290" y="8535535"/>
            <a:ext cx="2002583" cy="1031330"/>
          </a:xfrm>
          <a:custGeom>
            <a:avLst/>
            <a:gdLst/>
            <a:ahLst/>
            <a:cxnLst/>
            <a:rect l="l" t="t" r="r" b="b"/>
            <a:pathLst>
              <a:path w="2002583" h="1031330">
                <a:moveTo>
                  <a:pt x="2002583" y="0"/>
                </a:moveTo>
                <a:lnTo>
                  <a:pt x="0" y="0"/>
                </a:lnTo>
                <a:lnTo>
                  <a:pt x="0" y="1031330"/>
                </a:lnTo>
                <a:lnTo>
                  <a:pt x="2002583" y="1031330"/>
                </a:lnTo>
                <a:lnTo>
                  <a:pt x="200258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8" name="TextBox 20">
            <a:extLst>
              <a:ext uri="{FF2B5EF4-FFF2-40B4-BE49-F238E27FC236}">
                <a16:creationId xmlns:a16="http://schemas.microsoft.com/office/drawing/2014/main" xmlns="" id="{E1BC46D5-40BF-D7DA-7166-8FC74B796AF2}"/>
              </a:ext>
            </a:extLst>
          </p:cNvPr>
          <p:cNvSpPr txBox="1"/>
          <p:nvPr/>
        </p:nvSpPr>
        <p:spPr>
          <a:xfrm>
            <a:off x="1767861" y="3778882"/>
            <a:ext cx="14859000" cy="2945422"/>
          </a:xfrm>
          <a:prstGeom prst="rect">
            <a:avLst/>
          </a:prstGeom>
        </p:spPr>
        <p:txBody>
          <a:bodyPr wrap="square" lIns="0" tIns="0" rIns="0" bIns="0" rtlCol="0" anchor="t">
            <a:spAutoFit/>
          </a:bodyPr>
          <a:lstStyle/>
          <a:p>
            <a:pPr lvl="0" algn="ctr">
              <a:lnSpc>
                <a:spcPct val="150000"/>
              </a:lnSpc>
            </a:pPr>
            <a:r>
              <a:rPr lang="vi-VN" sz="6800" b="1">
                <a:solidFill>
                  <a:srgbClr val="C00000"/>
                </a:solidFill>
                <a:latin typeface="Arial" panose="020B0604020202020204" pitchFamily="34" charset="0"/>
                <a:ea typeface="Calibri" panose="020F0502020204030204" pitchFamily="34" charset="0"/>
                <a:cs typeface="Arial" panose="020B0604020202020204" pitchFamily="34" charset="0"/>
              </a:rPr>
              <a:t>HOẠT ĐỘNG 4: </a:t>
            </a:r>
          </a:p>
          <a:p>
            <a:pPr lvl="0" algn="ctr">
              <a:lnSpc>
                <a:spcPct val="150000"/>
              </a:lnSpc>
            </a:pPr>
            <a:r>
              <a:rPr lang="vi-VN" sz="6800" b="1">
                <a:solidFill>
                  <a:srgbClr val="C00000"/>
                </a:solidFill>
                <a:latin typeface="Arial" panose="020B0604020202020204" pitchFamily="34" charset="0"/>
                <a:ea typeface="Calibri" panose="020F0502020204030204" pitchFamily="34" charset="0"/>
                <a:cs typeface="Arial" panose="020B0604020202020204" pitchFamily="34" charset="0"/>
              </a:rPr>
              <a:t>LUYỆN TẬP SAU BÀI ĐỌC</a:t>
            </a:r>
          </a:p>
        </p:txBody>
      </p:sp>
    </p:spTree>
    <p:extLst>
      <p:ext uri="{BB962C8B-B14F-4D97-AF65-F5344CB8AC3E}">
        <p14:creationId xmlns:p14="http://schemas.microsoft.com/office/powerpoint/2010/main" val="4987629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0" y="96745"/>
            <a:ext cx="737627" cy="1226978"/>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Freeform 19">
            <a:extLst>
              <a:ext uri="{FF2B5EF4-FFF2-40B4-BE49-F238E27FC236}">
                <a16:creationId xmlns:a16="http://schemas.microsoft.com/office/drawing/2014/main" xmlns="" id="{325DD796-4CFF-51BD-4E04-CB8742A43098}"/>
              </a:ext>
            </a:extLst>
          </p:cNvPr>
          <p:cNvSpPr/>
          <p:nvPr/>
        </p:nvSpPr>
        <p:spPr>
          <a:xfrm rot="-575628">
            <a:off x="16856723" y="-132807"/>
            <a:ext cx="1551763" cy="1686081"/>
          </a:xfrm>
          <a:custGeom>
            <a:avLst/>
            <a:gdLst/>
            <a:ahLst/>
            <a:cxnLst/>
            <a:rect l="l" t="t" r="r" b="b"/>
            <a:pathLst>
              <a:path w="841600" h="854022">
                <a:moveTo>
                  <a:pt x="0" y="0"/>
                </a:moveTo>
                <a:lnTo>
                  <a:pt x="841599" y="0"/>
                </a:lnTo>
                <a:lnTo>
                  <a:pt x="841599" y="854022"/>
                </a:lnTo>
                <a:lnTo>
                  <a:pt x="0" y="8540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6" name="Plaque 25">
            <a:extLst>
              <a:ext uri="{FF2B5EF4-FFF2-40B4-BE49-F238E27FC236}">
                <a16:creationId xmlns:a16="http://schemas.microsoft.com/office/drawing/2014/main" xmlns="" id="{86CE7786-51A7-895E-6A10-0C8E058FB6B7}"/>
              </a:ext>
            </a:extLst>
          </p:cNvPr>
          <p:cNvSpPr/>
          <p:nvPr/>
        </p:nvSpPr>
        <p:spPr>
          <a:xfrm>
            <a:off x="8238971" y="5753100"/>
            <a:ext cx="9186779" cy="4038600"/>
          </a:xfrm>
          <a:prstGeom prst="plaque">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1"/>
                </a:solidFill>
                <a:latin typeface="Arial" panose="020B0604020202020204" pitchFamily="34" charset="0"/>
                <a:ea typeface="Calibri" panose="020F0502020204030204" pitchFamily="34" charset="0"/>
                <a:cs typeface="Arial" panose="020B0604020202020204" pitchFamily="34" charset="0"/>
              </a:rPr>
              <a:t>Trong câu chuyện </a:t>
            </a:r>
            <a:r>
              <a:rPr lang="vi-VN" sz="3800" b="1">
                <a:solidFill>
                  <a:schemeClr val="tx1"/>
                </a:solidFill>
                <a:latin typeface="Arial" panose="020B0604020202020204" pitchFamily="34" charset="0"/>
                <a:ea typeface="Calibri" panose="020F0502020204030204" pitchFamily="34" charset="0"/>
                <a:cs typeface="Arial" panose="020B0604020202020204" pitchFamily="34" charset="0"/>
              </a:rPr>
              <a:t>“Chuyến du lịch thú vị”</a:t>
            </a:r>
            <a:r>
              <a:rPr lang="vi-VN" sz="3800">
                <a:solidFill>
                  <a:schemeClr val="tx1"/>
                </a:solidFill>
                <a:latin typeface="Arial" panose="020B0604020202020204" pitchFamily="34" charset="0"/>
                <a:ea typeface="Calibri" panose="020F0502020204030204" pitchFamily="34" charset="0"/>
                <a:cs typeface="Arial" panose="020B0604020202020204" pitchFamily="34" charset="0"/>
              </a:rPr>
              <a:t>, dấu gạch ngang </a:t>
            </a:r>
            <a:r>
              <a:rPr lang="vi-VN" sz="3800">
                <a:solidFill>
                  <a:srgbClr val="FF0000"/>
                </a:solidFill>
                <a:latin typeface="Arial" panose="020B0604020202020204" pitchFamily="34" charset="0"/>
                <a:ea typeface="Calibri" panose="020F0502020204030204" pitchFamily="34" charset="0"/>
                <a:cs typeface="Arial" panose="020B0604020202020204" pitchFamily="34" charset="0"/>
              </a:rPr>
              <a:t>được đặt ở đầu dòng để đánh dấu lời nói trực tiếp của nhân vật.</a:t>
            </a:r>
          </a:p>
        </p:txBody>
      </p:sp>
      <p:sp>
        <p:nvSpPr>
          <p:cNvPr id="27" name="Plaque 26">
            <a:extLst>
              <a:ext uri="{FF2B5EF4-FFF2-40B4-BE49-F238E27FC236}">
                <a16:creationId xmlns:a16="http://schemas.microsoft.com/office/drawing/2014/main" xmlns="" id="{C86FD75F-4913-C171-9A45-88040D72E3D8}"/>
              </a:ext>
            </a:extLst>
          </p:cNvPr>
          <p:cNvSpPr/>
          <p:nvPr/>
        </p:nvSpPr>
        <p:spPr>
          <a:xfrm>
            <a:off x="8238971" y="1323723"/>
            <a:ext cx="9186779" cy="3591177"/>
          </a:xfrm>
          <a:prstGeom prst="plaque">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Câu hỏi 1: </a:t>
            </a:r>
            <a:r>
              <a:rPr lang="vi-VN" sz="3800">
                <a:solidFill>
                  <a:schemeClr val="tx1"/>
                </a:solidFill>
                <a:latin typeface="Arial" panose="020B0604020202020204" pitchFamily="34" charset="0"/>
                <a:ea typeface="Calibri" panose="020F0502020204030204" pitchFamily="34" charset="0"/>
                <a:cs typeface="Arial" panose="020B0604020202020204" pitchFamily="34" charset="0"/>
              </a:rPr>
              <a:t>Dấu gạch ngang được sử dụng trong câu chuyện </a:t>
            </a:r>
            <a:r>
              <a:rPr lang="vi-VN" sz="3800" b="1">
                <a:solidFill>
                  <a:schemeClr val="tx1"/>
                </a:solidFill>
                <a:latin typeface="Arial" panose="020B0604020202020204" pitchFamily="34" charset="0"/>
                <a:ea typeface="Calibri" panose="020F0502020204030204" pitchFamily="34" charset="0"/>
                <a:cs typeface="Arial" panose="020B0604020202020204" pitchFamily="34" charset="0"/>
              </a:rPr>
              <a:t>“Chuyến du lịch thú vị”</a:t>
            </a:r>
            <a:r>
              <a:rPr lang="vi-VN" sz="3800">
                <a:solidFill>
                  <a:schemeClr val="tx1"/>
                </a:solidFill>
                <a:latin typeface="Arial" panose="020B0604020202020204" pitchFamily="34" charset="0"/>
                <a:ea typeface="Calibri" panose="020F0502020204030204" pitchFamily="34" charset="0"/>
                <a:cs typeface="Arial" panose="020B0604020202020204" pitchFamily="34" charset="0"/>
              </a:rPr>
              <a:t> có công dụng gì?</a:t>
            </a:r>
          </a:p>
        </p:txBody>
      </p:sp>
      <p:cxnSp>
        <p:nvCxnSpPr>
          <p:cNvPr id="28" name="Straight Arrow Connector 27">
            <a:extLst>
              <a:ext uri="{FF2B5EF4-FFF2-40B4-BE49-F238E27FC236}">
                <a16:creationId xmlns:a16="http://schemas.microsoft.com/office/drawing/2014/main" xmlns="" id="{D5DEAF74-01F1-FC02-8BF3-0904904F3C9A}"/>
              </a:ext>
            </a:extLst>
          </p:cNvPr>
          <p:cNvCxnSpPr>
            <a:cxnSpLocks/>
            <a:stCxn id="27" idx="2"/>
            <a:endCxn id="26" idx="0"/>
          </p:cNvCxnSpPr>
          <p:nvPr/>
        </p:nvCxnSpPr>
        <p:spPr>
          <a:xfrm>
            <a:off x="12832361" y="4914900"/>
            <a:ext cx="0" cy="838200"/>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ular Callout 13">
            <a:extLst>
              <a:ext uri="{FF2B5EF4-FFF2-40B4-BE49-F238E27FC236}">
                <a16:creationId xmlns:a16="http://schemas.microsoft.com/office/drawing/2014/main" xmlns="" id="{EBB5131C-A9E5-B15A-718F-546DC5334491}"/>
              </a:ext>
            </a:extLst>
          </p:cNvPr>
          <p:cNvSpPr/>
          <p:nvPr/>
        </p:nvSpPr>
        <p:spPr>
          <a:xfrm>
            <a:off x="862250" y="1323723"/>
            <a:ext cx="6100742" cy="2448177"/>
          </a:xfrm>
          <a:prstGeom prst="wedgeRoundRectCallout">
            <a:avLst>
              <a:gd name="adj1" fmla="val -13492"/>
              <a:gd name="adj2" fmla="val 102774"/>
              <a:gd name="adj3" fmla="val 16667"/>
            </a:avLst>
          </a:prstGeom>
          <a:solidFill>
            <a:schemeClr val="bg1"/>
          </a:solidFill>
          <a:ln w="38100">
            <a:solidFill>
              <a:schemeClr val="accent5">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2">
                    <a:lumMod val="50000"/>
                  </a:schemeClr>
                </a:solidFill>
                <a:latin typeface="Arial" panose="020B0604020202020204" pitchFamily="34" charset="0"/>
                <a:cs typeface="Arial" panose="020B0604020202020204" pitchFamily="34" charset="0"/>
              </a:rPr>
              <a:t>LÀM VIỆC NHÓM</a:t>
            </a:r>
            <a:endParaRPr lang="en-US" sz="4400" b="1" dirty="0">
              <a:solidFill>
                <a:schemeClr val="tx2">
                  <a:lumMod val="50000"/>
                </a:schemeClr>
              </a:solidFill>
              <a:latin typeface="Arial" panose="020B0604020202020204" pitchFamily="34" charset="0"/>
              <a:cs typeface="Arial" panose="020B0604020202020204" pitchFamily="34" charset="0"/>
            </a:endParaRPr>
          </a:p>
        </p:txBody>
      </p:sp>
      <p:pic>
        <p:nvPicPr>
          <p:cNvPr id="30" name="Picture 29" descr="A picture containing toy, doll&#10;&#10;Description automatically generated">
            <a:extLst>
              <a:ext uri="{FF2B5EF4-FFF2-40B4-BE49-F238E27FC236}">
                <a16:creationId xmlns:a16="http://schemas.microsoft.com/office/drawing/2014/main" xmlns="" id="{E3475C5D-8A59-DD85-0E5E-B64E4479B6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5440135"/>
            <a:ext cx="4254467" cy="5012871"/>
          </a:xfrm>
          <a:prstGeom prst="rect">
            <a:avLst/>
          </a:prstGeom>
        </p:spPr>
      </p:pic>
      <p:sp>
        <p:nvSpPr>
          <p:cNvPr id="6" name="Freeform 6"/>
          <p:cNvSpPr/>
          <p:nvPr/>
        </p:nvSpPr>
        <p:spPr>
          <a:xfrm>
            <a:off x="17221200" y="8801100"/>
            <a:ext cx="1066800" cy="1347898"/>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381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2" name="Freeform 22"/>
          <p:cNvSpPr/>
          <p:nvPr/>
        </p:nvSpPr>
        <p:spPr>
          <a:xfrm>
            <a:off x="16262212" y="155651"/>
            <a:ext cx="1926226" cy="992006"/>
          </a:xfrm>
          <a:custGeom>
            <a:avLst/>
            <a:gdLst/>
            <a:ahLst/>
            <a:cxnLst/>
            <a:rect l="l" t="t" r="r" b="b"/>
            <a:pathLst>
              <a:path w="1926226" h="992006">
                <a:moveTo>
                  <a:pt x="0" y="0"/>
                </a:moveTo>
                <a:lnTo>
                  <a:pt x="1926227" y="0"/>
                </a:lnTo>
                <a:lnTo>
                  <a:pt x="1926227"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4" name="Freeform 24"/>
          <p:cNvSpPr/>
          <p:nvPr/>
        </p:nvSpPr>
        <p:spPr>
          <a:xfrm rot="-692351">
            <a:off x="80161" y="193972"/>
            <a:ext cx="993290" cy="901826"/>
          </a:xfrm>
          <a:custGeom>
            <a:avLst/>
            <a:gdLst/>
            <a:ahLst/>
            <a:cxnLst/>
            <a:rect l="l" t="t" r="r" b="b"/>
            <a:pathLst>
              <a:path w="1979588" h="1979588">
                <a:moveTo>
                  <a:pt x="0" y="0"/>
                </a:moveTo>
                <a:lnTo>
                  <a:pt x="1979588" y="0"/>
                </a:lnTo>
                <a:lnTo>
                  <a:pt x="1979588" y="1979588"/>
                </a:lnTo>
                <a:lnTo>
                  <a:pt x="0" y="19795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9" name="Group 7">
            <a:extLst>
              <a:ext uri="{FF2B5EF4-FFF2-40B4-BE49-F238E27FC236}">
                <a16:creationId xmlns:a16="http://schemas.microsoft.com/office/drawing/2014/main" xmlns="" id="{653452E1-2F2C-0E2C-C708-2924083B1F6B}"/>
              </a:ext>
            </a:extLst>
          </p:cNvPr>
          <p:cNvGrpSpPr>
            <a:grpSpLocks noChangeAspect="1"/>
          </p:cNvGrpSpPr>
          <p:nvPr/>
        </p:nvGrpSpPr>
        <p:grpSpPr>
          <a:xfrm>
            <a:off x="1028700" y="3951146"/>
            <a:ext cx="10078534" cy="5669104"/>
            <a:chOff x="0" y="0"/>
            <a:chExt cx="11289030" cy="6350000"/>
          </a:xfrm>
        </p:grpSpPr>
        <p:sp>
          <p:nvSpPr>
            <p:cNvPr id="30" name="Freeform 8">
              <a:extLst>
                <a:ext uri="{FF2B5EF4-FFF2-40B4-BE49-F238E27FC236}">
                  <a16:creationId xmlns:a16="http://schemas.microsoft.com/office/drawing/2014/main" xmlns="" id="{5A1F0677-99E9-8B3A-FDE3-B0899A1DEAD6}"/>
                </a:ext>
              </a:extLst>
            </p:cNvPr>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p:spPr>
          <p:txBody>
            <a:bodyPr/>
            <a:lstStyle/>
            <a:p>
              <a:endParaRPr lang="en-US">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xmlns="" id="{5CE2016F-A544-D272-035C-1F7940E73FDE}"/>
              </a:ext>
            </a:extLst>
          </p:cNvPr>
          <p:cNvGrpSpPr/>
          <p:nvPr/>
        </p:nvGrpSpPr>
        <p:grpSpPr>
          <a:xfrm rot="-348097">
            <a:off x="2871019" y="1574903"/>
            <a:ext cx="12138154" cy="6159331"/>
            <a:chOff x="0" y="0"/>
            <a:chExt cx="3190453" cy="1463594"/>
          </a:xfrm>
        </p:grpSpPr>
        <p:sp>
          <p:nvSpPr>
            <p:cNvPr id="32" name="Freeform 4">
              <a:extLst>
                <a:ext uri="{FF2B5EF4-FFF2-40B4-BE49-F238E27FC236}">
                  <a16:creationId xmlns:a16="http://schemas.microsoft.com/office/drawing/2014/main" xmlns="" id="{BE53FB6B-A7FD-C230-EE7F-2B2237B276F0}"/>
                </a:ext>
              </a:extLst>
            </p:cNvPr>
            <p:cNvSpPr/>
            <p:nvPr/>
          </p:nvSpPr>
          <p:spPr>
            <a:xfrm>
              <a:off x="0" y="0"/>
              <a:ext cx="3190453" cy="1463594"/>
            </a:xfrm>
            <a:custGeom>
              <a:avLst/>
              <a:gdLst/>
              <a:ahLst/>
              <a:cxnLst/>
              <a:rect l="l" t="t" r="r" b="b"/>
              <a:pathLst>
                <a:path w="3190453" h="1463594">
                  <a:moveTo>
                    <a:pt x="66427" y="0"/>
                  </a:moveTo>
                  <a:lnTo>
                    <a:pt x="3124026" y="0"/>
                  </a:lnTo>
                  <a:cubicBezTo>
                    <a:pt x="3141643" y="0"/>
                    <a:pt x="3158539" y="6999"/>
                    <a:pt x="3170997" y="19456"/>
                  </a:cubicBezTo>
                  <a:cubicBezTo>
                    <a:pt x="3183454" y="31913"/>
                    <a:pt x="3190453" y="48809"/>
                    <a:pt x="3190453" y="66427"/>
                  </a:cubicBezTo>
                  <a:lnTo>
                    <a:pt x="3190453" y="1397167"/>
                  </a:lnTo>
                  <a:cubicBezTo>
                    <a:pt x="3190453" y="1433854"/>
                    <a:pt x="3160712" y="1463594"/>
                    <a:pt x="3124026" y="1463594"/>
                  </a:cubicBezTo>
                  <a:lnTo>
                    <a:pt x="66427" y="1463594"/>
                  </a:lnTo>
                  <a:cubicBezTo>
                    <a:pt x="48809" y="1463594"/>
                    <a:pt x="31913" y="1456596"/>
                    <a:pt x="19456" y="1444138"/>
                  </a:cubicBezTo>
                  <a:cubicBezTo>
                    <a:pt x="6999" y="1431681"/>
                    <a:pt x="0" y="1414785"/>
                    <a:pt x="0" y="1397167"/>
                  </a:cubicBezTo>
                  <a:lnTo>
                    <a:pt x="0" y="66427"/>
                  </a:lnTo>
                  <a:cubicBezTo>
                    <a:pt x="0" y="48809"/>
                    <a:pt x="6999" y="31913"/>
                    <a:pt x="19456" y="19456"/>
                  </a:cubicBezTo>
                  <a:cubicBezTo>
                    <a:pt x="31913" y="6999"/>
                    <a:pt x="48809" y="0"/>
                    <a:pt x="66427" y="0"/>
                  </a:cubicBezTo>
                  <a:close/>
                </a:path>
              </a:pathLst>
            </a:custGeom>
            <a:solidFill>
              <a:schemeClr val="bg1"/>
            </a:solidFill>
            <a:ln w="66675">
              <a:solidFill>
                <a:srgbClr val="000000"/>
              </a:solidFill>
            </a:ln>
          </p:spPr>
          <p:txBody>
            <a:bodyPr/>
            <a:lstStyle/>
            <a:p>
              <a:endParaRPr lang="en-US">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A70E22E7-C3BB-E546-2877-B0B3E8D652A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xmlns="" id="{EEC96EC3-59C0-C1E2-99AE-54889BC0177E}"/>
              </a:ext>
            </a:extLst>
          </p:cNvPr>
          <p:cNvSpPr txBox="1"/>
          <p:nvPr/>
        </p:nvSpPr>
        <p:spPr>
          <a:xfrm>
            <a:off x="4786351" y="2604744"/>
            <a:ext cx="8221298" cy="4029501"/>
          </a:xfrm>
          <a:prstGeom prst="rect">
            <a:avLst/>
          </a:prstGeom>
          <a:noFill/>
        </p:spPr>
        <p:txBody>
          <a:bodyPr wrap="square">
            <a:spAutoFit/>
          </a:bodyPr>
          <a:lstStyle/>
          <a:p>
            <a:pPr algn="just">
              <a:lnSpc>
                <a:spcPct val="150000"/>
              </a:lnSpc>
            </a:pPr>
            <a:r>
              <a:rPr lang="vi-VN" sz="4400">
                <a:latin typeface="Arial" panose="020B0604020202020204" pitchFamily="34" charset="0"/>
                <a:ea typeface="Calibri" panose="020F0502020204030204" pitchFamily="34" charset="0"/>
                <a:cs typeface="Arial" panose="020B0604020202020204" pitchFamily="34" charset="0"/>
              </a:rPr>
              <a:t>Ngoài công dụng được nêu ở </a:t>
            </a:r>
            <a:r>
              <a:rPr lang="en-US" sz="4400" b="1">
                <a:latin typeface="Arial" panose="020B0604020202020204" pitchFamily="34" charset="0"/>
                <a:ea typeface="Calibri" panose="020F0502020204030204" pitchFamily="34" charset="0"/>
                <a:cs typeface="Arial" panose="020B0604020202020204" pitchFamily="34" charset="0"/>
              </a:rPr>
              <a:t>B</a:t>
            </a:r>
            <a:r>
              <a:rPr lang="vi-VN" sz="4400" b="1">
                <a:latin typeface="Arial" panose="020B0604020202020204" pitchFamily="34" charset="0"/>
                <a:ea typeface="Calibri" panose="020F0502020204030204" pitchFamily="34" charset="0"/>
                <a:cs typeface="Arial" panose="020B0604020202020204" pitchFamily="34" charset="0"/>
              </a:rPr>
              <a:t>ài tập 1</a:t>
            </a:r>
            <a:r>
              <a:rPr lang="vi-VN" sz="4400">
                <a:latin typeface="Arial" panose="020B0604020202020204" pitchFamily="34" charset="0"/>
                <a:ea typeface="Calibri" panose="020F0502020204030204" pitchFamily="34" charset="0"/>
                <a:cs typeface="Arial" panose="020B0604020202020204" pitchFamily="34" charset="0"/>
              </a:rPr>
              <a:t>, dấu gạch ngang còn có công dụng nào? Em hãy đưa ra ví dụ minh hoạ.</a:t>
            </a:r>
            <a:endParaRPr lang="en-US" sz="4400"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xmlns="" id="{0E4EF79E-E74A-2AF7-7BA8-9C4B9F9F5E00}"/>
              </a:ext>
            </a:extLst>
          </p:cNvPr>
          <p:cNvGrpSpPr/>
          <p:nvPr/>
        </p:nvGrpSpPr>
        <p:grpSpPr>
          <a:xfrm>
            <a:off x="12832049" y="6125038"/>
            <a:ext cx="4082046" cy="3055652"/>
            <a:chOff x="10854539" y="6009664"/>
            <a:chExt cx="4082046" cy="3055652"/>
          </a:xfrm>
        </p:grpSpPr>
        <p:grpSp>
          <p:nvGrpSpPr>
            <p:cNvPr id="36" name="Group 7">
              <a:extLst>
                <a:ext uri="{FF2B5EF4-FFF2-40B4-BE49-F238E27FC236}">
                  <a16:creationId xmlns:a16="http://schemas.microsoft.com/office/drawing/2014/main" xmlns="" id="{1C3ACC81-1F0C-D10D-51EB-21CF6871BFF7}"/>
                </a:ext>
              </a:extLst>
            </p:cNvPr>
            <p:cNvGrpSpPr/>
            <p:nvPr/>
          </p:nvGrpSpPr>
          <p:grpSpPr>
            <a:xfrm rot="317549">
              <a:off x="10854539" y="6009664"/>
              <a:ext cx="4082046" cy="3055652"/>
              <a:chOff x="-31654" y="-22368"/>
              <a:chExt cx="816154" cy="695468"/>
            </a:xfrm>
          </p:grpSpPr>
          <p:sp>
            <p:nvSpPr>
              <p:cNvPr id="38" name="Freeform 8">
                <a:extLst>
                  <a:ext uri="{FF2B5EF4-FFF2-40B4-BE49-F238E27FC236}">
                    <a16:creationId xmlns:a16="http://schemas.microsoft.com/office/drawing/2014/main" xmlns="" id="{2480F90C-7085-4D6D-E099-EB12FE9688D6}"/>
                  </a:ext>
                </a:extLst>
              </p:cNvPr>
              <p:cNvSpPr/>
              <p:nvPr/>
            </p:nvSpPr>
            <p:spPr>
              <a:xfrm>
                <a:off x="-31654" y="-22368"/>
                <a:ext cx="816154" cy="613210"/>
              </a:xfrm>
              <a:custGeom>
                <a:avLst/>
                <a:gdLst/>
                <a:ahLst/>
                <a:cxnLst/>
                <a:rect l="l" t="t" r="r" b="b"/>
                <a:pathLst>
                  <a:path w="756200" h="571328">
                    <a:moveTo>
                      <a:pt x="408098" y="13191"/>
                    </a:moveTo>
                    <a:lnTo>
                      <a:pt x="408098" y="13191"/>
                    </a:lnTo>
                    <a:cubicBezTo>
                      <a:pt x="425821" y="32513"/>
                      <a:pt x="454263" y="37625"/>
                      <a:pt x="477605" y="25684"/>
                    </a:cubicBezTo>
                    <a:lnTo>
                      <a:pt x="489470" y="19614"/>
                    </a:lnTo>
                    <a:cubicBezTo>
                      <a:pt x="498447" y="15022"/>
                      <a:pt x="508990" y="14615"/>
                      <a:pt x="518295" y="18502"/>
                    </a:cubicBezTo>
                    <a:cubicBezTo>
                      <a:pt x="527599" y="22388"/>
                      <a:pt x="534720" y="30175"/>
                      <a:pt x="537762" y="39788"/>
                    </a:cubicBezTo>
                    <a:lnTo>
                      <a:pt x="537762" y="39788"/>
                    </a:lnTo>
                    <a:cubicBezTo>
                      <a:pt x="544762" y="61906"/>
                      <a:pt x="567044" y="75433"/>
                      <a:pt x="589896" y="71439"/>
                    </a:cubicBezTo>
                    <a:lnTo>
                      <a:pt x="613675" y="67283"/>
                    </a:lnTo>
                    <a:cubicBezTo>
                      <a:pt x="622650" y="65715"/>
                      <a:pt x="631824" y="68635"/>
                      <a:pt x="638240" y="75103"/>
                    </a:cubicBezTo>
                    <a:cubicBezTo>
                      <a:pt x="644657" y="81571"/>
                      <a:pt x="647503" y="90769"/>
                      <a:pt x="645863" y="99730"/>
                    </a:cubicBezTo>
                    <a:lnTo>
                      <a:pt x="645863" y="99730"/>
                    </a:lnTo>
                    <a:cubicBezTo>
                      <a:pt x="644005" y="109882"/>
                      <a:pt x="646460" y="120348"/>
                      <a:pt x="652639" y="128613"/>
                    </a:cubicBezTo>
                    <a:cubicBezTo>
                      <a:pt x="658818" y="136879"/>
                      <a:pt x="668162" y="142196"/>
                      <a:pt x="678424" y="143287"/>
                    </a:cubicBezTo>
                    <a:lnTo>
                      <a:pt x="700523" y="145635"/>
                    </a:lnTo>
                    <a:cubicBezTo>
                      <a:pt x="709339" y="146572"/>
                      <a:pt x="716978" y="152156"/>
                      <a:pt x="720547" y="160271"/>
                    </a:cubicBezTo>
                    <a:cubicBezTo>
                      <a:pt x="724116" y="168386"/>
                      <a:pt x="723068" y="177790"/>
                      <a:pt x="717800" y="184920"/>
                    </a:cubicBezTo>
                    <a:lnTo>
                      <a:pt x="717800" y="184920"/>
                    </a:lnTo>
                    <a:cubicBezTo>
                      <a:pt x="711615" y="193293"/>
                      <a:pt x="709616" y="204042"/>
                      <a:pt x="712377" y="214078"/>
                    </a:cubicBezTo>
                    <a:cubicBezTo>
                      <a:pt x="715138" y="224115"/>
                      <a:pt x="722354" y="232328"/>
                      <a:pt x="731952" y="236359"/>
                    </a:cubicBezTo>
                    <a:lnTo>
                      <a:pt x="740300" y="239865"/>
                    </a:lnTo>
                    <a:cubicBezTo>
                      <a:pt x="748860" y="243459"/>
                      <a:pt x="754702" y="251524"/>
                      <a:pt x="755451" y="260777"/>
                    </a:cubicBezTo>
                    <a:cubicBezTo>
                      <a:pt x="756200" y="270030"/>
                      <a:pt x="751730" y="278929"/>
                      <a:pt x="743860" y="283853"/>
                    </a:cubicBezTo>
                    <a:lnTo>
                      <a:pt x="741820" y="285130"/>
                    </a:lnTo>
                    <a:cubicBezTo>
                      <a:pt x="732669" y="290855"/>
                      <a:pt x="726728" y="300538"/>
                      <a:pt x="725770" y="311290"/>
                    </a:cubicBezTo>
                    <a:cubicBezTo>
                      <a:pt x="724811" y="322042"/>
                      <a:pt x="728946" y="332623"/>
                      <a:pt x="736940" y="339876"/>
                    </a:cubicBezTo>
                    <a:lnTo>
                      <a:pt x="736940" y="339876"/>
                    </a:lnTo>
                    <a:cubicBezTo>
                      <a:pt x="743606" y="345924"/>
                      <a:pt x="746406" y="355147"/>
                      <a:pt x="744228" y="363880"/>
                    </a:cubicBezTo>
                    <a:cubicBezTo>
                      <a:pt x="742050" y="372612"/>
                      <a:pt x="735246" y="379440"/>
                      <a:pt x="726522" y="381649"/>
                    </a:cubicBezTo>
                    <a:lnTo>
                      <a:pt x="710330" y="385749"/>
                    </a:lnTo>
                    <a:cubicBezTo>
                      <a:pt x="700400" y="388264"/>
                      <a:pt x="692086" y="395030"/>
                      <a:pt x="687607" y="404241"/>
                    </a:cubicBezTo>
                    <a:cubicBezTo>
                      <a:pt x="683127" y="413452"/>
                      <a:pt x="682939" y="424170"/>
                      <a:pt x="687093" y="433533"/>
                    </a:cubicBezTo>
                    <a:lnTo>
                      <a:pt x="687093" y="433533"/>
                    </a:lnTo>
                    <a:cubicBezTo>
                      <a:pt x="690700" y="441665"/>
                      <a:pt x="689872" y="451080"/>
                      <a:pt x="684899" y="458457"/>
                    </a:cubicBezTo>
                    <a:cubicBezTo>
                      <a:pt x="679926" y="465833"/>
                      <a:pt x="671509" y="470133"/>
                      <a:pt x="662618" y="469838"/>
                    </a:cubicBezTo>
                    <a:lnTo>
                      <a:pt x="637784" y="469016"/>
                    </a:lnTo>
                    <a:cubicBezTo>
                      <a:pt x="615653" y="468284"/>
                      <a:pt x="596939" y="485257"/>
                      <a:pt x="595514" y="507355"/>
                    </a:cubicBezTo>
                    <a:lnTo>
                      <a:pt x="595514" y="507355"/>
                    </a:lnTo>
                    <a:cubicBezTo>
                      <a:pt x="594902" y="516850"/>
                      <a:pt x="589929" y="525527"/>
                      <a:pt x="582044" y="530853"/>
                    </a:cubicBezTo>
                    <a:cubicBezTo>
                      <a:pt x="574160" y="536179"/>
                      <a:pt x="564254" y="537555"/>
                      <a:pt x="555217" y="534579"/>
                    </a:cubicBezTo>
                    <a:lnTo>
                      <a:pt x="536097" y="528281"/>
                    </a:lnTo>
                    <a:cubicBezTo>
                      <a:pt x="512711" y="520579"/>
                      <a:pt x="487115" y="530186"/>
                      <a:pt x="474573" y="551375"/>
                    </a:cubicBezTo>
                    <a:lnTo>
                      <a:pt x="474573" y="551375"/>
                    </a:lnTo>
                    <a:cubicBezTo>
                      <a:pt x="469098" y="560625"/>
                      <a:pt x="459949" y="567112"/>
                      <a:pt x="449409" y="569220"/>
                    </a:cubicBezTo>
                    <a:cubicBezTo>
                      <a:pt x="438869" y="571328"/>
                      <a:pt x="427929" y="568857"/>
                      <a:pt x="419318" y="562424"/>
                    </a:cubicBezTo>
                    <a:lnTo>
                      <a:pt x="415598" y="559646"/>
                    </a:lnTo>
                    <a:cubicBezTo>
                      <a:pt x="393359" y="543033"/>
                      <a:pt x="362841" y="543033"/>
                      <a:pt x="340602" y="559646"/>
                    </a:cubicBezTo>
                    <a:lnTo>
                      <a:pt x="336883" y="562424"/>
                    </a:lnTo>
                    <a:cubicBezTo>
                      <a:pt x="328271" y="568857"/>
                      <a:pt x="317331" y="571328"/>
                      <a:pt x="306791" y="569220"/>
                    </a:cubicBezTo>
                    <a:cubicBezTo>
                      <a:pt x="296251" y="567112"/>
                      <a:pt x="287102" y="560625"/>
                      <a:pt x="281627" y="551375"/>
                    </a:cubicBezTo>
                    <a:lnTo>
                      <a:pt x="281627" y="551375"/>
                    </a:lnTo>
                    <a:cubicBezTo>
                      <a:pt x="269085" y="530186"/>
                      <a:pt x="243489" y="520579"/>
                      <a:pt x="220103" y="528281"/>
                    </a:cubicBezTo>
                    <a:lnTo>
                      <a:pt x="200983" y="534579"/>
                    </a:lnTo>
                    <a:cubicBezTo>
                      <a:pt x="191946" y="537555"/>
                      <a:pt x="182040" y="536179"/>
                      <a:pt x="174156" y="530853"/>
                    </a:cubicBezTo>
                    <a:cubicBezTo>
                      <a:pt x="166271" y="525527"/>
                      <a:pt x="161298" y="516850"/>
                      <a:pt x="160686" y="507355"/>
                    </a:cubicBezTo>
                    <a:lnTo>
                      <a:pt x="160686" y="507355"/>
                    </a:lnTo>
                    <a:cubicBezTo>
                      <a:pt x="159261" y="485257"/>
                      <a:pt x="140547" y="468284"/>
                      <a:pt x="118416" y="469016"/>
                    </a:cubicBezTo>
                    <a:lnTo>
                      <a:pt x="93583" y="469838"/>
                    </a:lnTo>
                    <a:cubicBezTo>
                      <a:pt x="84691" y="470133"/>
                      <a:pt x="76274" y="465833"/>
                      <a:pt x="71301" y="458457"/>
                    </a:cubicBezTo>
                    <a:cubicBezTo>
                      <a:pt x="66329" y="451080"/>
                      <a:pt x="65500" y="441665"/>
                      <a:pt x="69107" y="433533"/>
                    </a:cubicBezTo>
                    <a:lnTo>
                      <a:pt x="69107" y="433533"/>
                    </a:lnTo>
                    <a:cubicBezTo>
                      <a:pt x="73261" y="424170"/>
                      <a:pt x="73072" y="413452"/>
                      <a:pt x="68593" y="404241"/>
                    </a:cubicBezTo>
                    <a:cubicBezTo>
                      <a:pt x="64114" y="395030"/>
                      <a:pt x="55799" y="388264"/>
                      <a:pt x="45870" y="385749"/>
                    </a:cubicBezTo>
                    <a:lnTo>
                      <a:pt x="29679" y="381649"/>
                    </a:lnTo>
                    <a:cubicBezTo>
                      <a:pt x="20954" y="379440"/>
                      <a:pt x="14150" y="372612"/>
                      <a:pt x="11972" y="363880"/>
                    </a:cubicBezTo>
                    <a:cubicBezTo>
                      <a:pt x="9794" y="355147"/>
                      <a:pt x="12594" y="345924"/>
                      <a:pt x="19260" y="339876"/>
                    </a:cubicBezTo>
                    <a:lnTo>
                      <a:pt x="19260" y="339876"/>
                    </a:lnTo>
                    <a:cubicBezTo>
                      <a:pt x="27254" y="332623"/>
                      <a:pt x="31389" y="322042"/>
                      <a:pt x="30430" y="311290"/>
                    </a:cubicBezTo>
                    <a:cubicBezTo>
                      <a:pt x="29472" y="300538"/>
                      <a:pt x="23531" y="290855"/>
                      <a:pt x="14380" y="285130"/>
                    </a:cubicBezTo>
                    <a:lnTo>
                      <a:pt x="12340" y="283853"/>
                    </a:lnTo>
                    <a:cubicBezTo>
                      <a:pt x="4470" y="278929"/>
                      <a:pt x="0" y="270030"/>
                      <a:pt x="749" y="260777"/>
                    </a:cubicBezTo>
                    <a:cubicBezTo>
                      <a:pt x="1497" y="251524"/>
                      <a:pt x="7340" y="243459"/>
                      <a:pt x="15900" y="239865"/>
                    </a:cubicBezTo>
                    <a:lnTo>
                      <a:pt x="24248" y="236359"/>
                    </a:lnTo>
                    <a:cubicBezTo>
                      <a:pt x="33846" y="232329"/>
                      <a:pt x="41062" y="224115"/>
                      <a:pt x="43823" y="214078"/>
                    </a:cubicBezTo>
                    <a:cubicBezTo>
                      <a:pt x="46584" y="204042"/>
                      <a:pt x="44585" y="193293"/>
                      <a:pt x="38399" y="184920"/>
                    </a:cubicBezTo>
                    <a:lnTo>
                      <a:pt x="38399" y="184920"/>
                    </a:lnTo>
                    <a:cubicBezTo>
                      <a:pt x="33132" y="177790"/>
                      <a:pt x="32084" y="168386"/>
                      <a:pt x="35653" y="160271"/>
                    </a:cubicBezTo>
                    <a:cubicBezTo>
                      <a:pt x="39221" y="152156"/>
                      <a:pt x="46861" y="146572"/>
                      <a:pt x="55676" y="145635"/>
                    </a:cubicBezTo>
                    <a:lnTo>
                      <a:pt x="77776" y="143287"/>
                    </a:lnTo>
                    <a:cubicBezTo>
                      <a:pt x="88038" y="142196"/>
                      <a:pt x="97382" y="136879"/>
                      <a:pt x="103561" y="128613"/>
                    </a:cubicBezTo>
                    <a:cubicBezTo>
                      <a:pt x="109740" y="120348"/>
                      <a:pt x="112195" y="109882"/>
                      <a:pt x="110337" y="99730"/>
                    </a:cubicBezTo>
                    <a:lnTo>
                      <a:pt x="110337" y="99730"/>
                    </a:lnTo>
                    <a:cubicBezTo>
                      <a:pt x="108697" y="90769"/>
                      <a:pt x="111543" y="81571"/>
                      <a:pt x="117960" y="75103"/>
                    </a:cubicBezTo>
                    <a:cubicBezTo>
                      <a:pt x="124376" y="68635"/>
                      <a:pt x="133550" y="65715"/>
                      <a:pt x="142525" y="67283"/>
                    </a:cubicBezTo>
                    <a:lnTo>
                      <a:pt x="166304" y="71439"/>
                    </a:lnTo>
                    <a:cubicBezTo>
                      <a:pt x="189156" y="75433"/>
                      <a:pt x="211438" y="61906"/>
                      <a:pt x="218438" y="39788"/>
                    </a:cubicBezTo>
                    <a:lnTo>
                      <a:pt x="218438" y="39788"/>
                    </a:lnTo>
                    <a:cubicBezTo>
                      <a:pt x="221480" y="30175"/>
                      <a:pt x="228601" y="22388"/>
                      <a:pt x="237905" y="18502"/>
                    </a:cubicBezTo>
                    <a:cubicBezTo>
                      <a:pt x="247210" y="14615"/>
                      <a:pt x="257753" y="15022"/>
                      <a:pt x="266730" y="19614"/>
                    </a:cubicBezTo>
                    <a:lnTo>
                      <a:pt x="278595" y="25684"/>
                    </a:lnTo>
                    <a:cubicBezTo>
                      <a:pt x="301937" y="37625"/>
                      <a:pt x="330379" y="32513"/>
                      <a:pt x="348102" y="13191"/>
                    </a:cubicBezTo>
                    <a:lnTo>
                      <a:pt x="348102" y="13191"/>
                    </a:lnTo>
                    <a:cubicBezTo>
                      <a:pt x="355812" y="4785"/>
                      <a:pt x="366694" y="0"/>
                      <a:pt x="378100" y="0"/>
                    </a:cubicBezTo>
                    <a:cubicBezTo>
                      <a:pt x="389506" y="0"/>
                      <a:pt x="400388" y="4785"/>
                      <a:pt x="408098" y="13191"/>
                    </a:cubicBezTo>
                    <a:close/>
                  </a:path>
                </a:pathLst>
              </a:custGeom>
              <a:solidFill>
                <a:schemeClr val="accent2">
                  <a:lumMod val="75000"/>
                </a:schemeClr>
              </a:solidFill>
              <a:ln w="57150">
                <a:solidFill>
                  <a:srgbClr val="000000"/>
                </a:solidFill>
              </a:ln>
            </p:spPr>
            <p:txBody>
              <a:bodyPr/>
              <a:lstStyle/>
              <a:p>
                <a:endParaRPr lang="en-US">
                  <a:latin typeface="Arial" panose="020B0604020202020204" pitchFamily="34" charset="0"/>
                  <a:cs typeface="Arial" panose="020B0604020202020204" pitchFamily="34" charset="0"/>
                </a:endParaRPr>
              </a:p>
            </p:txBody>
          </p:sp>
          <p:sp>
            <p:nvSpPr>
              <p:cNvPr id="39" name="TextBox 9">
                <a:extLst>
                  <a:ext uri="{FF2B5EF4-FFF2-40B4-BE49-F238E27FC236}">
                    <a16:creationId xmlns:a16="http://schemas.microsoft.com/office/drawing/2014/main" xmlns="" id="{D3861DF5-D278-71AF-E296-5D098FA0B5D0}"/>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xmlns="" id="{E315AB74-A06E-8E11-C4D6-EE33A6466603}"/>
                </a:ext>
              </a:extLst>
            </p:cNvPr>
            <p:cNvSpPr txBox="1"/>
            <p:nvPr/>
          </p:nvSpPr>
          <p:spPr>
            <a:xfrm>
              <a:off x="11112020" y="6926666"/>
              <a:ext cx="3600419" cy="861774"/>
            </a:xfrm>
            <a:prstGeom prst="rect">
              <a:avLst/>
            </a:prstGeom>
            <a:noFill/>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 Câu hỏi 2</a:t>
              </a:r>
              <a:endParaRPr lang="en-US" sz="4800" dirty="0">
                <a:solidFill>
                  <a:schemeClr val="bg1"/>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xmlns="" id="{F7A5EE2B-BA4F-FD06-FFA6-CE22D90B15C3}"/>
              </a:ext>
            </a:extLst>
          </p:cNvPr>
          <p:cNvGrpSpPr/>
          <p:nvPr/>
        </p:nvGrpSpPr>
        <p:grpSpPr>
          <a:xfrm>
            <a:off x="-533400" y="5905500"/>
            <a:ext cx="4685112" cy="4381500"/>
            <a:chOff x="-581334" y="1088841"/>
            <a:chExt cx="7489303" cy="6716676"/>
          </a:xfrm>
        </p:grpSpPr>
        <p:sp>
          <p:nvSpPr>
            <p:cNvPr id="41" name="Freeform 8">
              <a:extLst>
                <a:ext uri="{FF2B5EF4-FFF2-40B4-BE49-F238E27FC236}">
                  <a16:creationId xmlns:a16="http://schemas.microsoft.com/office/drawing/2014/main" xmlns="" id="{8B9C8EE8-A9D9-A261-AE1F-BA99CB574031}"/>
                </a:ext>
              </a:extLst>
            </p:cNvPr>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2" name="Group 9">
              <a:extLst>
                <a:ext uri="{FF2B5EF4-FFF2-40B4-BE49-F238E27FC236}">
                  <a16:creationId xmlns:a16="http://schemas.microsoft.com/office/drawing/2014/main" xmlns="" id="{08E148A5-2B05-D68E-E1F6-40C3B77D94CA}"/>
                </a:ext>
              </a:extLst>
            </p:cNvPr>
            <p:cNvGrpSpPr/>
            <p:nvPr/>
          </p:nvGrpSpPr>
          <p:grpSpPr>
            <a:xfrm>
              <a:off x="0" y="6683643"/>
              <a:ext cx="6907969" cy="1121874"/>
              <a:chOff x="0" y="0"/>
              <a:chExt cx="1819383" cy="295473"/>
            </a:xfrm>
          </p:grpSpPr>
          <p:sp>
            <p:nvSpPr>
              <p:cNvPr id="43" name="Freeform 10">
                <a:extLst>
                  <a:ext uri="{FF2B5EF4-FFF2-40B4-BE49-F238E27FC236}">
                    <a16:creationId xmlns:a16="http://schemas.microsoft.com/office/drawing/2014/main" xmlns="" id="{B91FFBA5-7F88-C7CB-3381-6F1D6034EED6}"/>
                  </a:ext>
                </a:extLst>
              </p:cNvPr>
              <p:cNvSpPr/>
              <p:nvPr/>
            </p:nvSpPr>
            <p:spPr>
              <a:xfrm>
                <a:off x="0" y="0"/>
                <a:ext cx="1819383"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endParaRPr lang="en-US">
                  <a:latin typeface="Arial" panose="020B0604020202020204" pitchFamily="34" charset="0"/>
                  <a:cs typeface="Arial" panose="020B0604020202020204" pitchFamily="34" charset="0"/>
                </a:endParaRPr>
              </a:p>
            </p:txBody>
          </p:sp>
          <p:sp>
            <p:nvSpPr>
              <p:cNvPr id="44" name="TextBox 11">
                <a:extLst>
                  <a:ext uri="{FF2B5EF4-FFF2-40B4-BE49-F238E27FC236}">
                    <a16:creationId xmlns:a16="http://schemas.microsoft.com/office/drawing/2014/main" xmlns="" id="{306DA2B6-AE2D-05EC-C41B-33D3A23AFCF2}"/>
                  </a:ext>
                </a:extLst>
              </p:cNvPr>
              <p:cNvSpPr txBox="1"/>
              <p:nvPr/>
            </p:nvSpPr>
            <p:spPr>
              <a:xfrm>
                <a:off x="0" y="-47625"/>
                <a:ext cx="812800" cy="860425"/>
              </a:xfrm>
              <a:prstGeom prst="rect">
                <a:avLst/>
              </a:prstGeom>
            </p:spPr>
            <p:txBody>
              <a:bodyPr lIns="50800" tIns="50800" rIns="50800" bIns="50800" rtlCol="0" anchor="ctr"/>
              <a:lstStyle/>
              <a:p>
                <a:pPr algn="ctr">
                  <a:lnSpc>
                    <a:spcPts val="1960"/>
                  </a:lnSpc>
                </a:pPr>
                <a:endParaRPr>
                  <a:latin typeface="Arial" panose="020B0604020202020204" pitchFamily="34" charset="0"/>
                  <a:cs typeface="Arial" panose="020B0604020202020204" pitchFamily="34" charset="0"/>
                </a:endParaRPr>
              </a:p>
            </p:txBody>
          </p:sp>
        </p:grpSp>
      </p:grpSp>
      <p:sp>
        <p:nvSpPr>
          <p:cNvPr id="46" name="Freeform 32">
            <a:extLst>
              <a:ext uri="{FF2B5EF4-FFF2-40B4-BE49-F238E27FC236}">
                <a16:creationId xmlns:a16="http://schemas.microsoft.com/office/drawing/2014/main" xmlns="" id="{23471F4C-21C5-88ED-CA77-8A63EAF74CA1}"/>
              </a:ext>
            </a:extLst>
          </p:cNvPr>
          <p:cNvSpPr/>
          <p:nvPr/>
        </p:nvSpPr>
        <p:spPr>
          <a:xfrm rot="1008531">
            <a:off x="13376141" y="192764"/>
            <a:ext cx="2110134" cy="1909787"/>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6178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52B55881-38B2-1145-DB81-B91ACE934A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6514">
            <a:off x="16651164" y="-156338"/>
            <a:ext cx="1655986" cy="1692576"/>
          </a:xfrm>
          <a:prstGeom prst="rect">
            <a:avLst/>
          </a:prstGeom>
        </p:spPr>
      </p:pic>
      <p:sp>
        <p:nvSpPr>
          <p:cNvPr id="5" name="Arrow: Pentagon 4">
            <a:extLst>
              <a:ext uri="{FF2B5EF4-FFF2-40B4-BE49-F238E27FC236}">
                <a16:creationId xmlns:a16="http://schemas.microsoft.com/office/drawing/2014/main" xmlns="" id="{876E393F-A089-2BAD-9C49-3C9176055D5E}"/>
              </a:ext>
            </a:extLst>
          </p:cNvPr>
          <p:cNvSpPr/>
          <p:nvPr/>
        </p:nvSpPr>
        <p:spPr>
          <a:xfrm>
            <a:off x="0" y="647700"/>
            <a:ext cx="8229600" cy="1371600"/>
          </a:xfrm>
          <a:prstGeom prst="homePlate">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latin typeface="Arial" panose="020B0604020202020204" pitchFamily="34" charset="0"/>
                <a:cs typeface="Arial" panose="020B0604020202020204" pitchFamily="34" charset="0"/>
              </a:rPr>
              <a:t>CÂU TRẢ LỜI</a:t>
            </a:r>
          </a:p>
        </p:txBody>
      </p:sp>
      <p:sp>
        <p:nvSpPr>
          <p:cNvPr id="8" name="Freeform 3">
            <a:extLst>
              <a:ext uri="{FF2B5EF4-FFF2-40B4-BE49-F238E27FC236}">
                <a16:creationId xmlns:a16="http://schemas.microsoft.com/office/drawing/2014/main" xmlns="" id="{0B281D20-A47B-5564-035E-768B20C4D4E5}"/>
              </a:ext>
            </a:extLst>
          </p:cNvPr>
          <p:cNvSpPr/>
          <p:nvPr/>
        </p:nvSpPr>
        <p:spPr>
          <a:xfrm>
            <a:off x="788788" y="2686750"/>
            <a:ext cx="16508612" cy="6952550"/>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r>
              <a:rPr lang="en-US">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xmlns="" id="{2345AF26-2706-D5D6-BB78-2959026B1C81}"/>
              </a:ext>
            </a:extLst>
          </p:cNvPr>
          <p:cNvSpPr txBox="1"/>
          <p:nvPr/>
        </p:nvSpPr>
        <p:spPr>
          <a:xfrm>
            <a:off x="7002584" y="2894789"/>
            <a:ext cx="9685215" cy="6441572"/>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Ngoài công dụng ở </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Bài tập 1</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d</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ấu gạch ngang còn được dùng để đánh dấu các ý liệt kê.</a:t>
            </a:r>
          </a:p>
          <a:p>
            <a:pPr marL="571500" indent="-571500" algn="just">
              <a:lnSpc>
                <a:spcPct val="150000"/>
              </a:lnSpc>
              <a:buFont typeface="Wingdings" panose="05000000000000000000" pitchFamily="2" charset="2"/>
              <a:buChar char="Ø"/>
            </a:pP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Ví dụ minh họa: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Ở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câu 2</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i="1">
                <a:solidFill>
                  <a:srgbClr val="000000"/>
                </a:solidFill>
                <a:latin typeface="Arial" panose="020B0604020202020204" pitchFamily="34" charset="0"/>
                <a:ea typeface="Calibri" panose="020F0502020204030204" pitchFamily="34" charset="0"/>
                <a:cs typeface="Arial" panose="020B0604020202020204" pitchFamily="34" charset="0"/>
              </a:rPr>
              <a:t>hoạt động Viết</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 – tr.122)</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d</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ấu gạch ngang đặt ở đầu dòng để liệt kê một số yêu cầu trong khi viết đoạn văn tưởng tượng.</a:t>
            </a:r>
          </a:p>
        </p:txBody>
      </p:sp>
      <p:grpSp>
        <p:nvGrpSpPr>
          <p:cNvPr id="10" name="Group 9">
            <a:extLst>
              <a:ext uri="{FF2B5EF4-FFF2-40B4-BE49-F238E27FC236}">
                <a16:creationId xmlns:a16="http://schemas.microsoft.com/office/drawing/2014/main" xmlns="" id="{0D78EA38-791F-22AB-AB5C-8699F8E7AD62}"/>
              </a:ext>
            </a:extLst>
          </p:cNvPr>
          <p:cNvGrpSpPr/>
          <p:nvPr/>
        </p:nvGrpSpPr>
        <p:grpSpPr>
          <a:xfrm>
            <a:off x="1804791" y="4280008"/>
            <a:ext cx="4179071" cy="3671134"/>
            <a:chOff x="1645576" y="4287836"/>
            <a:chExt cx="4179071" cy="3671134"/>
          </a:xfrm>
        </p:grpSpPr>
        <p:grpSp>
          <p:nvGrpSpPr>
            <p:cNvPr id="12" name="Group 8">
              <a:extLst>
                <a:ext uri="{FF2B5EF4-FFF2-40B4-BE49-F238E27FC236}">
                  <a16:creationId xmlns:a16="http://schemas.microsoft.com/office/drawing/2014/main" xmlns="" id="{7DE56341-2B33-3559-CFDC-70E09A4B69DA}"/>
                </a:ext>
              </a:extLst>
            </p:cNvPr>
            <p:cNvGrpSpPr/>
            <p:nvPr/>
          </p:nvGrpSpPr>
          <p:grpSpPr>
            <a:xfrm>
              <a:off x="1645576" y="4287836"/>
              <a:ext cx="4179071" cy="3671134"/>
              <a:chOff x="0" y="0"/>
              <a:chExt cx="1100661" cy="893945"/>
            </a:xfrm>
          </p:grpSpPr>
          <p:sp>
            <p:nvSpPr>
              <p:cNvPr id="27" name="Freeform 9">
                <a:extLst>
                  <a:ext uri="{FF2B5EF4-FFF2-40B4-BE49-F238E27FC236}">
                    <a16:creationId xmlns:a16="http://schemas.microsoft.com/office/drawing/2014/main" xmlns="" id="{A49D05FF-FA77-CE76-DB04-D84B10819585}"/>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D10C2A67-AE00-D44D-91D8-718741E305E4}"/>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sp>
          <p:nvSpPr>
            <p:cNvPr id="26" name="Freeform 12">
              <a:extLst>
                <a:ext uri="{FF2B5EF4-FFF2-40B4-BE49-F238E27FC236}">
                  <a16:creationId xmlns:a16="http://schemas.microsoft.com/office/drawing/2014/main" xmlns="" id="{8D9155A7-FF1B-F648-A4FF-D3B8C7236A1E}"/>
                </a:ext>
              </a:extLst>
            </p:cNvPr>
            <p:cNvSpPr/>
            <p:nvPr/>
          </p:nvSpPr>
          <p:spPr>
            <a:xfrm>
              <a:off x="2361539" y="4800055"/>
              <a:ext cx="2747144" cy="2646696"/>
            </a:xfrm>
            <a:custGeom>
              <a:avLst/>
              <a:gdLst/>
              <a:ahLst/>
              <a:cxnLst/>
              <a:rect l="l" t="t" r="r" b="b"/>
              <a:pathLst>
                <a:path w="4391044" h="3808232">
                  <a:moveTo>
                    <a:pt x="0" y="0"/>
                  </a:moveTo>
                  <a:lnTo>
                    <a:pt x="4391044" y="0"/>
                  </a:lnTo>
                  <a:lnTo>
                    <a:pt x="4391044" y="3808232"/>
                  </a:lnTo>
                  <a:lnTo>
                    <a:pt x="0" y="38082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sp>
        <p:nvSpPr>
          <p:cNvPr id="2" name="Freeform 2"/>
          <p:cNvSpPr/>
          <p:nvPr/>
        </p:nvSpPr>
        <p:spPr>
          <a:xfrm>
            <a:off x="249329" y="8867753"/>
            <a:ext cx="1250248" cy="1390694"/>
          </a:xfrm>
          <a:custGeom>
            <a:avLst/>
            <a:gdLst/>
            <a:ahLst/>
            <a:cxnLst/>
            <a:rect l="l" t="t" r="r" b="b"/>
            <a:pathLst>
              <a:path w="5304884" h="6062725">
                <a:moveTo>
                  <a:pt x="0" y="0"/>
                </a:moveTo>
                <a:lnTo>
                  <a:pt x="5304884" y="0"/>
                </a:lnTo>
                <a:lnTo>
                  <a:pt x="5304884" y="6062726"/>
                </a:lnTo>
                <a:lnTo>
                  <a:pt x="0" y="606272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pic>
        <p:nvPicPr>
          <p:cNvPr id="4" name="Picture 22">
            <a:extLst>
              <a:ext uri="{FF2B5EF4-FFF2-40B4-BE49-F238E27FC236}">
                <a16:creationId xmlns:a16="http://schemas.microsoft.com/office/drawing/2014/main" xmlns="" id="{ABC96230-12A6-729C-A153-B923B41116BE}"/>
              </a:ext>
            </a:extLst>
          </p:cNvPr>
          <p:cNvPicPr>
            <a:picLocks noChangeAspect="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3322" y="8985209"/>
            <a:ext cx="1091670" cy="1028154"/>
          </a:xfrm>
          <a:prstGeom prst="rect">
            <a:avLst/>
          </a:prstGeom>
        </p:spPr>
      </p:pic>
    </p:spTree>
    <p:extLst>
      <p:ext uri="{BB962C8B-B14F-4D97-AF65-F5344CB8AC3E}">
        <p14:creationId xmlns:p14="http://schemas.microsoft.com/office/powerpoint/2010/main" val="1744058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2" name="Freeform 22"/>
          <p:cNvSpPr/>
          <p:nvPr/>
        </p:nvSpPr>
        <p:spPr>
          <a:xfrm>
            <a:off x="16361774" y="-83148"/>
            <a:ext cx="1926226" cy="992006"/>
          </a:xfrm>
          <a:custGeom>
            <a:avLst/>
            <a:gdLst/>
            <a:ahLst/>
            <a:cxnLst/>
            <a:rect l="l" t="t" r="r" b="b"/>
            <a:pathLst>
              <a:path w="1926226" h="992006">
                <a:moveTo>
                  <a:pt x="0" y="0"/>
                </a:moveTo>
                <a:lnTo>
                  <a:pt x="1926227" y="0"/>
                </a:lnTo>
                <a:lnTo>
                  <a:pt x="1926227"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4">
            <a:extLst>
              <a:ext uri="{FF2B5EF4-FFF2-40B4-BE49-F238E27FC236}">
                <a16:creationId xmlns:a16="http://schemas.microsoft.com/office/drawing/2014/main" xmlns="" id="{DC6B4C13-F8DD-040A-8543-92550857BE67}"/>
              </a:ext>
            </a:extLst>
          </p:cNvPr>
          <p:cNvSpPr/>
          <p:nvPr/>
        </p:nvSpPr>
        <p:spPr>
          <a:xfrm>
            <a:off x="7758188" y="2705100"/>
            <a:ext cx="9677604" cy="6962206"/>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3">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62B85FA0-1D65-FB78-6C26-AF682BBBA42C}"/>
              </a:ext>
            </a:extLst>
          </p:cNvPr>
          <p:cNvSpPr txBox="1"/>
          <p:nvPr/>
        </p:nvSpPr>
        <p:spPr>
          <a:xfrm>
            <a:off x="8334574" y="3492282"/>
            <a:ext cx="8524831" cy="5518242"/>
          </a:xfrm>
          <a:prstGeom prst="rect">
            <a:avLst/>
          </a:prstGeom>
          <a:noFill/>
        </p:spPr>
        <p:txBody>
          <a:bodyPr wrap="square">
            <a:spAutoFit/>
          </a:bodyPr>
          <a:lstStyle/>
          <a:p>
            <a:pPr marL="571500" indent="-571500" algn="just">
              <a:lnSpc>
                <a:spcPct val="150000"/>
              </a:lnSpc>
              <a:buFont typeface="Wingdings" panose="05000000000000000000" pitchFamily="2" charset="2"/>
              <a:buChar char="v"/>
            </a:pPr>
            <a:r>
              <a:rPr lang="en-US" sz="4000">
                <a:latin typeface="Arial" panose="020B0604020202020204" pitchFamily="34" charset="0"/>
                <a:cs typeface="Arial" panose="020B0604020202020204" pitchFamily="34" charset="0"/>
              </a:rPr>
              <a:t>Các em hãy thảo luận và chia sẻ với bạn trong nhóm về:</a:t>
            </a:r>
          </a:p>
          <a:p>
            <a:pPr marL="571500" indent="-571500" algn="just">
              <a:lnSpc>
                <a:spcPct val="150000"/>
              </a:lnSpc>
              <a:buFont typeface="Wingdings" panose="05000000000000000000" pitchFamily="2" charset="2"/>
              <a:buChar char="§"/>
            </a:pPr>
            <a:r>
              <a:rPr lang="vi-VN" sz="4000">
                <a:solidFill>
                  <a:srgbClr val="FF0000"/>
                </a:solidFill>
                <a:latin typeface="Arial" panose="020B0604020202020204" pitchFamily="34" charset="0"/>
                <a:cs typeface="Arial" panose="020B0604020202020204" pitchFamily="34" charset="0"/>
              </a:rPr>
              <a:t>Em đã từng được đi tham quan hoặc du lịch ở đâu? </a:t>
            </a:r>
            <a:endParaRPr lang="en-US" sz="4000">
              <a:solidFill>
                <a:srgbClr val="FF0000"/>
              </a:solidFill>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vi-VN" sz="4000">
                <a:solidFill>
                  <a:srgbClr val="FF0000"/>
                </a:solidFill>
                <a:latin typeface="Arial" panose="020B0604020202020204" pitchFamily="34" charset="0"/>
                <a:cs typeface="Arial" panose="020B0604020202020204" pitchFamily="34" charset="0"/>
              </a:rPr>
              <a:t>Nêu cảm nhận của em khi được đến nơi đó.</a:t>
            </a:r>
            <a:endParaRPr lang="en-US" sz="4000" dirty="0">
              <a:solidFill>
                <a:srgbClr val="FF000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FED73CEA-585F-035D-3A5B-D12403DBAC51}"/>
              </a:ext>
            </a:extLst>
          </p:cNvPr>
          <p:cNvGrpSpPr/>
          <p:nvPr/>
        </p:nvGrpSpPr>
        <p:grpSpPr>
          <a:xfrm>
            <a:off x="-1981212" y="492939"/>
            <a:ext cx="11506213" cy="1687843"/>
            <a:chOff x="3467284" y="286730"/>
            <a:chExt cx="11506213" cy="1687843"/>
          </a:xfrm>
        </p:grpSpPr>
        <p:grpSp>
          <p:nvGrpSpPr>
            <p:cNvPr id="12" name="Group 18">
              <a:extLst>
                <a:ext uri="{FF2B5EF4-FFF2-40B4-BE49-F238E27FC236}">
                  <a16:creationId xmlns:a16="http://schemas.microsoft.com/office/drawing/2014/main" xmlns="" id="{81FAD42C-E888-FEC8-59E2-CD9FB363E270}"/>
                </a:ext>
              </a:extLst>
            </p:cNvPr>
            <p:cNvGrpSpPr/>
            <p:nvPr/>
          </p:nvGrpSpPr>
          <p:grpSpPr>
            <a:xfrm>
              <a:off x="3467284" y="286730"/>
              <a:ext cx="11506213" cy="1687843"/>
              <a:chOff x="0" y="-38100"/>
              <a:chExt cx="3140124" cy="502995"/>
            </a:xfrm>
          </p:grpSpPr>
          <p:sp>
            <p:nvSpPr>
              <p:cNvPr id="18" name="Freeform 19">
                <a:extLst>
                  <a:ext uri="{FF2B5EF4-FFF2-40B4-BE49-F238E27FC236}">
                    <a16:creationId xmlns:a16="http://schemas.microsoft.com/office/drawing/2014/main" xmlns="" id="{D59691FB-25F4-644E-632B-24DCC2C32A64}"/>
                  </a:ext>
                </a:extLst>
              </p:cNvPr>
              <p:cNvSpPr/>
              <p:nvPr/>
            </p:nvSpPr>
            <p:spPr>
              <a:xfrm>
                <a:off x="203200" y="-326"/>
                <a:ext cx="2936924" cy="465221"/>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3">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687AAA4D-8D5C-59FD-7607-5BFAFFCE19C5}"/>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xmlns="" id="{D32A31AC-624F-0427-CDE8-3F68661AB381}"/>
                </a:ext>
              </a:extLst>
            </p:cNvPr>
            <p:cNvSpPr txBox="1"/>
            <p:nvPr/>
          </p:nvSpPr>
          <p:spPr>
            <a:xfrm>
              <a:off x="5555892" y="674589"/>
              <a:ext cx="7893603" cy="1015663"/>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sp>
        <p:nvSpPr>
          <p:cNvPr id="23" name="Freeform 23"/>
          <p:cNvSpPr/>
          <p:nvPr/>
        </p:nvSpPr>
        <p:spPr>
          <a:xfrm>
            <a:off x="16520903" y="9272683"/>
            <a:ext cx="1423754" cy="733233"/>
          </a:xfrm>
          <a:custGeom>
            <a:avLst/>
            <a:gdLst/>
            <a:ahLst/>
            <a:cxnLst/>
            <a:rect l="l" t="t" r="r" b="b"/>
            <a:pathLst>
              <a:path w="1423754" h="733233">
                <a:moveTo>
                  <a:pt x="0" y="0"/>
                </a:moveTo>
                <a:lnTo>
                  <a:pt x="1423755" y="0"/>
                </a:lnTo>
                <a:lnTo>
                  <a:pt x="1423755" y="733233"/>
                </a:lnTo>
                <a:lnTo>
                  <a:pt x="0" y="7332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xmlns="" id="{2ED2491C-4DE2-3BB0-4DFD-D458E5A91D3C}"/>
              </a:ext>
            </a:extLst>
          </p:cNvPr>
          <p:cNvGrpSpPr/>
          <p:nvPr/>
        </p:nvGrpSpPr>
        <p:grpSpPr>
          <a:xfrm>
            <a:off x="867300" y="2835651"/>
            <a:ext cx="6409906" cy="6701103"/>
            <a:chOff x="867300" y="2835651"/>
            <a:chExt cx="6409906" cy="6701103"/>
          </a:xfrm>
        </p:grpSpPr>
        <p:grpSp>
          <p:nvGrpSpPr>
            <p:cNvPr id="21" name="Group 20">
              <a:extLst>
                <a:ext uri="{FF2B5EF4-FFF2-40B4-BE49-F238E27FC236}">
                  <a16:creationId xmlns:a16="http://schemas.microsoft.com/office/drawing/2014/main" xmlns="" id="{768F14AA-A717-026D-D86A-F373F2295525}"/>
                </a:ext>
              </a:extLst>
            </p:cNvPr>
            <p:cNvGrpSpPr/>
            <p:nvPr/>
          </p:nvGrpSpPr>
          <p:grpSpPr>
            <a:xfrm>
              <a:off x="867300" y="2835651"/>
              <a:ext cx="6409906" cy="6701103"/>
              <a:chOff x="914400" y="2826612"/>
              <a:chExt cx="6409906" cy="6701103"/>
            </a:xfrm>
          </p:grpSpPr>
          <p:grpSp>
            <p:nvGrpSpPr>
              <p:cNvPr id="40" name="Group 6">
                <a:extLst>
                  <a:ext uri="{FF2B5EF4-FFF2-40B4-BE49-F238E27FC236}">
                    <a16:creationId xmlns:a16="http://schemas.microsoft.com/office/drawing/2014/main" xmlns="" id="{E4E3BA87-C121-7749-9BE4-6BF3A5DC6240}"/>
                  </a:ext>
                </a:extLst>
              </p:cNvPr>
              <p:cNvGrpSpPr/>
              <p:nvPr/>
            </p:nvGrpSpPr>
            <p:grpSpPr>
              <a:xfrm>
                <a:off x="914400" y="2826612"/>
                <a:ext cx="6409906" cy="6701103"/>
                <a:chOff x="0" y="-47625"/>
                <a:chExt cx="1457118" cy="1930360"/>
              </a:xfrm>
            </p:grpSpPr>
            <p:sp>
              <p:nvSpPr>
                <p:cNvPr id="44" name="Freeform 7">
                  <a:extLst>
                    <a:ext uri="{FF2B5EF4-FFF2-40B4-BE49-F238E27FC236}">
                      <a16:creationId xmlns:a16="http://schemas.microsoft.com/office/drawing/2014/main" xmlns="" id="{3AC97CBD-0CD4-4490-7093-88A9964A9EE1}"/>
                    </a:ext>
                  </a:extLst>
                </p:cNvPr>
                <p:cNvSpPr/>
                <p:nvPr/>
              </p:nvSpPr>
              <p:spPr>
                <a:xfrm>
                  <a:off x="0" y="-47625"/>
                  <a:ext cx="1457118" cy="1930360"/>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3">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sp>
              <p:nvSpPr>
                <p:cNvPr id="45" name="TextBox 8">
                  <a:extLst>
                    <a:ext uri="{FF2B5EF4-FFF2-40B4-BE49-F238E27FC236}">
                      <a16:creationId xmlns:a16="http://schemas.microsoft.com/office/drawing/2014/main" xmlns="" id="{0CE4A77D-ADFC-0820-08F6-7909D25D43CE}"/>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xmlns="" id="{7ECFA6DF-909F-7AB7-2E9F-A4746F2F43C4}"/>
                  </a:ext>
                </a:extLst>
              </p:cNvPr>
              <p:cNvGrpSpPr/>
              <p:nvPr/>
            </p:nvGrpSpPr>
            <p:grpSpPr>
              <a:xfrm>
                <a:off x="1065939" y="3360012"/>
                <a:ext cx="6103136" cy="1584192"/>
                <a:chOff x="1064064" y="3397234"/>
                <a:chExt cx="6103136" cy="1584192"/>
              </a:xfrm>
            </p:grpSpPr>
            <p:sp>
              <p:nvSpPr>
                <p:cNvPr id="42" name="Freeform 10">
                  <a:extLst>
                    <a:ext uri="{FF2B5EF4-FFF2-40B4-BE49-F238E27FC236}">
                      <a16:creationId xmlns:a16="http://schemas.microsoft.com/office/drawing/2014/main" xmlns="" id="{25955CAA-E8E0-3418-D4FF-C12AA67DAB5D}"/>
                    </a:ext>
                  </a:extLst>
                </p:cNvPr>
                <p:cNvSpPr/>
                <p:nvPr/>
              </p:nvSpPr>
              <p:spPr>
                <a:xfrm>
                  <a:off x="1233450" y="3397234"/>
                  <a:ext cx="5826740" cy="1584192"/>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2E7B3044-4D93-37B0-A51F-CC9B79246913}"/>
                    </a:ext>
                  </a:extLst>
                </p:cNvPr>
                <p:cNvSpPr txBox="1"/>
                <p:nvPr/>
              </p:nvSpPr>
              <p:spPr>
                <a:xfrm>
                  <a:off x="1064064" y="3778234"/>
                  <a:ext cx="6103136" cy="830997"/>
                </a:xfrm>
                <a:prstGeom prst="rect">
                  <a:avLst/>
                </a:prstGeom>
                <a:noFill/>
              </p:spPr>
              <p:txBody>
                <a:bodyPr wrap="square" rtlCol="0">
                  <a:spAutoFit/>
                </a:bodyPr>
                <a:lstStyle/>
                <a:p>
                  <a:pPr algn="ctr"/>
                  <a:r>
                    <a:rPr lang="en-US" sz="4800" b="1">
                      <a:latin typeface="Arial" panose="020B0604020202020204" pitchFamily="34" charset="0"/>
                      <a:cs typeface="Arial" panose="020B0604020202020204" pitchFamily="34" charset="0"/>
                    </a:rPr>
                    <a:t>Làm việc nhóm</a:t>
                  </a:r>
                  <a:endParaRPr lang="en-US" sz="4800" b="1" dirty="0">
                    <a:latin typeface="Arial" panose="020B0604020202020204" pitchFamily="34" charset="0"/>
                    <a:cs typeface="Arial" panose="020B0604020202020204" pitchFamily="34" charset="0"/>
                  </a:endParaRPr>
                </a:p>
              </p:txBody>
            </p:sp>
          </p:grpSp>
        </p:grpSp>
        <p:pic>
          <p:nvPicPr>
            <p:cNvPr id="48" name="Picture 47" descr="A group of people using laptops&#10;&#10;Description automatically generated with medium confidence">
              <a:extLst>
                <a:ext uri="{FF2B5EF4-FFF2-40B4-BE49-F238E27FC236}">
                  <a16:creationId xmlns:a16="http://schemas.microsoft.com/office/drawing/2014/main" xmlns="" id="{69A67D94-C3DF-C19D-D070-00C056C32342}"/>
                </a:ext>
              </a:extLst>
            </p:cNvPr>
            <p:cNvPicPr>
              <a:picLocks noChangeAspect="1"/>
            </p:cNvPicPr>
            <p:nvPr/>
          </p:nvPicPr>
          <p:blipFill rotWithShape="1">
            <a:blip r:embed="rId6">
              <a:extLst>
                <a:ext uri="{28A0092B-C50C-407E-A947-70E740481C1C}">
                  <a14:useLocalDpi xmlns:a14="http://schemas.microsoft.com/office/drawing/2010/main" val="0"/>
                </a:ext>
              </a:extLst>
            </a:blip>
            <a:srcRect t="13421" b="21109"/>
            <a:stretch/>
          </p:blipFill>
          <p:spPr>
            <a:xfrm>
              <a:off x="1188225" y="5255612"/>
              <a:ext cx="5629289" cy="3685450"/>
            </a:xfrm>
            <a:prstGeom prst="rect">
              <a:avLst/>
            </a:prstGeom>
          </p:spPr>
        </p:pic>
      </p:grpSp>
      <p:sp>
        <p:nvSpPr>
          <p:cNvPr id="24" name="Freeform 24"/>
          <p:cNvSpPr/>
          <p:nvPr/>
        </p:nvSpPr>
        <p:spPr>
          <a:xfrm rot="-692351">
            <a:off x="355563" y="9271939"/>
            <a:ext cx="993290" cy="901826"/>
          </a:xfrm>
          <a:custGeom>
            <a:avLst/>
            <a:gdLst/>
            <a:ahLst/>
            <a:cxnLst/>
            <a:rect l="l" t="t" r="r" b="b"/>
            <a:pathLst>
              <a:path w="1979588" h="1979588">
                <a:moveTo>
                  <a:pt x="0" y="0"/>
                </a:moveTo>
                <a:lnTo>
                  <a:pt x="1979588" y="0"/>
                </a:lnTo>
                <a:lnTo>
                  <a:pt x="1979588" y="1979588"/>
                </a:lnTo>
                <a:lnTo>
                  <a:pt x="0" y="19795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500"/>
                                        <p:tgtEl>
                                          <p:spTgt spid="10">
                                            <p:txEl>
                                              <p:pRg st="1" end="1"/>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2" name="Freeform 22"/>
          <p:cNvSpPr/>
          <p:nvPr/>
        </p:nvSpPr>
        <p:spPr>
          <a:xfrm>
            <a:off x="16361774" y="-83148"/>
            <a:ext cx="1926226" cy="992006"/>
          </a:xfrm>
          <a:custGeom>
            <a:avLst/>
            <a:gdLst/>
            <a:ahLst/>
            <a:cxnLst/>
            <a:rect l="l" t="t" r="r" b="b"/>
            <a:pathLst>
              <a:path w="1926226" h="992006">
                <a:moveTo>
                  <a:pt x="0" y="0"/>
                </a:moveTo>
                <a:lnTo>
                  <a:pt x="1926227" y="0"/>
                </a:lnTo>
                <a:lnTo>
                  <a:pt x="1926227"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3" name="Freeform 23"/>
          <p:cNvSpPr/>
          <p:nvPr/>
        </p:nvSpPr>
        <p:spPr>
          <a:xfrm>
            <a:off x="16520903" y="9272683"/>
            <a:ext cx="1423754" cy="733233"/>
          </a:xfrm>
          <a:custGeom>
            <a:avLst/>
            <a:gdLst/>
            <a:ahLst/>
            <a:cxnLst/>
            <a:rect l="l" t="t" r="r" b="b"/>
            <a:pathLst>
              <a:path w="1423754" h="733233">
                <a:moveTo>
                  <a:pt x="0" y="0"/>
                </a:moveTo>
                <a:lnTo>
                  <a:pt x="1423755" y="0"/>
                </a:lnTo>
                <a:lnTo>
                  <a:pt x="1423755" y="733233"/>
                </a:lnTo>
                <a:lnTo>
                  <a:pt x="0" y="7332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4" name="Freeform 24"/>
          <p:cNvSpPr/>
          <p:nvPr/>
        </p:nvSpPr>
        <p:spPr>
          <a:xfrm rot="-692351">
            <a:off x="134846" y="9162723"/>
            <a:ext cx="993290" cy="901826"/>
          </a:xfrm>
          <a:custGeom>
            <a:avLst/>
            <a:gdLst/>
            <a:ahLst/>
            <a:cxnLst/>
            <a:rect l="l" t="t" r="r" b="b"/>
            <a:pathLst>
              <a:path w="1979588" h="1979588">
                <a:moveTo>
                  <a:pt x="0" y="0"/>
                </a:moveTo>
                <a:lnTo>
                  <a:pt x="1979588" y="0"/>
                </a:lnTo>
                <a:lnTo>
                  <a:pt x="1979588" y="1979588"/>
                </a:lnTo>
                <a:lnTo>
                  <a:pt x="0" y="19795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xmlns="" id="{DC708FCE-F381-E76F-AC58-D1886CFF797D}"/>
              </a:ext>
            </a:extLst>
          </p:cNvPr>
          <p:cNvGrpSpPr/>
          <p:nvPr/>
        </p:nvGrpSpPr>
        <p:grpSpPr>
          <a:xfrm>
            <a:off x="-2081825" y="510015"/>
            <a:ext cx="14853417" cy="1988616"/>
            <a:chOff x="3467284" y="-113866"/>
            <a:chExt cx="14853417" cy="1988616"/>
          </a:xfrm>
        </p:grpSpPr>
        <p:grpSp>
          <p:nvGrpSpPr>
            <p:cNvPr id="29" name="Group 18">
              <a:extLst>
                <a:ext uri="{FF2B5EF4-FFF2-40B4-BE49-F238E27FC236}">
                  <a16:creationId xmlns:a16="http://schemas.microsoft.com/office/drawing/2014/main" xmlns="" id="{C2583911-5C49-AEAB-48FB-9FD887C5390C}"/>
                </a:ext>
              </a:extLst>
            </p:cNvPr>
            <p:cNvGrpSpPr/>
            <p:nvPr/>
          </p:nvGrpSpPr>
          <p:grpSpPr>
            <a:xfrm>
              <a:off x="3467284" y="-113866"/>
              <a:ext cx="14853417" cy="1988616"/>
              <a:chOff x="0" y="-157482"/>
              <a:chExt cx="4053599" cy="592629"/>
            </a:xfrm>
          </p:grpSpPr>
          <p:sp>
            <p:nvSpPr>
              <p:cNvPr id="31" name="Freeform 19">
                <a:extLst>
                  <a:ext uri="{FF2B5EF4-FFF2-40B4-BE49-F238E27FC236}">
                    <a16:creationId xmlns:a16="http://schemas.microsoft.com/office/drawing/2014/main" xmlns="" id="{31F03B45-E160-D3A2-96E5-794724622C43}"/>
                  </a:ext>
                </a:extLst>
              </p:cNvPr>
              <p:cNvSpPr/>
              <p:nvPr/>
            </p:nvSpPr>
            <p:spPr>
              <a:xfrm>
                <a:off x="203200" y="-157482"/>
                <a:ext cx="3850399" cy="592629"/>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965B3A"/>
              </a:solidFill>
            </p:spPr>
            <p:txBody>
              <a:bodyPr/>
              <a:lstStyle/>
              <a:p>
                <a:endParaRPr lang="en-US">
                  <a:latin typeface="Arial" panose="020B0604020202020204" pitchFamily="34" charset="0"/>
                  <a:cs typeface="Arial" panose="020B0604020202020204" pitchFamily="34" charset="0"/>
                </a:endParaRPr>
              </a:p>
            </p:txBody>
          </p:sp>
          <p:sp>
            <p:nvSpPr>
              <p:cNvPr id="32" name="TextBox 20">
                <a:extLst>
                  <a:ext uri="{FF2B5EF4-FFF2-40B4-BE49-F238E27FC236}">
                    <a16:creationId xmlns:a16="http://schemas.microsoft.com/office/drawing/2014/main" xmlns="" id="{1B953EE7-812A-7204-FE1A-0378BA15D84B}"/>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xmlns="" id="{FCCEBF9A-E125-471F-1DEE-0B9BF3B26D07}"/>
                </a:ext>
              </a:extLst>
            </p:cNvPr>
            <p:cNvSpPr txBox="1"/>
            <p:nvPr/>
          </p:nvSpPr>
          <p:spPr>
            <a:xfrm>
              <a:off x="6008480" y="346968"/>
              <a:ext cx="10515600" cy="1015663"/>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xmlns="" id="{652516DE-4C04-A735-B4D9-71CCA4597707}"/>
              </a:ext>
            </a:extLst>
          </p:cNvPr>
          <p:cNvGrpSpPr/>
          <p:nvPr/>
        </p:nvGrpSpPr>
        <p:grpSpPr>
          <a:xfrm>
            <a:off x="427696" y="3467099"/>
            <a:ext cx="5635369" cy="5805583"/>
            <a:chOff x="586772" y="3467099"/>
            <a:chExt cx="5635369" cy="5805583"/>
          </a:xfrm>
        </p:grpSpPr>
        <p:grpSp>
          <p:nvGrpSpPr>
            <p:cNvPr id="25" name="Group 24">
              <a:extLst>
                <a:ext uri="{FF2B5EF4-FFF2-40B4-BE49-F238E27FC236}">
                  <a16:creationId xmlns:a16="http://schemas.microsoft.com/office/drawing/2014/main" xmlns="" id="{2A2116A4-8290-5452-388D-AD31B6771FE0}"/>
                </a:ext>
              </a:extLst>
            </p:cNvPr>
            <p:cNvGrpSpPr/>
            <p:nvPr/>
          </p:nvGrpSpPr>
          <p:grpSpPr>
            <a:xfrm>
              <a:off x="586772" y="3467099"/>
              <a:ext cx="5635369" cy="5805583"/>
              <a:chOff x="1028700" y="3924300"/>
              <a:chExt cx="5436870" cy="5524500"/>
            </a:xfrm>
          </p:grpSpPr>
          <p:grpSp>
            <p:nvGrpSpPr>
              <p:cNvPr id="14" name="Group 14"/>
              <p:cNvGrpSpPr/>
              <p:nvPr/>
            </p:nvGrpSpPr>
            <p:grpSpPr>
              <a:xfrm>
                <a:off x="1219200" y="4114800"/>
                <a:ext cx="5246370" cy="5334000"/>
                <a:chOff x="0" y="0"/>
                <a:chExt cx="1913890" cy="1715074"/>
              </a:xfrm>
            </p:grpSpPr>
            <p:sp>
              <p:nvSpPr>
                <p:cNvPr id="15" name="Freeform 15"/>
                <p:cNvSpPr/>
                <p:nvPr/>
              </p:nvSpPr>
              <p:spPr>
                <a:xfrm>
                  <a:off x="0" y="0"/>
                  <a:ext cx="1913890" cy="1715074"/>
                </a:xfrm>
                <a:custGeom>
                  <a:avLst/>
                  <a:gdLst/>
                  <a:ahLst/>
                  <a:cxnLst/>
                  <a:rect l="l" t="t" r="r" b="b"/>
                  <a:pathLst>
                    <a:path w="1913890" h="1715074">
                      <a:moveTo>
                        <a:pt x="1789430" y="1715074"/>
                      </a:moveTo>
                      <a:lnTo>
                        <a:pt x="124460" y="1715074"/>
                      </a:lnTo>
                      <a:cubicBezTo>
                        <a:pt x="55880" y="1715074"/>
                        <a:pt x="0" y="1659194"/>
                        <a:pt x="0" y="1590614"/>
                      </a:cubicBezTo>
                      <a:lnTo>
                        <a:pt x="0" y="124460"/>
                      </a:lnTo>
                      <a:cubicBezTo>
                        <a:pt x="0" y="55880"/>
                        <a:pt x="55880" y="0"/>
                        <a:pt x="124460" y="0"/>
                      </a:cubicBezTo>
                      <a:lnTo>
                        <a:pt x="1789430" y="0"/>
                      </a:lnTo>
                      <a:cubicBezTo>
                        <a:pt x="1858010" y="0"/>
                        <a:pt x="1913890" y="55880"/>
                        <a:pt x="1913890" y="124460"/>
                      </a:cubicBezTo>
                      <a:lnTo>
                        <a:pt x="1913890" y="1590614"/>
                      </a:lnTo>
                      <a:cubicBezTo>
                        <a:pt x="1913890" y="1659194"/>
                        <a:pt x="1858010" y="1715074"/>
                        <a:pt x="1789430" y="1715074"/>
                      </a:cubicBezTo>
                      <a:close/>
                    </a:path>
                  </a:pathLst>
                </a:custGeom>
                <a:solidFill>
                  <a:srgbClr val="EDE7BB">
                    <a:alpha val="67843"/>
                  </a:srgbClr>
                </a:solidFill>
              </p:spPr>
              <p:txBody>
                <a:bodyPr/>
                <a:lstStyle/>
                <a:p>
                  <a:endParaRPr lang="en-US" sz="4000">
                    <a:latin typeface="Arial" panose="020B0604020202020204" pitchFamily="34" charset="0"/>
                    <a:cs typeface="Arial" panose="020B0604020202020204" pitchFamily="34" charset="0"/>
                  </a:endParaRPr>
                </a:p>
              </p:txBody>
            </p:sp>
          </p:grpSp>
          <p:grpSp>
            <p:nvGrpSpPr>
              <p:cNvPr id="16" name="Group 16"/>
              <p:cNvGrpSpPr/>
              <p:nvPr/>
            </p:nvGrpSpPr>
            <p:grpSpPr>
              <a:xfrm>
                <a:off x="1028700" y="3924300"/>
                <a:ext cx="5246370" cy="5334000"/>
                <a:chOff x="0" y="0"/>
                <a:chExt cx="1913890" cy="1715074"/>
              </a:xfrm>
            </p:grpSpPr>
            <p:sp>
              <p:nvSpPr>
                <p:cNvPr id="17" name="Freeform 17"/>
                <p:cNvSpPr/>
                <p:nvPr/>
              </p:nvSpPr>
              <p:spPr>
                <a:xfrm>
                  <a:off x="0" y="0"/>
                  <a:ext cx="1913890" cy="1715074"/>
                </a:xfrm>
                <a:custGeom>
                  <a:avLst/>
                  <a:gdLst/>
                  <a:ahLst/>
                  <a:cxnLst/>
                  <a:rect l="l" t="t" r="r" b="b"/>
                  <a:pathLst>
                    <a:path w="1913890" h="1715074">
                      <a:moveTo>
                        <a:pt x="1789430" y="1715074"/>
                      </a:moveTo>
                      <a:lnTo>
                        <a:pt x="124460" y="1715074"/>
                      </a:lnTo>
                      <a:cubicBezTo>
                        <a:pt x="55880" y="1715074"/>
                        <a:pt x="0" y="1659194"/>
                        <a:pt x="0" y="1590614"/>
                      </a:cubicBezTo>
                      <a:lnTo>
                        <a:pt x="0" y="124460"/>
                      </a:lnTo>
                      <a:cubicBezTo>
                        <a:pt x="0" y="55880"/>
                        <a:pt x="55880" y="0"/>
                        <a:pt x="124460" y="0"/>
                      </a:cubicBezTo>
                      <a:lnTo>
                        <a:pt x="1789430" y="0"/>
                      </a:lnTo>
                      <a:cubicBezTo>
                        <a:pt x="1858010" y="0"/>
                        <a:pt x="1913890" y="55880"/>
                        <a:pt x="1913890" y="124460"/>
                      </a:cubicBezTo>
                      <a:lnTo>
                        <a:pt x="1913890" y="1590614"/>
                      </a:lnTo>
                      <a:cubicBezTo>
                        <a:pt x="1913890" y="1659194"/>
                        <a:pt x="1858010" y="1715074"/>
                        <a:pt x="1789430" y="1715074"/>
                      </a:cubicBezTo>
                      <a:close/>
                    </a:path>
                  </a:pathLst>
                </a:custGeom>
                <a:solidFill>
                  <a:srgbClr val="FFFFFF"/>
                </a:solidFill>
              </p:spPr>
              <p:txBody>
                <a:bodyPr/>
                <a:lstStyle/>
                <a:p>
                  <a:endParaRPr lang="en-US" sz="4000">
                    <a:latin typeface="Arial" panose="020B0604020202020204" pitchFamily="34" charset="0"/>
                    <a:cs typeface="Arial" panose="020B0604020202020204" pitchFamily="34" charset="0"/>
                  </a:endParaRPr>
                </a:p>
              </p:txBody>
            </p:sp>
          </p:grpSp>
        </p:grpSp>
        <p:sp>
          <p:nvSpPr>
            <p:cNvPr id="33" name="TextBox 32">
              <a:extLst>
                <a:ext uri="{FF2B5EF4-FFF2-40B4-BE49-F238E27FC236}">
                  <a16:creationId xmlns:a16="http://schemas.microsoft.com/office/drawing/2014/main" xmlns="" id="{EB4CA150-1FD0-A8DC-6611-C8F25F8017BE}"/>
                </a:ext>
              </a:extLst>
            </p:cNvPr>
            <p:cNvSpPr txBox="1"/>
            <p:nvPr/>
          </p:nvSpPr>
          <p:spPr>
            <a:xfrm>
              <a:off x="928681" y="4895667"/>
              <a:ext cx="4730620" cy="274825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Đọc lại bài </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Chuyến du lịch thú vị</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hiểu ý nghĩa bài đọc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xmlns="" id="{0B77409B-A8E7-E487-1369-00DEF13816B3}"/>
              </a:ext>
            </a:extLst>
          </p:cNvPr>
          <p:cNvGrpSpPr/>
          <p:nvPr/>
        </p:nvGrpSpPr>
        <p:grpSpPr>
          <a:xfrm>
            <a:off x="6321016" y="3467099"/>
            <a:ext cx="5645967" cy="5805583"/>
            <a:chOff x="6419916" y="3467099"/>
            <a:chExt cx="5645967" cy="5805583"/>
          </a:xfrm>
        </p:grpSpPr>
        <p:grpSp>
          <p:nvGrpSpPr>
            <p:cNvPr id="27" name="Group 26">
              <a:extLst>
                <a:ext uri="{FF2B5EF4-FFF2-40B4-BE49-F238E27FC236}">
                  <a16:creationId xmlns:a16="http://schemas.microsoft.com/office/drawing/2014/main" xmlns="" id="{00ED2183-FF5A-4CD3-2E08-8381F8B8310F}"/>
                </a:ext>
              </a:extLst>
            </p:cNvPr>
            <p:cNvGrpSpPr/>
            <p:nvPr/>
          </p:nvGrpSpPr>
          <p:grpSpPr>
            <a:xfrm>
              <a:off x="6419916" y="3467099"/>
              <a:ext cx="5645967" cy="5805583"/>
              <a:chOff x="6520815" y="3467100"/>
              <a:chExt cx="5427981" cy="5524500"/>
            </a:xfrm>
          </p:grpSpPr>
          <p:sp>
            <p:nvSpPr>
              <p:cNvPr id="3" name="Freeform 3"/>
              <p:cNvSpPr/>
              <p:nvPr/>
            </p:nvSpPr>
            <p:spPr>
              <a:xfrm>
                <a:off x="6702426" y="3657600"/>
                <a:ext cx="5246370" cy="5334000"/>
              </a:xfrm>
              <a:custGeom>
                <a:avLst/>
                <a:gdLst/>
                <a:ahLst/>
                <a:cxnLst/>
                <a:rect l="l" t="t" r="r" b="b"/>
                <a:pathLst>
                  <a:path w="1913890" h="1715074">
                    <a:moveTo>
                      <a:pt x="1789430" y="1715074"/>
                    </a:moveTo>
                    <a:lnTo>
                      <a:pt x="124460" y="1715074"/>
                    </a:lnTo>
                    <a:cubicBezTo>
                      <a:pt x="55880" y="1715074"/>
                      <a:pt x="0" y="1659194"/>
                      <a:pt x="0" y="1590614"/>
                    </a:cubicBezTo>
                    <a:lnTo>
                      <a:pt x="0" y="124460"/>
                    </a:lnTo>
                    <a:cubicBezTo>
                      <a:pt x="0" y="55880"/>
                      <a:pt x="55880" y="0"/>
                      <a:pt x="124460" y="0"/>
                    </a:cubicBezTo>
                    <a:lnTo>
                      <a:pt x="1789430" y="0"/>
                    </a:lnTo>
                    <a:cubicBezTo>
                      <a:pt x="1858010" y="0"/>
                      <a:pt x="1913890" y="55880"/>
                      <a:pt x="1913890" y="124460"/>
                    </a:cubicBezTo>
                    <a:lnTo>
                      <a:pt x="1913890" y="1590614"/>
                    </a:lnTo>
                    <a:cubicBezTo>
                      <a:pt x="1913890" y="1659194"/>
                      <a:pt x="1858010" y="1715074"/>
                      <a:pt x="1789430" y="1715074"/>
                    </a:cubicBezTo>
                    <a:close/>
                  </a:path>
                </a:pathLst>
              </a:custGeom>
              <a:solidFill>
                <a:srgbClr val="EDE7BB">
                  <a:alpha val="67843"/>
                </a:srgbClr>
              </a:solidFill>
            </p:spPr>
            <p:txBody>
              <a:bodyPr/>
              <a:lstStyle/>
              <a:p>
                <a:endParaRPr lang="en-US" sz="4000">
                  <a:latin typeface="Arial" panose="020B0604020202020204" pitchFamily="34" charset="0"/>
                  <a:cs typeface="Arial" panose="020B0604020202020204" pitchFamily="34" charset="0"/>
                </a:endParaRPr>
              </a:p>
            </p:txBody>
          </p:sp>
          <p:sp>
            <p:nvSpPr>
              <p:cNvPr id="5" name="Freeform 5"/>
              <p:cNvSpPr/>
              <p:nvPr/>
            </p:nvSpPr>
            <p:spPr>
              <a:xfrm>
                <a:off x="6520815" y="3467100"/>
                <a:ext cx="5246370" cy="5334000"/>
              </a:xfrm>
              <a:custGeom>
                <a:avLst/>
                <a:gdLst/>
                <a:ahLst/>
                <a:cxnLst/>
                <a:rect l="l" t="t" r="r" b="b"/>
                <a:pathLst>
                  <a:path w="1913890" h="1715074">
                    <a:moveTo>
                      <a:pt x="1789430" y="1715074"/>
                    </a:moveTo>
                    <a:lnTo>
                      <a:pt x="124460" y="1715074"/>
                    </a:lnTo>
                    <a:cubicBezTo>
                      <a:pt x="55880" y="1715074"/>
                      <a:pt x="0" y="1659194"/>
                      <a:pt x="0" y="1590614"/>
                    </a:cubicBezTo>
                    <a:lnTo>
                      <a:pt x="0" y="124460"/>
                    </a:lnTo>
                    <a:cubicBezTo>
                      <a:pt x="0" y="55880"/>
                      <a:pt x="55880" y="0"/>
                      <a:pt x="124460" y="0"/>
                    </a:cubicBezTo>
                    <a:lnTo>
                      <a:pt x="1789430" y="0"/>
                    </a:lnTo>
                    <a:cubicBezTo>
                      <a:pt x="1858010" y="0"/>
                      <a:pt x="1913890" y="55880"/>
                      <a:pt x="1913890" y="124460"/>
                    </a:cubicBezTo>
                    <a:lnTo>
                      <a:pt x="1913890" y="1590614"/>
                    </a:lnTo>
                    <a:cubicBezTo>
                      <a:pt x="1913890" y="1659194"/>
                      <a:pt x="1858010" y="1715074"/>
                      <a:pt x="1789430" y="1715074"/>
                    </a:cubicBezTo>
                    <a:close/>
                  </a:path>
                </a:pathLst>
              </a:custGeom>
              <a:solidFill>
                <a:srgbClr val="FFFFFF"/>
              </a:solidFill>
            </p:spPr>
            <p:txBody>
              <a:bodyPr/>
              <a:lstStyle/>
              <a:p>
                <a:endParaRPr lang="en-US" sz="4000">
                  <a:latin typeface="Arial" panose="020B060402020202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xmlns="" id="{E8F9D607-C14C-4418-6244-2DEC85D82173}"/>
                </a:ext>
              </a:extLst>
            </p:cNvPr>
            <p:cNvSpPr txBox="1"/>
            <p:nvPr/>
          </p:nvSpPr>
          <p:spPr>
            <a:xfrm>
              <a:off x="6701313" y="5357331"/>
              <a:ext cx="5083173" cy="182492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Chia sẻ với người thân về bài đọc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xmlns="" id="{BBB87D70-FD55-7EC6-AC4B-AEA3BF8AD1B1}"/>
              </a:ext>
            </a:extLst>
          </p:cNvPr>
          <p:cNvGrpSpPr/>
          <p:nvPr/>
        </p:nvGrpSpPr>
        <p:grpSpPr>
          <a:xfrm>
            <a:off x="12203910" y="3467099"/>
            <a:ext cx="5650951" cy="5805583"/>
            <a:chOff x="12293705" y="3467099"/>
            <a:chExt cx="5650951" cy="5805583"/>
          </a:xfrm>
        </p:grpSpPr>
        <p:grpSp>
          <p:nvGrpSpPr>
            <p:cNvPr id="26" name="Group 25">
              <a:extLst>
                <a:ext uri="{FF2B5EF4-FFF2-40B4-BE49-F238E27FC236}">
                  <a16:creationId xmlns:a16="http://schemas.microsoft.com/office/drawing/2014/main" xmlns="" id="{1681080D-0C4E-FAC2-BCEA-F5B5D7377C0D}"/>
                </a:ext>
              </a:extLst>
            </p:cNvPr>
            <p:cNvGrpSpPr/>
            <p:nvPr/>
          </p:nvGrpSpPr>
          <p:grpSpPr>
            <a:xfrm>
              <a:off x="12293705" y="3467099"/>
              <a:ext cx="5650951" cy="5805583"/>
              <a:chOff x="12499789" y="3924300"/>
              <a:chExt cx="5444868" cy="5524500"/>
            </a:xfrm>
          </p:grpSpPr>
          <p:grpSp>
            <p:nvGrpSpPr>
              <p:cNvPr id="6" name="Group 6"/>
              <p:cNvGrpSpPr/>
              <p:nvPr/>
            </p:nvGrpSpPr>
            <p:grpSpPr>
              <a:xfrm>
                <a:off x="12698287" y="4114800"/>
                <a:ext cx="5246370" cy="5334000"/>
                <a:chOff x="0" y="0"/>
                <a:chExt cx="1913890" cy="1715074"/>
              </a:xfrm>
            </p:grpSpPr>
            <p:sp>
              <p:nvSpPr>
                <p:cNvPr id="7" name="Freeform 7"/>
                <p:cNvSpPr/>
                <p:nvPr/>
              </p:nvSpPr>
              <p:spPr>
                <a:xfrm>
                  <a:off x="0" y="0"/>
                  <a:ext cx="1913890" cy="1715074"/>
                </a:xfrm>
                <a:custGeom>
                  <a:avLst/>
                  <a:gdLst/>
                  <a:ahLst/>
                  <a:cxnLst/>
                  <a:rect l="l" t="t" r="r" b="b"/>
                  <a:pathLst>
                    <a:path w="1913890" h="1715074">
                      <a:moveTo>
                        <a:pt x="1789430" y="1715074"/>
                      </a:moveTo>
                      <a:lnTo>
                        <a:pt x="124460" y="1715074"/>
                      </a:lnTo>
                      <a:cubicBezTo>
                        <a:pt x="55880" y="1715074"/>
                        <a:pt x="0" y="1659194"/>
                        <a:pt x="0" y="1590614"/>
                      </a:cubicBezTo>
                      <a:lnTo>
                        <a:pt x="0" y="124460"/>
                      </a:lnTo>
                      <a:cubicBezTo>
                        <a:pt x="0" y="55880"/>
                        <a:pt x="55880" y="0"/>
                        <a:pt x="124460" y="0"/>
                      </a:cubicBezTo>
                      <a:lnTo>
                        <a:pt x="1789430" y="0"/>
                      </a:lnTo>
                      <a:cubicBezTo>
                        <a:pt x="1858010" y="0"/>
                        <a:pt x="1913890" y="55880"/>
                        <a:pt x="1913890" y="124460"/>
                      </a:cubicBezTo>
                      <a:lnTo>
                        <a:pt x="1913890" y="1590614"/>
                      </a:lnTo>
                      <a:cubicBezTo>
                        <a:pt x="1913890" y="1659194"/>
                        <a:pt x="1858010" y="1715074"/>
                        <a:pt x="1789430" y="1715074"/>
                      </a:cubicBezTo>
                      <a:close/>
                    </a:path>
                  </a:pathLst>
                </a:custGeom>
                <a:solidFill>
                  <a:srgbClr val="EDE7BB">
                    <a:alpha val="67843"/>
                  </a:srgbClr>
                </a:solidFill>
              </p:spPr>
              <p:txBody>
                <a:bodyPr/>
                <a:lstStyle/>
                <a:p>
                  <a:endParaRPr lang="en-US" sz="4000">
                    <a:latin typeface="Arial" panose="020B0604020202020204" pitchFamily="34" charset="0"/>
                    <a:cs typeface="Arial" panose="020B0604020202020204" pitchFamily="34" charset="0"/>
                  </a:endParaRPr>
                </a:p>
              </p:txBody>
            </p:sp>
          </p:grpSp>
          <p:grpSp>
            <p:nvGrpSpPr>
              <p:cNvPr id="8" name="Group 8"/>
              <p:cNvGrpSpPr/>
              <p:nvPr/>
            </p:nvGrpSpPr>
            <p:grpSpPr>
              <a:xfrm>
                <a:off x="12499789" y="3924300"/>
                <a:ext cx="5246370" cy="5334000"/>
                <a:chOff x="0" y="0"/>
                <a:chExt cx="1913890" cy="1715074"/>
              </a:xfrm>
            </p:grpSpPr>
            <p:sp>
              <p:nvSpPr>
                <p:cNvPr id="9" name="Freeform 9"/>
                <p:cNvSpPr/>
                <p:nvPr/>
              </p:nvSpPr>
              <p:spPr>
                <a:xfrm>
                  <a:off x="0" y="0"/>
                  <a:ext cx="1913890" cy="1715074"/>
                </a:xfrm>
                <a:custGeom>
                  <a:avLst/>
                  <a:gdLst/>
                  <a:ahLst/>
                  <a:cxnLst/>
                  <a:rect l="l" t="t" r="r" b="b"/>
                  <a:pathLst>
                    <a:path w="1913890" h="1715074">
                      <a:moveTo>
                        <a:pt x="1789430" y="1715074"/>
                      </a:moveTo>
                      <a:lnTo>
                        <a:pt x="124460" y="1715074"/>
                      </a:lnTo>
                      <a:cubicBezTo>
                        <a:pt x="55880" y="1715074"/>
                        <a:pt x="0" y="1659194"/>
                        <a:pt x="0" y="1590614"/>
                      </a:cubicBezTo>
                      <a:lnTo>
                        <a:pt x="0" y="124460"/>
                      </a:lnTo>
                      <a:cubicBezTo>
                        <a:pt x="0" y="55880"/>
                        <a:pt x="55880" y="0"/>
                        <a:pt x="124460" y="0"/>
                      </a:cubicBezTo>
                      <a:lnTo>
                        <a:pt x="1789430" y="0"/>
                      </a:lnTo>
                      <a:cubicBezTo>
                        <a:pt x="1858010" y="0"/>
                        <a:pt x="1913890" y="55880"/>
                        <a:pt x="1913890" y="124460"/>
                      </a:cubicBezTo>
                      <a:lnTo>
                        <a:pt x="1913890" y="1590614"/>
                      </a:lnTo>
                      <a:cubicBezTo>
                        <a:pt x="1913890" y="1659194"/>
                        <a:pt x="1858010" y="1715074"/>
                        <a:pt x="1789430" y="1715074"/>
                      </a:cubicBezTo>
                      <a:close/>
                    </a:path>
                  </a:pathLst>
                </a:custGeom>
                <a:solidFill>
                  <a:srgbClr val="FFFFFF"/>
                </a:solidFill>
              </p:spPr>
              <p:txBody>
                <a:bodyPr/>
                <a:lstStyle/>
                <a:p>
                  <a:endParaRPr lang="en-US" sz="4000">
                    <a:latin typeface="Arial" panose="020B0604020202020204" pitchFamily="34" charset="0"/>
                    <a:cs typeface="Arial" panose="020B0604020202020204" pitchFamily="34" charset="0"/>
                  </a:endParaRPr>
                </a:p>
              </p:txBody>
            </p:sp>
          </p:grpSp>
        </p:grpSp>
        <p:sp>
          <p:nvSpPr>
            <p:cNvPr id="36" name="TextBox 35">
              <a:extLst>
                <a:ext uri="{FF2B5EF4-FFF2-40B4-BE49-F238E27FC236}">
                  <a16:creationId xmlns:a16="http://schemas.microsoft.com/office/drawing/2014/main" xmlns="" id="{AF45118C-2F7C-E118-CF34-F5389FBF8318}"/>
                </a:ext>
              </a:extLst>
            </p:cNvPr>
            <p:cNvSpPr txBox="1"/>
            <p:nvPr/>
          </p:nvSpPr>
          <p:spPr>
            <a:xfrm>
              <a:off x="12861387" y="4434000"/>
              <a:ext cx="4429636" cy="367158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Đọc trước </a:t>
              </a: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T</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iết học sau: Hướng dẫn cách viết thư</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SGK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tr.125)</a:t>
              </a:r>
              <a:endParaRPr lang="vi-VN" sz="4000" b="1" i="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514218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flipH="1">
            <a:off x="16596740" y="7935290"/>
            <a:ext cx="1745089" cy="2319053"/>
          </a:xfrm>
          <a:custGeom>
            <a:avLst/>
            <a:gdLst/>
            <a:ahLst/>
            <a:cxnLst/>
            <a:rect l="l" t="t" r="r" b="b"/>
            <a:pathLst>
              <a:path w="2095427" h="3114823">
                <a:moveTo>
                  <a:pt x="2095427" y="0"/>
                </a:moveTo>
                <a:lnTo>
                  <a:pt x="0" y="0"/>
                </a:lnTo>
                <a:lnTo>
                  <a:pt x="0" y="3114824"/>
                </a:lnTo>
                <a:lnTo>
                  <a:pt x="2095427" y="3114824"/>
                </a:lnTo>
                <a:lnTo>
                  <a:pt x="2095427"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05417" y="30013"/>
            <a:ext cx="1355695" cy="1232925"/>
          </a:xfrm>
          <a:custGeom>
            <a:avLst/>
            <a:gdLst/>
            <a:ahLst/>
            <a:cxnLst/>
            <a:rect l="l" t="t" r="r" b="b"/>
            <a:pathLst>
              <a:path w="2457018" h="2394476">
                <a:moveTo>
                  <a:pt x="0" y="0"/>
                </a:moveTo>
                <a:lnTo>
                  <a:pt x="2457018" y="0"/>
                </a:lnTo>
                <a:lnTo>
                  <a:pt x="2457018" y="2394475"/>
                </a:lnTo>
                <a:lnTo>
                  <a:pt x="0" y="23944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6826889" y="-152374"/>
            <a:ext cx="1745088" cy="2319053"/>
          </a:xfrm>
          <a:custGeom>
            <a:avLst/>
            <a:gdLst/>
            <a:ahLst/>
            <a:cxnLst/>
            <a:rect l="l" t="t" r="r" b="b"/>
            <a:pathLst>
              <a:path w="1745088" h="2319053">
                <a:moveTo>
                  <a:pt x="0" y="0"/>
                </a:moveTo>
                <a:lnTo>
                  <a:pt x="1745088" y="0"/>
                </a:lnTo>
                <a:lnTo>
                  <a:pt x="1745088" y="2319053"/>
                </a:lnTo>
                <a:lnTo>
                  <a:pt x="0" y="23190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57761" y="7967947"/>
            <a:ext cx="1745088" cy="2319053"/>
          </a:xfrm>
          <a:custGeom>
            <a:avLst/>
            <a:gdLst/>
            <a:ahLst/>
            <a:cxnLst/>
            <a:rect l="l" t="t" r="r" b="b"/>
            <a:pathLst>
              <a:path w="1745088" h="2319053">
                <a:moveTo>
                  <a:pt x="0" y="0"/>
                </a:moveTo>
                <a:lnTo>
                  <a:pt x="1745087" y="0"/>
                </a:lnTo>
                <a:lnTo>
                  <a:pt x="1745087" y="2319053"/>
                </a:lnTo>
                <a:lnTo>
                  <a:pt x="0" y="23190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xmlns="" id="{2E30841D-27E1-7B9F-1EBD-2C310CED7A95}"/>
              </a:ext>
            </a:extLst>
          </p:cNvPr>
          <p:cNvSpPr txBox="1"/>
          <p:nvPr/>
        </p:nvSpPr>
        <p:spPr>
          <a:xfrm>
            <a:off x="1009649" y="3454223"/>
            <a:ext cx="16268701" cy="3378554"/>
          </a:xfrm>
          <a:prstGeom prst="rect">
            <a:avLst/>
          </a:prstGeom>
        </p:spPr>
        <p:txBody>
          <a:bodyPr wrap="square" lIns="0" tIns="0" rIns="0" bIns="0" rtlCol="0" anchor="t">
            <a:spAutoFit/>
          </a:bodyPr>
          <a:lstStyle/>
          <a:p>
            <a:pPr algn="ctr">
              <a:lnSpc>
                <a:spcPct val="150000"/>
              </a:lnSpc>
            </a:pPr>
            <a:r>
              <a:rPr lang="en-US" sz="7800" b="1">
                <a:solidFill>
                  <a:schemeClr val="accent6">
                    <a:lumMod val="50000"/>
                  </a:schemeClr>
                </a:solidFill>
                <a:latin typeface="Arial" panose="020B0604020202020204" pitchFamily="34" charset="0"/>
                <a:cs typeface="Arial" panose="020B0604020202020204" pitchFamily="34" charset="0"/>
              </a:rPr>
              <a:t>BÀI HỌC KẾT THÚC, CẢM ƠN CÁC EM ĐÃ CHÚ Ý LẮNG NGHE!</a:t>
            </a:r>
            <a:endParaRPr lang="en-US" sz="78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746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16901512" y="34063"/>
            <a:ext cx="1430030" cy="762000"/>
          </a:xfrm>
          <a:custGeom>
            <a:avLst/>
            <a:gdLst/>
            <a:ahLst/>
            <a:cxnLst/>
            <a:rect l="l" t="t" r="r" b="b"/>
            <a:pathLst>
              <a:path w="2119368" h="1091474">
                <a:moveTo>
                  <a:pt x="0" y="0"/>
                </a:moveTo>
                <a:lnTo>
                  <a:pt x="2119368" y="0"/>
                </a:lnTo>
                <a:lnTo>
                  <a:pt x="2119368" y="1091474"/>
                </a:lnTo>
                <a:lnTo>
                  <a:pt x="0" y="10914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E21CC208-17C4-E5C7-BCF1-4DC647D94A69}"/>
              </a:ext>
            </a:extLst>
          </p:cNvPr>
          <p:cNvPicPr>
            <a:picLocks noChangeAspect="1"/>
          </p:cNvPicPr>
          <p:nvPr/>
        </p:nvPicPr>
        <p:blipFill>
          <a:blip r:embed="rId4">
            <a:grayscl/>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7452">
            <a:off x="294530" y="466337"/>
            <a:ext cx="8771981" cy="9786067"/>
          </a:xfrm>
          <a:prstGeom prst="rect">
            <a:avLst/>
          </a:prstGeom>
        </p:spPr>
      </p:pic>
      <p:grpSp>
        <p:nvGrpSpPr>
          <p:cNvPr id="8" name="Group 7">
            <a:extLst>
              <a:ext uri="{FF2B5EF4-FFF2-40B4-BE49-F238E27FC236}">
                <a16:creationId xmlns:a16="http://schemas.microsoft.com/office/drawing/2014/main" xmlns="" id="{EA44DD19-4CA7-6802-9704-05250D28B339}"/>
              </a:ext>
            </a:extLst>
          </p:cNvPr>
          <p:cNvGrpSpPr/>
          <p:nvPr/>
        </p:nvGrpSpPr>
        <p:grpSpPr>
          <a:xfrm>
            <a:off x="-62137" y="515362"/>
            <a:ext cx="7277132" cy="1157110"/>
            <a:chOff x="203132" y="534842"/>
            <a:chExt cx="6827420" cy="1157110"/>
          </a:xfrm>
        </p:grpSpPr>
        <p:grpSp>
          <p:nvGrpSpPr>
            <p:cNvPr id="9" name="Group 10">
              <a:extLst>
                <a:ext uri="{FF2B5EF4-FFF2-40B4-BE49-F238E27FC236}">
                  <a16:creationId xmlns:a16="http://schemas.microsoft.com/office/drawing/2014/main" xmlns="" id="{D92AB903-3B41-2D4D-B0E7-B13F043A9E30}"/>
                </a:ext>
              </a:extLst>
            </p:cNvPr>
            <p:cNvGrpSpPr/>
            <p:nvPr/>
          </p:nvGrpSpPr>
          <p:grpSpPr>
            <a:xfrm rot="-143938">
              <a:off x="203132" y="534842"/>
              <a:ext cx="6827420" cy="1157110"/>
              <a:chOff x="0" y="0"/>
              <a:chExt cx="5761308" cy="848774"/>
            </a:xfrm>
          </p:grpSpPr>
          <p:sp>
            <p:nvSpPr>
              <p:cNvPr id="31" name="Freeform 11">
                <a:extLst>
                  <a:ext uri="{FF2B5EF4-FFF2-40B4-BE49-F238E27FC236}">
                    <a16:creationId xmlns:a16="http://schemas.microsoft.com/office/drawing/2014/main" xmlns="" id="{88D70484-A295-E597-053D-9455376CE8E0}"/>
                  </a:ext>
                </a:extLst>
              </p:cNvPr>
              <p:cNvSpPr/>
              <p:nvPr/>
            </p:nvSpPr>
            <p:spPr>
              <a:xfrm>
                <a:off x="0" y="0"/>
                <a:ext cx="5761308" cy="848774"/>
              </a:xfrm>
              <a:custGeom>
                <a:avLst/>
                <a:gdLst/>
                <a:ahLst/>
                <a:cxnLst/>
                <a:rect l="l" t="t" r="r" b="b"/>
                <a:pathLst>
                  <a:path w="5761308" h="848774">
                    <a:moveTo>
                      <a:pt x="5636848" y="848774"/>
                    </a:moveTo>
                    <a:lnTo>
                      <a:pt x="124460" y="848774"/>
                    </a:lnTo>
                    <a:cubicBezTo>
                      <a:pt x="55880" y="848774"/>
                      <a:pt x="0" y="792894"/>
                      <a:pt x="0" y="724314"/>
                    </a:cubicBezTo>
                    <a:lnTo>
                      <a:pt x="0" y="124460"/>
                    </a:lnTo>
                    <a:cubicBezTo>
                      <a:pt x="0" y="55880"/>
                      <a:pt x="55880" y="0"/>
                      <a:pt x="124460" y="0"/>
                    </a:cubicBezTo>
                    <a:lnTo>
                      <a:pt x="5636848" y="0"/>
                    </a:lnTo>
                    <a:cubicBezTo>
                      <a:pt x="5705428" y="0"/>
                      <a:pt x="5761308" y="55880"/>
                      <a:pt x="5761308" y="124460"/>
                    </a:cubicBezTo>
                    <a:lnTo>
                      <a:pt x="5761308" y="724314"/>
                    </a:lnTo>
                    <a:cubicBezTo>
                      <a:pt x="5761308" y="792894"/>
                      <a:pt x="5705428" y="848774"/>
                      <a:pt x="5636848" y="848774"/>
                    </a:cubicBezTo>
                    <a:close/>
                  </a:path>
                </a:pathLst>
              </a:custGeom>
              <a:solidFill>
                <a:schemeClr val="accent1">
                  <a:lumMod val="75000"/>
                </a:schemeClr>
              </a:solidFill>
            </p:spPr>
            <p:txBody>
              <a:bodyPr/>
              <a:lstStyle/>
              <a:p>
                <a:endParaRPr lang="en-US">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xmlns="" id="{41C653B4-4AA9-881B-5A0D-BF12BB0C65E6}"/>
                </a:ext>
              </a:extLst>
            </p:cNvPr>
            <p:cNvSpPr txBox="1"/>
            <p:nvPr/>
          </p:nvSpPr>
          <p:spPr>
            <a:xfrm rot="21459337">
              <a:off x="546080" y="637418"/>
              <a:ext cx="6141524" cy="923330"/>
            </a:xfrm>
            <a:prstGeom prst="rect">
              <a:avLst/>
            </a:prstGeom>
          </p:spPr>
          <p:txBody>
            <a:bodyPr wrap="square" lIns="0" tIns="0" rIns="0" bIns="0" rtlCol="0" anchor="t">
              <a:spAutoFit/>
            </a:bodyPr>
            <a:lstStyle/>
            <a:p>
              <a:pPr marL="0" lvl="0" indent="0" algn="ctr">
                <a:spcBef>
                  <a:spcPct val="0"/>
                </a:spcBef>
              </a:pPr>
              <a:r>
                <a:rPr lang="en-US" sz="5800" b="1" spc="179">
                  <a:solidFill>
                    <a:srgbClr val="FFFFFF"/>
                  </a:solidFill>
                  <a:latin typeface="Arial" panose="020B0604020202020204" pitchFamily="34" charset="0"/>
                  <a:cs typeface="Arial" panose="020B0604020202020204" pitchFamily="34" charset="0"/>
                </a:rPr>
                <a:t>KHỞI ĐỘNG</a:t>
              </a:r>
              <a:endParaRPr lang="en-US" sz="5800" b="1" spc="179" dirty="0">
                <a:solidFill>
                  <a:srgbClr val="FFFFFF"/>
                </a:solidFill>
                <a:latin typeface="Arial" panose="020B0604020202020204" pitchFamily="34" charset="0"/>
                <a:cs typeface="Arial" panose="020B0604020202020204" pitchFamily="34" charset="0"/>
              </a:endParaRPr>
            </a:p>
          </p:txBody>
        </p:sp>
      </p:grpSp>
      <p:sp>
        <p:nvSpPr>
          <p:cNvPr id="32" name="Freeform 5">
            <a:extLst>
              <a:ext uri="{FF2B5EF4-FFF2-40B4-BE49-F238E27FC236}">
                <a16:creationId xmlns:a16="http://schemas.microsoft.com/office/drawing/2014/main" xmlns="" id="{5D000E74-471B-F82E-D74E-04D9006EF5D9}"/>
              </a:ext>
            </a:extLst>
          </p:cNvPr>
          <p:cNvSpPr/>
          <p:nvPr/>
        </p:nvSpPr>
        <p:spPr>
          <a:xfrm>
            <a:off x="9538791" y="2476500"/>
            <a:ext cx="7896229" cy="5793189"/>
          </a:xfrm>
          <a:custGeom>
            <a:avLst/>
            <a:gdLst/>
            <a:ahLst/>
            <a:cxnLst/>
            <a:rect l="l" t="t" r="r" b="b"/>
            <a:pathLst>
              <a:path w="2140210" h="1544802">
                <a:moveTo>
                  <a:pt x="48589" y="0"/>
                </a:moveTo>
                <a:lnTo>
                  <a:pt x="2091622" y="0"/>
                </a:lnTo>
                <a:cubicBezTo>
                  <a:pt x="2104508" y="0"/>
                  <a:pt x="2116867" y="5119"/>
                  <a:pt x="2125979" y="14231"/>
                </a:cubicBezTo>
                <a:cubicBezTo>
                  <a:pt x="2135091" y="23343"/>
                  <a:pt x="2140210" y="35702"/>
                  <a:pt x="2140210" y="48589"/>
                </a:cubicBezTo>
                <a:lnTo>
                  <a:pt x="2140210" y="1496213"/>
                </a:lnTo>
                <a:cubicBezTo>
                  <a:pt x="2140210" y="1509099"/>
                  <a:pt x="2135091" y="1521458"/>
                  <a:pt x="2125979" y="1530570"/>
                </a:cubicBezTo>
                <a:cubicBezTo>
                  <a:pt x="2116867" y="1539682"/>
                  <a:pt x="2104508" y="1544802"/>
                  <a:pt x="2091622" y="1544802"/>
                </a:cubicBezTo>
                <a:lnTo>
                  <a:pt x="48589" y="1544802"/>
                </a:lnTo>
                <a:cubicBezTo>
                  <a:pt x="35702" y="1544802"/>
                  <a:pt x="23343" y="1539682"/>
                  <a:pt x="14231" y="1530570"/>
                </a:cubicBezTo>
                <a:cubicBezTo>
                  <a:pt x="5119" y="1521458"/>
                  <a:pt x="0" y="1509099"/>
                  <a:pt x="0" y="1496213"/>
                </a:cubicBezTo>
                <a:lnTo>
                  <a:pt x="0" y="48589"/>
                </a:lnTo>
                <a:cubicBezTo>
                  <a:pt x="0" y="35702"/>
                  <a:pt x="5119" y="23343"/>
                  <a:pt x="14231" y="14231"/>
                </a:cubicBezTo>
                <a:cubicBezTo>
                  <a:pt x="23343" y="5119"/>
                  <a:pt x="35702" y="0"/>
                  <a:pt x="48589" y="0"/>
                </a:cubicBezTo>
                <a:close/>
              </a:path>
            </a:pathLst>
          </a:custGeom>
          <a:solidFill>
            <a:schemeClr val="bg1"/>
          </a:solidFill>
          <a:ln>
            <a:solidFill>
              <a:schemeClr val="tx2">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D9E5308B-C730-43C2-9492-4907DFF520B3}"/>
              </a:ext>
            </a:extLst>
          </p:cNvPr>
          <p:cNvSpPr txBox="1"/>
          <p:nvPr/>
        </p:nvSpPr>
        <p:spPr>
          <a:xfrm>
            <a:off x="10036875" y="2916605"/>
            <a:ext cx="6900060" cy="4825745"/>
          </a:xfrm>
          <a:prstGeom prst="rect">
            <a:avLst/>
          </a:prstGeom>
          <a:noFill/>
        </p:spPr>
        <p:txBody>
          <a:bodyPr wrap="square">
            <a:spAutoFit/>
          </a:bodyPr>
          <a:lstStyle/>
          <a:p>
            <a:pPr algn="just">
              <a:lnSpc>
                <a:spcPct val="200000"/>
              </a:lnSpc>
            </a:pPr>
            <a:r>
              <a:rPr lang="vi-VN" sz="4000">
                <a:latin typeface="Arial" panose="020B0604020202020204" pitchFamily="34" charset="0"/>
                <a:cs typeface="Arial" panose="020B0604020202020204" pitchFamily="34" charset="0"/>
              </a:rPr>
              <a:t>Các em hãy quan sát tranh minh họa </a:t>
            </a:r>
            <a:r>
              <a:rPr lang="vi-VN" sz="4000" i="1">
                <a:latin typeface="Arial" panose="020B0604020202020204" pitchFamily="34" charset="0"/>
                <a:cs typeface="Arial" panose="020B0604020202020204" pitchFamily="34" charset="0"/>
              </a:rPr>
              <a:t>(SGK – tr.</a:t>
            </a:r>
            <a:r>
              <a:rPr lang="en-US" sz="4000" i="1">
                <a:latin typeface="Arial" panose="020B0604020202020204" pitchFamily="34" charset="0"/>
                <a:cs typeface="Arial" panose="020B0604020202020204" pitchFamily="34" charset="0"/>
              </a:rPr>
              <a:t>123</a:t>
            </a:r>
            <a:r>
              <a:rPr lang="vi-VN" sz="4000" i="1">
                <a:latin typeface="Arial" panose="020B0604020202020204" pitchFamily="34" charset="0"/>
                <a:cs typeface="Arial" panose="020B0604020202020204" pitchFamily="34" charset="0"/>
              </a:rPr>
              <a:t>)</a:t>
            </a:r>
            <a:r>
              <a:rPr lang="en-US" sz="4000" i="1">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và</a:t>
            </a:r>
            <a:r>
              <a:rPr lang="vi-VN" sz="4000">
                <a:latin typeface="Arial" panose="020B0604020202020204" pitchFamily="34" charset="0"/>
                <a:cs typeface="Arial" panose="020B0604020202020204" pitchFamily="34" charset="0"/>
              </a:rPr>
              <a:t> trả lời câu hỏi: </a:t>
            </a:r>
            <a:r>
              <a:rPr lang="vi-VN" sz="4000">
                <a:solidFill>
                  <a:srgbClr val="FF0000"/>
                </a:solidFill>
                <a:latin typeface="Arial" panose="020B0604020202020204" pitchFamily="34" charset="0"/>
                <a:cs typeface="Arial" panose="020B0604020202020204" pitchFamily="34" charset="0"/>
              </a:rPr>
              <a:t>Em có biết tranh vẽ cảnh gì? Ở đâu?</a:t>
            </a:r>
          </a:p>
        </p:txBody>
      </p:sp>
      <p:pic>
        <p:nvPicPr>
          <p:cNvPr id="38" name="Picture 10">
            <a:extLst>
              <a:ext uri="{FF2B5EF4-FFF2-40B4-BE49-F238E27FC236}">
                <a16:creationId xmlns:a16="http://schemas.microsoft.com/office/drawing/2014/main" xmlns="" id="{797BA757-C4D5-D5F5-949C-86D47B99BF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59000" y="7614098"/>
            <a:ext cx="3429000" cy="2760345"/>
          </a:xfrm>
          <a:prstGeom prst="rect">
            <a:avLst/>
          </a:prstGeom>
        </p:spPr>
      </p:pic>
      <p:sp>
        <p:nvSpPr>
          <p:cNvPr id="6" name="Freeform 6"/>
          <p:cNvSpPr/>
          <p:nvPr/>
        </p:nvSpPr>
        <p:spPr>
          <a:xfrm rot="-692351">
            <a:off x="9158832" y="8110052"/>
            <a:ext cx="1203164" cy="1450630"/>
          </a:xfrm>
          <a:custGeom>
            <a:avLst/>
            <a:gdLst/>
            <a:ahLst/>
            <a:cxnLst/>
            <a:rect l="l" t="t" r="r" b="b"/>
            <a:pathLst>
              <a:path w="2804148" h="2804148">
                <a:moveTo>
                  <a:pt x="0" y="0"/>
                </a:moveTo>
                <a:lnTo>
                  <a:pt x="2804148" y="0"/>
                </a:lnTo>
                <a:lnTo>
                  <a:pt x="2804148" y="2804148"/>
                </a:lnTo>
                <a:lnTo>
                  <a:pt x="0" y="28041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xmlns="" id="{C4F6EF71-32AC-F18E-8BBD-2012AF9E5FAE}"/>
              </a:ext>
            </a:extLst>
          </p:cNvPr>
          <p:cNvGrpSpPr/>
          <p:nvPr/>
        </p:nvGrpSpPr>
        <p:grpSpPr>
          <a:xfrm>
            <a:off x="643657" y="3239648"/>
            <a:ext cx="7006897" cy="5002827"/>
            <a:chOff x="643657" y="3239648"/>
            <a:chExt cx="7006897" cy="5002827"/>
          </a:xfrm>
        </p:grpSpPr>
        <p:pic>
          <p:nvPicPr>
            <p:cNvPr id="40" name="Picture 39" descr="A group of people standing in front of a tower&#10;&#10;Description automatically generated">
              <a:extLst>
                <a:ext uri="{FF2B5EF4-FFF2-40B4-BE49-F238E27FC236}">
                  <a16:creationId xmlns:a16="http://schemas.microsoft.com/office/drawing/2014/main" xmlns="" id="{72758DF3-04B1-C2FE-A221-8463DF3BC5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657" y="3670475"/>
              <a:ext cx="7006897" cy="457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7" name="Picture 36" descr="Push pin ">
              <a:extLst>
                <a:ext uri="{FF2B5EF4-FFF2-40B4-BE49-F238E27FC236}">
                  <a16:creationId xmlns:a16="http://schemas.microsoft.com/office/drawing/2014/main" xmlns="" id="{F74ABE97-98F2-45AB-33AC-723610266F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130306">
              <a:off x="3568850" y="3239648"/>
              <a:ext cx="861652" cy="86165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4" name="Freeform 4"/>
          <p:cNvSpPr/>
          <p:nvPr/>
        </p:nvSpPr>
        <p:spPr>
          <a:xfrm>
            <a:off x="493791" y="9416330"/>
            <a:ext cx="1231220" cy="634079"/>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flipH="1">
            <a:off x="34400" y="228474"/>
            <a:ext cx="1607601" cy="76620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7">
            <a:extLst>
              <a:ext uri="{FF2B5EF4-FFF2-40B4-BE49-F238E27FC236}">
                <a16:creationId xmlns:a16="http://schemas.microsoft.com/office/drawing/2014/main" xmlns="" id="{E4D38C55-EE50-8ABF-C89B-50791B1CCC15}"/>
              </a:ext>
            </a:extLst>
          </p:cNvPr>
          <p:cNvSpPr/>
          <p:nvPr/>
        </p:nvSpPr>
        <p:spPr>
          <a:xfrm>
            <a:off x="7620000" y="1586330"/>
            <a:ext cx="9848615" cy="7620000"/>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8AC3643D-C615-BC00-38E4-963485F5E249}"/>
              </a:ext>
            </a:extLst>
          </p:cNvPr>
          <p:cNvSpPr txBox="1"/>
          <p:nvPr/>
        </p:nvSpPr>
        <p:spPr>
          <a:xfrm>
            <a:off x="7968913" y="2175543"/>
            <a:ext cx="9150787" cy="6441572"/>
          </a:xfrm>
          <a:prstGeom prst="rect">
            <a:avLst/>
          </a:prstGeom>
          <a:noFill/>
        </p:spPr>
        <p:txBody>
          <a:bodyPr wrap="square">
            <a:spAutoFit/>
          </a:bodyPr>
          <a:lstStyle/>
          <a:p>
            <a:pPr marL="571500" indent="-571500" algn="just">
              <a:lnSpc>
                <a:spcPct val="150000"/>
              </a:lnSpc>
              <a:buClr>
                <a:schemeClr val="tx1"/>
              </a:buClr>
              <a:buFont typeface="Wingdings" panose="05000000000000000000" pitchFamily="2" charset="2"/>
              <a:buChar char="§"/>
            </a:pPr>
            <a:r>
              <a:rPr lang="en-US" sz="4000">
                <a:latin typeface="Arial" panose="020B0604020202020204" pitchFamily="34" charset="0"/>
                <a:ea typeface="Calibri" panose="020F0502020204030204" pitchFamily="34" charset="0"/>
                <a:cs typeface="Arial" panose="020B0604020202020204" pitchFamily="34" charset="0"/>
              </a:rPr>
              <a:t>Tranh vẽ </a:t>
            </a:r>
            <a:r>
              <a:rPr lang="vi-VN" sz="4000">
                <a:latin typeface="Arial" panose="020B0604020202020204" pitchFamily="34" charset="0"/>
                <a:ea typeface="Calibri" panose="020F0502020204030204" pitchFamily="34" charset="0"/>
                <a:cs typeface="Arial" panose="020B0604020202020204" pitchFamily="34" charset="0"/>
              </a:rPr>
              <a:t>Tháp Ép-phen, ở thủ đô Pa-ri của nước Pháp, có những người đang tham quan, ngắm cảnh. </a:t>
            </a:r>
            <a:endParaRPr lang="en-US" sz="40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Clr>
                <a:schemeClr val="tx1"/>
              </a:buClr>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Trung tâm của tranh là hai bà cháu. Cậu bé đang giơ tay chỉ về phía tháp. Có vẻ như cậu rất ngạc nhiên, thích thú trước vẻ đẹp của tháp.</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12" descr="A cartoon of a child with her hand up&#10;&#10;Description automatically generated with low confidence">
            <a:extLst>
              <a:ext uri="{FF2B5EF4-FFF2-40B4-BE49-F238E27FC236}">
                <a16:creationId xmlns:a16="http://schemas.microsoft.com/office/drawing/2014/main" xmlns="" id="{DF0BC600-9868-A80E-54E2-410529183339}"/>
              </a:ext>
            </a:extLst>
          </p:cNvPr>
          <p:cNvPicPr>
            <a:picLocks noChangeAspect="1"/>
          </p:cNvPicPr>
          <p:nvPr/>
        </p:nvPicPr>
        <p:blipFill rotWithShape="1">
          <a:blip r:embed="rId6">
            <a:extLst>
              <a:ext uri="{28A0092B-C50C-407E-A947-70E740481C1C}">
                <a14:useLocalDpi xmlns:a14="http://schemas.microsoft.com/office/drawing/2010/main" val="0"/>
              </a:ext>
            </a:extLst>
          </a:blip>
          <a:srcRect l="24683" r="22174"/>
          <a:stretch/>
        </p:blipFill>
        <p:spPr>
          <a:xfrm>
            <a:off x="17085411" y="7867126"/>
            <a:ext cx="1417595" cy="2667523"/>
          </a:xfrm>
          <a:prstGeom prst="rect">
            <a:avLst/>
          </a:prstGeom>
        </p:spPr>
      </p:pic>
      <p:sp>
        <p:nvSpPr>
          <p:cNvPr id="6" name="Freeform 6"/>
          <p:cNvSpPr/>
          <p:nvPr/>
        </p:nvSpPr>
        <p:spPr>
          <a:xfrm>
            <a:off x="16154400" y="246184"/>
            <a:ext cx="1853817" cy="1010276"/>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74C9DE43-6EF2-F42A-4524-1AFB07DDE943}"/>
              </a:ext>
            </a:extLst>
          </p:cNvPr>
          <p:cNvGrpSpPr/>
          <p:nvPr/>
        </p:nvGrpSpPr>
        <p:grpSpPr>
          <a:xfrm>
            <a:off x="688185" y="1894922"/>
            <a:ext cx="6520681" cy="7002814"/>
            <a:chOff x="688185" y="1894922"/>
            <a:chExt cx="6520681" cy="7002814"/>
          </a:xfrm>
        </p:grpSpPr>
        <p:grpSp>
          <p:nvGrpSpPr>
            <p:cNvPr id="14" name="Group 13">
              <a:extLst>
                <a:ext uri="{FF2B5EF4-FFF2-40B4-BE49-F238E27FC236}">
                  <a16:creationId xmlns:a16="http://schemas.microsoft.com/office/drawing/2014/main" xmlns="" id="{B2AB3F3B-6E5D-84DF-D0DF-2A4783D5F105}"/>
                </a:ext>
              </a:extLst>
            </p:cNvPr>
            <p:cNvGrpSpPr/>
            <p:nvPr/>
          </p:nvGrpSpPr>
          <p:grpSpPr>
            <a:xfrm>
              <a:off x="688185" y="1894922"/>
              <a:ext cx="6520681" cy="7002814"/>
              <a:chOff x="868173" y="2041084"/>
              <a:chExt cx="6520681" cy="7002814"/>
            </a:xfrm>
          </p:grpSpPr>
          <p:grpSp>
            <p:nvGrpSpPr>
              <p:cNvPr id="15" name="Group 14">
                <a:extLst>
                  <a:ext uri="{FF2B5EF4-FFF2-40B4-BE49-F238E27FC236}">
                    <a16:creationId xmlns:a16="http://schemas.microsoft.com/office/drawing/2014/main" xmlns="" id="{B75C8854-F209-3B2A-7B32-586C5FB444DD}"/>
                  </a:ext>
                </a:extLst>
              </p:cNvPr>
              <p:cNvGrpSpPr/>
              <p:nvPr/>
            </p:nvGrpSpPr>
            <p:grpSpPr>
              <a:xfrm>
                <a:off x="868173" y="2041084"/>
                <a:ext cx="6520681" cy="7002814"/>
                <a:chOff x="741399" y="2316040"/>
                <a:chExt cx="6520681" cy="7002814"/>
              </a:xfrm>
            </p:grpSpPr>
            <p:sp>
              <p:nvSpPr>
                <p:cNvPr id="20" name="Freeform 7">
                  <a:extLst>
                    <a:ext uri="{FF2B5EF4-FFF2-40B4-BE49-F238E27FC236}">
                      <a16:creationId xmlns:a16="http://schemas.microsoft.com/office/drawing/2014/main" xmlns="" id="{392DF6AE-798C-DE13-D340-DC0F0C88B39E}"/>
                    </a:ext>
                  </a:extLst>
                </p:cNvPr>
                <p:cNvSpPr/>
                <p:nvPr/>
              </p:nvSpPr>
              <p:spPr>
                <a:xfrm>
                  <a:off x="741399" y="2316040"/>
                  <a:ext cx="6520681" cy="7002814"/>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6">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sp>
              <p:nvSpPr>
                <p:cNvPr id="21" name="Freeform 10">
                  <a:extLst>
                    <a:ext uri="{FF2B5EF4-FFF2-40B4-BE49-F238E27FC236}">
                      <a16:creationId xmlns:a16="http://schemas.microsoft.com/office/drawing/2014/main" xmlns="" id="{7BF837CC-7CC2-E77C-106C-2E7F0A058DA7}"/>
                    </a:ext>
                  </a:extLst>
                </p:cNvPr>
                <p:cNvSpPr/>
                <p:nvPr/>
              </p:nvSpPr>
              <p:spPr>
                <a:xfrm>
                  <a:off x="1060970" y="2876854"/>
                  <a:ext cx="5826740" cy="1489379"/>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xmlns="" id="{F1A43056-697A-21EC-E16A-1FBADA5F99E7}"/>
                  </a:ext>
                </a:extLst>
              </p:cNvPr>
              <p:cNvSpPr txBox="1"/>
              <p:nvPr/>
            </p:nvSpPr>
            <p:spPr>
              <a:xfrm>
                <a:off x="1215143" y="2962236"/>
                <a:ext cx="5826740" cy="861774"/>
              </a:xfrm>
              <a:prstGeom prst="rect">
                <a:avLst/>
              </a:prstGeom>
              <a:noFill/>
            </p:spPr>
            <p:txBody>
              <a:bodyPr wrap="square">
                <a:spAutoFit/>
              </a:bodyPr>
              <a:lstStyle/>
              <a:p>
                <a:pPr algn="ctr"/>
                <a:r>
                  <a:rPr lang="en-US" sz="5000" b="1">
                    <a:solidFill>
                      <a:srgbClr val="FF0000"/>
                    </a:solidFill>
                    <a:latin typeface="Arial" panose="020B0604020202020204" pitchFamily="34" charset="0"/>
                    <a:cs typeface="Arial" panose="020B0604020202020204" pitchFamily="34" charset="0"/>
                  </a:rPr>
                  <a:t>CÂU TRẢ LỜI</a:t>
                </a:r>
                <a:endParaRPr lang="en-US" sz="5000" b="1" dirty="0">
                  <a:solidFill>
                    <a:srgbClr val="FF0000"/>
                  </a:solidFill>
                  <a:latin typeface="Arial" panose="020B0604020202020204" pitchFamily="34" charset="0"/>
                  <a:cs typeface="Arial" panose="020B0604020202020204" pitchFamily="34" charset="0"/>
                </a:endParaRPr>
              </a:p>
            </p:txBody>
          </p:sp>
        </p:grpSp>
        <p:pic>
          <p:nvPicPr>
            <p:cNvPr id="7" name="Picture 6" descr="A group of people standing in front of a tower&#10;&#10;Description automatically generated">
              <a:extLst>
                <a:ext uri="{FF2B5EF4-FFF2-40B4-BE49-F238E27FC236}">
                  <a16:creationId xmlns:a16="http://schemas.microsoft.com/office/drawing/2014/main" xmlns="" id="{47DFD47C-101E-508D-833B-DF2DF1B11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155" y="4496366"/>
              <a:ext cx="5799341" cy="3784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9" name="Freeform 9"/>
          <p:cNvSpPr/>
          <p:nvPr/>
        </p:nvSpPr>
        <p:spPr>
          <a:xfrm>
            <a:off x="16831382" y="8415104"/>
            <a:ext cx="1310790" cy="1741914"/>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Freeform 10"/>
          <p:cNvSpPr/>
          <p:nvPr/>
        </p:nvSpPr>
        <p:spPr>
          <a:xfrm>
            <a:off x="0" y="8805318"/>
            <a:ext cx="2626978" cy="1352893"/>
          </a:xfrm>
          <a:custGeom>
            <a:avLst/>
            <a:gdLst/>
            <a:ahLst/>
            <a:cxnLst/>
            <a:rect l="l" t="t" r="r" b="b"/>
            <a:pathLst>
              <a:path w="2626978" h="1352893">
                <a:moveTo>
                  <a:pt x="0" y="0"/>
                </a:moveTo>
                <a:lnTo>
                  <a:pt x="2626978" y="0"/>
                </a:lnTo>
                <a:lnTo>
                  <a:pt x="2626978" y="1352894"/>
                </a:lnTo>
                <a:lnTo>
                  <a:pt x="0" y="13528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Freeform 13"/>
          <p:cNvSpPr/>
          <p:nvPr/>
        </p:nvSpPr>
        <p:spPr>
          <a:xfrm flipH="1">
            <a:off x="15801318" y="102768"/>
            <a:ext cx="2340854" cy="1205540"/>
          </a:xfrm>
          <a:custGeom>
            <a:avLst/>
            <a:gdLst/>
            <a:ahLst/>
            <a:cxnLst/>
            <a:rect l="l" t="t" r="r" b="b"/>
            <a:pathLst>
              <a:path w="2340854" h="1205540">
                <a:moveTo>
                  <a:pt x="2340854" y="0"/>
                </a:moveTo>
                <a:lnTo>
                  <a:pt x="0" y="0"/>
                </a:lnTo>
                <a:lnTo>
                  <a:pt x="0" y="1205540"/>
                </a:lnTo>
                <a:lnTo>
                  <a:pt x="2340854" y="1205540"/>
                </a:lnTo>
                <a:lnTo>
                  <a:pt x="2340854"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Arrow: Pentagon 10">
            <a:extLst>
              <a:ext uri="{FF2B5EF4-FFF2-40B4-BE49-F238E27FC236}">
                <a16:creationId xmlns:a16="http://schemas.microsoft.com/office/drawing/2014/main" xmlns="" id="{63AE6DAB-A422-7C56-E42F-04E4579724A2}"/>
              </a:ext>
            </a:extLst>
          </p:cNvPr>
          <p:cNvSpPr/>
          <p:nvPr/>
        </p:nvSpPr>
        <p:spPr>
          <a:xfrm>
            <a:off x="-32657" y="1028701"/>
            <a:ext cx="11565354" cy="2057399"/>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2">
                    <a:lumMod val="50000"/>
                  </a:schemeClr>
                </a:solidFill>
                <a:latin typeface="Arial" panose="020B0604020202020204" pitchFamily="34" charset="0"/>
                <a:cs typeface="Arial" panose="020B0604020202020204" pitchFamily="34" charset="0"/>
              </a:rPr>
              <a:t>BÀI 28</a:t>
            </a:r>
          </a:p>
        </p:txBody>
      </p:sp>
      <p:sp>
        <p:nvSpPr>
          <p:cNvPr id="12" name="TextBox 11">
            <a:extLst>
              <a:ext uri="{FF2B5EF4-FFF2-40B4-BE49-F238E27FC236}">
                <a16:creationId xmlns:a16="http://schemas.microsoft.com/office/drawing/2014/main" xmlns="" id="{22EF9224-AFBE-44D7-04BE-1581B225A6C7}"/>
              </a:ext>
            </a:extLst>
          </p:cNvPr>
          <p:cNvSpPr txBox="1"/>
          <p:nvPr/>
        </p:nvSpPr>
        <p:spPr>
          <a:xfrm>
            <a:off x="1219200" y="3516470"/>
            <a:ext cx="15612181" cy="3774110"/>
          </a:xfrm>
          <a:prstGeom prst="rect">
            <a:avLst/>
          </a:prstGeom>
          <a:noFill/>
        </p:spPr>
        <p:txBody>
          <a:bodyPr wrap="square">
            <a:spAutoFit/>
          </a:bodyPr>
          <a:lstStyle/>
          <a:p>
            <a:pPr algn="ctr">
              <a:lnSpc>
                <a:spcPct val="150000"/>
              </a:lnSpc>
            </a:pPr>
            <a:r>
              <a:rPr lang="en-US" sz="85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1,2</a:t>
            </a:r>
            <a:r>
              <a:rPr lang="en-US" sz="8500" b="1">
                <a:solidFill>
                  <a:srgbClr val="C00000"/>
                </a:solidFill>
                <a:latin typeface="Arial" panose="020B0604020202020204" pitchFamily="34" charset="0"/>
                <a:ea typeface="Calibri" panose="020F0502020204030204" pitchFamily="34" charset="0"/>
                <a:cs typeface="Arial" panose="020B0604020202020204" pitchFamily="34" charset="0"/>
              </a:rPr>
              <a:t> – TẬ</a:t>
            </a:r>
            <a:r>
              <a:rPr lang="en-US" sz="8500" b="1">
                <a:solidFill>
                  <a:srgbClr val="C00000"/>
                </a:solidFill>
                <a:effectLst/>
                <a:latin typeface="Arial" panose="020B0604020202020204" pitchFamily="34" charset="0"/>
                <a:ea typeface="Calibri" panose="020F0502020204030204" pitchFamily="34" charset="0"/>
                <a:cs typeface="Arial" panose="020B0604020202020204" pitchFamily="34" charset="0"/>
              </a:rPr>
              <a:t>P ĐỌC:</a:t>
            </a:r>
          </a:p>
          <a:p>
            <a:pPr algn="ctr">
              <a:lnSpc>
                <a:spcPct val="150000"/>
              </a:lnSpc>
            </a:pPr>
            <a:r>
              <a:rPr lang="en-US" sz="8500" b="1">
                <a:solidFill>
                  <a:srgbClr val="C00000"/>
                </a:solidFill>
                <a:latin typeface="Arial" panose="020B0604020202020204" pitchFamily="34" charset="0"/>
                <a:ea typeface="Calibri" panose="020F0502020204030204" pitchFamily="34" charset="0"/>
                <a:cs typeface="Arial" panose="020B0604020202020204" pitchFamily="34" charset="0"/>
              </a:rPr>
              <a:t>CHUYẾN DU LỊCH THÚ VỊ</a:t>
            </a:r>
            <a:endParaRPr lang="en-US" sz="85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6">
            <a:extLst>
              <a:ext uri="{FF2B5EF4-FFF2-40B4-BE49-F238E27FC236}">
                <a16:creationId xmlns:a16="http://schemas.microsoft.com/office/drawing/2014/main" xmlns="" id="{CF71F576-0304-AEB6-4893-FDB249DF97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86399" y="7536180"/>
            <a:ext cx="7315200" cy="278892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3" name="Freeform 3"/>
          <p:cNvSpPr/>
          <p:nvPr/>
        </p:nvSpPr>
        <p:spPr>
          <a:xfrm>
            <a:off x="16383545" y="9267780"/>
            <a:ext cx="1926226" cy="992006"/>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6901512" y="34063"/>
            <a:ext cx="1430030" cy="762000"/>
          </a:xfrm>
          <a:custGeom>
            <a:avLst/>
            <a:gdLst/>
            <a:ahLst/>
            <a:cxnLst/>
            <a:rect l="l" t="t" r="r" b="b"/>
            <a:pathLst>
              <a:path w="2119368" h="1091474">
                <a:moveTo>
                  <a:pt x="0" y="0"/>
                </a:moveTo>
                <a:lnTo>
                  <a:pt x="2119368" y="0"/>
                </a:lnTo>
                <a:lnTo>
                  <a:pt x="2119368" y="1091474"/>
                </a:lnTo>
                <a:lnTo>
                  <a:pt x="0" y="10914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rot="-692351">
            <a:off x="-171868" y="8730691"/>
            <a:ext cx="1203164" cy="1450630"/>
          </a:xfrm>
          <a:custGeom>
            <a:avLst/>
            <a:gdLst/>
            <a:ahLst/>
            <a:cxnLst/>
            <a:rect l="l" t="t" r="r" b="b"/>
            <a:pathLst>
              <a:path w="2804148" h="2804148">
                <a:moveTo>
                  <a:pt x="0" y="0"/>
                </a:moveTo>
                <a:lnTo>
                  <a:pt x="2804148" y="0"/>
                </a:lnTo>
                <a:lnTo>
                  <a:pt x="2804148" y="2804148"/>
                </a:lnTo>
                <a:lnTo>
                  <a:pt x="0" y="28041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4" name="Freeform 18">
            <a:extLst>
              <a:ext uri="{FF2B5EF4-FFF2-40B4-BE49-F238E27FC236}">
                <a16:creationId xmlns:a16="http://schemas.microsoft.com/office/drawing/2014/main" xmlns="" id="{A749B71C-3CBF-999B-7A67-C664BFD7B2FB}"/>
              </a:ext>
            </a:extLst>
          </p:cNvPr>
          <p:cNvSpPr/>
          <p:nvPr/>
        </p:nvSpPr>
        <p:spPr>
          <a:xfrm>
            <a:off x="32107" y="34063"/>
            <a:ext cx="1073795" cy="1133293"/>
          </a:xfrm>
          <a:custGeom>
            <a:avLst/>
            <a:gdLst/>
            <a:ahLst/>
            <a:cxnLst/>
            <a:rect l="l" t="t" r="r" b="b"/>
            <a:pathLst>
              <a:path w="1073795" h="1133293">
                <a:moveTo>
                  <a:pt x="0" y="0"/>
                </a:moveTo>
                <a:lnTo>
                  <a:pt x="1073795" y="0"/>
                </a:lnTo>
                <a:lnTo>
                  <a:pt x="1073795" y="1133294"/>
                </a:lnTo>
                <a:lnTo>
                  <a:pt x="0" y="11332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xmlns="" id="{6F956DC1-9ED5-DD2E-0259-7F1FAF82115F}"/>
              </a:ext>
            </a:extLst>
          </p:cNvPr>
          <p:cNvGrpSpPr/>
          <p:nvPr/>
        </p:nvGrpSpPr>
        <p:grpSpPr>
          <a:xfrm>
            <a:off x="5186788" y="0"/>
            <a:ext cx="8371462" cy="1497784"/>
            <a:chOff x="4734746" y="-10887"/>
            <a:chExt cx="8229642" cy="1497784"/>
          </a:xfrm>
        </p:grpSpPr>
        <p:sp>
          <p:nvSpPr>
            <p:cNvPr id="10" name="Round Same Side Corner Rectangle 11">
              <a:extLst>
                <a:ext uri="{FF2B5EF4-FFF2-40B4-BE49-F238E27FC236}">
                  <a16:creationId xmlns:a16="http://schemas.microsoft.com/office/drawing/2014/main" xmlns="" id="{E0209B4B-CB5C-6531-0C45-E787FE146DFA}"/>
                </a:ext>
              </a:extLst>
            </p:cNvPr>
            <p:cNvSpPr/>
            <p:nvPr/>
          </p:nvSpPr>
          <p:spPr>
            <a:xfrm flipV="1">
              <a:off x="4734746" y="-10887"/>
              <a:ext cx="8229642" cy="1497784"/>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xmlns="" id="{EAB5AB2E-9634-34D3-A2CF-0E6FF4AE5387}"/>
                </a:ext>
              </a:extLst>
            </p:cNvPr>
            <p:cNvSpPr txBox="1"/>
            <p:nvPr/>
          </p:nvSpPr>
          <p:spPr>
            <a:xfrm>
              <a:off x="4890330" y="188967"/>
              <a:ext cx="7929290" cy="1046440"/>
            </a:xfrm>
            <a:prstGeom prst="rect">
              <a:avLst/>
            </a:prstGeom>
            <a:noFill/>
          </p:spPr>
          <p:txBody>
            <a:bodyPr wrap="square" rtlCol="0">
              <a:spAutoFit/>
            </a:bodyPr>
            <a:lstStyle/>
            <a:p>
              <a:pPr algn="ctr"/>
              <a:r>
                <a:rPr lang="en-US" sz="6200" b="1" dirty="0">
                  <a:solidFill>
                    <a:schemeClr val="bg1"/>
                  </a:solidFill>
                  <a:latin typeface="Arial" panose="020B0604020202020204" pitchFamily="34" charset="0"/>
                  <a:cs typeface="Arial" panose="020B0604020202020204" pitchFamily="34" charset="0"/>
                </a:rPr>
                <a:t>NỘI DUNG BÀI HỌC</a:t>
              </a:r>
            </a:p>
          </p:txBody>
        </p:sp>
      </p:grpSp>
      <p:grpSp>
        <p:nvGrpSpPr>
          <p:cNvPr id="32" name="Group 31">
            <a:extLst>
              <a:ext uri="{FF2B5EF4-FFF2-40B4-BE49-F238E27FC236}">
                <a16:creationId xmlns:a16="http://schemas.microsoft.com/office/drawing/2014/main" xmlns="" id="{862BD8A4-B4F2-406C-6262-9A387ED01093}"/>
              </a:ext>
            </a:extLst>
          </p:cNvPr>
          <p:cNvGrpSpPr/>
          <p:nvPr/>
        </p:nvGrpSpPr>
        <p:grpSpPr>
          <a:xfrm>
            <a:off x="1164714" y="2095500"/>
            <a:ext cx="7385521" cy="3423768"/>
            <a:chOff x="920280" y="2057925"/>
            <a:chExt cx="7385521" cy="3423768"/>
          </a:xfrm>
        </p:grpSpPr>
        <p:grpSp>
          <p:nvGrpSpPr>
            <p:cNvPr id="33" name="Group 32">
              <a:extLst>
                <a:ext uri="{FF2B5EF4-FFF2-40B4-BE49-F238E27FC236}">
                  <a16:creationId xmlns:a16="http://schemas.microsoft.com/office/drawing/2014/main" xmlns="" id="{B2EA02D4-900A-36AB-6432-EBFF9D343E14}"/>
                </a:ext>
              </a:extLst>
            </p:cNvPr>
            <p:cNvGrpSpPr/>
            <p:nvPr/>
          </p:nvGrpSpPr>
          <p:grpSpPr>
            <a:xfrm>
              <a:off x="1219201" y="2353721"/>
              <a:ext cx="7086600" cy="3127972"/>
              <a:chOff x="1760101" y="2354219"/>
              <a:chExt cx="15162573" cy="3127972"/>
            </a:xfrm>
          </p:grpSpPr>
          <p:sp>
            <p:nvSpPr>
              <p:cNvPr id="38" name="Freeform 9">
                <a:extLst>
                  <a:ext uri="{FF2B5EF4-FFF2-40B4-BE49-F238E27FC236}">
                    <a16:creationId xmlns:a16="http://schemas.microsoft.com/office/drawing/2014/main" xmlns="" id="{6FC68608-7DCD-59C2-0CC8-69619A59C877}"/>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5">
                  <a:lumMod val="75000"/>
                </a:schemeClr>
              </a:solidFill>
            </p:spPr>
            <p:txBody>
              <a:bodyPr/>
              <a:lstStyle/>
              <a:p>
                <a:endParaRPr lang="en-US"/>
              </a:p>
            </p:txBody>
          </p:sp>
          <p:sp>
            <p:nvSpPr>
              <p:cNvPr id="39" name="Freeform 12">
                <a:extLst>
                  <a:ext uri="{FF2B5EF4-FFF2-40B4-BE49-F238E27FC236}">
                    <a16:creationId xmlns:a16="http://schemas.microsoft.com/office/drawing/2014/main" xmlns="" id="{703822CB-5CD5-627A-CCA7-3A7E1BDCA345}"/>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34" name="Group 24">
              <a:extLst>
                <a:ext uri="{FF2B5EF4-FFF2-40B4-BE49-F238E27FC236}">
                  <a16:creationId xmlns:a16="http://schemas.microsoft.com/office/drawing/2014/main" xmlns="" id="{19E02447-E6B5-6C91-A006-8605E728C09B}"/>
                </a:ext>
              </a:extLst>
            </p:cNvPr>
            <p:cNvGrpSpPr/>
            <p:nvPr/>
          </p:nvGrpSpPr>
          <p:grpSpPr>
            <a:xfrm>
              <a:off x="920280" y="2057925"/>
              <a:ext cx="930778" cy="930778"/>
              <a:chOff x="0" y="0"/>
              <a:chExt cx="812800" cy="812800"/>
            </a:xfrm>
          </p:grpSpPr>
          <p:sp>
            <p:nvSpPr>
              <p:cNvPr id="36" name="Freeform 25">
                <a:extLst>
                  <a:ext uri="{FF2B5EF4-FFF2-40B4-BE49-F238E27FC236}">
                    <a16:creationId xmlns:a16="http://schemas.microsoft.com/office/drawing/2014/main" xmlns="" id="{A3567E75-8F05-2FBC-9C2B-003EC14ECBE4}"/>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37" name="TextBox 26">
                <a:extLst>
                  <a:ext uri="{FF2B5EF4-FFF2-40B4-BE49-F238E27FC236}">
                    <a16:creationId xmlns:a16="http://schemas.microsoft.com/office/drawing/2014/main" xmlns="" id="{736260EB-D886-8966-938E-39019D0D9C4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35" name="TextBox 34">
              <a:extLst>
                <a:ext uri="{FF2B5EF4-FFF2-40B4-BE49-F238E27FC236}">
                  <a16:creationId xmlns:a16="http://schemas.microsoft.com/office/drawing/2014/main" xmlns="" id="{9547316E-A389-B3BF-AF3C-CB8DF9B75D2B}"/>
                </a:ext>
              </a:extLst>
            </p:cNvPr>
            <p:cNvSpPr txBox="1"/>
            <p:nvPr/>
          </p:nvSpPr>
          <p:spPr>
            <a:xfrm>
              <a:off x="1515299" y="2969868"/>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1:</a:t>
              </a:r>
            </a:p>
            <a:p>
              <a:pPr marR="0" algn="ctr">
                <a:lnSpc>
                  <a:spcPct val="150000"/>
                </a:lnSpc>
                <a:spcBef>
                  <a:spcPts val="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Đọc văn bản</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xmlns="" id="{5C35CD57-2F44-6797-E9B4-A627308BE356}"/>
              </a:ext>
            </a:extLst>
          </p:cNvPr>
          <p:cNvGrpSpPr/>
          <p:nvPr/>
        </p:nvGrpSpPr>
        <p:grpSpPr>
          <a:xfrm>
            <a:off x="9388434" y="2095500"/>
            <a:ext cx="7385521" cy="3423768"/>
            <a:chOff x="920280" y="2057925"/>
            <a:chExt cx="7385521" cy="3423768"/>
          </a:xfrm>
        </p:grpSpPr>
        <p:grpSp>
          <p:nvGrpSpPr>
            <p:cNvPr id="41" name="Group 40">
              <a:extLst>
                <a:ext uri="{FF2B5EF4-FFF2-40B4-BE49-F238E27FC236}">
                  <a16:creationId xmlns:a16="http://schemas.microsoft.com/office/drawing/2014/main" xmlns="" id="{42A86A15-6027-2009-2052-744602E64CF3}"/>
                </a:ext>
              </a:extLst>
            </p:cNvPr>
            <p:cNvGrpSpPr/>
            <p:nvPr/>
          </p:nvGrpSpPr>
          <p:grpSpPr>
            <a:xfrm>
              <a:off x="1219201" y="2353721"/>
              <a:ext cx="7086600" cy="3127972"/>
              <a:chOff x="1760101" y="2354219"/>
              <a:chExt cx="15162573" cy="3127972"/>
            </a:xfrm>
          </p:grpSpPr>
          <p:sp>
            <p:nvSpPr>
              <p:cNvPr id="46" name="Freeform 9">
                <a:extLst>
                  <a:ext uri="{FF2B5EF4-FFF2-40B4-BE49-F238E27FC236}">
                    <a16:creationId xmlns:a16="http://schemas.microsoft.com/office/drawing/2014/main" xmlns="" id="{7453342B-C605-A9F9-A8FC-80CC2770ADAE}"/>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5">
                  <a:lumMod val="75000"/>
                </a:schemeClr>
              </a:solidFill>
            </p:spPr>
            <p:txBody>
              <a:bodyPr/>
              <a:lstStyle/>
              <a:p>
                <a:endParaRPr lang="en-US"/>
              </a:p>
            </p:txBody>
          </p:sp>
          <p:sp>
            <p:nvSpPr>
              <p:cNvPr id="47" name="Freeform 12">
                <a:extLst>
                  <a:ext uri="{FF2B5EF4-FFF2-40B4-BE49-F238E27FC236}">
                    <a16:creationId xmlns:a16="http://schemas.microsoft.com/office/drawing/2014/main" xmlns="" id="{8C531B91-DC94-528E-0841-247B4F17EEEA}"/>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42" name="Group 24">
              <a:extLst>
                <a:ext uri="{FF2B5EF4-FFF2-40B4-BE49-F238E27FC236}">
                  <a16:creationId xmlns:a16="http://schemas.microsoft.com/office/drawing/2014/main" xmlns="" id="{6B8A9A72-8E29-E70E-AA2D-F7259AF182D6}"/>
                </a:ext>
              </a:extLst>
            </p:cNvPr>
            <p:cNvGrpSpPr/>
            <p:nvPr/>
          </p:nvGrpSpPr>
          <p:grpSpPr>
            <a:xfrm>
              <a:off x="920280" y="2057925"/>
              <a:ext cx="930778" cy="930778"/>
              <a:chOff x="0" y="0"/>
              <a:chExt cx="812800" cy="812800"/>
            </a:xfrm>
          </p:grpSpPr>
          <p:sp>
            <p:nvSpPr>
              <p:cNvPr id="44" name="Freeform 25">
                <a:extLst>
                  <a:ext uri="{FF2B5EF4-FFF2-40B4-BE49-F238E27FC236}">
                    <a16:creationId xmlns:a16="http://schemas.microsoft.com/office/drawing/2014/main" xmlns="" id="{5EC8FED8-8B6F-99B0-0E04-F00165A08CF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45" name="TextBox 26">
                <a:extLst>
                  <a:ext uri="{FF2B5EF4-FFF2-40B4-BE49-F238E27FC236}">
                    <a16:creationId xmlns:a16="http://schemas.microsoft.com/office/drawing/2014/main" xmlns="" id="{00F18465-5E2A-7F38-99E6-7451C7161EC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43" name="TextBox 42">
              <a:extLst>
                <a:ext uri="{FF2B5EF4-FFF2-40B4-BE49-F238E27FC236}">
                  <a16:creationId xmlns:a16="http://schemas.microsoft.com/office/drawing/2014/main" xmlns="" id="{524B720D-3836-B158-FA72-81CF34F517D5}"/>
                </a:ext>
              </a:extLst>
            </p:cNvPr>
            <p:cNvSpPr txBox="1"/>
            <p:nvPr/>
          </p:nvSpPr>
          <p:spPr>
            <a:xfrm>
              <a:off x="1553428" y="2906621"/>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2:</a:t>
              </a:r>
            </a:p>
            <a:p>
              <a:pPr marR="0" algn="ctr">
                <a:lnSpc>
                  <a:spcPct val="150000"/>
                </a:lnSpc>
                <a:spcBef>
                  <a:spcPts val="0"/>
                </a:spcBef>
                <a:spcAft>
                  <a:spcPts val="0"/>
                </a:spcAft>
              </a:pPr>
              <a:r>
                <a:rPr lang="en-US" sz="4400">
                  <a:effectLst/>
                  <a:latin typeface="Arial" panose="020B0604020202020204" pitchFamily="34" charset="0"/>
                  <a:ea typeface="Calibri" panose="020F0502020204030204" pitchFamily="34" charset="0"/>
                  <a:cs typeface="Arial" panose="020B0604020202020204" pitchFamily="34" charset="0"/>
                </a:rPr>
                <a:t>Trả lời câu hỏi</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xmlns="" id="{AA1B842A-CC50-7F48-DA29-2D56D9C4AA8E}"/>
              </a:ext>
            </a:extLst>
          </p:cNvPr>
          <p:cNvGrpSpPr/>
          <p:nvPr/>
        </p:nvGrpSpPr>
        <p:grpSpPr>
          <a:xfrm>
            <a:off x="1071169" y="5955956"/>
            <a:ext cx="7385521" cy="3423768"/>
            <a:chOff x="920280" y="2057925"/>
            <a:chExt cx="7385521" cy="3423768"/>
          </a:xfrm>
        </p:grpSpPr>
        <p:grpSp>
          <p:nvGrpSpPr>
            <p:cNvPr id="49" name="Group 48">
              <a:extLst>
                <a:ext uri="{FF2B5EF4-FFF2-40B4-BE49-F238E27FC236}">
                  <a16:creationId xmlns:a16="http://schemas.microsoft.com/office/drawing/2014/main" xmlns="" id="{24CBE012-04DB-419B-F039-C6E2215E9681}"/>
                </a:ext>
              </a:extLst>
            </p:cNvPr>
            <p:cNvGrpSpPr/>
            <p:nvPr/>
          </p:nvGrpSpPr>
          <p:grpSpPr>
            <a:xfrm>
              <a:off x="1219201" y="2353721"/>
              <a:ext cx="7086600" cy="3127972"/>
              <a:chOff x="1760101" y="2354219"/>
              <a:chExt cx="15162573" cy="3127972"/>
            </a:xfrm>
          </p:grpSpPr>
          <p:sp>
            <p:nvSpPr>
              <p:cNvPr id="54" name="Freeform 9">
                <a:extLst>
                  <a:ext uri="{FF2B5EF4-FFF2-40B4-BE49-F238E27FC236}">
                    <a16:creationId xmlns:a16="http://schemas.microsoft.com/office/drawing/2014/main" xmlns="" id="{2947E4FD-ED64-05E5-BF7F-5E18B58C8A44}"/>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5">
                  <a:lumMod val="75000"/>
                </a:schemeClr>
              </a:solidFill>
            </p:spPr>
            <p:txBody>
              <a:bodyPr/>
              <a:lstStyle/>
              <a:p>
                <a:endParaRPr lang="en-US"/>
              </a:p>
            </p:txBody>
          </p:sp>
          <p:sp>
            <p:nvSpPr>
              <p:cNvPr id="55" name="Freeform 12">
                <a:extLst>
                  <a:ext uri="{FF2B5EF4-FFF2-40B4-BE49-F238E27FC236}">
                    <a16:creationId xmlns:a16="http://schemas.microsoft.com/office/drawing/2014/main" xmlns="" id="{45F63FDC-0ACA-598F-DE17-04EBAB36B4A6}"/>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50" name="Group 24">
              <a:extLst>
                <a:ext uri="{FF2B5EF4-FFF2-40B4-BE49-F238E27FC236}">
                  <a16:creationId xmlns:a16="http://schemas.microsoft.com/office/drawing/2014/main" xmlns="" id="{717C454D-F321-2A3B-1398-1335AA624930}"/>
                </a:ext>
              </a:extLst>
            </p:cNvPr>
            <p:cNvGrpSpPr/>
            <p:nvPr/>
          </p:nvGrpSpPr>
          <p:grpSpPr>
            <a:xfrm>
              <a:off x="920280" y="2057925"/>
              <a:ext cx="930778" cy="930778"/>
              <a:chOff x="0" y="0"/>
              <a:chExt cx="812800" cy="812800"/>
            </a:xfrm>
          </p:grpSpPr>
          <p:sp>
            <p:nvSpPr>
              <p:cNvPr id="52" name="Freeform 25">
                <a:extLst>
                  <a:ext uri="{FF2B5EF4-FFF2-40B4-BE49-F238E27FC236}">
                    <a16:creationId xmlns:a16="http://schemas.microsoft.com/office/drawing/2014/main" xmlns="" id="{91D8A7A9-06E9-5EA8-618C-55B995923F44}"/>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53" name="TextBox 26">
                <a:extLst>
                  <a:ext uri="{FF2B5EF4-FFF2-40B4-BE49-F238E27FC236}">
                    <a16:creationId xmlns:a16="http://schemas.microsoft.com/office/drawing/2014/main" xmlns="" id="{629CDEC1-D65D-0E3B-A2C8-4122D56BF8E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51" name="TextBox 50">
              <a:extLst>
                <a:ext uri="{FF2B5EF4-FFF2-40B4-BE49-F238E27FC236}">
                  <a16:creationId xmlns:a16="http://schemas.microsoft.com/office/drawing/2014/main" xmlns="" id="{F2F1E0BA-5B8B-0275-8B46-DEF30AE63E7A}"/>
                </a:ext>
              </a:extLst>
            </p:cNvPr>
            <p:cNvSpPr txBox="1"/>
            <p:nvPr/>
          </p:nvSpPr>
          <p:spPr>
            <a:xfrm>
              <a:off x="1515299" y="3032333"/>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3: </a:t>
              </a:r>
            </a:p>
            <a:p>
              <a:pPr marR="0" algn="ctr">
                <a:lnSpc>
                  <a:spcPct val="150000"/>
                </a:lnSpc>
                <a:spcBef>
                  <a:spcPts val="0"/>
                </a:spcBef>
                <a:spcAft>
                  <a:spcPts val="0"/>
                </a:spcAft>
              </a:pPr>
              <a:r>
                <a:rPr lang="en-US" sz="4400">
                  <a:effectLst/>
                  <a:latin typeface="Arial" panose="020B0604020202020204" pitchFamily="34" charset="0"/>
                  <a:ea typeface="Calibri" panose="020F0502020204030204" pitchFamily="34" charset="0"/>
                  <a:cs typeface="Arial" panose="020B0604020202020204" pitchFamily="34" charset="0"/>
                </a:rPr>
                <a:t>Luyện </a:t>
              </a:r>
              <a:r>
                <a:rPr lang="en-US" sz="4400">
                  <a:latin typeface="Arial" panose="020B0604020202020204" pitchFamily="34" charset="0"/>
                  <a:ea typeface="Calibri" panose="020F0502020204030204" pitchFamily="34" charset="0"/>
                  <a:cs typeface="Arial" panose="020B0604020202020204" pitchFamily="34" charset="0"/>
                </a:rPr>
                <a:t>đọc lại</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xmlns="" id="{A9D3C217-1B9E-0558-709F-F0330A2E1DD4}"/>
              </a:ext>
            </a:extLst>
          </p:cNvPr>
          <p:cNvGrpSpPr/>
          <p:nvPr/>
        </p:nvGrpSpPr>
        <p:grpSpPr>
          <a:xfrm>
            <a:off x="9388434" y="5955956"/>
            <a:ext cx="7385521" cy="3423768"/>
            <a:chOff x="920280" y="2057925"/>
            <a:chExt cx="7385521" cy="3423768"/>
          </a:xfrm>
        </p:grpSpPr>
        <p:grpSp>
          <p:nvGrpSpPr>
            <p:cNvPr id="57" name="Group 56">
              <a:extLst>
                <a:ext uri="{FF2B5EF4-FFF2-40B4-BE49-F238E27FC236}">
                  <a16:creationId xmlns:a16="http://schemas.microsoft.com/office/drawing/2014/main" xmlns="" id="{C64CD24E-591F-6638-75BA-BBB6C8ADEEAD}"/>
                </a:ext>
              </a:extLst>
            </p:cNvPr>
            <p:cNvGrpSpPr/>
            <p:nvPr/>
          </p:nvGrpSpPr>
          <p:grpSpPr>
            <a:xfrm>
              <a:off x="1219201" y="2353721"/>
              <a:ext cx="7086600" cy="3127972"/>
              <a:chOff x="1760101" y="2354219"/>
              <a:chExt cx="15162573" cy="3127972"/>
            </a:xfrm>
          </p:grpSpPr>
          <p:sp>
            <p:nvSpPr>
              <p:cNvPr id="62" name="Freeform 9">
                <a:extLst>
                  <a:ext uri="{FF2B5EF4-FFF2-40B4-BE49-F238E27FC236}">
                    <a16:creationId xmlns:a16="http://schemas.microsoft.com/office/drawing/2014/main" xmlns="" id="{488B07A9-FBE7-95E8-E2D5-FA793F3301BB}"/>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5">
                  <a:lumMod val="75000"/>
                </a:schemeClr>
              </a:solidFill>
            </p:spPr>
            <p:txBody>
              <a:bodyPr/>
              <a:lstStyle/>
              <a:p>
                <a:endParaRPr lang="en-US"/>
              </a:p>
            </p:txBody>
          </p:sp>
          <p:sp>
            <p:nvSpPr>
              <p:cNvPr id="63" name="Freeform 12">
                <a:extLst>
                  <a:ext uri="{FF2B5EF4-FFF2-40B4-BE49-F238E27FC236}">
                    <a16:creationId xmlns:a16="http://schemas.microsoft.com/office/drawing/2014/main" xmlns="" id="{77416CBA-1FC7-5CAB-E156-26079F6FC200}"/>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58" name="Group 24">
              <a:extLst>
                <a:ext uri="{FF2B5EF4-FFF2-40B4-BE49-F238E27FC236}">
                  <a16:creationId xmlns:a16="http://schemas.microsoft.com/office/drawing/2014/main" xmlns="" id="{A1804056-552D-A9FF-48F5-C8FAFCBB7C14}"/>
                </a:ext>
              </a:extLst>
            </p:cNvPr>
            <p:cNvGrpSpPr/>
            <p:nvPr/>
          </p:nvGrpSpPr>
          <p:grpSpPr>
            <a:xfrm>
              <a:off x="920280" y="2057925"/>
              <a:ext cx="930778" cy="930778"/>
              <a:chOff x="0" y="0"/>
              <a:chExt cx="812800" cy="812800"/>
            </a:xfrm>
          </p:grpSpPr>
          <p:sp>
            <p:nvSpPr>
              <p:cNvPr id="60" name="Freeform 25">
                <a:extLst>
                  <a:ext uri="{FF2B5EF4-FFF2-40B4-BE49-F238E27FC236}">
                    <a16:creationId xmlns:a16="http://schemas.microsoft.com/office/drawing/2014/main" xmlns="" id="{DA20CA08-8ADF-BFF7-FCD3-9989C44BA54C}"/>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61" name="TextBox 26">
                <a:extLst>
                  <a:ext uri="{FF2B5EF4-FFF2-40B4-BE49-F238E27FC236}">
                    <a16:creationId xmlns:a16="http://schemas.microsoft.com/office/drawing/2014/main" xmlns="" id="{6EE73566-9ED9-8219-1359-A3B595DC683D}"/>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59" name="TextBox 58">
              <a:extLst>
                <a:ext uri="{FF2B5EF4-FFF2-40B4-BE49-F238E27FC236}">
                  <a16:creationId xmlns:a16="http://schemas.microsoft.com/office/drawing/2014/main" xmlns="" id="{BE1E4464-D138-AE86-DD61-4E2E58118973}"/>
                </a:ext>
              </a:extLst>
            </p:cNvPr>
            <p:cNvSpPr txBox="1"/>
            <p:nvPr/>
          </p:nvSpPr>
          <p:spPr>
            <a:xfrm>
              <a:off x="1515299" y="3032333"/>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động 4:</a:t>
              </a: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 </a:t>
              </a:r>
            </a:p>
            <a:p>
              <a:pPr marR="0" algn="ctr">
                <a:lnSpc>
                  <a:spcPct val="150000"/>
                </a:lnSpc>
                <a:spcBef>
                  <a:spcPts val="0"/>
                </a:spcBef>
                <a:spcAft>
                  <a:spcPts val="0"/>
                </a:spcAft>
              </a:pPr>
              <a:r>
                <a:rPr lang="en-US" sz="4400">
                  <a:effectLst/>
                  <a:latin typeface="Arial" panose="020B0604020202020204" pitchFamily="34" charset="0"/>
                  <a:ea typeface="Calibri" panose="020F0502020204030204" pitchFamily="34" charset="0"/>
                  <a:cs typeface="Arial" panose="020B0604020202020204" pitchFamily="34" charset="0"/>
                </a:rPr>
                <a:t>Luyện tập sau bài đọc</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8155503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ppt_x"/>
                                          </p:val>
                                        </p:tav>
                                        <p:tav tm="100000">
                                          <p:val>
                                            <p:strVal val="#ppt_x"/>
                                          </p:val>
                                        </p:tav>
                                      </p:tavLst>
                                    </p:anim>
                                    <p:anim calcmode="lin" valueType="num">
                                      <p:cBhvr additive="base">
                                        <p:cTn id="2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grpSp>
        <p:nvGrpSpPr>
          <p:cNvPr id="2" name="Group 2"/>
          <p:cNvGrpSpPr/>
          <p:nvPr/>
        </p:nvGrpSpPr>
        <p:grpSpPr>
          <a:xfrm>
            <a:off x="871602" y="1306836"/>
            <a:ext cx="16544795" cy="8144125"/>
            <a:chOff x="0" y="0"/>
            <a:chExt cx="6035586" cy="1571422"/>
          </a:xfrm>
        </p:grpSpPr>
        <p:sp>
          <p:nvSpPr>
            <p:cNvPr id="3" name="Freeform 3"/>
            <p:cNvSpPr/>
            <p:nvPr/>
          </p:nvSpPr>
          <p:spPr>
            <a:xfrm>
              <a:off x="0" y="0"/>
              <a:ext cx="6035586" cy="1571422"/>
            </a:xfrm>
            <a:custGeom>
              <a:avLst/>
              <a:gdLst/>
              <a:ahLst/>
              <a:cxnLst/>
              <a:rect l="l" t="t" r="r" b="b"/>
              <a:pathLst>
                <a:path w="6035586" h="1571422">
                  <a:moveTo>
                    <a:pt x="5911126" y="1571422"/>
                  </a:moveTo>
                  <a:lnTo>
                    <a:pt x="124460" y="1571422"/>
                  </a:lnTo>
                  <a:cubicBezTo>
                    <a:pt x="55880" y="1571422"/>
                    <a:pt x="0" y="1515542"/>
                    <a:pt x="0" y="1446962"/>
                  </a:cubicBezTo>
                  <a:lnTo>
                    <a:pt x="0" y="124460"/>
                  </a:lnTo>
                  <a:cubicBezTo>
                    <a:pt x="0" y="55880"/>
                    <a:pt x="55880" y="0"/>
                    <a:pt x="124460" y="0"/>
                  </a:cubicBezTo>
                  <a:lnTo>
                    <a:pt x="5911126" y="0"/>
                  </a:lnTo>
                  <a:cubicBezTo>
                    <a:pt x="5979706" y="0"/>
                    <a:pt x="6035586" y="55880"/>
                    <a:pt x="6035586" y="124460"/>
                  </a:cubicBezTo>
                  <a:lnTo>
                    <a:pt x="6035586" y="1446962"/>
                  </a:lnTo>
                  <a:cubicBezTo>
                    <a:pt x="6035586" y="1515542"/>
                    <a:pt x="5979706" y="1571422"/>
                    <a:pt x="5911126" y="1571422"/>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grpSp>
      <p:sp>
        <p:nvSpPr>
          <p:cNvPr id="14" name="Freeform 14"/>
          <p:cNvSpPr/>
          <p:nvPr/>
        </p:nvSpPr>
        <p:spPr>
          <a:xfrm>
            <a:off x="16230600" y="1190932"/>
            <a:ext cx="1459965" cy="751882"/>
          </a:xfrm>
          <a:custGeom>
            <a:avLst/>
            <a:gdLst/>
            <a:ahLst/>
            <a:cxnLst/>
            <a:rect l="l" t="t" r="r" b="b"/>
            <a:pathLst>
              <a:path w="1459965" h="751882">
                <a:moveTo>
                  <a:pt x="0" y="0"/>
                </a:moveTo>
                <a:lnTo>
                  <a:pt x="1459965" y="0"/>
                </a:lnTo>
                <a:lnTo>
                  <a:pt x="1459965" y="751882"/>
                </a:lnTo>
                <a:lnTo>
                  <a:pt x="0" y="7518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5"/>
          <p:cNvSpPr/>
          <p:nvPr/>
        </p:nvSpPr>
        <p:spPr>
          <a:xfrm>
            <a:off x="837774" y="8709484"/>
            <a:ext cx="1664312" cy="857121"/>
          </a:xfrm>
          <a:custGeom>
            <a:avLst/>
            <a:gdLst/>
            <a:ahLst/>
            <a:cxnLst/>
            <a:rect l="l" t="t" r="r" b="b"/>
            <a:pathLst>
              <a:path w="1664312" h="857121">
                <a:moveTo>
                  <a:pt x="0" y="0"/>
                </a:moveTo>
                <a:lnTo>
                  <a:pt x="1664312" y="0"/>
                </a:lnTo>
                <a:lnTo>
                  <a:pt x="1664312" y="857121"/>
                </a:lnTo>
                <a:lnTo>
                  <a:pt x="0" y="8571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16"/>
          <p:cNvSpPr/>
          <p:nvPr/>
        </p:nvSpPr>
        <p:spPr>
          <a:xfrm flipH="1">
            <a:off x="-572993" y="588162"/>
            <a:ext cx="2340854" cy="1205540"/>
          </a:xfrm>
          <a:custGeom>
            <a:avLst/>
            <a:gdLst/>
            <a:ahLst/>
            <a:cxnLst/>
            <a:rect l="l" t="t" r="r" b="b"/>
            <a:pathLst>
              <a:path w="2340854" h="1205540">
                <a:moveTo>
                  <a:pt x="2340853" y="0"/>
                </a:moveTo>
                <a:lnTo>
                  <a:pt x="0" y="0"/>
                </a:lnTo>
                <a:lnTo>
                  <a:pt x="0" y="1205539"/>
                </a:lnTo>
                <a:lnTo>
                  <a:pt x="2340853" y="1205539"/>
                </a:lnTo>
                <a:lnTo>
                  <a:pt x="234085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7" name="Freeform 17"/>
          <p:cNvSpPr/>
          <p:nvPr/>
        </p:nvSpPr>
        <p:spPr>
          <a:xfrm flipH="1">
            <a:off x="15959290" y="8535535"/>
            <a:ext cx="2002583" cy="1031330"/>
          </a:xfrm>
          <a:custGeom>
            <a:avLst/>
            <a:gdLst/>
            <a:ahLst/>
            <a:cxnLst/>
            <a:rect l="l" t="t" r="r" b="b"/>
            <a:pathLst>
              <a:path w="2002583" h="1031330">
                <a:moveTo>
                  <a:pt x="2002583" y="0"/>
                </a:moveTo>
                <a:lnTo>
                  <a:pt x="0" y="0"/>
                </a:lnTo>
                <a:lnTo>
                  <a:pt x="0" y="1031330"/>
                </a:lnTo>
                <a:lnTo>
                  <a:pt x="2002583" y="1031330"/>
                </a:lnTo>
                <a:lnTo>
                  <a:pt x="200258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8" name="TextBox 20">
            <a:extLst>
              <a:ext uri="{FF2B5EF4-FFF2-40B4-BE49-F238E27FC236}">
                <a16:creationId xmlns:a16="http://schemas.microsoft.com/office/drawing/2014/main" xmlns="" id="{E1BC46D5-40BF-D7DA-7166-8FC74B796AF2}"/>
              </a:ext>
            </a:extLst>
          </p:cNvPr>
          <p:cNvSpPr txBox="1"/>
          <p:nvPr/>
        </p:nvSpPr>
        <p:spPr>
          <a:xfrm>
            <a:off x="1767861" y="3778882"/>
            <a:ext cx="14859000" cy="2945422"/>
          </a:xfrm>
          <a:prstGeom prst="rect">
            <a:avLst/>
          </a:prstGeom>
        </p:spPr>
        <p:txBody>
          <a:bodyPr wrap="square" lIns="0" tIns="0" rIns="0" bIns="0" rtlCol="0" anchor="t">
            <a:spAutoFit/>
          </a:bodyPr>
          <a:lstStyle/>
          <a:p>
            <a:pPr algn="ctr">
              <a:lnSpc>
                <a:spcPct val="150000"/>
              </a:lnSpc>
            </a:pPr>
            <a:r>
              <a:rPr lang="vi-VN" sz="6800" b="1">
                <a:solidFill>
                  <a:srgbClr val="C00000"/>
                </a:solidFill>
                <a:latin typeface="Arial" panose="020B0604020202020204" pitchFamily="34" charset="0"/>
                <a:ea typeface="Calibri" panose="020F0502020204030204" pitchFamily="34" charset="0"/>
                <a:cs typeface="Arial" panose="020B0604020202020204" pitchFamily="34" charset="0"/>
              </a:rPr>
              <a:t>HOẠT ĐỘNG 1:</a:t>
            </a:r>
          </a:p>
          <a:p>
            <a:pPr algn="ctr">
              <a:lnSpc>
                <a:spcPct val="150000"/>
              </a:lnSpc>
            </a:pPr>
            <a:r>
              <a:rPr lang="vi-VN" sz="6800" b="1">
                <a:solidFill>
                  <a:srgbClr val="C00000"/>
                </a:solidFill>
                <a:latin typeface="Arial" panose="020B0604020202020204" pitchFamily="34" charset="0"/>
                <a:ea typeface="Calibri" panose="020F0502020204030204" pitchFamily="34" charset="0"/>
                <a:cs typeface="Arial" panose="020B0604020202020204" pitchFamily="34" charset="0"/>
              </a:rPr>
              <a:t>ĐỌC VĂN BẢN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5" name="Freeform 5"/>
          <p:cNvSpPr/>
          <p:nvPr/>
        </p:nvSpPr>
        <p:spPr>
          <a:xfrm>
            <a:off x="17233386" y="138002"/>
            <a:ext cx="737627" cy="1226978"/>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rot="-692351">
            <a:off x="619552" y="298698"/>
            <a:ext cx="877829" cy="988472"/>
          </a:xfrm>
          <a:custGeom>
            <a:avLst/>
            <a:gdLst/>
            <a:ahLst/>
            <a:cxnLst/>
            <a:rect l="l" t="t" r="r" b="b"/>
            <a:pathLst>
              <a:path w="1399775" h="1399775">
                <a:moveTo>
                  <a:pt x="0" y="0"/>
                </a:moveTo>
                <a:lnTo>
                  <a:pt x="1399775" y="0"/>
                </a:lnTo>
                <a:lnTo>
                  <a:pt x="1399775" y="1399774"/>
                </a:lnTo>
                <a:lnTo>
                  <a:pt x="0" y="13997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4">
            <a:extLst>
              <a:ext uri="{FF2B5EF4-FFF2-40B4-BE49-F238E27FC236}">
                <a16:creationId xmlns:a16="http://schemas.microsoft.com/office/drawing/2014/main" xmlns="" id="{13021B75-1B31-C756-CDB1-A329EB38FF38}"/>
              </a:ext>
            </a:extLst>
          </p:cNvPr>
          <p:cNvSpPr/>
          <p:nvPr/>
        </p:nvSpPr>
        <p:spPr>
          <a:xfrm>
            <a:off x="6456515" y="1356298"/>
            <a:ext cx="11145684" cy="7661625"/>
          </a:xfrm>
          <a:custGeom>
            <a:avLst/>
            <a:gdLst/>
            <a:ahLst/>
            <a:cxnLst/>
            <a:rect l="l" t="t" r="r" b="b"/>
            <a:pathLst>
              <a:path w="2746884" h="2069539">
                <a:moveTo>
                  <a:pt x="37858" y="0"/>
                </a:moveTo>
                <a:lnTo>
                  <a:pt x="2709026" y="0"/>
                </a:lnTo>
                <a:cubicBezTo>
                  <a:pt x="2729934" y="0"/>
                  <a:pt x="2746884" y="16949"/>
                  <a:pt x="2746884" y="37858"/>
                </a:cubicBezTo>
                <a:lnTo>
                  <a:pt x="2746884" y="2031682"/>
                </a:lnTo>
                <a:cubicBezTo>
                  <a:pt x="2746884" y="2052590"/>
                  <a:pt x="2729934" y="2069539"/>
                  <a:pt x="2709026" y="2069539"/>
                </a:cubicBezTo>
                <a:lnTo>
                  <a:pt x="37858" y="2069539"/>
                </a:lnTo>
                <a:cubicBezTo>
                  <a:pt x="16949" y="2069539"/>
                  <a:pt x="0" y="2052590"/>
                  <a:pt x="0" y="2031682"/>
                </a:cubicBezTo>
                <a:lnTo>
                  <a:pt x="0" y="37858"/>
                </a:lnTo>
                <a:cubicBezTo>
                  <a:pt x="0" y="16949"/>
                  <a:pt x="16949" y="0"/>
                  <a:pt x="37858"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xmlns="" id="{8A9CA6C9-8387-2B7B-BC8D-13FA7A5297F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37380" y="893181"/>
            <a:ext cx="4015141" cy="926233"/>
          </a:xfrm>
          <a:prstGeom prst="rect">
            <a:avLst/>
          </a:prstGeom>
        </p:spPr>
      </p:pic>
      <p:grpSp>
        <p:nvGrpSpPr>
          <p:cNvPr id="8" name="Group 7">
            <a:extLst>
              <a:ext uri="{FF2B5EF4-FFF2-40B4-BE49-F238E27FC236}">
                <a16:creationId xmlns:a16="http://schemas.microsoft.com/office/drawing/2014/main" xmlns="" id="{FE435ABF-3DB9-3BCA-527E-C970CA5EDFF5}"/>
              </a:ext>
            </a:extLst>
          </p:cNvPr>
          <p:cNvGrpSpPr/>
          <p:nvPr/>
        </p:nvGrpSpPr>
        <p:grpSpPr>
          <a:xfrm>
            <a:off x="488448" y="2074734"/>
            <a:ext cx="6229033" cy="6600648"/>
            <a:chOff x="815605" y="2096180"/>
            <a:chExt cx="6229033" cy="6600648"/>
          </a:xfrm>
        </p:grpSpPr>
        <p:grpSp>
          <p:nvGrpSpPr>
            <p:cNvPr id="11" name="Group 6">
              <a:extLst>
                <a:ext uri="{FF2B5EF4-FFF2-40B4-BE49-F238E27FC236}">
                  <a16:creationId xmlns:a16="http://schemas.microsoft.com/office/drawing/2014/main" xmlns="" id="{0B050153-B3A0-BA06-CB4A-B925F6390912}"/>
                </a:ext>
              </a:extLst>
            </p:cNvPr>
            <p:cNvGrpSpPr/>
            <p:nvPr/>
          </p:nvGrpSpPr>
          <p:grpSpPr>
            <a:xfrm>
              <a:off x="815605" y="2096180"/>
              <a:ext cx="6229033" cy="6229033"/>
              <a:chOff x="0" y="0"/>
              <a:chExt cx="812800" cy="812800"/>
            </a:xfrm>
          </p:grpSpPr>
          <p:sp>
            <p:nvSpPr>
              <p:cNvPr id="25" name="Freeform 7">
                <a:extLst>
                  <a:ext uri="{FF2B5EF4-FFF2-40B4-BE49-F238E27FC236}">
                    <a16:creationId xmlns:a16="http://schemas.microsoft.com/office/drawing/2014/main" xmlns="" id="{0D6F26B4-4B78-E379-297E-41415714583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26" name="TextBox 8">
                <a:extLst>
                  <a:ext uri="{FF2B5EF4-FFF2-40B4-BE49-F238E27FC236}">
                    <a16:creationId xmlns:a16="http://schemas.microsoft.com/office/drawing/2014/main" xmlns="" id="{383E7BF1-E6CA-3CAE-34B5-D5E561D45BD5}"/>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22" name="Picture 9">
              <a:extLst>
                <a:ext uri="{FF2B5EF4-FFF2-40B4-BE49-F238E27FC236}">
                  <a16:creationId xmlns:a16="http://schemas.microsoft.com/office/drawing/2014/main" xmlns="" id="{30E036A9-8942-4914-9372-B75C5EC40BF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649347">
              <a:off x="1362667" y="7770595"/>
              <a:ext cx="3587522" cy="926233"/>
            </a:xfrm>
            <a:prstGeom prst="rect">
              <a:avLst/>
            </a:prstGeom>
          </p:spPr>
        </p:pic>
        <p:sp>
          <p:nvSpPr>
            <p:cNvPr id="24" name="TextBox 23">
              <a:extLst>
                <a:ext uri="{FF2B5EF4-FFF2-40B4-BE49-F238E27FC236}">
                  <a16:creationId xmlns:a16="http://schemas.microsoft.com/office/drawing/2014/main" xmlns="" id="{65604EB6-B6AC-6648-3674-E13DE79F09CA}"/>
                </a:ext>
              </a:extLst>
            </p:cNvPr>
            <p:cNvSpPr txBox="1"/>
            <p:nvPr/>
          </p:nvSpPr>
          <p:spPr>
            <a:xfrm>
              <a:off x="1600483" y="3845005"/>
              <a:ext cx="4659267" cy="2431371"/>
            </a:xfrm>
            <a:prstGeom prst="rect">
              <a:avLst/>
            </a:prstGeom>
            <a:noFill/>
          </p:spPr>
          <p:txBody>
            <a:bodyPr wrap="square" rtlCol="0">
              <a:spAutoFit/>
            </a:bodyPr>
            <a:lstStyle/>
            <a:p>
              <a:pPr algn="ctr">
                <a:lnSpc>
                  <a:spcPct val="150000"/>
                </a:lnSpc>
              </a:pPr>
              <a:r>
                <a:rPr lang="en-US" sz="5400" b="1">
                  <a:solidFill>
                    <a:schemeClr val="bg1"/>
                  </a:solidFill>
                  <a:latin typeface="Arial" panose="020B0604020202020204" pitchFamily="34" charset="0"/>
                  <a:ea typeface="Calibri" panose="020F0502020204030204" pitchFamily="34" charset="0"/>
                  <a:cs typeface="Arial" panose="020B0604020202020204" pitchFamily="34" charset="0"/>
                </a:rPr>
                <a:t>GIỌNG ĐỌC TRONG BÀI</a:t>
              </a:r>
              <a:endParaRPr lang="en-US" sz="5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xmlns="" id="{78A6739C-745F-48A3-0C9D-A7B537EA0DA4}"/>
              </a:ext>
            </a:extLst>
          </p:cNvPr>
          <p:cNvSpPr txBox="1"/>
          <p:nvPr/>
        </p:nvSpPr>
        <p:spPr>
          <a:xfrm>
            <a:off x="7273657" y="2125633"/>
            <a:ext cx="9521289" cy="6056851"/>
          </a:xfrm>
          <a:prstGeom prst="rect">
            <a:avLst/>
          </a:prstGeom>
          <a:noFill/>
        </p:spPr>
        <p:txBody>
          <a:bodyPr wrap="square">
            <a:spAutoFit/>
          </a:bodyPr>
          <a:lstStyle/>
          <a:p>
            <a:pPr marL="571500" indent="-571500" algn="just">
              <a:lnSpc>
                <a:spcPct val="200000"/>
              </a:lnSpc>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Đọc diễn cảm cả bài.</a:t>
            </a:r>
          </a:p>
          <a:p>
            <a:pPr marL="571500" indent="-571500" algn="just">
              <a:lnSpc>
                <a:spcPct val="200000"/>
              </a:lnSpc>
              <a:buFont typeface="Wingdings" panose="05000000000000000000" pitchFamily="2" charset="2"/>
              <a:buChar char="Ø"/>
            </a:pPr>
            <a:r>
              <a:rPr lang="vi-VN" sz="4000" b="1">
                <a:latin typeface="Arial" panose="020B0604020202020204" pitchFamily="34" charset="0"/>
                <a:cs typeface="Arial" panose="020B0604020202020204" pitchFamily="34" charset="0"/>
              </a:rPr>
              <a:t>Nhấn giọng ở những từ ngữ</a:t>
            </a:r>
            <a:r>
              <a:rPr lang="en-US" sz="4000" b="1">
                <a:latin typeface="Arial" panose="020B0604020202020204" pitchFamily="34" charset="0"/>
                <a:cs typeface="Arial" panose="020B0604020202020204" pitchFamily="34" charset="0"/>
              </a:rPr>
              <a:t>:</a:t>
            </a:r>
            <a:r>
              <a:rPr lang="vi-VN" sz="4000" b="1">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miêu tả vẻ đẹp của tháp Ép</a:t>
            </a:r>
            <a:r>
              <a:rPr lang="en-US" sz="4000">
                <a:latin typeface="Arial" panose="020B0604020202020204" pitchFamily="34" charset="0"/>
                <a:cs typeface="Arial" panose="020B0604020202020204" pitchFamily="34" charset="0"/>
              </a:rPr>
              <a:t>-</a:t>
            </a:r>
            <a:r>
              <a:rPr lang="vi-VN" sz="4000">
                <a:latin typeface="Arial" panose="020B0604020202020204" pitchFamily="34" charset="0"/>
                <a:cs typeface="Arial" panose="020B0604020202020204" pitchFamily="34" charset="0"/>
              </a:rPr>
              <a:t>phen</a:t>
            </a:r>
            <a:r>
              <a:rPr lang="en-US" sz="4000">
                <a:latin typeface="Arial" panose="020B0604020202020204" pitchFamily="34" charset="0"/>
                <a:cs typeface="Arial" panose="020B0604020202020204" pitchFamily="34" charset="0"/>
              </a:rPr>
              <a:t> và </a:t>
            </a:r>
            <a:r>
              <a:rPr lang="vi-VN" sz="4000">
                <a:latin typeface="Arial" panose="020B0604020202020204" pitchFamily="34" charset="0"/>
                <a:cs typeface="Arial" panose="020B0604020202020204" pitchFamily="34" charset="0"/>
              </a:rPr>
              <a:t>thể hiện cảm xúc của nhân vật cậu bé về con người và cảnh vật.</a:t>
            </a:r>
            <a:endParaRPr lang="en-US" sz="4000" dirty="0">
              <a:latin typeface="Arial" panose="020B0604020202020204" pitchFamily="34" charset="0"/>
              <a:cs typeface="Arial" panose="020B0604020202020204" pitchFamily="34" charset="0"/>
            </a:endParaRPr>
          </a:p>
        </p:txBody>
      </p:sp>
      <p:sp>
        <p:nvSpPr>
          <p:cNvPr id="6" name="Freeform 6"/>
          <p:cNvSpPr/>
          <p:nvPr/>
        </p:nvSpPr>
        <p:spPr>
          <a:xfrm>
            <a:off x="-207781" y="8545086"/>
            <a:ext cx="1310790" cy="1741914"/>
          </a:xfrm>
          <a:custGeom>
            <a:avLst/>
            <a:gdLst/>
            <a:ahLst/>
            <a:cxnLst/>
            <a:rect l="l" t="t" r="r" b="b"/>
            <a:pathLst>
              <a:path w="1310790" h="1741914">
                <a:moveTo>
                  <a:pt x="0" y="0"/>
                </a:moveTo>
                <a:lnTo>
                  <a:pt x="1310790" y="0"/>
                </a:lnTo>
                <a:lnTo>
                  <a:pt x="1310790" y="1741914"/>
                </a:lnTo>
                <a:lnTo>
                  <a:pt x="0" y="17419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30" name="Picture 12">
            <a:extLst>
              <a:ext uri="{FF2B5EF4-FFF2-40B4-BE49-F238E27FC236}">
                <a16:creationId xmlns:a16="http://schemas.microsoft.com/office/drawing/2014/main" xmlns="" id="{948276F1-C776-1369-E715-B939349DBB8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28382" y="8185953"/>
            <a:ext cx="1781715" cy="2186154"/>
          </a:xfrm>
          <a:prstGeom prst="rect">
            <a:avLst/>
          </a:prstGeom>
        </p:spPr>
      </p:pic>
    </p:spTree>
    <p:extLst>
      <p:ext uri="{BB962C8B-B14F-4D97-AF65-F5344CB8AC3E}">
        <p14:creationId xmlns:p14="http://schemas.microsoft.com/office/powerpoint/2010/main" val="38207631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7">
                                            <p:txEl>
                                              <p:pRg st="1" end="1"/>
                                            </p:txEl>
                                          </p:spTgt>
                                        </p:tgtEl>
                                        <p:attrNameLst>
                                          <p:attrName>style.visibility</p:attrName>
                                        </p:attrNameLst>
                                      </p:cBhvr>
                                      <p:to>
                                        <p:strVal val="visible"/>
                                      </p:to>
                                    </p:set>
                                    <p:animEffect transition="in" filter="wipe(left)">
                                      <p:cBhvr>
                                        <p:cTn id="2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1478</Words>
  <Application>Microsoft Office PowerPoint</Application>
  <PresentationFormat>Custom</PresentationFormat>
  <Paragraphs>111</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Wingdings</vt:lpstr>
      <vt:lpstr>SimSun</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Modern Minimalist Computer Class Syllabus Presentation</dc:title>
  <dc:creator>Linh Phan</dc:creator>
  <cp:lastModifiedBy>A</cp:lastModifiedBy>
  <cp:revision>7</cp:revision>
  <dcterms:created xsi:type="dcterms:W3CDTF">2006-08-16T00:00:00Z</dcterms:created>
  <dcterms:modified xsi:type="dcterms:W3CDTF">2024-04-30T14:45:50Z</dcterms:modified>
  <dc:identifier>DAFrl1MJVCg</dc:identifier>
</cp:coreProperties>
</file>