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7" r:id="rId2"/>
    <p:sldId id="264" r:id="rId3"/>
    <p:sldId id="260" r:id="rId4"/>
    <p:sldId id="259" r:id="rId5"/>
    <p:sldId id="268" r:id="rId6"/>
    <p:sldId id="262" r:id="rId7"/>
    <p:sldId id="258" r:id="rId8"/>
    <p:sldId id="263" r:id="rId9"/>
    <p:sldId id="257" r:id="rId10"/>
    <p:sldId id="272" r:id="rId11"/>
    <p:sldId id="269" r:id="rId12"/>
    <p:sldId id="265" r:id="rId13"/>
    <p:sldId id="266" r:id="rId14"/>
    <p:sldId id="273" r:id="rId15"/>
    <p:sldId id="274" r:id="rId16"/>
    <p:sldId id="270" r:id="rId17"/>
    <p:sldId id="271" r:id="rId18"/>
  </p:sldIdLst>
  <p:sldSz cx="18288000" cy="10287000"/>
  <p:notesSz cx="6858000" cy="9144000"/>
  <p:embeddedFontLs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5"/>
    <a:srgbClr val="FF0066"/>
    <a:srgbClr val="FFF3CD"/>
    <a:srgbClr val="FCE9E4"/>
    <a:srgbClr val="DBE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595" autoAdjust="0"/>
  </p:normalViewPr>
  <p:slideViewPr>
    <p:cSldViewPr>
      <p:cViewPr varScale="1">
        <p:scale>
          <a:sx n="45" d="100"/>
          <a:sy n="45"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E1D7C-13AF-41D8-8B26-D8299B350313}"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BD8F0-7E1E-4AD4-B39F-420C5787B198}" type="slidenum">
              <a:rPr lang="en-US" smtClean="0"/>
              <a:t>‹#›</a:t>
            </a:fld>
            <a:endParaRPr lang="en-US"/>
          </a:p>
        </p:txBody>
      </p:sp>
    </p:spTree>
    <p:extLst>
      <p:ext uri="{BB962C8B-B14F-4D97-AF65-F5344CB8AC3E}">
        <p14:creationId xmlns:p14="http://schemas.microsoft.com/office/powerpoint/2010/main" val="142735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BD8F0-7E1E-4AD4-B39F-420C5787B198}" type="slidenum">
              <a:rPr lang="en-US" smtClean="0"/>
              <a:t>2</a:t>
            </a:fld>
            <a:endParaRPr lang="en-US"/>
          </a:p>
        </p:txBody>
      </p:sp>
    </p:spTree>
    <p:extLst>
      <p:ext uri="{BB962C8B-B14F-4D97-AF65-F5344CB8AC3E}">
        <p14:creationId xmlns:p14="http://schemas.microsoft.com/office/powerpoint/2010/main" val="232844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BD8F0-7E1E-4AD4-B39F-420C5787B198}" type="slidenum">
              <a:rPr lang="en-US" smtClean="0"/>
              <a:t>6</a:t>
            </a:fld>
            <a:endParaRPr lang="en-US"/>
          </a:p>
        </p:txBody>
      </p:sp>
    </p:spTree>
    <p:extLst>
      <p:ext uri="{BB962C8B-B14F-4D97-AF65-F5344CB8AC3E}">
        <p14:creationId xmlns:p14="http://schemas.microsoft.com/office/powerpoint/2010/main" val="203089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10.sv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14.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2.svg"/><Relationship Id="rId7"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3.svg"/><Relationship Id="rId5" Type="http://schemas.openxmlformats.org/officeDocument/2006/relationships/image" Target="../media/image70.svg"/><Relationship Id="rId10" Type="http://schemas.openxmlformats.org/officeDocument/2006/relationships/image" Target="../media/image16.png"/><Relationship Id="rId4" Type="http://schemas.openxmlformats.org/officeDocument/2006/relationships/image" Target="../media/image37.png"/><Relationship Id="rId9" Type="http://schemas.openxmlformats.org/officeDocument/2006/relationships/image" Target="../media/image7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59.sv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2.svg"/><Relationship Id="rId7" Type="http://schemas.openxmlformats.org/officeDocument/2006/relationships/image" Target="../media/image1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1.svg"/><Relationship Id="rId5" Type="http://schemas.openxmlformats.org/officeDocument/2006/relationships/image" Target="../media/image8.svg"/><Relationship Id="rId10"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79.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86.svg"/><Relationship Id="rId5" Type="http://schemas.openxmlformats.org/officeDocument/2006/relationships/image" Target="../media/image46.png"/><Relationship Id="rId10" Type="http://schemas.openxmlformats.org/officeDocument/2006/relationships/image" Target="../media/image6.svg"/><Relationship Id="rId4" Type="http://schemas.openxmlformats.org/officeDocument/2006/relationships/image" Target="../media/image84.sv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7.svg"/><Relationship Id="rId4" Type="http://schemas.openxmlformats.org/officeDocument/2006/relationships/image" Target="../media/image13.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2.svg"/><Relationship Id="rId7"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image" Target="../media/image4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svg"/><Relationship Id="rId7" Type="http://schemas.openxmlformats.org/officeDocument/2006/relationships/image" Target="../media/image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2.sv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5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svg"/><Relationship Id="rId4" Type="http://schemas.openxmlformats.org/officeDocument/2006/relationships/image" Target="../media/image13.png"/><Relationship Id="rId9" Type="http://schemas.openxmlformats.org/officeDocument/2006/relationships/image" Target="../media/image57.sv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1.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6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sp>
        <p:nvSpPr>
          <p:cNvPr id="9" name="Freeform 9"/>
          <p:cNvSpPr/>
          <p:nvPr/>
        </p:nvSpPr>
        <p:spPr>
          <a:xfrm>
            <a:off x="-228600" y="-342900"/>
            <a:ext cx="2111437" cy="1987363"/>
          </a:xfrm>
          <a:custGeom>
            <a:avLst/>
            <a:gdLst/>
            <a:ahLst/>
            <a:cxnLst/>
            <a:rect l="l" t="t" r="r" b="b"/>
            <a:pathLst>
              <a:path w="4276165" h="4454338">
                <a:moveTo>
                  <a:pt x="0" y="0"/>
                </a:moveTo>
                <a:lnTo>
                  <a:pt x="4276165" y="0"/>
                </a:lnTo>
                <a:lnTo>
                  <a:pt x="4276165" y="4454338"/>
                </a:lnTo>
                <a:lnTo>
                  <a:pt x="0" y="44543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24">
            <a:extLst>
              <a:ext uri="{FF2B5EF4-FFF2-40B4-BE49-F238E27FC236}">
                <a16:creationId xmlns:a16="http://schemas.microsoft.com/office/drawing/2014/main" xmlns="" id="{D736DB33-4C5B-E7C1-B410-80338196D324}"/>
              </a:ext>
            </a:extLst>
          </p:cNvPr>
          <p:cNvSpPr/>
          <p:nvPr/>
        </p:nvSpPr>
        <p:spPr>
          <a:xfrm flipH="1">
            <a:off x="16521534" y="190500"/>
            <a:ext cx="1574469" cy="1236634"/>
          </a:xfrm>
          <a:custGeom>
            <a:avLst/>
            <a:gdLst/>
            <a:ahLst/>
            <a:cxnLst/>
            <a:rect l="l" t="t" r="r" b="b"/>
            <a:pathLst>
              <a:path w="6990019" h="6634163">
                <a:moveTo>
                  <a:pt x="6990019" y="0"/>
                </a:moveTo>
                <a:lnTo>
                  <a:pt x="0" y="0"/>
                </a:lnTo>
                <a:lnTo>
                  <a:pt x="0" y="6634163"/>
                </a:lnTo>
                <a:lnTo>
                  <a:pt x="6990019" y="6634163"/>
                </a:lnTo>
                <a:lnTo>
                  <a:pt x="6990019"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20" name="Picture 21">
            <a:extLst>
              <a:ext uri="{FF2B5EF4-FFF2-40B4-BE49-F238E27FC236}">
                <a16:creationId xmlns:a16="http://schemas.microsoft.com/office/drawing/2014/main" xmlns="" id="{C09022DD-149D-F19D-2FA3-71E740DD17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21004" y="9143402"/>
            <a:ext cx="1066996" cy="1152942"/>
          </a:xfrm>
          <a:prstGeom prst="rect">
            <a:avLst/>
          </a:prstGeom>
        </p:spPr>
      </p:pic>
      <p:grpSp>
        <p:nvGrpSpPr>
          <p:cNvPr id="3" name="Group 2">
            <a:extLst>
              <a:ext uri="{FF2B5EF4-FFF2-40B4-BE49-F238E27FC236}">
                <a16:creationId xmlns:a16="http://schemas.microsoft.com/office/drawing/2014/main" xmlns="" id="{2A24701F-D2FD-98EC-D0A5-B0829C495BB9}"/>
              </a:ext>
            </a:extLst>
          </p:cNvPr>
          <p:cNvGrpSpPr/>
          <p:nvPr/>
        </p:nvGrpSpPr>
        <p:grpSpPr>
          <a:xfrm>
            <a:off x="5981700" y="-28898"/>
            <a:ext cx="6324600" cy="1580477"/>
            <a:chOff x="5715000" y="-1"/>
            <a:chExt cx="6324600" cy="1563773"/>
          </a:xfrm>
        </p:grpSpPr>
        <p:sp>
          <p:nvSpPr>
            <p:cNvPr id="4" name="Round Same Side Corner Rectangle 11">
              <a:extLst>
                <a:ext uri="{FF2B5EF4-FFF2-40B4-BE49-F238E27FC236}">
                  <a16:creationId xmlns:a16="http://schemas.microsoft.com/office/drawing/2014/main" xmlns="" id="{DB0E9C43-AD58-DBCC-3D2F-A3A6FE392170}"/>
                </a:ext>
              </a:extLst>
            </p:cNvPr>
            <p:cNvSpPr/>
            <p:nvPr/>
          </p:nvSpPr>
          <p:spPr>
            <a:xfrm flipV="1">
              <a:off x="5715000" y="-1"/>
              <a:ext cx="6324600" cy="156377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85C1CBFB-F4F6-C5EB-91FD-B6D44DC6C649}"/>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grpSp>
        <p:nvGrpSpPr>
          <p:cNvPr id="6" name="Group 5">
            <a:extLst>
              <a:ext uri="{FF2B5EF4-FFF2-40B4-BE49-F238E27FC236}">
                <a16:creationId xmlns:a16="http://schemas.microsoft.com/office/drawing/2014/main" xmlns="" id="{E53A2781-6232-1472-F0E3-CA86D749EDB9}"/>
              </a:ext>
            </a:extLst>
          </p:cNvPr>
          <p:cNvGrpSpPr/>
          <p:nvPr/>
        </p:nvGrpSpPr>
        <p:grpSpPr>
          <a:xfrm>
            <a:off x="1524000" y="2265021"/>
            <a:ext cx="7168439" cy="7287716"/>
            <a:chOff x="-516490" y="824687"/>
            <a:chExt cx="7168439" cy="7051774"/>
          </a:xfrm>
        </p:grpSpPr>
        <p:sp>
          <p:nvSpPr>
            <p:cNvPr id="7" name="Rectangle: Rounded Corners 6">
              <a:extLst>
                <a:ext uri="{FF2B5EF4-FFF2-40B4-BE49-F238E27FC236}">
                  <a16:creationId xmlns:a16="http://schemas.microsoft.com/office/drawing/2014/main" xmlns="" id="{6ED05AF8-4D1B-ED60-1BC1-62E6F1FC3D68}"/>
                </a:ext>
              </a:extLst>
            </p:cNvPr>
            <p:cNvSpPr/>
            <p:nvPr/>
          </p:nvSpPr>
          <p:spPr>
            <a:xfrm>
              <a:off x="-516490" y="824687"/>
              <a:ext cx="7168439" cy="7051774"/>
            </a:xfrm>
            <a:prstGeom prst="roundRect">
              <a:avLst/>
            </a:prstGeom>
            <a:solidFill>
              <a:srgbClr val="FF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C00000"/>
                  </a:solidFill>
                  <a:effectLst/>
                  <a:latin typeface="Arial" panose="020B0604020202020204" pitchFamily="34" charset="0"/>
                  <a:ea typeface="Calibri" panose="020F0502020204030204" pitchFamily="34" charset="0"/>
                  <a:cs typeface="Arial" panose="020B0604020202020204" pitchFamily="34" charset="0"/>
                </a:rPr>
                <a:t>HOẠT ĐỘNG NHÓM: </a:t>
              </a:r>
            </a:p>
            <a:p>
              <a:pPr algn="ctr">
                <a:lnSpc>
                  <a:spcPct val="150000"/>
                </a:lnSpc>
                <a:spcBef>
                  <a:spcPts val="300"/>
                </a:spcBef>
                <a:spcAft>
                  <a:spcPts val="30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quan sát một số hình ảnh sau và thảo luận với bạn trong nhóm về các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hình thức viết thư</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6">
              <a:extLst>
                <a:ext uri="{FF2B5EF4-FFF2-40B4-BE49-F238E27FC236}">
                  <a16:creationId xmlns:a16="http://schemas.microsoft.com/office/drawing/2014/main" xmlns="" id="{C3EA189F-669A-2F8C-43E1-42CB122F0859}"/>
                </a:ext>
              </a:extLst>
            </p:cNvPr>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98773" y="824687"/>
              <a:ext cx="1337911" cy="1306138"/>
            </a:xfrm>
            <a:prstGeom prst="rect">
              <a:avLst/>
            </a:prstGeom>
          </p:spPr>
        </p:pic>
      </p:grpSp>
      <p:pic>
        <p:nvPicPr>
          <p:cNvPr id="1026" name="Picture 2" descr="Còn đâu những cánh thư tay trong thời đại @ này? - Ảnh minh họa">
            <a:extLst>
              <a:ext uri="{FF2B5EF4-FFF2-40B4-BE49-F238E27FC236}">
                <a16:creationId xmlns:a16="http://schemas.microsoft.com/office/drawing/2014/main" xmlns="" id="{A9CF54EB-5AB3-8182-85EA-9F9E7FAF3A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7789" y="2265021"/>
            <a:ext cx="5984991" cy="3754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ướng dẫn viết email xin việc">
            <a:extLst>
              <a:ext uri="{FF2B5EF4-FFF2-40B4-BE49-F238E27FC236}">
                <a16:creationId xmlns:a16="http://schemas.microsoft.com/office/drawing/2014/main" xmlns="" id="{31EC8A73-590E-25B1-38FE-B05B0F073F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5003" y="6402898"/>
            <a:ext cx="5984991" cy="3117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a:extLst>
              <a:ext uri="{FF2B5EF4-FFF2-40B4-BE49-F238E27FC236}">
                <a16:creationId xmlns:a16="http://schemas.microsoft.com/office/drawing/2014/main" xmlns="" id="{A0F8C4EA-A1F9-49A7-BBBC-A354C036D88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094" y="7267260"/>
            <a:ext cx="2695884" cy="3029084"/>
          </a:xfrm>
          <a:prstGeom prst="rect">
            <a:avLst/>
          </a:prstGeom>
        </p:spPr>
      </p:pic>
    </p:spTree>
    <p:extLst>
      <p:ext uri="{BB962C8B-B14F-4D97-AF65-F5344CB8AC3E}">
        <p14:creationId xmlns:p14="http://schemas.microsoft.com/office/powerpoint/2010/main" val="3211458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right)">
                                      <p:cBhvr>
                                        <p:cTn id="12" dur="500"/>
                                        <p:tgtEl>
                                          <p:spTgt spid="10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left)">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xmlns="" id="{69F4FCBC-7286-4C2F-A0D0-ED45B3E1C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734" t="16716"/>
          <a:stretch>
            <a:fillRect/>
          </a:stretch>
        </p:blipFill>
        <p:spPr>
          <a:xfrm>
            <a:off x="8889281" y="-93762"/>
            <a:ext cx="7614111" cy="8378598"/>
          </a:xfrm>
          <a:prstGeom prst="rect">
            <a:avLst/>
          </a:prstGeom>
        </p:spPr>
      </p:pic>
      <p:pic>
        <p:nvPicPr>
          <p:cNvPr id="22" name="Picture 3">
            <a:extLst>
              <a:ext uri="{FF2B5EF4-FFF2-40B4-BE49-F238E27FC236}">
                <a16:creationId xmlns:a16="http://schemas.microsoft.com/office/drawing/2014/main" xmlns="" id="{6ADD02B0-7C77-8B7A-8792-A9E7F48AE3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7284" r="21180"/>
          <a:stretch>
            <a:fillRect/>
          </a:stretch>
        </p:blipFill>
        <p:spPr>
          <a:xfrm>
            <a:off x="1784608" y="-36612"/>
            <a:ext cx="7295172" cy="8321448"/>
          </a:xfrm>
          <a:prstGeom prst="rect">
            <a:avLst/>
          </a:prstGeom>
        </p:spPr>
      </p:pic>
      <p:sp>
        <p:nvSpPr>
          <p:cNvPr id="9" name="Freeform 9"/>
          <p:cNvSpPr/>
          <p:nvPr/>
        </p:nvSpPr>
        <p:spPr>
          <a:xfrm>
            <a:off x="-228600" y="-342900"/>
            <a:ext cx="2111437" cy="1987363"/>
          </a:xfrm>
          <a:custGeom>
            <a:avLst/>
            <a:gdLst/>
            <a:ahLst/>
            <a:cxnLst/>
            <a:rect l="l" t="t" r="r" b="b"/>
            <a:pathLst>
              <a:path w="4276165" h="4454338">
                <a:moveTo>
                  <a:pt x="0" y="0"/>
                </a:moveTo>
                <a:lnTo>
                  <a:pt x="4276165" y="0"/>
                </a:lnTo>
                <a:lnTo>
                  <a:pt x="4276165" y="4454338"/>
                </a:lnTo>
                <a:lnTo>
                  <a:pt x="0" y="44543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24">
            <a:extLst>
              <a:ext uri="{FF2B5EF4-FFF2-40B4-BE49-F238E27FC236}">
                <a16:creationId xmlns:a16="http://schemas.microsoft.com/office/drawing/2014/main" xmlns="" id="{D736DB33-4C5B-E7C1-B410-80338196D324}"/>
              </a:ext>
            </a:extLst>
          </p:cNvPr>
          <p:cNvSpPr/>
          <p:nvPr/>
        </p:nvSpPr>
        <p:spPr>
          <a:xfrm flipH="1">
            <a:off x="16521534" y="190500"/>
            <a:ext cx="1574469" cy="1236634"/>
          </a:xfrm>
          <a:custGeom>
            <a:avLst/>
            <a:gdLst/>
            <a:ahLst/>
            <a:cxnLst/>
            <a:rect l="l" t="t" r="r" b="b"/>
            <a:pathLst>
              <a:path w="6990019" h="6634163">
                <a:moveTo>
                  <a:pt x="6990019" y="0"/>
                </a:moveTo>
                <a:lnTo>
                  <a:pt x="0" y="0"/>
                </a:lnTo>
                <a:lnTo>
                  <a:pt x="0" y="6634163"/>
                </a:lnTo>
                <a:lnTo>
                  <a:pt x="6990019" y="6634163"/>
                </a:lnTo>
                <a:lnTo>
                  <a:pt x="6990019"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20" name="Picture 21">
            <a:extLst>
              <a:ext uri="{FF2B5EF4-FFF2-40B4-BE49-F238E27FC236}">
                <a16:creationId xmlns:a16="http://schemas.microsoft.com/office/drawing/2014/main" xmlns="" id="{C09022DD-149D-F19D-2FA3-71E740DD17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96596" y="8284836"/>
            <a:ext cx="1483078" cy="1602539"/>
          </a:xfrm>
          <a:prstGeom prst="rect">
            <a:avLst/>
          </a:prstGeom>
        </p:spPr>
      </p:pic>
      <p:sp>
        <p:nvSpPr>
          <p:cNvPr id="2" name="TextBox 20">
            <a:extLst>
              <a:ext uri="{FF2B5EF4-FFF2-40B4-BE49-F238E27FC236}">
                <a16:creationId xmlns:a16="http://schemas.microsoft.com/office/drawing/2014/main" xmlns="" id="{D01AEF7B-5D18-6265-55C2-CE4E21330328}"/>
              </a:ext>
            </a:extLst>
          </p:cNvPr>
          <p:cNvSpPr txBox="1"/>
          <p:nvPr/>
        </p:nvSpPr>
        <p:spPr>
          <a:xfrm>
            <a:off x="2140533" y="2933700"/>
            <a:ext cx="14006934" cy="398391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vi-VN" sz="6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vi-VN" sz="6000" b="1">
                <a:solidFill>
                  <a:srgbClr val="C00000"/>
                </a:solidFill>
                <a:latin typeface="Arial" panose="020B0604020202020204" pitchFamily="34" charset="0"/>
                <a:ea typeface="Calibri" panose="020F0502020204030204" pitchFamily="34" charset="0"/>
                <a:cs typeface="Arial" panose="020B0604020202020204" pitchFamily="34" charset="0"/>
              </a:rPr>
              <a:t>TRAO ĐỔI VỚI BẠN VỀ CÁCH VIẾT THƯ ĐIỆN TỬ VÀ GỬI TỆP ĐÍNH KÈM</a:t>
            </a:r>
            <a:endParaRPr kumimoji="0" lang="vi-VN" sz="6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44685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EDE9202-EBCF-0927-FEE9-6F1F2F6E8A5C}"/>
              </a:ext>
            </a:extLst>
          </p:cNvPr>
          <p:cNvGrpSpPr/>
          <p:nvPr/>
        </p:nvGrpSpPr>
        <p:grpSpPr>
          <a:xfrm>
            <a:off x="1076931" y="2534169"/>
            <a:ext cx="16029708" cy="2969675"/>
            <a:chOff x="87864" y="2029121"/>
            <a:chExt cx="16029708" cy="2969675"/>
          </a:xfrm>
        </p:grpSpPr>
        <p:sp>
          <p:nvSpPr>
            <p:cNvPr id="6" name="Speech Bubble: Rectangle with Corners Rounded 5">
              <a:extLst>
                <a:ext uri="{FF2B5EF4-FFF2-40B4-BE49-F238E27FC236}">
                  <a16:creationId xmlns:a16="http://schemas.microsoft.com/office/drawing/2014/main" xmlns="" id="{1117EEBE-86AA-C1E1-FFD8-D437802C64EC}"/>
                </a:ext>
              </a:extLst>
            </p:cNvPr>
            <p:cNvSpPr/>
            <p:nvPr/>
          </p:nvSpPr>
          <p:spPr>
            <a:xfrm>
              <a:off x="712783" y="2420834"/>
              <a:ext cx="15404789" cy="2577962"/>
            </a:xfrm>
            <a:prstGeom prst="wedgeRoundRectCallout">
              <a:avLst>
                <a:gd name="adj1" fmla="val -26405"/>
                <a:gd name="adj2" fmla="val 46900"/>
                <a:gd name="adj3" fmla="val 16667"/>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hãy đọc và dựa vào gợi ý </a:t>
              </a:r>
              <a:r>
                <a:rPr lang="en-US" sz="4200" i="1">
                  <a:solidFill>
                    <a:srgbClr val="000000"/>
                  </a:solidFill>
                  <a:latin typeface="Arial" panose="020B0604020202020204" pitchFamily="34" charset="0"/>
                  <a:ea typeface="Calibri" panose="020F0502020204030204" pitchFamily="34" charset="0"/>
                  <a:cs typeface="Arial" panose="020B0604020202020204" pitchFamily="34" charset="0"/>
                </a:rPr>
                <a:t>(SGK – tr.125)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để trả lời những câu hỏi cho sẵn dưới đây:</a:t>
              </a:r>
              <a:endParaRPr lang="en-US" sz="4200" b="1" i="1" dirty="0">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xmlns="" id="{A2BC6BDB-1177-1FDB-9F8E-351F1AA9A2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70166">
              <a:off x="87864" y="2029121"/>
              <a:ext cx="1428065" cy="783426"/>
            </a:xfrm>
            <a:prstGeom prst="rect">
              <a:avLst/>
            </a:prstGeom>
          </p:spPr>
        </p:pic>
      </p:grpSp>
      <p:sp>
        <p:nvSpPr>
          <p:cNvPr id="11" name="Freeform 11">
            <a:extLst>
              <a:ext uri="{FF2B5EF4-FFF2-40B4-BE49-F238E27FC236}">
                <a16:creationId xmlns:a16="http://schemas.microsoft.com/office/drawing/2014/main" xmlns="" id="{F7864528-AD7C-999F-A13A-46CD1CCCF601}"/>
              </a:ext>
            </a:extLst>
          </p:cNvPr>
          <p:cNvSpPr/>
          <p:nvPr/>
        </p:nvSpPr>
        <p:spPr>
          <a:xfrm rot="-7694192">
            <a:off x="17375063" y="592717"/>
            <a:ext cx="719569" cy="546873"/>
          </a:xfrm>
          <a:custGeom>
            <a:avLst/>
            <a:gdLst/>
            <a:ahLst/>
            <a:cxnLst/>
            <a:rect l="l" t="t" r="r" b="b"/>
            <a:pathLst>
              <a:path w="719569" h="546873">
                <a:moveTo>
                  <a:pt x="0" y="0"/>
                </a:moveTo>
                <a:lnTo>
                  <a:pt x="719569" y="0"/>
                </a:lnTo>
                <a:lnTo>
                  <a:pt x="719569" y="546873"/>
                </a:lnTo>
                <a:lnTo>
                  <a:pt x="0" y="5468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AutoShape 24">
            <a:extLst>
              <a:ext uri="{FF2B5EF4-FFF2-40B4-BE49-F238E27FC236}">
                <a16:creationId xmlns:a16="http://schemas.microsoft.com/office/drawing/2014/main" xmlns="" id="{507718A0-D28A-1B43-DC5F-9EE830325DB6}"/>
              </a:ext>
            </a:extLst>
          </p:cNvPr>
          <p:cNvSpPr/>
          <p:nvPr/>
        </p:nvSpPr>
        <p:spPr>
          <a:xfrm>
            <a:off x="-1981200" y="616218"/>
            <a:ext cx="22250400" cy="1499851"/>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3F1EB3F8-F14D-6189-91B2-6C84C546D614}"/>
              </a:ext>
            </a:extLst>
          </p:cNvPr>
          <p:cNvSpPr txBox="1"/>
          <p:nvPr/>
        </p:nvSpPr>
        <p:spPr>
          <a:xfrm>
            <a:off x="3565560" y="908478"/>
            <a:ext cx="11677370" cy="830997"/>
          </a:xfrm>
          <a:prstGeom prst="rect">
            <a:avLst/>
          </a:prstGeom>
          <a:noFill/>
        </p:spPr>
        <p:txBody>
          <a:bodyPr wrap="square">
            <a:spAutoFit/>
          </a:bodyPr>
          <a:lstStyle/>
          <a:p>
            <a:pPr algn="ctr">
              <a:spcAft>
                <a:spcPts val="1000"/>
              </a:spcAft>
            </a:pP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LÀM VIỆC CÁ NHÂN</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xmlns="" id="{0EF15E64-B6DD-040C-2F9E-13F18DA511E8}"/>
              </a:ext>
            </a:extLst>
          </p:cNvPr>
          <p:cNvSpPr/>
          <p:nvPr/>
        </p:nvSpPr>
        <p:spPr>
          <a:xfrm rot="6949130">
            <a:off x="1503841" y="587840"/>
            <a:ext cx="1444519" cy="152125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9">
            <a:extLst>
              <a:ext uri="{FF2B5EF4-FFF2-40B4-BE49-F238E27FC236}">
                <a16:creationId xmlns:a16="http://schemas.microsoft.com/office/drawing/2014/main" xmlns="" id="{43C29B84-9AEB-4127-6725-584378DF3731}"/>
              </a:ext>
            </a:extLst>
          </p:cNvPr>
          <p:cNvSpPr/>
          <p:nvPr/>
        </p:nvSpPr>
        <p:spPr>
          <a:xfrm rot="6949130">
            <a:off x="15647133" y="587839"/>
            <a:ext cx="1444519" cy="152125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F60F0F19-9ADB-77DD-2590-83943F15166E}"/>
              </a:ext>
            </a:extLst>
          </p:cNvPr>
          <p:cNvGrpSpPr/>
          <p:nvPr/>
        </p:nvGrpSpPr>
        <p:grpSpPr>
          <a:xfrm>
            <a:off x="2141247" y="5523584"/>
            <a:ext cx="14005506" cy="902425"/>
            <a:chOff x="3029863" y="1823688"/>
            <a:chExt cx="12362538" cy="1262412"/>
          </a:xfrm>
        </p:grpSpPr>
        <p:cxnSp>
          <p:nvCxnSpPr>
            <p:cNvPr id="17" name="Straight Connector 16">
              <a:extLst>
                <a:ext uri="{FF2B5EF4-FFF2-40B4-BE49-F238E27FC236}">
                  <a16:creationId xmlns:a16="http://schemas.microsoft.com/office/drawing/2014/main" xmlns="" id="{C52795EA-35F6-90F4-B972-590ED7D531FA}"/>
                </a:ext>
              </a:extLst>
            </p:cNvPr>
            <p:cNvCxnSpPr>
              <a:cxnSpLocks/>
            </p:cNvCxnSpPr>
            <p:nvPr/>
          </p:nvCxnSpPr>
          <p:spPr>
            <a:xfrm>
              <a:off x="9144000" y="1823688"/>
              <a:ext cx="0" cy="12624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E4749EA-A5AD-3912-23B1-2D813BC9F4D4}"/>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712F38A-6C36-21A2-9258-73EBE1F52B31}"/>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AC8D7B4-B79A-F73D-E7CD-F446777CDEF4}"/>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xmlns="" id="{113E0F5C-3672-5F35-C190-D7A076014068}"/>
              </a:ext>
            </a:extLst>
          </p:cNvPr>
          <p:cNvSpPr/>
          <p:nvPr/>
        </p:nvSpPr>
        <p:spPr>
          <a:xfrm>
            <a:off x="524690" y="6426010"/>
            <a:ext cx="5080324" cy="336569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Có mấy bước viết thư điện tử?</a:t>
            </a:r>
            <a:endParaRPr lang="en-US" sz="40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E77A3F79-D055-5A49-EEA5-BB13314B62DB}"/>
              </a:ext>
            </a:extLst>
          </p:cNvPr>
          <p:cNvSpPr/>
          <p:nvPr/>
        </p:nvSpPr>
        <p:spPr>
          <a:xfrm>
            <a:off x="6603838" y="6426009"/>
            <a:ext cx="5080323" cy="336568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Trong mỗi bước có những nội dung gì?</a:t>
            </a:r>
            <a:endParaRPr lang="en-US" sz="40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F20D2393-D02D-39F1-E774-396A93039C4B}"/>
              </a:ext>
            </a:extLst>
          </p:cNvPr>
          <p:cNvSpPr/>
          <p:nvPr/>
        </p:nvSpPr>
        <p:spPr>
          <a:xfrm>
            <a:off x="12679230" y="6426011"/>
            <a:ext cx="4879940" cy="336568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Có những điều gì cần lưu ý khi viết thư điện tử?</a:t>
            </a:r>
            <a:endParaRPr lang="en-US" sz="4000" dirty="0">
              <a:solidFill>
                <a:schemeClr val="tx1"/>
              </a:solidFill>
              <a:latin typeface="Arial" panose="020B0604020202020204" pitchFamily="34" charset="0"/>
              <a:cs typeface="Arial" panose="020B0604020202020204" pitchFamily="34" charset="0"/>
            </a:endParaRPr>
          </a:p>
        </p:txBody>
      </p:sp>
      <p:sp>
        <p:nvSpPr>
          <p:cNvPr id="2" name="Freeform 15">
            <a:extLst>
              <a:ext uri="{FF2B5EF4-FFF2-40B4-BE49-F238E27FC236}">
                <a16:creationId xmlns:a16="http://schemas.microsoft.com/office/drawing/2014/main" xmlns="" id="{BBD035F1-A5B3-E02E-8B8D-158A2ED41295}"/>
              </a:ext>
            </a:extLst>
          </p:cNvPr>
          <p:cNvSpPr/>
          <p:nvPr/>
        </p:nvSpPr>
        <p:spPr>
          <a:xfrm rot="-1715393">
            <a:off x="17481843" y="9206081"/>
            <a:ext cx="761612" cy="964929"/>
          </a:xfrm>
          <a:custGeom>
            <a:avLst/>
            <a:gdLst/>
            <a:ahLst/>
            <a:cxnLst/>
            <a:rect l="l" t="t" r="r" b="b"/>
            <a:pathLst>
              <a:path w="1546786" h="2417679">
                <a:moveTo>
                  <a:pt x="0" y="0"/>
                </a:moveTo>
                <a:lnTo>
                  <a:pt x="1546786" y="0"/>
                </a:lnTo>
                <a:lnTo>
                  <a:pt x="1546786" y="2417680"/>
                </a:lnTo>
                <a:lnTo>
                  <a:pt x="0" y="2417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 name="Freeform 4"/>
          <p:cNvSpPr/>
          <p:nvPr/>
        </p:nvSpPr>
        <p:spPr>
          <a:xfrm>
            <a:off x="-143154" y="9616308"/>
            <a:ext cx="1524000" cy="607319"/>
          </a:xfrm>
          <a:custGeom>
            <a:avLst/>
            <a:gdLst/>
            <a:ahLst/>
            <a:cxnLst/>
            <a:rect l="l" t="t" r="r" b="b"/>
            <a:pathLst>
              <a:path w="6067396" h="4092735">
                <a:moveTo>
                  <a:pt x="0" y="0"/>
                </a:moveTo>
                <a:lnTo>
                  <a:pt x="6067396" y="0"/>
                </a:lnTo>
                <a:lnTo>
                  <a:pt x="6067396" y="4092735"/>
                </a:lnTo>
                <a:lnTo>
                  <a:pt x="0" y="40927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31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8D146945-E573-DAC9-529D-46988D982920}"/>
              </a:ext>
            </a:extLst>
          </p:cNvPr>
          <p:cNvGrpSpPr/>
          <p:nvPr/>
        </p:nvGrpSpPr>
        <p:grpSpPr>
          <a:xfrm>
            <a:off x="712922" y="876300"/>
            <a:ext cx="16862155" cy="2133600"/>
            <a:chOff x="98162" y="800100"/>
            <a:chExt cx="16862155" cy="2286000"/>
          </a:xfrm>
        </p:grpSpPr>
        <p:sp>
          <p:nvSpPr>
            <p:cNvPr id="4" name="Rectangle 3">
              <a:extLst>
                <a:ext uri="{FF2B5EF4-FFF2-40B4-BE49-F238E27FC236}">
                  <a16:creationId xmlns:a16="http://schemas.microsoft.com/office/drawing/2014/main" xmlns="" id="{779B52A5-EDDC-F1C6-EF21-6C2C928AA4A8}"/>
                </a:ext>
              </a:extLst>
            </p:cNvPr>
            <p:cNvSpPr/>
            <p:nvPr/>
          </p:nvSpPr>
          <p:spPr>
            <a:xfrm>
              <a:off x="2286000" y="800100"/>
              <a:ext cx="14674317" cy="228600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just">
                <a:lnSpc>
                  <a:spcPct val="150000"/>
                </a:lnSpc>
              </a:pPr>
              <a:r>
                <a:rPr lang="en-US" sz="3600">
                  <a:solidFill>
                    <a:schemeClr val="tx1"/>
                  </a:solidFill>
                  <a:latin typeface="Arial" panose="020B0604020202020204" pitchFamily="34" charset="0"/>
                  <a:cs typeface="Arial" panose="020B0604020202020204" pitchFamily="34" charset="0"/>
                </a:rPr>
                <a:t>Tạo chủ đề cho thư điện tử.</a:t>
              </a:r>
            </a:p>
            <a:p>
              <a:pPr lvl="2" algn="just">
                <a:lnSpc>
                  <a:spcPct val="150000"/>
                </a:lnSpc>
              </a:pPr>
              <a:r>
                <a:rPr lang="en-US" sz="3600" i="1">
                  <a:solidFill>
                    <a:schemeClr val="tx1"/>
                  </a:solidFill>
                  <a:latin typeface="Arial" panose="020B0604020202020204" pitchFamily="34" charset="0"/>
                  <a:cs typeface="Arial" panose="020B0604020202020204" pitchFamily="34" charset="0"/>
                </a:rPr>
                <a:t>Yêu cầu: </a:t>
              </a:r>
              <a:r>
                <a:rPr lang="en-US" sz="3600">
                  <a:solidFill>
                    <a:schemeClr val="tx1"/>
                  </a:solidFill>
                  <a:latin typeface="Arial" panose="020B0604020202020204" pitchFamily="34" charset="0"/>
                  <a:cs typeface="Arial" panose="020B0604020202020204" pitchFamily="34" charset="0"/>
                </a:rPr>
                <a:t>Chủ đề phải ngắn gọn, thể hiện được nội dung thư.</a:t>
              </a:r>
            </a:p>
          </p:txBody>
        </p:sp>
        <p:sp>
          <p:nvSpPr>
            <p:cNvPr id="6" name="Rectangle 5">
              <a:extLst>
                <a:ext uri="{FF2B5EF4-FFF2-40B4-BE49-F238E27FC236}">
                  <a16:creationId xmlns:a16="http://schemas.microsoft.com/office/drawing/2014/main" xmlns="" id="{8003E29A-3449-EE0E-8C6A-E8CE2B8E0062}"/>
                </a:ext>
              </a:extLst>
            </p:cNvPr>
            <p:cNvSpPr/>
            <p:nvPr/>
          </p:nvSpPr>
          <p:spPr>
            <a:xfrm>
              <a:off x="98162" y="800100"/>
              <a:ext cx="2492638" cy="1219200"/>
            </a:xfrm>
            <a:prstGeom prst="rect">
              <a:avLst/>
            </a:prstGeom>
            <a:solidFill>
              <a:schemeClr val="bg1"/>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C000"/>
                  </a:solidFill>
                  <a:latin typeface="Arial" panose="020B0604020202020204" pitchFamily="34" charset="0"/>
                  <a:cs typeface="Arial" panose="020B0604020202020204" pitchFamily="34" charset="0"/>
                </a:rPr>
                <a:t>Bước 1</a:t>
              </a:r>
            </a:p>
          </p:txBody>
        </p:sp>
      </p:grpSp>
      <p:cxnSp>
        <p:nvCxnSpPr>
          <p:cNvPr id="16" name="Straight Arrow Connector 15">
            <a:extLst>
              <a:ext uri="{FF2B5EF4-FFF2-40B4-BE49-F238E27FC236}">
                <a16:creationId xmlns:a16="http://schemas.microsoft.com/office/drawing/2014/main" xmlns="" id="{AE9D80C9-351F-150B-013F-280B754494C8}"/>
              </a:ext>
            </a:extLst>
          </p:cNvPr>
          <p:cNvCxnSpPr>
            <a:cxnSpLocks/>
          </p:cNvCxnSpPr>
          <p:nvPr/>
        </p:nvCxnSpPr>
        <p:spPr>
          <a:xfrm>
            <a:off x="1779719" y="2247550"/>
            <a:ext cx="0" cy="1066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DB44A71E-0F28-B4BA-DE61-8C904D8A079D}"/>
              </a:ext>
            </a:extLst>
          </p:cNvPr>
          <p:cNvGrpSpPr/>
          <p:nvPr/>
        </p:nvGrpSpPr>
        <p:grpSpPr>
          <a:xfrm>
            <a:off x="712922" y="3563452"/>
            <a:ext cx="16862155" cy="2296525"/>
            <a:chOff x="98162" y="800100"/>
            <a:chExt cx="16862155" cy="2286000"/>
          </a:xfrm>
        </p:grpSpPr>
        <p:sp>
          <p:nvSpPr>
            <p:cNvPr id="24" name="Rectangle 23">
              <a:extLst>
                <a:ext uri="{FF2B5EF4-FFF2-40B4-BE49-F238E27FC236}">
                  <a16:creationId xmlns:a16="http://schemas.microsoft.com/office/drawing/2014/main" xmlns="" id="{C26D1E4B-8C53-CF8D-00AC-4FDC7ECE9AC1}"/>
                </a:ext>
              </a:extLst>
            </p:cNvPr>
            <p:cNvSpPr/>
            <p:nvPr/>
          </p:nvSpPr>
          <p:spPr>
            <a:xfrm>
              <a:off x="2286000" y="800100"/>
              <a:ext cx="14674317" cy="2286000"/>
            </a:xfrm>
            <a:prstGeom prst="rect">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just">
                <a:lnSpc>
                  <a:spcPct val="150000"/>
                </a:lnSpc>
              </a:pPr>
              <a:r>
                <a:rPr lang="vi-VN" sz="3600">
                  <a:solidFill>
                    <a:schemeClr val="tx1"/>
                  </a:solidFill>
                  <a:latin typeface="Arial" panose="020B0604020202020204" pitchFamily="34" charset="0"/>
                  <a:cs typeface="Arial" panose="020B0604020202020204" pitchFamily="34" charset="0"/>
                </a:rPr>
                <a:t>– Viết thư.</a:t>
              </a:r>
            </a:p>
            <a:p>
              <a:pPr lvl="2" algn="just">
                <a:lnSpc>
                  <a:spcPct val="150000"/>
                </a:lnSpc>
              </a:pPr>
              <a:r>
                <a:rPr lang="vi-VN" sz="3600">
                  <a:solidFill>
                    <a:schemeClr val="tx1"/>
                  </a:solidFill>
                  <a:latin typeface="Arial" panose="020B0604020202020204" pitchFamily="34" charset="0"/>
                  <a:cs typeface="Arial" panose="020B0604020202020204" pitchFamily="34" charset="0"/>
                </a:rPr>
                <a:t>– Đính kèm tệp (tranh ảnh, video…).</a:t>
              </a:r>
            </a:p>
          </p:txBody>
        </p:sp>
        <p:sp>
          <p:nvSpPr>
            <p:cNvPr id="25" name="Rectangle 24">
              <a:extLst>
                <a:ext uri="{FF2B5EF4-FFF2-40B4-BE49-F238E27FC236}">
                  <a16:creationId xmlns:a16="http://schemas.microsoft.com/office/drawing/2014/main" xmlns="" id="{BE077B58-82F3-DA60-670E-11BC7DD2AF7C}"/>
                </a:ext>
              </a:extLst>
            </p:cNvPr>
            <p:cNvSpPr/>
            <p:nvPr/>
          </p:nvSpPr>
          <p:spPr>
            <a:xfrm>
              <a:off x="98162" y="800100"/>
              <a:ext cx="2492638" cy="1219200"/>
            </a:xfrm>
            <a:prstGeom prst="rect">
              <a:avLst/>
            </a:prstGeom>
            <a:solidFill>
              <a:schemeClr val="bg1"/>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chemeClr val="accent5">
                      <a:lumMod val="50000"/>
                    </a:schemeClr>
                  </a:solidFill>
                  <a:latin typeface="Arial" panose="020B0604020202020204" pitchFamily="34" charset="0"/>
                  <a:cs typeface="Arial" panose="020B0604020202020204" pitchFamily="34" charset="0"/>
                </a:rPr>
                <a:t>Bước 2</a:t>
              </a:r>
            </a:p>
          </p:txBody>
        </p:sp>
      </p:grpSp>
      <p:cxnSp>
        <p:nvCxnSpPr>
          <p:cNvPr id="32" name="Straight Arrow Connector 31">
            <a:extLst>
              <a:ext uri="{FF2B5EF4-FFF2-40B4-BE49-F238E27FC236}">
                <a16:creationId xmlns:a16="http://schemas.microsoft.com/office/drawing/2014/main" xmlns="" id="{32388C17-36CA-5061-2C37-29543DAA3B50}"/>
              </a:ext>
            </a:extLst>
          </p:cNvPr>
          <p:cNvCxnSpPr>
            <a:cxnSpLocks/>
          </p:cNvCxnSpPr>
          <p:nvPr/>
        </p:nvCxnSpPr>
        <p:spPr>
          <a:xfrm>
            <a:off x="1779719" y="5092715"/>
            <a:ext cx="0" cy="1066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xmlns="" id="{7548AFA1-9DA2-89D4-FFA5-A3ED2798C606}"/>
              </a:ext>
            </a:extLst>
          </p:cNvPr>
          <p:cNvGrpSpPr/>
          <p:nvPr/>
        </p:nvGrpSpPr>
        <p:grpSpPr>
          <a:xfrm>
            <a:off x="712922" y="6590950"/>
            <a:ext cx="16862155" cy="3006630"/>
            <a:chOff x="98162" y="800100"/>
            <a:chExt cx="16862155" cy="3469189"/>
          </a:xfrm>
        </p:grpSpPr>
        <p:sp>
          <p:nvSpPr>
            <p:cNvPr id="34" name="Rectangle 33">
              <a:extLst>
                <a:ext uri="{FF2B5EF4-FFF2-40B4-BE49-F238E27FC236}">
                  <a16:creationId xmlns:a16="http://schemas.microsoft.com/office/drawing/2014/main" xmlns="" id="{B72A6C67-0676-2E74-7609-BEF750701902}"/>
                </a:ext>
              </a:extLst>
            </p:cNvPr>
            <p:cNvSpPr/>
            <p:nvPr/>
          </p:nvSpPr>
          <p:spPr>
            <a:xfrm>
              <a:off x="2286000" y="800100"/>
              <a:ext cx="14674317" cy="3469189"/>
            </a:xfrm>
            <a:prstGeom prst="rect">
              <a:avLst/>
            </a:prstGeom>
            <a:solidFill>
              <a:schemeClr val="bg1"/>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just">
                <a:lnSpc>
                  <a:spcPct val="150000"/>
                </a:lnSpc>
              </a:pPr>
              <a:r>
                <a:rPr lang="vi-VN" sz="3600">
                  <a:solidFill>
                    <a:schemeClr val="tx1"/>
                  </a:solidFill>
                  <a:latin typeface="Arial" panose="020B0604020202020204" pitchFamily="34" charset="0"/>
                  <a:cs typeface="Arial" panose="020B0604020202020204" pitchFamily="34" charset="0"/>
                </a:rPr>
                <a:t>Bấm nút “gửi”.</a:t>
              </a:r>
            </a:p>
            <a:p>
              <a:pPr lvl="2" algn="just">
                <a:lnSpc>
                  <a:spcPct val="150000"/>
                </a:lnSpc>
              </a:pPr>
              <a:r>
                <a:rPr lang="vi-VN" sz="3600" i="1">
                  <a:solidFill>
                    <a:schemeClr val="tx1"/>
                  </a:solidFill>
                  <a:latin typeface="Arial" panose="020B0604020202020204" pitchFamily="34" charset="0"/>
                  <a:cs typeface="Arial" panose="020B0604020202020204" pitchFamily="34" charset="0"/>
                </a:rPr>
                <a:t>Lưu ý: </a:t>
              </a:r>
              <a:r>
                <a:rPr lang="vi-VN" sz="3600">
                  <a:solidFill>
                    <a:schemeClr val="tx1"/>
                  </a:solidFill>
                  <a:latin typeface="Arial" panose="020B0604020202020204" pitchFamily="34" charset="0"/>
                  <a:cs typeface="Arial" panose="020B0604020202020204" pitchFamily="34" charset="0"/>
                </a:rPr>
                <a:t>Trước khi gửi, em hãy đọc lại nội dung thư để soát lỗi </a:t>
              </a:r>
            </a:p>
            <a:p>
              <a:pPr lvl="2" algn="just">
                <a:lnSpc>
                  <a:spcPct val="150000"/>
                </a:lnSpc>
              </a:pPr>
              <a:r>
                <a:rPr lang="vi-VN" sz="3600">
                  <a:solidFill>
                    <a:schemeClr val="tx1"/>
                  </a:solidFill>
                  <a:latin typeface="Arial" panose="020B0604020202020204" pitchFamily="34" charset="0"/>
                  <a:cs typeface="Arial" panose="020B0604020202020204" pitchFamily="34" charset="0"/>
                </a:rPr>
                <a:t>chính tả, lỗi diễn đạt; kiểm tra địa chỉ email của người nhận.</a:t>
              </a:r>
            </a:p>
          </p:txBody>
        </p:sp>
        <p:sp>
          <p:nvSpPr>
            <p:cNvPr id="35" name="Rectangle 34">
              <a:extLst>
                <a:ext uri="{FF2B5EF4-FFF2-40B4-BE49-F238E27FC236}">
                  <a16:creationId xmlns:a16="http://schemas.microsoft.com/office/drawing/2014/main" xmlns="" id="{32E82D4B-81FF-8324-4141-0CC990753AF8}"/>
                </a:ext>
              </a:extLst>
            </p:cNvPr>
            <p:cNvSpPr/>
            <p:nvPr/>
          </p:nvSpPr>
          <p:spPr>
            <a:xfrm>
              <a:off x="98162" y="800100"/>
              <a:ext cx="2492638" cy="1219200"/>
            </a:xfrm>
            <a:prstGeom prst="rect">
              <a:avLst/>
            </a:prstGeom>
            <a:solidFill>
              <a:schemeClr val="bg1"/>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66"/>
                  </a:solidFill>
                  <a:latin typeface="Arial" panose="020B0604020202020204" pitchFamily="34" charset="0"/>
                  <a:cs typeface="Arial" panose="020B0604020202020204" pitchFamily="34" charset="0"/>
                </a:rPr>
                <a:t>Bước 3</a:t>
              </a:r>
            </a:p>
          </p:txBody>
        </p:sp>
      </p:grpSp>
    </p:spTree>
    <p:extLst>
      <p:ext uri="{BB962C8B-B14F-4D97-AF65-F5344CB8AC3E}">
        <p14:creationId xmlns:p14="http://schemas.microsoft.com/office/powerpoint/2010/main" val="1127867382"/>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A998"/>
        </a:solidFill>
        <a:effectLst/>
      </p:bgPr>
    </p:bg>
    <p:spTree>
      <p:nvGrpSpPr>
        <p:cNvPr id="1" name=""/>
        <p:cNvGrpSpPr/>
        <p:nvPr/>
      </p:nvGrpSpPr>
      <p:grpSpPr>
        <a:xfrm>
          <a:off x="0" y="0"/>
          <a:ext cx="0" cy="0"/>
          <a:chOff x="0" y="0"/>
          <a:chExt cx="0" cy="0"/>
        </a:xfrm>
      </p:grpSpPr>
      <p:sp>
        <p:nvSpPr>
          <p:cNvPr id="6" name="Freeform 6"/>
          <p:cNvSpPr/>
          <p:nvPr/>
        </p:nvSpPr>
        <p:spPr>
          <a:xfrm rot="-5400000" flipH="1">
            <a:off x="193638" y="-384138"/>
            <a:ext cx="834137" cy="1831013"/>
          </a:xfrm>
          <a:custGeom>
            <a:avLst/>
            <a:gdLst/>
            <a:ahLst/>
            <a:cxnLst/>
            <a:rect l="l" t="t" r="r" b="b"/>
            <a:pathLst>
              <a:path w="3068723" h="4294650">
                <a:moveTo>
                  <a:pt x="3068722" y="0"/>
                </a:moveTo>
                <a:lnTo>
                  <a:pt x="0" y="0"/>
                </a:lnTo>
                <a:lnTo>
                  <a:pt x="0" y="4294650"/>
                </a:lnTo>
                <a:lnTo>
                  <a:pt x="3068722" y="4294650"/>
                </a:lnTo>
                <a:lnTo>
                  <a:pt x="306872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316735">
            <a:off x="16120381" y="94589"/>
            <a:ext cx="2114203" cy="1258623"/>
          </a:xfrm>
          <a:custGeom>
            <a:avLst/>
            <a:gdLst/>
            <a:ahLst/>
            <a:cxnLst/>
            <a:rect l="l" t="t" r="r" b="b"/>
            <a:pathLst>
              <a:path w="6195945" h="5013083">
                <a:moveTo>
                  <a:pt x="0" y="0"/>
                </a:moveTo>
                <a:lnTo>
                  <a:pt x="6195946" y="0"/>
                </a:lnTo>
                <a:lnTo>
                  <a:pt x="6195946" y="5013083"/>
                </a:lnTo>
                <a:lnTo>
                  <a:pt x="0" y="50130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xmlns="" id="{3169E6F3-D0CA-5A01-588E-C98785025A7D}"/>
              </a:ext>
            </a:extLst>
          </p:cNvPr>
          <p:cNvGrpSpPr/>
          <p:nvPr/>
        </p:nvGrpSpPr>
        <p:grpSpPr>
          <a:xfrm>
            <a:off x="5143499" y="0"/>
            <a:ext cx="8001001" cy="1376853"/>
            <a:chOff x="5010864" y="-7"/>
            <a:chExt cx="7807228" cy="1319976"/>
          </a:xfrm>
        </p:grpSpPr>
        <p:sp>
          <p:nvSpPr>
            <p:cNvPr id="8" name="Round Same Side Corner Rectangle 11">
              <a:extLst>
                <a:ext uri="{FF2B5EF4-FFF2-40B4-BE49-F238E27FC236}">
                  <a16:creationId xmlns:a16="http://schemas.microsoft.com/office/drawing/2014/main" xmlns="" id="{8CF453DF-4224-231B-D29E-4967ED4BB498}"/>
                </a:ext>
              </a:extLst>
            </p:cNvPr>
            <p:cNvSpPr/>
            <p:nvPr/>
          </p:nvSpPr>
          <p:spPr>
            <a:xfrm flipV="1">
              <a:off x="5010864" y="-7"/>
              <a:ext cx="7807228" cy="1319976"/>
            </a:xfrm>
            <a:prstGeom prst="round2SameRect">
              <a:avLst>
                <a:gd name="adj1" fmla="val 37720"/>
                <a:gd name="adj2" fmla="val 0"/>
              </a:avLst>
            </a:prstGeom>
            <a:solidFill>
              <a:srgbClr val="BD4A4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0AA31DD8-848D-49F6-2D22-258283A59074}"/>
                </a:ext>
              </a:extLst>
            </p:cNvPr>
            <p:cNvSpPr txBox="1"/>
            <p:nvPr/>
          </p:nvSpPr>
          <p:spPr>
            <a:xfrm>
              <a:off x="5531345" y="246893"/>
              <a:ext cx="6766264" cy="826175"/>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HOẠT ĐỘNG NHÓM</a:t>
              </a:r>
              <a:endParaRPr lang="en-US" sz="5000" b="1"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336DCC63-B279-DB2E-B3A8-F253D91CAD3F}"/>
              </a:ext>
            </a:extLst>
          </p:cNvPr>
          <p:cNvGrpSpPr/>
          <p:nvPr/>
        </p:nvGrpSpPr>
        <p:grpSpPr>
          <a:xfrm>
            <a:off x="761998" y="2083708"/>
            <a:ext cx="16763999" cy="3040620"/>
            <a:chOff x="361647" y="2002488"/>
            <a:chExt cx="16763999" cy="3040620"/>
          </a:xfrm>
        </p:grpSpPr>
        <p:sp>
          <p:nvSpPr>
            <p:cNvPr id="11" name="TextBox 10">
              <a:extLst>
                <a:ext uri="{FF2B5EF4-FFF2-40B4-BE49-F238E27FC236}">
                  <a16:creationId xmlns:a16="http://schemas.microsoft.com/office/drawing/2014/main" xmlns="" id="{202EFC01-7D89-FA73-AF9E-D27FB62540F9}"/>
                </a:ext>
              </a:extLst>
            </p:cNvPr>
            <p:cNvSpPr txBox="1"/>
            <p:nvPr/>
          </p:nvSpPr>
          <p:spPr>
            <a:xfrm>
              <a:off x="2429931" y="2002488"/>
              <a:ext cx="14695715" cy="3040620"/>
            </a:xfrm>
            <a:prstGeom prst="roundRect">
              <a:avLst/>
            </a:prstGeom>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rgbClr val="FF0000"/>
                  </a:solidFill>
                  <a:latin typeface="Arial" panose="020B0604020202020204" pitchFamily="34" charset="0"/>
                  <a:cs typeface="Arial" panose="020B0604020202020204" pitchFamily="34" charset="0"/>
                </a:rPr>
                <a:t>YÊU CẦU: </a:t>
              </a:r>
              <a:r>
                <a:rPr lang="en-US" sz="4000">
                  <a:latin typeface="Arial" panose="020B0604020202020204" pitchFamily="34" charset="0"/>
                  <a:cs typeface="Arial" panose="020B0604020202020204" pitchFamily="34" charset="0"/>
                </a:rPr>
                <a:t>Các em quan sát các bước gửi tệp đính kèm được sắp xếp ngẫu nhiên như dưới đây, sau đó thảo luận với bạn trong nhóm và sắp xếp lại cho đúng thứ tự:</a:t>
              </a:r>
            </a:p>
          </p:txBody>
        </p:sp>
        <p:pic>
          <p:nvPicPr>
            <p:cNvPr id="12" name="Picture 11" descr="A group of kids sitting around a table&#10;&#10;Description automatically generated with low confidence">
              <a:extLst>
                <a:ext uri="{FF2B5EF4-FFF2-40B4-BE49-F238E27FC236}">
                  <a16:creationId xmlns:a16="http://schemas.microsoft.com/office/drawing/2014/main" xmlns="" id="{06291273-BAE5-9181-1A39-9609F02D6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47" y="2967453"/>
              <a:ext cx="1981200" cy="1039412"/>
            </a:xfrm>
            <a:prstGeom prst="rect">
              <a:avLst/>
            </a:prstGeom>
          </p:spPr>
        </p:pic>
      </p:grpSp>
      <p:sp>
        <p:nvSpPr>
          <p:cNvPr id="15" name="Rectangle: Rounded Corners 14">
            <a:extLst>
              <a:ext uri="{FF2B5EF4-FFF2-40B4-BE49-F238E27FC236}">
                <a16:creationId xmlns:a16="http://schemas.microsoft.com/office/drawing/2014/main" xmlns="" id="{03EFD41B-F3C3-CC23-D074-2CD2156EA08A}"/>
              </a:ext>
            </a:extLst>
          </p:cNvPr>
          <p:cNvSpPr/>
          <p:nvPr/>
        </p:nvSpPr>
        <p:spPr>
          <a:xfrm>
            <a:off x="610706" y="5852957"/>
            <a:ext cx="4612433" cy="3258455"/>
          </a:xfrm>
          <a:prstGeom prst="roundRect">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Nhấn nút “gửi</a:t>
            </a:r>
          </a:p>
        </p:txBody>
      </p:sp>
      <p:sp>
        <p:nvSpPr>
          <p:cNvPr id="18" name="Rectangle: Rounded Corners 17">
            <a:extLst>
              <a:ext uri="{FF2B5EF4-FFF2-40B4-BE49-F238E27FC236}">
                <a16:creationId xmlns:a16="http://schemas.microsoft.com/office/drawing/2014/main" xmlns="" id="{08A8CF92-5DD0-E9D5-6236-586E1497F57F}"/>
              </a:ext>
            </a:extLst>
          </p:cNvPr>
          <p:cNvSpPr/>
          <p:nvPr/>
        </p:nvSpPr>
        <p:spPr>
          <a:xfrm>
            <a:off x="5867953" y="5852956"/>
            <a:ext cx="4612433" cy="3258455"/>
          </a:xfrm>
          <a:prstGeom prst="roundRect">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Chọn tệp muốn đính kèm.</a:t>
            </a:r>
          </a:p>
        </p:txBody>
      </p:sp>
      <p:sp>
        <p:nvSpPr>
          <p:cNvPr id="19" name="Rectangle: Rounded Corners 18">
            <a:extLst>
              <a:ext uri="{FF2B5EF4-FFF2-40B4-BE49-F238E27FC236}">
                <a16:creationId xmlns:a16="http://schemas.microsoft.com/office/drawing/2014/main" xmlns="" id="{0BB5177F-F5D5-4192-0C70-DF673A694D5E}"/>
              </a:ext>
            </a:extLst>
          </p:cNvPr>
          <p:cNvSpPr/>
          <p:nvPr/>
        </p:nvSpPr>
        <p:spPr>
          <a:xfrm>
            <a:off x="11125200" y="5852956"/>
            <a:ext cx="6552094" cy="3258455"/>
          </a:xfrm>
          <a:prstGeom prst="roundRect">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Chọn biểu tượng đính kèm tệp (hình chiếc ghim).</a:t>
            </a:r>
          </a:p>
        </p:txBody>
      </p:sp>
    </p:spTree>
    <p:extLst>
      <p:ext uri="{BB962C8B-B14F-4D97-AF65-F5344CB8AC3E}">
        <p14:creationId xmlns:p14="http://schemas.microsoft.com/office/powerpoint/2010/main" val="1418264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A998"/>
        </a:solidFill>
        <a:effectLst/>
      </p:bgPr>
    </p:bg>
    <p:spTree>
      <p:nvGrpSpPr>
        <p:cNvPr id="1" name=""/>
        <p:cNvGrpSpPr/>
        <p:nvPr/>
      </p:nvGrpSpPr>
      <p:grpSpPr>
        <a:xfrm>
          <a:off x="0" y="0"/>
          <a:ext cx="0" cy="0"/>
          <a:chOff x="0" y="0"/>
          <a:chExt cx="0" cy="0"/>
        </a:xfrm>
      </p:grpSpPr>
      <p:sp>
        <p:nvSpPr>
          <p:cNvPr id="6" name="Freeform 6"/>
          <p:cNvSpPr/>
          <p:nvPr/>
        </p:nvSpPr>
        <p:spPr>
          <a:xfrm rot="-5400000" flipH="1">
            <a:off x="193638" y="-384138"/>
            <a:ext cx="834137" cy="1831013"/>
          </a:xfrm>
          <a:custGeom>
            <a:avLst/>
            <a:gdLst/>
            <a:ahLst/>
            <a:cxnLst/>
            <a:rect l="l" t="t" r="r" b="b"/>
            <a:pathLst>
              <a:path w="3068723" h="4294650">
                <a:moveTo>
                  <a:pt x="3068722" y="0"/>
                </a:moveTo>
                <a:lnTo>
                  <a:pt x="0" y="0"/>
                </a:lnTo>
                <a:lnTo>
                  <a:pt x="0" y="4294650"/>
                </a:lnTo>
                <a:lnTo>
                  <a:pt x="3068722" y="4294650"/>
                </a:lnTo>
                <a:lnTo>
                  <a:pt x="306872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316735">
            <a:off x="16120381" y="94589"/>
            <a:ext cx="2114203" cy="1258623"/>
          </a:xfrm>
          <a:custGeom>
            <a:avLst/>
            <a:gdLst/>
            <a:ahLst/>
            <a:cxnLst/>
            <a:rect l="l" t="t" r="r" b="b"/>
            <a:pathLst>
              <a:path w="6195945" h="5013083">
                <a:moveTo>
                  <a:pt x="0" y="0"/>
                </a:moveTo>
                <a:lnTo>
                  <a:pt x="6195946" y="0"/>
                </a:lnTo>
                <a:lnTo>
                  <a:pt x="6195946" y="5013083"/>
                </a:lnTo>
                <a:lnTo>
                  <a:pt x="0" y="50130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xmlns="" id="{3169E6F3-D0CA-5A01-588E-C98785025A7D}"/>
              </a:ext>
            </a:extLst>
          </p:cNvPr>
          <p:cNvGrpSpPr/>
          <p:nvPr/>
        </p:nvGrpSpPr>
        <p:grpSpPr>
          <a:xfrm>
            <a:off x="5143499" y="0"/>
            <a:ext cx="8001001" cy="1376853"/>
            <a:chOff x="5010864" y="-7"/>
            <a:chExt cx="7807228" cy="1319976"/>
          </a:xfrm>
        </p:grpSpPr>
        <p:sp>
          <p:nvSpPr>
            <p:cNvPr id="8" name="Round Same Side Corner Rectangle 11">
              <a:extLst>
                <a:ext uri="{FF2B5EF4-FFF2-40B4-BE49-F238E27FC236}">
                  <a16:creationId xmlns:a16="http://schemas.microsoft.com/office/drawing/2014/main" xmlns="" id="{8CF453DF-4224-231B-D29E-4967ED4BB498}"/>
                </a:ext>
              </a:extLst>
            </p:cNvPr>
            <p:cNvSpPr/>
            <p:nvPr/>
          </p:nvSpPr>
          <p:spPr>
            <a:xfrm flipV="1">
              <a:off x="5010864" y="-7"/>
              <a:ext cx="7807228" cy="1319976"/>
            </a:xfrm>
            <a:prstGeom prst="round2SameRect">
              <a:avLst>
                <a:gd name="adj1" fmla="val 37720"/>
                <a:gd name="adj2" fmla="val 0"/>
              </a:avLst>
            </a:prstGeom>
            <a:solidFill>
              <a:srgbClr val="BD4A4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0AA31DD8-848D-49F6-2D22-258283A59074}"/>
                </a:ext>
              </a:extLst>
            </p:cNvPr>
            <p:cNvSpPr txBox="1"/>
            <p:nvPr/>
          </p:nvSpPr>
          <p:spPr>
            <a:xfrm>
              <a:off x="5531345" y="246893"/>
              <a:ext cx="6766264" cy="826175"/>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HOẠT ĐỘNG NHÓM</a:t>
              </a:r>
              <a:endParaRPr lang="en-US" sz="5000" b="1"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336DCC63-B279-DB2E-B3A8-F253D91CAD3F}"/>
              </a:ext>
            </a:extLst>
          </p:cNvPr>
          <p:cNvGrpSpPr/>
          <p:nvPr/>
        </p:nvGrpSpPr>
        <p:grpSpPr>
          <a:xfrm>
            <a:off x="761998" y="2083708"/>
            <a:ext cx="16763999" cy="3040620"/>
            <a:chOff x="361647" y="2002488"/>
            <a:chExt cx="16763999" cy="3040620"/>
          </a:xfrm>
        </p:grpSpPr>
        <p:sp>
          <p:nvSpPr>
            <p:cNvPr id="11" name="TextBox 10">
              <a:extLst>
                <a:ext uri="{FF2B5EF4-FFF2-40B4-BE49-F238E27FC236}">
                  <a16:creationId xmlns:a16="http://schemas.microsoft.com/office/drawing/2014/main" xmlns="" id="{202EFC01-7D89-FA73-AF9E-D27FB62540F9}"/>
                </a:ext>
              </a:extLst>
            </p:cNvPr>
            <p:cNvSpPr txBox="1"/>
            <p:nvPr/>
          </p:nvSpPr>
          <p:spPr>
            <a:xfrm>
              <a:off x="2429931" y="2002488"/>
              <a:ext cx="14695715" cy="3040620"/>
            </a:xfrm>
            <a:prstGeom prst="roundRect">
              <a:avLst/>
            </a:prstGeom>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rgbClr val="FF0000"/>
                  </a:solidFill>
                  <a:latin typeface="Arial" panose="020B0604020202020204" pitchFamily="34" charset="0"/>
                  <a:cs typeface="Arial" panose="020B0604020202020204" pitchFamily="34" charset="0"/>
                </a:rPr>
                <a:t>YÊU CẦU: </a:t>
              </a:r>
              <a:r>
                <a:rPr lang="en-US" sz="4000">
                  <a:latin typeface="Arial" panose="020B0604020202020204" pitchFamily="34" charset="0"/>
                  <a:cs typeface="Arial" panose="020B0604020202020204" pitchFamily="34" charset="0"/>
                </a:rPr>
                <a:t>Các em quan sát các bước gửi tệp đính kèm được sắp xếp ngẫu nhiên như dưới đây, sau đó thảo luận với bạn trong nhóm và sắp xếp lại cho đúng thứ tự:</a:t>
              </a:r>
            </a:p>
          </p:txBody>
        </p:sp>
        <p:pic>
          <p:nvPicPr>
            <p:cNvPr id="12" name="Picture 11" descr="A group of kids sitting around a table&#10;&#10;Description automatically generated with low confidence">
              <a:extLst>
                <a:ext uri="{FF2B5EF4-FFF2-40B4-BE49-F238E27FC236}">
                  <a16:creationId xmlns:a16="http://schemas.microsoft.com/office/drawing/2014/main" xmlns="" id="{06291273-BAE5-9181-1A39-9609F02D6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47" y="2967453"/>
              <a:ext cx="1981200" cy="1039412"/>
            </a:xfrm>
            <a:prstGeom prst="rect">
              <a:avLst/>
            </a:prstGeom>
          </p:spPr>
        </p:pic>
      </p:grpSp>
      <p:pic>
        <p:nvPicPr>
          <p:cNvPr id="2" name="Picture 6">
            <a:extLst>
              <a:ext uri="{FF2B5EF4-FFF2-40B4-BE49-F238E27FC236}">
                <a16:creationId xmlns:a16="http://schemas.microsoft.com/office/drawing/2014/main" xmlns="" id="{377050FE-D886-01B5-3BC0-6018EA0A80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84180">
            <a:off x="415204" y="4799234"/>
            <a:ext cx="1950870" cy="2524077"/>
          </a:xfrm>
          <a:prstGeom prst="rect">
            <a:avLst/>
          </a:prstGeom>
        </p:spPr>
      </p:pic>
      <p:grpSp>
        <p:nvGrpSpPr>
          <p:cNvPr id="16" name="Group 15">
            <a:extLst>
              <a:ext uri="{FF2B5EF4-FFF2-40B4-BE49-F238E27FC236}">
                <a16:creationId xmlns:a16="http://schemas.microsoft.com/office/drawing/2014/main" xmlns="" id="{180B8DD4-D37A-25AD-4A60-4329E9FB4DFB}"/>
              </a:ext>
            </a:extLst>
          </p:cNvPr>
          <p:cNvGrpSpPr/>
          <p:nvPr/>
        </p:nvGrpSpPr>
        <p:grpSpPr>
          <a:xfrm>
            <a:off x="2209800" y="6061273"/>
            <a:ext cx="5715000" cy="3160594"/>
            <a:chOff x="1905000" y="5960876"/>
            <a:chExt cx="5867400" cy="3160594"/>
          </a:xfrm>
        </p:grpSpPr>
        <p:sp>
          <p:nvSpPr>
            <p:cNvPr id="4" name="Flowchart: Stored Data 3">
              <a:extLst>
                <a:ext uri="{FF2B5EF4-FFF2-40B4-BE49-F238E27FC236}">
                  <a16:creationId xmlns:a16="http://schemas.microsoft.com/office/drawing/2014/main" xmlns="" id="{9D672B69-469C-B584-ACC7-1DB36FC57DCA}"/>
                </a:ext>
              </a:extLst>
            </p:cNvPr>
            <p:cNvSpPr/>
            <p:nvPr/>
          </p:nvSpPr>
          <p:spPr>
            <a:xfrm flipH="1">
              <a:off x="1905000" y="5960876"/>
              <a:ext cx="5867400" cy="3160594"/>
            </a:xfrm>
            <a:prstGeom prst="flowChartOnlineStorage">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F087628-A064-65CE-64A5-9CE2A9520C09}"/>
                </a:ext>
              </a:extLst>
            </p:cNvPr>
            <p:cNvSpPr txBox="1"/>
            <p:nvPr/>
          </p:nvSpPr>
          <p:spPr>
            <a:xfrm>
              <a:off x="3224482" y="6314192"/>
              <a:ext cx="3962400" cy="2482667"/>
            </a:xfrm>
            <a:prstGeom prst="rect">
              <a:avLst/>
            </a:prstGeom>
            <a:noFill/>
          </p:spPr>
          <p:txBody>
            <a:bodyPr wrap="square">
              <a:spAutoFit/>
            </a:bodyPr>
            <a:lstStyle/>
            <a:p>
              <a:pPr algn="just">
                <a:lnSpc>
                  <a:spcPct val="150000"/>
                </a:lnSpc>
              </a:pPr>
              <a:r>
                <a:rPr lang="vi-VN" sz="3600">
                  <a:solidFill>
                    <a:schemeClr val="tx1"/>
                  </a:solidFill>
                  <a:latin typeface="Arial" panose="020B0604020202020204" pitchFamily="34" charset="0"/>
                  <a:cs typeface="Arial" panose="020B0604020202020204" pitchFamily="34" charset="0"/>
                </a:rPr>
                <a:t>Chọn biểu tượng đính kèm tệp (hình chiếc ghim).</a:t>
              </a:r>
            </a:p>
          </p:txBody>
        </p:sp>
      </p:grpSp>
      <p:grpSp>
        <p:nvGrpSpPr>
          <p:cNvPr id="22" name="Group 21">
            <a:extLst>
              <a:ext uri="{FF2B5EF4-FFF2-40B4-BE49-F238E27FC236}">
                <a16:creationId xmlns:a16="http://schemas.microsoft.com/office/drawing/2014/main" xmlns="" id="{11690159-F696-8A86-488A-049D2A122A1F}"/>
              </a:ext>
            </a:extLst>
          </p:cNvPr>
          <p:cNvGrpSpPr/>
          <p:nvPr/>
        </p:nvGrpSpPr>
        <p:grpSpPr>
          <a:xfrm>
            <a:off x="7659985" y="6061273"/>
            <a:ext cx="5295901" cy="3160594"/>
            <a:chOff x="1905000" y="5960876"/>
            <a:chExt cx="5295901" cy="3160594"/>
          </a:xfrm>
        </p:grpSpPr>
        <p:sp>
          <p:nvSpPr>
            <p:cNvPr id="23" name="Flowchart: Stored Data 22">
              <a:extLst>
                <a:ext uri="{FF2B5EF4-FFF2-40B4-BE49-F238E27FC236}">
                  <a16:creationId xmlns:a16="http://schemas.microsoft.com/office/drawing/2014/main" xmlns="" id="{777B8052-DA25-5CE5-4C02-0F92FBD72105}"/>
                </a:ext>
              </a:extLst>
            </p:cNvPr>
            <p:cNvSpPr/>
            <p:nvPr/>
          </p:nvSpPr>
          <p:spPr>
            <a:xfrm flipH="1">
              <a:off x="1905000" y="5960876"/>
              <a:ext cx="5295901" cy="3160594"/>
            </a:xfrm>
            <a:prstGeom prst="flowChartOnlineStorage">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D5D9BD18-5D40-369B-62E2-5CF4649D1D25}"/>
                </a:ext>
              </a:extLst>
            </p:cNvPr>
            <p:cNvSpPr txBox="1"/>
            <p:nvPr/>
          </p:nvSpPr>
          <p:spPr>
            <a:xfrm>
              <a:off x="3179629" y="6701998"/>
              <a:ext cx="3558627" cy="1651671"/>
            </a:xfrm>
            <a:prstGeom prst="rect">
              <a:avLst/>
            </a:prstGeom>
            <a:noFill/>
          </p:spPr>
          <p:txBody>
            <a:bodyPr wrap="square">
              <a:spAutoFit/>
            </a:bodyPr>
            <a:lstStyle/>
            <a:p>
              <a:pPr algn="just">
                <a:lnSpc>
                  <a:spcPct val="150000"/>
                </a:lnSpc>
              </a:pPr>
              <a:r>
                <a:rPr lang="vi-VN" sz="3600">
                  <a:solidFill>
                    <a:schemeClr val="tx1"/>
                  </a:solidFill>
                  <a:latin typeface="Arial" panose="020B0604020202020204" pitchFamily="34" charset="0"/>
                  <a:cs typeface="Arial" panose="020B0604020202020204" pitchFamily="34" charset="0"/>
                </a:rPr>
                <a:t>Chọn tệp muốn đính kèm.</a:t>
              </a:r>
            </a:p>
          </p:txBody>
        </p:sp>
      </p:grpSp>
      <p:grpSp>
        <p:nvGrpSpPr>
          <p:cNvPr id="25" name="Group 24">
            <a:extLst>
              <a:ext uri="{FF2B5EF4-FFF2-40B4-BE49-F238E27FC236}">
                <a16:creationId xmlns:a16="http://schemas.microsoft.com/office/drawing/2014/main" xmlns="" id="{358DA150-A636-4F08-9ACE-0966188258CE}"/>
              </a:ext>
            </a:extLst>
          </p:cNvPr>
          <p:cNvGrpSpPr/>
          <p:nvPr/>
        </p:nvGrpSpPr>
        <p:grpSpPr>
          <a:xfrm>
            <a:off x="12643755" y="6061273"/>
            <a:ext cx="5295901" cy="3160594"/>
            <a:chOff x="1904999" y="5960876"/>
            <a:chExt cx="5295901" cy="3160594"/>
          </a:xfrm>
        </p:grpSpPr>
        <p:sp>
          <p:nvSpPr>
            <p:cNvPr id="26" name="Flowchart: Stored Data 25">
              <a:extLst>
                <a:ext uri="{FF2B5EF4-FFF2-40B4-BE49-F238E27FC236}">
                  <a16:creationId xmlns:a16="http://schemas.microsoft.com/office/drawing/2014/main" xmlns="" id="{ACA421CA-8300-886A-63C3-FED85C9F5D8E}"/>
                </a:ext>
              </a:extLst>
            </p:cNvPr>
            <p:cNvSpPr/>
            <p:nvPr/>
          </p:nvSpPr>
          <p:spPr>
            <a:xfrm flipH="1">
              <a:off x="1904999" y="5960876"/>
              <a:ext cx="5295901" cy="3160594"/>
            </a:xfrm>
            <a:prstGeom prst="flowChartOnlineStorage">
              <a:avLst/>
            </a:prstGeom>
            <a:solidFill>
              <a:srgbClr val="DFF0F5"/>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C49F5B44-9476-992E-5BFF-B85106D9B00F}"/>
                </a:ext>
              </a:extLst>
            </p:cNvPr>
            <p:cNvSpPr txBox="1"/>
            <p:nvPr/>
          </p:nvSpPr>
          <p:spPr>
            <a:xfrm>
              <a:off x="3228614" y="7378356"/>
              <a:ext cx="3558627" cy="646331"/>
            </a:xfrm>
            <a:prstGeom prst="rect">
              <a:avLst/>
            </a:prstGeom>
            <a:noFill/>
          </p:spPr>
          <p:txBody>
            <a:bodyPr wrap="square">
              <a:spAutoFit/>
            </a:bodyPr>
            <a:lstStyle/>
            <a:p>
              <a:pPr algn="just"/>
              <a:r>
                <a:rPr lang="en-US" sz="3600">
                  <a:solidFill>
                    <a:schemeClr val="tx1"/>
                  </a:solidFill>
                  <a:latin typeface="Arial" panose="020B0604020202020204" pitchFamily="34" charset="0"/>
                  <a:cs typeface="Arial" panose="020B0604020202020204" pitchFamily="34" charset="0"/>
                </a:rPr>
                <a:t>Nhấn nút “gửi”.</a:t>
              </a:r>
              <a:endParaRPr lang="vi-VN" sz="360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51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sp>
        <p:nvSpPr>
          <p:cNvPr id="16" name="Freeform 8">
            <a:extLst>
              <a:ext uri="{FF2B5EF4-FFF2-40B4-BE49-F238E27FC236}">
                <a16:creationId xmlns:a16="http://schemas.microsoft.com/office/drawing/2014/main" xmlns="" id="{1DA7132D-9AA7-2749-4126-0333967C50CC}"/>
              </a:ext>
            </a:extLst>
          </p:cNvPr>
          <p:cNvSpPr/>
          <p:nvPr/>
        </p:nvSpPr>
        <p:spPr>
          <a:xfrm>
            <a:off x="185647" y="8801100"/>
            <a:ext cx="1407102" cy="1307160"/>
          </a:xfrm>
          <a:custGeom>
            <a:avLst/>
            <a:gdLst/>
            <a:ahLst/>
            <a:cxnLst/>
            <a:rect l="l" t="t" r="r" b="b"/>
            <a:pathLst>
              <a:path w="2216188" h="2030834">
                <a:moveTo>
                  <a:pt x="0" y="0"/>
                </a:moveTo>
                <a:lnTo>
                  <a:pt x="2216188" y="0"/>
                </a:lnTo>
                <a:lnTo>
                  <a:pt x="2216188" y="2030834"/>
                </a:lnTo>
                <a:lnTo>
                  <a:pt x="0" y="2030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a:off x="-19661" y="-208679"/>
            <a:ext cx="1817719" cy="1751627"/>
          </a:xfrm>
          <a:custGeom>
            <a:avLst/>
            <a:gdLst/>
            <a:ahLst/>
            <a:cxnLst/>
            <a:rect l="l" t="t" r="r" b="b"/>
            <a:pathLst>
              <a:path w="4276165" h="4454338">
                <a:moveTo>
                  <a:pt x="0" y="0"/>
                </a:moveTo>
                <a:lnTo>
                  <a:pt x="4276165" y="0"/>
                </a:lnTo>
                <a:lnTo>
                  <a:pt x="4276165" y="4454338"/>
                </a:lnTo>
                <a:lnTo>
                  <a:pt x="0" y="44543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24">
            <a:extLst>
              <a:ext uri="{FF2B5EF4-FFF2-40B4-BE49-F238E27FC236}">
                <a16:creationId xmlns:a16="http://schemas.microsoft.com/office/drawing/2014/main" xmlns="" id="{D736DB33-4C5B-E7C1-B410-80338196D324}"/>
              </a:ext>
            </a:extLst>
          </p:cNvPr>
          <p:cNvSpPr/>
          <p:nvPr/>
        </p:nvSpPr>
        <p:spPr>
          <a:xfrm flipH="1">
            <a:off x="16713531" y="54098"/>
            <a:ext cx="1574469" cy="1236634"/>
          </a:xfrm>
          <a:custGeom>
            <a:avLst/>
            <a:gdLst/>
            <a:ahLst/>
            <a:cxnLst/>
            <a:rect l="l" t="t" r="r" b="b"/>
            <a:pathLst>
              <a:path w="6990019" h="6634163">
                <a:moveTo>
                  <a:pt x="6990019" y="0"/>
                </a:moveTo>
                <a:lnTo>
                  <a:pt x="0" y="0"/>
                </a:lnTo>
                <a:lnTo>
                  <a:pt x="0" y="6634163"/>
                </a:lnTo>
                <a:lnTo>
                  <a:pt x="6990019" y="6634163"/>
                </a:lnTo>
                <a:lnTo>
                  <a:pt x="6990019"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15">
            <a:extLst>
              <a:ext uri="{FF2B5EF4-FFF2-40B4-BE49-F238E27FC236}">
                <a16:creationId xmlns:a16="http://schemas.microsoft.com/office/drawing/2014/main" xmlns="" id="{760768AE-CD02-8326-05E8-F38A06CC0C83}"/>
              </a:ext>
            </a:extLst>
          </p:cNvPr>
          <p:cNvGrpSpPr/>
          <p:nvPr/>
        </p:nvGrpSpPr>
        <p:grpSpPr>
          <a:xfrm>
            <a:off x="12211973" y="2819455"/>
            <a:ext cx="5246370" cy="5661618"/>
            <a:chOff x="0" y="0"/>
            <a:chExt cx="1913890" cy="1913890"/>
          </a:xfrm>
        </p:grpSpPr>
        <p:sp>
          <p:nvSpPr>
            <p:cNvPr id="8" name="Freeform 16">
              <a:extLst>
                <a:ext uri="{FF2B5EF4-FFF2-40B4-BE49-F238E27FC236}">
                  <a16:creationId xmlns:a16="http://schemas.microsoft.com/office/drawing/2014/main" xmlns="" id="{46EBE178-F80C-607D-8CA9-85AC813F74A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3F6F2"/>
            </a:solidFill>
          </p:spPr>
          <p:txBody>
            <a:bodyPr/>
            <a:lstStyle/>
            <a:p>
              <a:endParaRPr lang="en-US">
                <a:latin typeface="Arial" panose="020B0604020202020204" pitchFamily="34" charset="0"/>
                <a:cs typeface="Arial" panose="020B0604020202020204" pitchFamily="34" charset="0"/>
              </a:endParaRPr>
            </a:p>
          </p:txBody>
        </p:sp>
      </p:grpSp>
      <p:grpSp>
        <p:nvGrpSpPr>
          <p:cNvPr id="10" name="Group 19">
            <a:extLst>
              <a:ext uri="{FF2B5EF4-FFF2-40B4-BE49-F238E27FC236}">
                <a16:creationId xmlns:a16="http://schemas.microsoft.com/office/drawing/2014/main" xmlns="" id="{A8AAF93C-AE6D-7F1F-E26B-86EB1FBC6697}"/>
              </a:ext>
            </a:extLst>
          </p:cNvPr>
          <p:cNvGrpSpPr/>
          <p:nvPr/>
        </p:nvGrpSpPr>
        <p:grpSpPr>
          <a:xfrm>
            <a:off x="829658" y="2777892"/>
            <a:ext cx="10586224" cy="5703181"/>
            <a:chOff x="0" y="0"/>
            <a:chExt cx="3297847" cy="1742657"/>
          </a:xfrm>
        </p:grpSpPr>
        <p:sp>
          <p:nvSpPr>
            <p:cNvPr id="13" name="Freeform 20">
              <a:extLst>
                <a:ext uri="{FF2B5EF4-FFF2-40B4-BE49-F238E27FC236}">
                  <a16:creationId xmlns:a16="http://schemas.microsoft.com/office/drawing/2014/main" xmlns="" id="{A281B97A-1AE5-0A4D-3B5F-236E5933429B}"/>
                </a:ext>
              </a:extLst>
            </p:cNvPr>
            <p:cNvSpPr/>
            <p:nvPr/>
          </p:nvSpPr>
          <p:spPr>
            <a:xfrm>
              <a:off x="92710" y="106680"/>
              <a:ext cx="3193707" cy="1623277"/>
            </a:xfrm>
            <a:custGeom>
              <a:avLst/>
              <a:gdLst/>
              <a:ahLst/>
              <a:cxnLst/>
              <a:rect l="l" t="t" r="r" b="b"/>
              <a:pathLst>
                <a:path w="3193707" h="1623277">
                  <a:moveTo>
                    <a:pt x="3167037" y="1434047"/>
                  </a:moveTo>
                  <a:cubicBezTo>
                    <a:pt x="3167037" y="1521677"/>
                    <a:pt x="3090837" y="1592797"/>
                    <a:pt x="3009557" y="1592797"/>
                  </a:cubicBezTo>
                  <a:lnTo>
                    <a:pt x="66040" y="1592797"/>
                  </a:lnTo>
                  <a:cubicBezTo>
                    <a:pt x="43180" y="1592797"/>
                    <a:pt x="20320" y="1587717"/>
                    <a:pt x="0" y="1578827"/>
                  </a:cubicBezTo>
                  <a:cubicBezTo>
                    <a:pt x="26670" y="1606767"/>
                    <a:pt x="63500" y="1623277"/>
                    <a:pt x="114483" y="1623277"/>
                  </a:cubicBezTo>
                  <a:lnTo>
                    <a:pt x="3047657" y="1623277"/>
                  </a:lnTo>
                  <a:cubicBezTo>
                    <a:pt x="3127667" y="1623277"/>
                    <a:pt x="3193707" y="1557237"/>
                    <a:pt x="3193707" y="1477227"/>
                  </a:cubicBezTo>
                  <a:lnTo>
                    <a:pt x="3193707" y="95250"/>
                  </a:lnTo>
                  <a:cubicBezTo>
                    <a:pt x="3193707" y="58420"/>
                    <a:pt x="3179737" y="25400"/>
                    <a:pt x="3158147" y="0"/>
                  </a:cubicBezTo>
                  <a:cubicBezTo>
                    <a:pt x="3164497" y="16510"/>
                    <a:pt x="3167037" y="34290"/>
                    <a:pt x="3167037" y="52070"/>
                  </a:cubicBezTo>
                  <a:lnTo>
                    <a:pt x="3167037" y="1434047"/>
                  </a:lnTo>
                  <a:close/>
                </a:path>
              </a:pathLst>
            </a:custGeom>
            <a:solidFill>
              <a:srgbClr val="A8ECE7"/>
            </a:solidFill>
          </p:spPr>
          <p:txBody>
            <a:bodyPr/>
            <a:lstStyle/>
            <a:p>
              <a:endParaRPr lang="en-US">
                <a:latin typeface="Arial" panose="020B0604020202020204" pitchFamily="34" charset="0"/>
                <a:cs typeface="Arial" panose="020B0604020202020204" pitchFamily="34" charset="0"/>
              </a:endParaRPr>
            </a:p>
          </p:txBody>
        </p:sp>
        <p:sp>
          <p:nvSpPr>
            <p:cNvPr id="14" name="Freeform 21">
              <a:extLst>
                <a:ext uri="{FF2B5EF4-FFF2-40B4-BE49-F238E27FC236}">
                  <a16:creationId xmlns:a16="http://schemas.microsoft.com/office/drawing/2014/main" xmlns="" id="{A4C77B3B-198A-602C-B39C-D078C4A40EA5}"/>
                </a:ext>
              </a:extLst>
            </p:cNvPr>
            <p:cNvSpPr/>
            <p:nvPr/>
          </p:nvSpPr>
          <p:spPr>
            <a:xfrm>
              <a:off x="12700" y="12700"/>
              <a:ext cx="3233077" cy="1674077"/>
            </a:xfrm>
            <a:custGeom>
              <a:avLst/>
              <a:gdLst/>
              <a:ahLst/>
              <a:cxnLst/>
              <a:rect l="l" t="t" r="r" b="b"/>
              <a:pathLst>
                <a:path w="3233077" h="1674077">
                  <a:moveTo>
                    <a:pt x="146050" y="1674077"/>
                  </a:moveTo>
                  <a:lnTo>
                    <a:pt x="3087027" y="1674077"/>
                  </a:lnTo>
                  <a:cubicBezTo>
                    <a:pt x="3167037" y="1674077"/>
                    <a:pt x="3233077" y="1608037"/>
                    <a:pt x="3233077" y="1528027"/>
                  </a:cubicBezTo>
                  <a:lnTo>
                    <a:pt x="3233077" y="146050"/>
                  </a:lnTo>
                  <a:cubicBezTo>
                    <a:pt x="3233077" y="66040"/>
                    <a:pt x="3167037" y="0"/>
                    <a:pt x="3087027" y="0"/>
                  </a:cubicBezTo>
                  <a:lnTo>
                    <a:pt x="146050" y="0"/>
                  </a:lnTo>
                  <a:cubicBezTo>
                    <a:pt x="66040" y="0"/>
                    <a:pt x="0" y="66040"/>
                    <a:pt x="0" y="146050"/>
                  </a:cubicBezTo>
                  <a:lnTo>
                    <a:pt x="0" y="1528027"/>
                  </a:lnTo>
                  <a:cubicBezTo>
                    <a:pt x="0" y="1609307"/>
                    <a:pt x="66040" y="1674077"/>
                    <a:pt x="146050" y="1674077"/>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7" name="Freeform 22">
              <a:extLst>
                <a:ext uri="{FF2B5EF4-FFF2-40B4-BE49-F238E27FC236}">
                  <a16:creationId xmlns:a16="http://schemas.microsoft.com/office/drawing/2014/main" xmlns="" id="{3E7717E9-AC34-90FF-FE4A-AE577BA39314}"/>
                </a:ext>
              </a:extLst>
            </p:cNvPr>
            <p:cNvSpPr/>
            <p:nvPr/>
          </p:nvSpPr>
          <p:spPr>
            <a:xfrm>
              <a:off x="0" y="0"/>
              <a:ext cx="3297847" cy="1742657"/>
            </a:xfrm>
            <a:custGeom>
              <a:avLst/>
              <a:gdLst/>
              <a:ahLst/>
              <a:cxnLst/>
              <a:rect l="l" t="t" r="r" b="b"/>
              <a:pathLst>
                <a:path w="3297847" h="1742657">
                  <a:moveTo>
                    <a:pt x="3234347" y="74930"/>
                  </a:moveTo>
                  <a:cubicBezTo>
                    <a:pt x="3206407" y="30480"/>
                    <a:pt x="3156877" y="0"/>
                    <a:pt x="3099727" y="0"/>
                  </a:cubicBezTo>
                  <a:lnTo>
                    <a:pt x="158750" y="0"/>
                  </a:lnTo>
                  <a:cubicBezTo>
                    <a:pt x="71120" y="0"/>
                    <a:pt x="0" y="71120"/>
                    <a:pt x="0" y="158750"/>
                  </a:cubicBezTo>
                  <a:lnTo>
                    <a:pt x="0" y="1540727"/>
                  </a:lnTo>
                  <a:cubicBezTo>
                    <a:pt x="0" y="1592797"/>
                    <a:pt x="25400" y="1638517"/>
                    <a:pt x="63500" y="1667727"/>
                  </a:cubicBezTo>
                  <a:cubicBezTo>
                    <a:pt x="91440" y="1712177"/>
                    <a:pt x="140970" y="1742657"/>
                    <a:pt x="210076" y="1742657"/>
                  </a:cubicBezTo>
                  <a:lnTo>
                    <a:pt x="3139097" y="1742657"/>
                  </a:lnTo>
                  <a:cubicBezTo>
                    <a:pt x="3226727" y="1742657"/>
                    <a:pt x="3297847" y="1671537"/>
                    <a:pt x="3297847" y="1583907"/>
                  </a:cubicBezTo>
                  <a:lnTo>
                    <a:pt x="3297847" y="201930"/>
                  </a:lnTo>
                  <a:cubicBezTo>
                    <a:pt x="3297847" y="149860"/>
                    <a:pt x="3272447" y="104140"/>
                    <a:pt x="3234347" y="74930"/>
                  </a:cubicBezTo>
                  <a:close/>
                  <a:moveTo>
                    <a:pt x="12700" y="1540727"/>
                  </a:moveTo>
                  <a:lnTo>
                    <a:pt x="12700" y="158750"/>
                  </a:lnTo>
                  <a:cubicBezTo>
                    <a:pt x="12700" y="78740"/>
                    <a:pt x="78740" y="12700"/>
                    <a:pt x="158750" y="12700"/>
                  </a:cubicBezTo>
                  <a:lnTo>
                    <a:pt x="3099727" y="12700"/>
                  </a:lnTo>
                  <a:cubicBezTo>
                    <a:pt x="3179737" y="12700"/>
                    <a:pt x="3245777" y="78740"/>
                    <a:pt x="3245777" y="158750"/>
                  </a:cubicBezTo>
                  <a:lnTo>
                    <a:pt x="3245777" y="1540727"/>
                  </a:lnTo>
                  <a:cubicBezTo>
                    <a:pt x="3245777" y="1620737"/>
                    <a:pt x="3179737" y="1686777"/>
                    <a:pt x="3099727" y="1686777"/>
                  </a:cubicBezTo>
                  <a:lnTo>
                    <a:pt x="158750" y="1686777"/>
                  </a:lnTo>
                  <a:cubicBezTo>
                    <a:pt x="78740" y="1686777"/>
                    <a:pt x="12700" y="1622007"/>
                    <a:pt x="12700" y="1540727"/>
                  </a:cubicBezTo>
                  <a:close/>
                  <a:moveTo>
                    <a:pt x="3286417" y="1583907"/>
                  </a:moveTo>
                  <a:cubicBezTo>
                    <a:pt x="3286417" y="1663917"/>
                    <a:pt x="3219107" y="1729957"/>
                    <a:pt x="3139097" y="1729957"/>
                  </a:cubicBezTo>
                  <a:lnTo>
                    <a:pt x="210076" y="1729957"/>
                  </a:lnTo>
                  <a:cubicBezTo>
                    <a:pt x="157480" y="1729957"/>
                    <a:pt x="120650" y="1713447"/>
                    <a:pt x="93980" y="1685507"/>
                  </a:cubicBezTo>
                  <a:cubicBezTo>
                    <a:pt x="114300" y="1694397"/>
                    <a:pt x="135890" y="1699477"/>
                    <a:pt x="160020" y="1699477"/>
                  </a:cubicBezTo>
                  <a:lnTo>
                    <a:pt x="3100997" y="1699477"/>
                  </a:lnTo>
                  <a:cubicBezTo>
                    <a:pt x="3188627" y="1699477"/>
                    <a:pt x="3259747" y="1628357"/>
                    <a:pt x="3259747" y="1540727"/>
                  </a:cubicBezTo>
                  <a:lnTo>
                    <a:pt x="3259747" y="158750"/>
                  </a:lnTo>
                  <a:cubicBezTo>
                    <a:pt x="3259747" y="140970"/>
                    <a:pt x="3255937" y="123190"/>
                    <a:pt x="3250857" y="106680"/>
                  </a:cubicBezTo>
                  <a:cubicBezTo>
                    <a:pt x="3272447" y="132080"/>
                    <a:pt x="3286417" y="165100"/>
                    <a:pt x="3286417" y="201930"/>
                  </a:cubicBezTo>
                  <a:lnTo>
                    <a:pt x="3286417" y="1583907"/>
                  </a:lnTo>
                  <a:close/>
                </a:path>
              </a:pathLst>
            </a:custGeom>
            <a:solidFill>
              <a:srgbClr val="C3F6F2"/>
            </a:solidFill>
          </p:spPr>
          <p:txBody>
            <a:bodyPr/>
            <a:lstStyle/>
            <a:p>
              <a:endParaRPr lang="en-US">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xmlns="" id="{9D86CFB9-82C8-757B-ACE3-1BE0A72842C1}"/>
              </a:ext>
            </a:extLst>
          </p:cNvPr>
          <p:cNvSpPr txBox="1"/>
          <p:nvPr/>
        </p:nvSpPr>
        <p:spPr>
          <a:xfrm>
            <a:off x="1297534" y="3127023"/>
            <a:ext cx="9551461" cy="4825745"/>
          </a:xfrm>
          <a:prstGeom prst="rect">
            <a:avLst/>
          </a:prstGeom>
          <a:noFill/>
        </p:spPr>
        <p:txBody>
          <a:bodyPr wrap="square">
            <a:spAutoFit/>
          </a:bodyPr>
          <a:lstStyle/>
          <a:p>
            <a:pPr marR="0" algn="just">
              <a:lnSpc>
                <a:spcPct val="200000"/>
              </a:lnSpc>
              <a:spcBef>
                <a:spcPts val="0"/>
              </a:spcBef>
              <a:spcAft>
                <a:spcPts val="0"/>
              </a:spcAft>
            </a:pPr>
            <a:r>
              <a:rPr lang="en-US" sz="4000">
                <a:latin typeface="Arial" panose="020B0604020202020204" pitchFamily="34" charset="0"/>
                <a:ea typeface="Calibri" panose="020F0502020204030204" pitchFamily="34" charset="0"/>
                <a:cs typeface="Arial" panose="020B0604020202020204" pitchFamily="34" charset="0"/>
              </a:rPr>
              <a:t>Khi viết thư điện tử, em cần:</a:t>
            </a:r>
          </a:p>
          <a:p>
            <a:pPr marL="571500" marR="0" indent="-571500" algn="just">
              <a:lnSpc>
                <a:spcPct val="200000"/>
              </a:lnSpc>
              <a:spcBef>
                <a:spcPts val="0"/>
              </a:spcBef>
              <a:spcAft>
                <a:spcPts val="0"/>
              </a:spcAft>
              <a:buFont typeface="Arial" panose="020B0604020202020204" pitchFamily="34" charset="0"/>
              <a:buChar char="−"/>
            </a:pPr>
            <a:r>
              <a:rPr lang="en-US" sz="4000">
                <a:latin typeface="Arial" panose="020B0604020202020204" pitchFamily="34" charset="0"/>
                <a:ea typeface="Calibri" panose="020F0502020204030204" pitchFamily="34" charset="0"/>
                <a:cs typeface="Arial" panose="020B0604020202020204" pitchFamily="34" charset="0"/>
              </a:rPr>
              <a:t>Tạo chủ đề cho thư.</a:t>
            </a:r>
          </a:p>
          <a:p>
            <a:pPr marL="571500" marR="0" indent="-571500" algn="just">
              <a:lnSpc>
                <a:spcPct val="200000"/>
              </a:lnSpc>
              <a:spcBef>
                <a:spcPts val="0"/>
              </a:spcBef>
              <a:spcAft>
                <a:spcPts val="0"/>
              </a:spcAft>
              <a:buFont typeface="Arial" panose="020B0604020202020204" pitchFamily="34" charset="0"/>
              <a:buChar char="−"/>
            </a:pPr>
            <a:r>
              <a:rPr lang="en-US" sz="4000">
                <a:latin typeface="Arial" panose="020B0604020202020204" pitchFamily="34" charset="0"/>
                <a:ea typeface="Calibri" panose="020F0502020204030204" pitchFamily="34" charset="0"/>
                <a:cs typeface="Arial" panose="020B0604020202020204" pitchFamily="34" charset="0"/>
              </a:rPr>
              <a:t>Viết ngắn gọn.</a:t>
            </a:r>
          </a:p>
          <a:p>
            <a:pPr marL="571500" marR="0" indent="-571500" algn="just">
              <a:lnSpc>
                <a:spcPct val="200000"/>
              </a:lnSpc>
              <a:spcBef>
                <a:spcPts val="0"/>
              </a:spcBef>
              <a:spcAft>
                <a:spcPts val="0"/>
              </a:spcAft>
              <a:buFont typeface="Arial" panose="020B0604020202020204" pitchFamily="34" charset="0"/>
              <a:buChar char="−"/>
            </a:pPr>
            <a:r>
              <a:rPr lang="en-US" sz="4000">
                <a:latin typeface="Arial" panose="020B0604020202020204" pitchFamily="34" charset="0"/>
                <a:ea typeface="Calibri" panose="020F0502020204030204" pitchFamily="34" charset="0"/>
                <a:cs typeface="Arial" panose="020B0604020202020204" pitchFamily="34" charset="0"/>
              </a:rPr>
              <a:t>Lựa chọn đúng tệp đính kèm (nếu có).</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BAD15F52-EA10-5024-9CBB-8CEF47EFEDC5}"/>
              </a:ext>
            </a:extLst>
          </p:cNvPr>
          <p:cNvGrpSpPr/>
          <p:nvPr/>
        </p:nvGrpSpPr>
        <p:grpSpPr>
          <a:xfrm>
            <a:off x="5158865" y="0"/>
            <a:ext cx="7970270" cy="1735078"/>
            <a:chOff x="5322947" y="831974"/>
            <a:chExt cx="7970270" cy="1735078"/>
          </a:xfrm>
        </p:grpSpPr>
        <p:sp>
          <p:nvSpPr>
            <p:cNvPr id="21" name="Freeform 3">
              <a:extLst>
                <a:ext uri="{FF2B5EF4-FFF2-40B4-BE49-F238E27FC236}">
                  <a16:creationId xmlns:a16="http://schemas.microsoft.com/office/drawing/2014/main" xmlns="" id="{8B2A14C5-92F6-5CB5-9768-6D0800B8AA5E}"/>
                </a:ext>
              </a:extLst>
            </p:cNvPr>
            <p:cNvSpPr/>
            <p:nvPr/>
          </p:nvSpPr>
          <p:spPr>
            <a:xfrm>
              <a:off x="5322947" y="831974"/>
              <a:ext cx="797027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8">
                <a:duotone>
                  <a:schemeClr val="accent5">
                    <a:shade val="45000"/>
                    <a:satMod val="135000"/>
                  </a:schemeClr>
                  <a:prstClr val="white"/>
                </a:duotone>
                <a:extLst>
                  <a:ext uri="{96DAC541-7B7A-43D3-8B79-37D633B846F1}">
                    <asvg:svgBlip xmlns:asvg="http://schemas.microsoft.com/office/drawing/2016/SVG/main" xmlns="" r:embed="rId9"/>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FE1851E8-A6FD-3B9F-8365-F264C959D41B}"/>
                </a:ext>
              </a:extLst>
            </p:cNvPr>
            <p:cNvSpPr txBox="1"/>
            <p:nvPr/>
          </p:nvSpPr>
          <p:spPr>
            <a:xfrm>
              <a:off x="6237347" y="1151879"/>
              <a:ext cx="6141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GHI NHỚ</a:t>
              </a:r>
              <a:endParaRPr kumimoji="0" lang="en-US" sz="6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10">
            <a:extLst>
              <a:ext uri="{FF2B5EF4-FFF2-40B4-BE49-F238E27FC236}">
                <a16:creationId xmlns:a16="http://schemas.microsoft.com/office/drawing/2014/main" xmlns="" id="{4B9F6AB2-8D38-D516-E764-6E485AB65D6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301149" y="3924300"/>
            <a:ext cx="5111553" cy="4114800"/>
          </a:xfrm>
          <a:prstGeom prst="rect">
            <a:avLst/>
          </a:prstGeom>
        </p:spPr>
      </p:pic>
    </p:spTree>
    <p:extLst>
      <p:ext uri="{BB962C8B-B14F-4D97-AF65-F5344CB8AC3E}">
        <p14:creationId xmlns:p14="http://schemas.microsoft.com/office/powerpoint/2010/main" val="827638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B81E1D1B-2401-5D18-5252-A99BFD4DB708}"/>
              </a:ext>
            </a:extLst>
          </p:cNvPr>
          <p:cNvSpPr/>
          <p:nvPr/>
        </p:nvSpPr>
        <p:spPr>
          <a:xfrm>
            <a:off x="590916" y="1790700"/>
            <a:ext cx="17173632" cy="75113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A0DA94E2-80D7-8D21-5B75-9CF69D6AB9DD}"/>
              </a:ext>
            </a:extLst>
          </p:cNvPr>
          <p:cNvGrpSpPr/>
          <p:nvPr/>
        </p:nvGrpSpPr>
        <p:grpSpPr>
          <a:xfrm>
            <a:off x="1700301" y="2902492"/>
            <a:ext cx="6865425" cy="5310140"/>
            <a:chOff x="1821374" y="2899598"/>
            <a:chExt cx="6865425" cy="5310140"/>
          </a:xfrm>
        </p:grpSpPr>
        <p:grpSp>
          <p:nvGrpSpPr>
            <p:cNvPr id="6" name="Group 7">
              <a:extLst>
                <a:ext uri="{FF2B5EF4-FFF2-40B4-BE49-F238E27FC236}">
                  <a16:creationId xmlns:a16="http://schemas.microsoft.com/office/drawing/2014/main" xmlns="" id="{8F0276D2-21C5-96F1-6BBB-796387AB2595}"/>
                </a:ext>
              </a:extLst>
            </p:cNvPr>
            <p:cNvGrpSpPr/>
            <p:nvPr/>
          </p:nvGrpSpPr>
          <p:grpSpPr>
            <a:xfrm>
              <a:off x="1821374" y="2899598"/>
              <a:ext cx="6865425" cy="5310140"/>
              <a:chOff x="-440812" y="-166223"/>
              <a:chExt cx="9153899" cy="7080189"/>
            </a:xfrm>
          </p:grpSpPr>
          <p:grpSp>
            <p:nvGrpSpPr>
              <p:cNvPr id="30" name="Group 8">
                <a:extLst>
                  <a:ext uri="{FF2B5EF4-FFF2-40B4-BE49-F238E27FC236}">
                    <a16:creationId xmlns:a16="http://schemas.microsoft.com/office/drawing/2014/main" xmlns="" id="{6F96DCC3-864B-636A-2F5C-0F813D35C632}"/>
                  </a:ext>
                </a:extLst>
              </p:cNvPr>
              <p:cNvGrpSpPr/>
              <p:nvPr/>
            </p:nvGrpSpPr>
            <p:grpSpPr>
              <a:xfrm>
                <a:off x="-440812" y="478181"/>
                <a:ext cx="9153899" cy="6435785"/>
                <a:chOff x="-87074" y="-88333"/>
                <a:chExt cx="1808178" cy="1271266"/>
              </a:xfrm>
            </p:grpSpPr>
            <p:sp>
              <p:nvSpPr>
                <p:cNvPr id="34" name="Freeform 9">
                  <a:extLst>
                    <a:ext uri="{FF2B5EF4-FFF2-40B4-BE49-F238E27FC236}">
                      <a16:creationId xmlns:a16="http://schemas.microsoft.com/office/drawing/2014/main" xmlns="" id="{587D60C6-DCD3-6B93-F57B-EB10E886E369}"/>
                    </a:ext>
                  </a:extLst>
                </p:cNvPr>
                <p:cNvSpPr/>
                <p:nvPr/>
              </p:nvSpPr>
              <p:spPr>
                <a:xfrm>
                  <a:off x="-87074" y="-88333"/>
                  <a:ext cx="1808178"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35" name="TextBox 10">
                  <a:extLst>
                    <a:ext uri="{FF2B5EF4-FFF2-40B4-BE49-F238E27FC236}">
                      <a16:creationId xmlns:a16="http://schemas.microsoft.com/office/drawing/2014/main" xmlns="" id="{3C455C5D-B0D7-7065-AE56-7F933C01B2D2}"/>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31" name="Group 11">
                <a:extLst>
                  <a:ext uri="{FF2B5EF4-FFF2-40B4-BE49-F238E27FC236}">
                    <a16:creationId xmlns:a16="http://schemas.microsoft.com/office/drawing/2014/main" xmlns="" id="{19006F54-AF4A-EB92-2D5B-14D27C5C9658}"/>
                  </a:ext>
                </a:extLst>
              </p:cNvPr>
              <p:cNvGrpSpPr/>
              <p:nvPr/>
            </p:nvGrpSpPr>
            <p:grpSpPr>
              <a:xfrm>
                <a:off x="2015032" y="-166223"/>
                <a:ext cx="4225472" cy="4281031"/>
                <a:chOff x="0" y="-32834"/>
                <a:chExt cx="834661" cy="845634"/>
              </a:xfrm>
            </p:grpSpPr>
            <p:sp>
              <p:nvSpPr>
                <p:cNvPr id="32" name="Freeform 12">
                  <a:extLst>
                    <a:ext uri="{FF2B5EF4-FFF2-40B4-BE49-F238E27FC236}">
                      <a16:creationId xmlns:a16="http://schemas.microsoft.com/office/drawing/2014/main" xmlns="" id="{DDDD87F3-DC30-6626-C27B-3238E14E55F1}"/>
                    </a:ext>
                  </a:extLst>
                </p:cNvPr>
                <p:cNvSpPr/>
                <p:nvPr/>
              </p:nvSpPr>
              <p:spPr>
                <a:xfrm>
                  <a:off x="21861" y="-32834"/>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33" name="TextBox 13">
                  <a:extLst>
                    <a:ext uri="{FF2B5EF4-FFF2-40B4-BE49-F238E27FC236}">
                      <a16:creationId xmlns:a16="http://schemas.microsoft.com/office/drawing/2014/main" xmlns="" id="{66F89A7B-8C49-A1F7-B2F1-41CCC6514AC6}"/>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9" name="TextBox 8">
              <a:extLst>
                <a:ext uri="{FF2B5EF4-FFF2-40B4-BE49-F238E27FC236}">
                  <a16:creationId xmlns:a16="http://schemas.microsoft.com/office/drawing/2014/main" xmlns="" id="{11722064-330E-090B-B7A0-E8DD1BACEF45}"/>
                </a:ext>
              </a:extLst>
            </p:cNvPr>
            <p:cNvSpPr txBox="1"/>
            <p:nvPr/>
          </p:nvSpPr>
          <p:spPr>
            <a:xfrm>
              <a:off x="2366777" y="4881374"/>
              <a:ext cx="5774617" cy="1824923"/>
            </a:xfrm>
            <a:prstGeom prst="rect">
              <a:avLst/>
            </a:prstGeom>
            <a:noFill/>
          </p:spPr>
          <p:txBody>
            <a:bodyPr wrap="square">
              <a:spAutoFit/>
            </a:bodyPr>
            <a:lstStyle/>
            <a:p>
              <a:pPr algn="ctr">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Ôn lại kiến thức đã học ngày hôm nay</a:t>
              </a:r>
              <a:endParaRPr lang="en-US" sz="4000" dirty="0">
                <a:latin typeface="Arial" panose="020B0604020202020204" pitchFamily="34" charset="0"/>
                <a:cs typeface="Arial" panose="020B0604020202020204" pitchFamily="34" charset="0"/>
              </a:endParaRPr>
            </a:p>
          </p:txBody>
        </p:sp>
      </p:grpSp>
      <p:pic>
        <p:nvPicPr>
          <p:cNvPr id="36" name="Picture 35" descr="Icon&#10;&#10;Description automatically generated">
            <a:extLst>
              <a:ext uri="{FF2B5EF4-FFF2-40B4-BE49-F238E27FC236}">
                <a16:creationId xmlns:a16="http://schemas.microsoft.com/office/drawing/2014/main" xmlns="" id="{535724DC-E8FE-3637-C510-DBE089C47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13" y="1023337"/>
            <a:ext cx="1422166" cy="1422166"/>
          </a:xfrm>
          <a:prstGeom prst="rect">
            <a:avLst/>
          </a:prstGeom>
        </p:spPr>
      </p:pic>
      <p:grpSp>
        <p:nvGrpSpPr>
          <p:cNvPr id="37" name="Group 36">
            <a:extLst>
              <a:ext uri="{FF2B5EF4-FFF2-40B4-BE49-F238E27FC236}">
                <a16:creationId xmlns:a16="http://schemas.microsoft.com/office/drawing/2014/main" xmlns="" id="{B1E75AB5-327B-E6D5-6C49-ED79C7441E14}"/>
              </a:ext>
            </a:extLst>
          </p:cNvPr>
          <p:cNvGrpSpPr/>
          <p:nvPr/>
        </p:nvGrpSpPr>
        <p:grpSpPr>
          <a:xfrm>
            <a:off x="9505664" y="2900009"/>
            <a:ext cx="6865425" cy="5310140"/>
            <a:chOff x="1821374" y="2899598"/>
            <a:chExt cx="6865425" cy="5310140"/>
          </a:xfrm>
        </p:grpSpPr>
        <p:grpSp>
          <p:nvGrpSpPr>
            <p:cNvPr id="38" name="Group 7">
              <a:extLst>
                <a:ext uri="{FF2B5EF4-FFF2-40B4-BE49-F238E27FC236}">
                  <a16:creationId xmlns:a16="http://schemas.microsoft.com/office/drawing/2014/main" xmlns="" id="{E97A1273-7B60-C52F-5986-1C5DF74A7A55}"/>
                </a:ext>
              </a:extLst>
            </p:cNvPr>
            <p:cNvGrpSpPr/>
            <p:nvPr/>
          </p:nvGrpSpPr>
          <p:grpSpPr>
            <a:xfrm>
              <a:off x="1821374" y="2899598"/>
              <a:ext cx="6865425" cy="5310140"/>
              <a:chOff x="-440812" y="-166223"/>
              <a:chExt cx="9153899" cy="7080189"/>
            </a:xfrm>
          </p:grpSpPr>
          <p:grpSp>
            <p:nvGrpSpPr>
              <p:cNvPr id="40" name="Group 8">
                <a:extLst>
                  <a:ext uri="{FF2B5EF4-FFF2-40B4-BE49-F238E27FC236}">
                    <a16:creationId xmlns:a16="http://schemas.microsoft.com/office/drawing/2014/main" xmlns="" id="{9495E90C-CD26-BD93-7E5A-A2EA6B0BC36C}"/>
                  </a:ext>
                </a:extLst>
              </p:cNvPr>
              <p:cNvGrpSpPr/>
              <p:nvPr/>
            </p:nvGrpSpPr>
            <p:grpSpPr>
              <a:xfrm>
                <a:off x="-440812" y="478181"/>
                <a:ext cx="9153899" cy="6435785"/>
                <a:chOff x="-87074" y="-88333"/>
                <a:chExt cx="1808178" cy="1271266"/>
              </a:xfrm>
            </p:grpSpPr>
            <p:sp>
              <p:nvSpPr>
                <p:cNvPr id="44" name="Freeform 9">
                  <a:extLst>
                    <a:ext uri="{FF2B5EF4-FFF2-40B4-BE49-F238E27FC236}">
                      <a16:creationId xmlns:a16="http://schemas.microsoft.com/office/drawing/2014/main" xmlns="" id="{43ED678B-0578-B374-88FB-A8D8CD1C66C8}"/>
                    </a:ext>
                  </a:extLst>
                </p:cNvPr>
                <p:cNvSpPr/>
                <p:nvPr/>
              </p:nvSpPr>
              <p:spPr>
                <a:xfrm>
                  <a:off x="-87074" y="-88333"/>
                  <a:ext cx="1808178"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45" name="TextBox 10">
                  <a:extLst>
                    <a:ext uri="{FF2B5EF4-FFF2-40B4-BE49-F238E27FC236}">
                      <a16:creationId xmlns:a16="http://schemas.microsoft.com/office/drawing/2014/main" xmlns="" id="{2F9605BB-56D4-57AA-4DDD-DA26F2790208}"/>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41" name="Group 11">
                <a:extLst>
                  <a:ext uri="{FF2B5EF4-FFF2-40B4-BE49-F238E27FC236}">
                    <a16:creationId xmlns:a16="http://schemas.microsoft.com/office/drawing/2014/main" xmlns="" id="{2728DC7A-1468-7BF9-DDE8-5177DDC210F5}"/>
                  </a:ext>
                </a:extLst>
              </p:cNvPr>
              <p:cNvGrpSpPr/>
              <p:nvPr/>
            </p:nvGrpSpPr>
            <p:grpSpPr>
              <a:xfrm>
                <a:off x="2015032" y="-166223"/>
                <a:ext cx="4225472" cy="4281031"/>
                <a:chOff x="0" y="-32834"/>
                <a:chExt cx="834661" cy="845634"/>
              </a:xfrm>
            </p:grpSpPr>
            <p:sp>
              <p:nvSpPr>
                <p:cNvPr id="42" name="Freeform 12">
                  <a:extLst>
                    <a:ext uri="{FF2B5EF4-FFF2-40B4-BE49-F238E27FC236}">
                      <a16:creationId xmlns:a16="http://schemas.microsoft.com/office/drawing/2014/main" xmlns="" id="{255C2583-3545-FD4A-0EF7-859A1DD89F53}"/>
                    </a:ext>
                  </a:extLst>
                </p:cNvPr>
                <p:cNvSpPr/>
                <p:nvPr/>
              </p:nvSpPr>
              <p:spPr>
                <a:xfrm>
                  <a:off x="21861" y="-32834"/>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43" name="TextBox 13">
                  <a:extLst>
                    <a:ext uri="{FF2B5EF4-FFF2-40B4-BE49-F238E27FC236}">
                      <a16:creationId xmlns:a16="http://schemas.microsoft.com/office/drawing/2014/main" xmlns="" id="{CABFADE6-8901-E667-E568-6918CB9EB326}"/>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39" name="TextBox 38">
              <a:extLst>
                <a:ext uri="{FF2B5EF4-FFF2-40B4-BE49-F238E27FC236}">
                  <a16:creationId xmlns:a16="http://schemas.microsoft.com/office/drawing/2014/main" xmlns="" id="{2D8F3938-B2F3-F737-6365-5F59BABF6615}"/>
                </a:ext>
              </a:extLst>
            </p:cNvPr>
            <p:cNvSpPr txBox="1"/>
            <p:nvPr/>
          </p:nvSpPr>
          <p:spPr>
            <a:xfrm>
              <a:off x="2647027" y="4487161"/>
              <a:ext cx="5214118" cy="274825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trước </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tiếp theo: Đọc mở rộng </a:t>
              </a:r>
              <a:r>
                <a:rPr lang="en-US" sz="4000" i="1">
                  <a:solidFill>
                    <a:srgbClr val="000000"/>
                  </a:solidFill>
                  <a:effectLst/>
                  <a:latin typeface="Arial" panose="020B0604020202020204" pitchFamily="34" charset="0"/>
                  <a:ea typeface="Calibri" panose="020F0502020204030204" pitchFamily="34" charset="0"/>
                  <a:cs typeface="Arial" panose="020B0604020202020204" pitchFamily="34" charset="0"/>
                </a:rPr>
                <a:t>(SGK – tr.126)</a:t>
              </a:r>
              <a:endParaRPr lang="en-US" sz="4000" i="1" dirty="0">
                <a:latin typeface="Arial" panose="020B0604020202020204" pitchFamily="34" charset="0"/>
                <a:cs typeface="Arial" panose="020B0604020202020204" pitchFamily="34" charset="0"/>
              </a:endParaRPr>
            </a:p>
          </p:txBody>
        </p:sp>
      </p:grpSp>
      <p:pic>
        <p:nvPicPr>
          <p:cNvPr id="46" name="Picture 27">
            <a:extLst>
              <a:ext uri="{FF2B5EF4-FFF2-40B4-BE49-F238E27FC236}">
                <a16:creationId xmlns:a16="http://schemas.microsoft.com/office/drawing/2014/main" xmlns="" id="{ED388960-7305-887D-826B-53287D76C0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934427" y="1475444"/>
            <a:ext cx="992680" cy="861150"/>
          </a:xfrm>
          <a:prstGeom prst="rect">
            <a:avLst/>
          </a:prstGeom>
        </p:spPr>
      </p:pic>
      <p:pic>
        <p:nvPicPr>
          <p:cNvPr id="48" name="Picture 6">
            <a:extLst>
              <a:ext uri="{FF2B5EF4-FFF2-40B4-BE49-F238E27FC236}">
                <a16:creationId xmlns:a16="http://schemas.microsoft.com/office/drawing/2014/main" xmlns="" id="{6E76FF70-8122-FF51-907C-669BB33755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84007" y="7178283"/>
            <a:ext cx="3519985" cy="3170484"/>
          </a:xfrm>
          <a:prstGeom prst="rect">
            <a:avLst/>
          </a:prstGeom>
        </p:spPr>
      </p:pic>
      <p:grpSp>
        <p:nvGrpSpPr>
          <p:cNvPr id="49" name="Group 48">
            <a:extLst>
              <a:ext uri="{FF2B5EF4-FFF2-40B4-BE49-F238E27FC236}">
                <a16:creationId xmlns:a16="http://schemas.microsoft.com/office/drawing/2014/main" xmlns="" id="{6697F07F-8BBD-B6B1-0C7B-E4B879777BFD}"/>
              </a:ext>
            </a:extLst>
          </p:cNvPr>
          <p:cNvGrpSpPr/>
          <p:nvPr/>
        </p:nvGrpSpPr>
        <p:grpSpPr>
          <a:xfrm>
            <a:off x="1700301" y="1067878"/>
            <a:ext cx="13006998" cy="1762272"/>
            <a:chOff x="3467284" y="16015"/>
            <a:chExt cx="10509628" cy="1762272"/>
          </a:xfrm>
        </p:grpSpPr>
        <p:grpSp>
          <p:nvGrpSpPr>
            <p:cNvPr id="50" name="Group 18">
              <a:extLst>
                <a:ext uri="{FF2B5EF4-FFF2-40B4-BE49-F238E27FC236}">
                  <a16:creationId xmlns:a16="http://schemas.microsoft.com/office/drawing/2014/main" xmlns="" id="{E8CADB5F-85BE-2C9F-2C64-DDE2BC4F3C0A}"/>
                </a:ext>
              </a:extLst>
            </p:cNvPr>
            <p:cNvGrpSpPr/>
            <p:nvPr/>
          </p:nvGrpSpPr>
          <p:grpSpPr>
            <a:xfrm>
              <a:off x="3467284" y="16015"/>
              <a:ext cx="10509628" cy="1762272"/>
              <a:chOff x="0" y="-118776"/>
              <a:chExt cx="2868149" cy="525176"/>
            </a:xfrm>
          </p:grpSpPr>
          <p:sp>
            <p:nvSpPr>
              <p:cNvPr id="52" name="Freeform 19">
                <a:extLst>
                  <a:ext uri="{FF2B5EF4-FFF2-40B4-BE49-F238E27FC236}">
                    <a16:creationId xmlns:a16="http://schemas.microsoft.com/office/drawing/2014/main" xmlns="" id="{9C379E84-EB6D-70A8-D509-534A23FB55C3}"/>
                  </a:ext>
                </a:extLst>
              </p:cNvPr>
              <p:cNvSpPr/>
              <p:nvPr/>
            </p:nvSpPr>
            <p:spPr>
              <a:xfrm>
                <a:off x="316633" y="-118776"/>
                <a:ext cx="2551516" cy="444442"/>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53" name="TextBox 20">
                <a:extLst>
                  <a:ext uri="{FF2B5EF4-FFF2-40B4-BE49-F238E27FC236}">
                    <a16:creationId xmlns:a16="http://schemas.microsoft.com/office/drawing/2014/main" xmlns="" id="{5934F596-3A39-647A-12E0-6432534BE9E4}"/>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1" name="TextBox 50">
              <a:extLst>
                <a:ext uri="{FF2B5EF4-FFF2-40B4-BE49-F238E27FC236}">
                  <a16:creationId xmlns:a16="http://schemas.microsoft.com/office/drawing/2014/main" xmlns="" id="{9B0B619D-87D9-41F1-3D0B-00451A89A2A1}"/>
                </a:ext>
              </a:extLst>
            </p:cNvPr>
            <p:cNvSpPr txBox="1"/>
            <p:nvPr/>
          </p:nvSpPr>
          <p:spPr>
            <a:xfrm>
              <a:off x="5208287" y="284107"/>
              <a:ext cx="8187845"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sp>
        <p:nvSpPr>
          <p:cNvPr id="4" name="Freeform 4"/>
          <p:cNvSpPr/>
          <p:nvPr/>
        </p:nvSpPr>
        <p:spPr>
          <a:xfrm>
            <a:off x="16587698" y="8751092"/>
            <a:ext cx="1673732" cy="1519346"/>
          </a:xfrm>
          <a:custGeom>
            <a:avLst/>
            <a:gdLst/>
            <a:ahLst/>
            <a:cxnLst/>
            <a:rect l="l" t="t" r="r" b="b"/>
            <a:pathLst>
              <a:path w="5785737" h="5871135">
                <a:moveTo>
                  <a:pt x="0" y="0"/>
                </a:moveTo>
                <a:lnTo>
                  <a:pt x="5785736" y="0"/>
                </a:lnTo>
                <a:lnTo>
                  <a:pt x="5785736" y="5871135"/>
                </a:lnTo>
                <a:lnTo>
                  <a:pt x="0" y="58711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5" name="Freeform 5"/>
          <p:cNvSpPr/>
          <p:nvPr/>
        </p:nvSpPr>
        <p:spPr>
          <a:xfrm rot="-276076" flipH="1">
            <a:off x="81892" y="7985558"/>
            <a:ext cx="1104956" cy="2322632"/>
          </a:xfrm>
          <a:custGeom>
            <a:avLst/>
            <a:gdLst/>
            <a:ahLst/>
            <a:cxnLst/>
            <a:rect l="l" t="t" r="r" b="b"/>
            <a:pathLst>
              <a:path w="2375818" h="4045511">
                <a:moveTo>
                  <a:pt x="2375818" y="0"/>
                </a:moveTo>
                <a:lnTo>
                  <a:pt x="0" y="0"/>
                </a:lnTo>
                <a:lnTo>
                  <a:pt x="0" y="4045511"/>
                </a:lnTo>
                <a:lnTo>
                  <a:pt x="2375818" y="4045511"/>
                </a:lnTo>
                <a:lnTo>
                  <a:pt x="237581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extLst>
      <p:ext uri="{BB962C8B-B14F-4D97-AF65-F5344CB8AC3E}">
        <p14:creationId xmlns:p14="http://schemas.microsoft.com/office/powerpoint/2010/main" val="3249372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sp>
        <p:nvSpPr>
          <p:cNvPr id="2" name="Freeform 2"/>
          <p:cNvSpPr/>
          <p:nvPr/>
        </p:nvSpPr>
        <p:spPr>
          <a:xfrm rot="-912235">
            <a:off x="-1581249" y="-188697"/>
            <a:ext cx="4608774" cy="1340734"/>
          </a:xfrm>
          <a:custGeom>
            <a:avLst/>
            <a:gdLst/>
            <a:ahLst/>
            <a:cxnLst/>
            <a:rect l="l" t="t" r="r" b="b"/>
            <a:pathLst>
              <a:path w="4608774" h="1340734">
                <a:moveTo>
                  <a:pt x="0" y="0"/>
                </a:moveTo>
                <a:lnTo>
                  <a:pt x="4608775" y="0"/>
                </a:lnTo>
                <a:lnTo>
                  <a:pt x="4608775" y="1340735"/>
                </a:lnTo>
                <a:lnTo>
                  <a:pt x="0" y="13407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912235">
            <a:off x="15639950" y="9077173"/>
            <a:ext cx="4608774" cy="1340734"/>
          </a:xfrm>
          <a:custGeom>
            <a:avLst/>
            <a:gdLst/>
            <a:ahLst/>
            <a:cxnLst/>
            <a:rect l="l" t="t" r="r" b="b"/>
            <a:pathLst>
              <a:path w="4608774" h="1340734">
                <a:moveTo>
                  <a:pt x="0" y="0"/>
                </a:moveTo>
                <a:lnTo>
                  <a:pt x="4608774" y="0"/>
                </a:lnTo>
                <a:lnTo>
                  <a:pt x="4608774" y="1340734"/>
                </a:lnTo>
                <a:lnTo>
                  <a:pt x="0" y="1340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7107471" y="-278003"/>
            <a:ext cx="1673732" cy="1519346"/>
          </a:xfrm>
          <a:custGeom>
            <a:avLst/>
            <a:gdLst/>
            <a:ahLst/>
            <a:cxnLst/>
            <a:rect l="l" t="t" r="r" b="b"/>
            <a:pathLst>
              <a:path w="5785737" h="5871135">
                <a:moveTo>
                  <a:pt x="0" y="0"/>
                </a:moveTo>
                <a:lnTo>
                  <a:pt x="5785736" y="0"/>
                </a:lnTo>
                <a:lnTo>
                  <a:pt x="5785736" y="5871135"/>
                </a:lnTo>
                <a:lnTo>
                  <a:pt x="0" y="5871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rot="-276076" flipH="1">
            <a:off x="-419363" y="7490546"/>
            <a:ext cx="1638825" cy="2908925"/>
          </a:xfrm>
          <a:custGeom>
            <a:avLst/>
            <a:gdLst/>
            <a:ahLst/>
            <a:cxnLst/>
            <a:rect l="l" t="t" r="r" b="b"/>
            <a:pathLst>
              <a:path w="2375818" h="4045511">
                <a:moveTo>
                  <a:pt x="2375818" y="0"/>
                </a:moveTo>
                <a:lnTo>
                  <a:pt x="0" y="0"/>
                </a:lnTo>
                <a:lnTo>
                  <a:pt x="0" y="4045511"/>
                </a:lnTo>
                <a:lnTo>
                  <a:pt x="2375818" y="4045511"/>
                </a:lnTo>
                <a:lnTo>
                  <a:pt x="2375818"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12">
            <a:extLst>
              <a:ext uri="{FF2B5EF4-FFF2-40B4-BE49-F238E27FC236}">
                <a16:creationId xmlns:a16="http://schemas.microsoft.com/office/drawing/2014/main" xmlns="" id="{83BAEF62-523A-D7D9-3EF1-AAD3C0837445}"/>
              </a:ext>
            </a:extLst>
          </p:cNvPr>
          <p:cNvSpPr txBox="1"/>
          <p:nvPr/>
        </p:nvSpPr>
        <p:spPr>
          <a:xfrm>
            <a:off x="228599" y="3410910"/>
            <a:ext cx="17830801" cy="3378554"/>
          </a:xfrm>
          <a:prstGeom prst="rect">
            <a:avLst/>
          </a:prstGeom>
        </p:spPr>
        <p:txBody>
          <a:bodyPr wrap="square" lIns="0" tIns="0" rIns="0" bIns="0" rtlCol="0" anchor="t">
            <a:spAutoFit/>
          </a:bodyPr>
          <a:lstStyle/>
          <a:p>
            <a:pPr algn="ctr">
              <a:lnSpc>
                <a:spcPct val="150000"/>
              </a:lnSpc>
            </a:pPr>
            <a:r>
              <a:rPr lang="en-US" sz="7800" b="1">
                <a:solidFill>
                  <a:srgbClr val="C00000"/>
                </a:solidFill>
                <a:latin typeface="Arial" panose="020B0604020202020204" pitchFamily="34" charset="0"/>
                <a:cs typeface="Arial" panose="020B0604020202020204" pitchFamily="34" charset="0"/>
              </a:rPr>
              <a:t>CẢM ƠN CÁC EM ĐÃ LẮNG NGHE TIẾT HỌC NGÀY HÔM NAY!</a:t>
            </a:r>
            <a:endParaRPr lang="en-US" sz="7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365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sp>
        <p:nvSpPr>
          <p:cNvPr id="4" name="Freeform 4"/>
          <p:cNvSpPr/>
          <p:nvPr/>
        </p:nvSpPr>
        <p:spPr>
          <a:xfrm rot="-894167">
            <a:off x="174355" y="8641455"/>
            <a:ext cx="1376625" cy="1377227"/>
          </a:xfrm>
          <a:custGeom>
            <a:avLst/>
            <a:gdLst/>
            <a:ahLst/>
            <a:cxnLst/>
            <a:rect l="l" t="t" r="r" b="b"/>
            <a:pathLst>
              <a:path w="3519465" h="5795526">
                <a:moveTo>
                  <a:pt x="0" y="0"/>
                </a:moveTo>
                <a:lnTo>
                  <a:pt x="3519465" y="0"/>
                </a:lnTo>
                <a:lnTo>
                  <a:pt x="3519465" y="5795526"/>
                </a:lnTo>
                <a:lnTo>
                  <a:pt x="0" y="5795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xmlns="" id="{EEFD7001-D344-F0E4-A212-74AFCEA5C717}"/>
              </a:ext>
            </a:extLst>
          </p:cNvPr>
          <p:cNvSpPr/>
          <p:nvPr/>
        </p:nvSpPr>
        <p:spPr>
          <a:xfrm rot="-1804861">
            <a:off x="16964660" y="8951282"/>
            <a:ext cx="998133" cy="1484412"/>
          </a:xfrm>
          <a:custGeom>
            <a:avLst/>
            <a:gdLst/>
            <a:ahLst/>
            <a:cxnLst/>
            <a:rect l="l" t="t" r="r" b="b"/>
            <a:pathLst>
              <a:path w="923682" h="971367">
                <a:moveTo>
                  <a:pt x="0" y="0"/>
                </a:moveTo>
                <a:lnTo>
                  <a:pt x="923682" y="0"/>
                </a:lnTo>
                <a:lnTo>
                  <a:pt x="923682" y="971367"/>
                </a:lnTo>
                <a:lnTo>
                  <a:pt x="0" y="971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61F67D96-295D-61AD-B4CC-B14BD905F9C7}"/>
              </a:ext>
            </a:extLst>
          </p:cNvPr>
          <p:cNvGrpSpPr/>
          <p:nvPr/>
        </p:nvGrpSpPr>
        <p:grpSpPr>
          <a:xfrm>
            <a:off x="-159715" y="-179686"/>
            <a:ext cx="18607430" cy="660193"/>
            <a:chOff x="0" y="0"/>
            <a:chExt cx="754546" cy="26771"/>
          </a:xfrm>
        </p:grpSpPr>
        <p:sp>
          <p:nvSpPr>
            <p:cNvPr id="10" name="Freeform 3">
              <a:extLst>
                <a:ext uri="{FF2B5EF4-FFF2-40B4-BE49-F238E27FC236}">
                  <a16:creationId xmlns:a16="http://schemas.microsoft.com/office/drawing/2014/main" xmlns="" id="{ECBFC4FE-51F3-718A-6869-6945203F0299}"/>
                </a:ext>
              </a:extLst>
            </p:cNvPr>
            <p:cNvSpPr/>
            <p:nvPr/>
          </p:nvSpPr>
          <p:spPr>
            <a:xfrm>
              <a:off x="0" y="0"/>
              <a:ext cx="754546" cy="26771"/>
            </a:xfrm>
            <a:custGeom>
              <a:avLst/>
              <a:gdLst/>
              <a:ahLst/>
              <a:cxnLst/>
              <a:rect l="l" t="t" r="r" b="b"/>
              <a:pathLst>
                <a:path w="754546" h="26771">
                  <a:moveTo>
                    <a:pt x="0" y="0"/>
                  </a:moveTo>
                  <a:lnTo>
                    <a:pt x="754546" y="0"/>
                  </a:lnTo>
                  <a:lnTo>
                    <a:pt x="754546" y="26771"/>
                  </a:lnTo>
                  <a:lnTo>
                    <a:pt x="0" y="26771"/>
                  </a:lnTo>
                  <a:close/>
                </a:path>
              </a:pathLst>
            </a:custGeom>
            <a:solidFill>
              <a:srgbClr val="8593F2"/>
            </a:solidFill>
            <a:ln w="19050">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490A98F-E7C6-0A34-3D7B-391ACEDD0475}"/>
                </a:ext>
              </a:extLst>
            </p:cNvPr>
            <p:cNvSpPr txBox="1"/>
            <p:nvPr/>
          </p:nvSpPr>
          <p:spPr>
            <a:xfrm>
              <a:off x="0" y="-28575"/>
              <a:ext cx="812800" cy="841375"/>
            </a:xfrm>
            <a:prstGeom prst="rect">
              <a:avLst/>
            </a:prstGeom>
          </p:spPr>
          <p:txBody>
            <a:bodyPr lIns="50800" tIns="50800" rIns="50800" bIns="50800" rtlCol="0" anchor="ctr"/>
            <a:lstStyle/>
            <a:p>
              <a:pPr algn="ctr">
                <a:lnSpc>
                  <a:spcPts val="2600"/>
                </a:lnSpc>
              </a:pPr>
              <a:endParaRPr>
                <a:latin typeface="Arial" panose="020B0604020202020204" pitchFamily="34" charset="0"/>
                <a:cs typeface="Arial" panose="020B0604020202020204" pitchFamily="34" charset="0"/>
              </a:endParaRPr>
            </a:p>
          </p:txBody>
        </p:sp>
      </p:grpSp>
      <p:pic>
        <p:nvPicPr>
          <p:cNvPr id="12" name="Picture 3">
            <a:extLst>
              <a:ext uri="{FF2B5EF4-FFF2-40B4-BE49-F238E27FC236}">
                <a16:creationId xmlns:a16="http://schemas.microsoft.com/office/drawing/2014/main" xmlns="" id="{DDBDEFB7-A60E-88D0-AB55-DA3667C1239D}"/>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8041"/>
          <a:stretch>
            <a:fillRect/>
          </a:stretch>
        </p:blipFill>
        <p:spPr>
          <a:xfrm>
            <a:off x="2514600" y="-307626"/>
            <a:ext cx="10134600" cy="7432326"/>
          </a:xfrm>
          <a:prstGeom prst="rect">
            <a:avLst/>
          </a:prstGeom>
        </p:spPr>
      </p:pic>
      <p:sp>
        <p:nvSpPr>
          <p:cNvPr id="13" name="TextBox 12">
            <a:extLst>
              <a:ext uri="{FF2B5EF4-FFF2-40B4-BE49-F238E27FC236}">
                <a16:creationId xmlns:a16="http://schemas.microsoft.com/office/drawing/2014/main" xmlns="" id="{457B5649-DD15-23EA-EA89-AC7FF1A82C6F}"/>
              </a:ext>
            </a:extLst>
          </p:cNvPr>
          <p:cNvSpPr txBox="1"/>
          <p:nvPr/>
        </p:nvSpPr>
        <p:spPr>
          <a:xfrm>
            <a:off x="3162300" y="1696754"/>
            <a:ext cx="8839200" cy="4687245"/>
          </a:xfrm>
          <a:prstGeom prst="rect">
            <a:avLst/>
          </a:prstGeom>
          <a:noFill/>
        </p:spPr>
        <p:txBody>
          <a:bodyPr wrap="square">
            <a:spAutoFit/>
          </a:bodyPr>
          <a:lstStyle/>
          <a:p>
            <a:pPr marR="0" algn="ctr">
              <a:lnSpc>
                <a:spcPct val="150000"/>
              </a:lnSpc>
              <a:spcBef>
                <a:spcPts val="0"/>
              </a:spcBef>
              <a:spcAft>
                <a:spcPts val="0"/>
              </a:spcAft>
            </a:pPr>
            <a:r>
              <a:rPr lang="en-US" sz="44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TỔNG KẾT</a:t>
            </a:r>
          </a:p>
          <a:p>
            <a:pPr marR="0" algn="just">
              <a:lnSpc>
                <a:spcPct val="150000"/>
              </a:lnSpc>
              <a:spcBef>
                <a:spcPts val="0"/>
              </a:spcBef>
              <a:spcAft>
                <a:spcPts val="0"/>
              </a:spcAft>
            </a:pPr>
            <a:r>
              <a:rPr lang="vi-VN" sz="4000">
                <a:latin typeface="Arial" panose="020B0604020202020204" pitchFamily="34" charset="0"/>
                <a:ea typeface="Calibri" panose="020F0502020204030204" pitchFamily="34" charset="0"/>
                <a:cs typeface="Arial" panose="020B0604020202020204" pitchFamily="34" charset="0"/>
              </a:rPr>
              <a:t>Ngoài cách gửi thư viết tay truyền thống, chúng ta còn các cách khác như</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gửi thư điện tử thông qua thiết bị thông m</a:t>
            </a:r>
            <a:r>
              <a:rPr lang="en-US" sz="4000">
                <a:solidFill>
                  <a:srgbClr val="FF0000"/>
                </a:solidFill>
                <a:latin typeface="Arial" panose="020B0604020202020204" pitchFamily="34" charset="0"/>
                <a:ea typeface="Calibri" panose="020F0502020204030204" pitchFamily="34" charset="0"/>
                <a:cs typeface="Arial" panose="020B0604020202020204" pitchFamily="34" charset="0"/>
              </a:rPr>
              <a:t>i</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nh </a:t>
            </a:r>
            <a:r>
              <a:rPr lang="en-US" sz="400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điện thoại, laptop...</a:t>
            </a:r>
            <a:r>
              <a:rPr lang="en-US" sz="400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A blue hands holding a tablet&#10;&#10;Description automatically generated">
            <a:extLst>
              <a:ext uri="{FF2B5EF4-FFF2-40B4-BE49-F238E27FC236}">
                <a16:creationId xmlns:a16="http://schemas.microsoft.com/office/drawing/2014/main" xmlns="" id="{A6A62448-BA9F-D7CD-00BD-C608CAC299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6379" y="5300813"/>
            <a:ext cx="5057136" cy="5057136"/>
          </a:xfrm>
          <a:prstGeom prst="rect">
            <a:avLst/>
          </a:prstGeom>
        </p:spPr>
      </p:pic>
    </p:spTree>
    <p:extLst>
      <p:ext uri="{BB962C8B-B14F-4D97-AF65-F5344CB8AC3E}">
        <p14:creationId xmlns:p14="http://schemas.microsoft.com/office/powerpoint/2010/main" val="2384004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9E4"/>
        </a:solidFill>
        <a:effectLst/>
      </p:bgPr>
    </p:bg>
    <p:spTree>
      <p:nvGrpSpPr>
        <p:cNvPr id="1" name=""/>
        <p:cNvGrpSpPr/>
        <p:nvPr/>
      </p:nvGrpSpPr>
      <p:grpSpPr>
        <a:xfrm>
          <a:off x="0" y="0"/>
          <a:ext cx="0" cy="0"/>
          <a:chOff x="0" y="0"/>
          <a:chExt cx="0" cy="0"/>
        </a:xfrm>
      </p:grpSpPr>
      <p:sp>
        <p:nvSpPr>
          <p:cNvPr id="2" name="Freeform 2"/>
          <p:cNvSpPr/>
          <p:nvPr/>
        </p:nvSpPr>
        <p:spPr>
          <a:xfrm rot="-593008">
            <a:off x="15625112" y="220182"/>
            <a:ext cx="2640620" cy="868308"/>
          </a:xfrm>
          <a:custGeom>
            <a:avLst/>
            <a:gdLst/>
            <a:ahLst/>
            <a:cxnLst/>
            <a:rect l="l" t="t" r="r" b="b"/>
            <a:pathLst>
              <a:path w="4033957" h="1173515">
                <a:moveTo>
                  <a:pt x="0" y="0"/>
                </a:moveTo>
                <a:lnTo>
                  <a:pt x="4033956" y="0"/>
                </a:lnTo>
                <a:lnTo>
                  <a:pt x="4033956" y="1173515"/>
                </a:lnTo>
                <a:lnTo>
                  <a:pt x="0" y="1173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2" name="Freeform 22"/>
          <p:cNvSpPr/>
          <p:nvPr/>
        </p:nvSpPr>
        <p:spPr>
          <a:xfrm rot="-525729">
            <a:off x="87610" y="8996045"/>
            <a:ext cx="967781" cy="1224387"/>
          </a:xfrm>
          <a:custGeom>
            <a:avLst/>
            <a:gdLst/>
            <a:ahLst/>
            <a:cxnLst/>
            <a:rect l="l" t="t" r="r" b="b"/>
            <a:pathLst>
              <a:path w="2528188" h="3560828">
                <a:moveTo>
                  <a:pt x="0" y="0"/>
                </a:moveTo>
                <a:lnTo>
                  <a:pt x="2528188" y="0"/>
                </a:lnTo>
                <a:lnTo>
                  <a:pt x="2528188" y="3560828"/>
                </a:lnTo>
                <a:lnTo>
                  <a:pt x="0" y="35608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3" name="Picture 17">
            <a:extLst>
              <a:ext uri="{FF2B5EF4-FFF2-40B4-BE49-F238E27FC236}">
                <a16:creationId xmlns:a16="http://schemas.microsoft.com/office/drawing/2014/main" xmlns="" id="{C3967496-4B25-5208-EF2D-EC4D462BF3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87800" y="-5443"/>
            <a:ext cx="1406444" cy="1245342"/>
          </a:xfrm>
          <a:prstGeom prst="rect">
            <a:avLst/>
          </a:prstGeom>
        </p:spPr>
      </p:pic>
      <p:sp>
        <p:nvSpPr>
          <p:cNvPr id="4" name="Arrow: Pentagon 3">
            <a:extLst>
              <a:ext uri="{FF2B5EF4-FFF2-40B4-BE49-F238E27FC236}">
                <a16:creationId xmlns:a16="http://schemas.microsoft.com/office/drawing/2014/main" xmlns="" id="{A7F18F28-500B-BCB3-B921-8EB3412F208E}"/>
              </a:ext>
            </a:extLst>
          </p:cNvPr>
          <p:cNvSpPr/>
          <p:nvPr/>
        </p:nvSpPr>
        <p:spPr>
          <a:xfrm>
            <a:off x="-32657" y="1028701"/>
            <a:ext cx="11565354" cy="2057399"/>
          </a:xfrm>
          <a:prstGeom prst="homePlate">
            <a:avLst/>
          </a:prstGeom>
          <a:solidFill>
            <a:srgbClr val="FFF0C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a:solidFill>
                  <a:schemeClr val="tx1">
                    <a:lumMod val="95000"/>
                    <a:lumOff val="5000"/>
                  </a:schemeClr>
                </a:solidFill>
                <a:latin typeface="Arial" panose="020B0604020202020204" pitchFamily="34" charset="0"/>
                <a:cs typeface="Arial" panose="020B0604020202020204" pitchFamily="34" charset="0"/>
              </a:rPr>
              <a:t>BÀI 28</a:t>
            </a:r>
          </a:p>
        </p:txBody>
      </p:sp>
      <p:sp>
        <p:nvSpPr>
          <p:cNvPr id="5" name="TextBox 4">
            <a:extLst>
              <a:ext uri="{FF2B5EF4-FFF2-40B4-BE49-F238E27FC236}">
                <a16:creationId xmlns:a16="http://schemas.microsoft.com/office/drawing/2014/main" xmlns="" id="{C9596D2B-D9FC-CC04-F846-4DF1F39824F7}"/>
              </a:ext>
            </a:extLst>
          </p:cNvPr>
          <p:cNvSpPr txBox="1"/>
          <p:nvPr/>
        </p:nvSpPr>
        <p:spPr>
          <a:xfrm>
            <a:off x="857595" y="3643389"/>
            <a:ext cx="16572809" cy="3586879"/>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3 </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VIẾT</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HƯỚNG DẪN CÁCH VIẾT THƯ</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A3ED9BCB-0B8C-5583-28B7-B33061C97A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20681" y="7720951"/>
            <a:ext cx="10446638" cy="284670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sp>
        <p:nvSpPr>
          <p:cNvPr id="4" name="Freeform 4"/>
          <p:cNvSpPr/>
          <p:nvPr/>
        </p:nvSpPr>
        <p:spPr>
          <a:xfrm>
            <a:off x="16230600" y="166803"/>
            <a:ext cx="1801239" cy="842300"/>
          </a:xfrm>
          <a:custGeom>
            <a:avLst/>
            <a:gdLst/>
            <a:ahLst/>
            <a:cxnLst/>
            <a:rect l="l" t="t" r="r" b="b"/>
            <a:pathLst>
              <a:path w="6067396" h="4092735">
                <a:moveTo>
                  <a:pt x="0" y="0"/>
                </a:moveTo>
                <a:lnTo>
                  <a:pt x="6067396" y="0"/>
                </a:lnTo>
                <a:lnTo>
                  <a:pt x="6067396" y="4092735"/>
                </a:lnTo>
                <a:lnTo>
                  <a:pt x="0" y="40927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2378820">
            <a:off x="16737435" y="9334628"/>
            <a:ext cx="1366231" cy="1138547"/>
          </a:xfrm>
          <a:custGeom>
            <a:avLst/>
            <a:gdLst/>
            <a:ahLst/>
            <a:cxnLst/>
            <a:rect l="l" t="t" r="r" b="b"/>
            <a:pathLst>
              <a:path w="3196399" h="2597801">
                <a:moveTo>
                  <a:pt x="0" y="0"/>
                </a:moveTo>
                <a:lnTo>
                  <a:pt x="3196399" y="0"/>
                </a:lnTo>
                <a:lnTo>
                  <a:pt x="3196399" y="2597800"/>
                </a:lnTo>
                <a:lnTo>
                  <a:pt x="0" y="2597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xmlns="" id="{B91C0CDC-82AC-9B7C-927E-BBE9D959ACBA}"/>
              </a:ext>
            </a:extLst>
          </p:cNvPr>
          <p:cNvGrpSpPr/>
          <p:nvPr/>
        </p:nvGrpSpPr>
        <p:grpSpPr>
          <a:xfrm>
            <a:off x="623785" y="1222861"/>
            <a:ext cx="6229033" cy="6473161"/>
            <a:chOff x="594846" y="1891431"/>
            <a:chExt cx="6229033" cy="6473161"/>
          </a:xfrm>
        </p:grpSpPr>
        <p:grpSp>
          <p:nvGrpSpPr>
            <p:cNvPr id="12" name="Group 11">
              <a:extLst>
                <a:ext uri="{FF2B5EF4-FFF2-40B4-BE49-F238E27FC236}">
                  <a16:creationId xmlns:a16="http://schemas.microsoft.com/office/drawing/2014/main" xmlns="" id="{B5602BE5-AE3C-8BB7-4A4B-5A702B1F56D7}"/>
                </a:ext>
              </a:extLst>
            </p:cNvPr>
            <p:cNvGrpSpPr/>
            <p:nvPr/>
          </p:nvGrpSpPr>
          <p:grpSpPr>
            <a:xfrm>
              <a:off x="594846" y="2135559"/>
              <a:ext cx="6229033" cy="6229033"/>
              <a:chOff x="0" y="0"/>
              <a:chExt cx="812800" cy="812800"/>
            </a:xfrm>
          </p:grpSpPr>
          <p:sp>
            <p:nvSpPr>
              <p:cNvPr id="15" name="Freeform 7">
                <a:extLst>
                  <a:ext uri="{FF2B5EF4-FFF2-40B4-BE49-F238E27FC236}">
                    <a16:creationId xmlns:a16="http://schemas.microsoft.com/office/drawing/2014/main" xmlns="" id="{8DDA8EAB-9E3B-A26F-8211-FFE2685E256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p>
            </p:txBody>
          </p:sp>
          <p:sp>
            <p:nvSpPr>
              <p:cNvPr id="16" name="TextBox 8">
                <a:extLst>
                  <a:ext uri="{FF2B5EF4-FFF2-40B4-BE49-F238E27FC236}">
                    <a16:creationId xmlns:a16="http://schemas.microsoft.com/office/drawing/2014/main" xmlns="" id="{0E7F6A36-B64B-E3F7-DFA9-63F4170AF28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13" name="Picture 11">
              <a:extLst>
                <a:ext uri="{FF2B5EF4-FFF2-40B4-BE49-F238E27FC236}">
                  <a16:creationId xmlns:a16="http://schemas.microsoft.com/office/drawing/2014/main" xmlns="" id="{29CF7B9C-013B-E361-C6E0-E660DCDDDD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6866">
              <a:off x="1753508" y="1891431"/>
              <a:ext cx="3587522" cy="926233"/>
            </a:xfrm>
            <a:prstGeom prst="rect">
              <a:avLst/>
            </a:prstGeom>
          </p:spPr>
        </p:pic>
        <p:sp>
          <p:nvSpPr>
            <p:cNvPr id="14" name="TextBox 13">
              <a:extLst>
                <a:ext uri="{FF2B5EF4-FFF2-40B4-BE49-F238E27FC236}">
                  <a16:creationId xmlns:a16="http://schemas.microsoft.com/office/drawing/2014/main" xmlns="" id="{202D5567-A870-B751-5B62-43802BEE3CBA}"/>
                </a:ext>
              </a:extLst>
            </p:cNvPr>
            <p:cNvSpPr txBox="1"/>
            <p:nvPr/>
          </p:nvSpPr>
          <p:spPr>
            <a:xfrm>
              <a:off x="1061140" y="3950297"/>
              <a:ext cx="5290901" cy="2691250"/>
            </a:xfrm>
            <a:prstGeom prst="rect">
              <a:avLst/>
            </a:prstGeom>
            <a:noFill/>
          </p:spPr>
          <p:txBody>
            <a:bodyPr wrap="square" rtlCol="0">
              <a:spAutoFit/>
            </a:bodyPr>
            <a:lstStyle/>
            <a:p>
              <a:pPr algn="ctr">
                <a:lnSpc>
                  <a:spcPct val="150000"/>
                </a:lnSpc>
              </a:pPr>
              <a:r>
                <a:rPr lang="en-US" sz="6000" b="1">
                  <a:solidFill>
                    <a:schemeClr val="bg1"/>
                  </a:solidFill>
                  <a:latin typeface="Arial" panose="020B0604020202020204" pitchFamily="34" charset="0"/>
                  <a:ea typeface="Calibri" panose="020F0502020204030204" pitchFamily="34" charset="0"/>
                  <a:cs typeface="Arial" panose="020B0604020202020204" pitchFamily="34" charset="0"/>
                </a:rPr>
                <a:t>NỘI DUNG BÀI HỌC</a:t>
              </a:r>
              <a:endPar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1">
            <a:extLst>
              <a:ext uri="{FF2B5EF4-FFF2-40B4-BE49-F238E27FC236}">
                <a16:creationId xmlns:a16="http://schemas.microsoft.com/office/drawing/2014/main" xmlns="" id="{96E39E3F-C8FE-279D-8A44-E7B978E2AF7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17628" y="6676835"/>
            <a:ext cx="2435802" cy="4943509"/>
          </a:xfrm>
          <a:prstGeom prst="rect">
            <a:avLst/>
          </a:prstGeom>
        </p:spPr>
      </p:pic>
      <p:grpSp>
        <p:nvGrpSpPr>
          <p:cNvPr id="35" name="Group 34">
            <a:extLst>
              <a:ext uri="{FF2B5EF4-FFF2-40B4-BE49-F238E27FC236}">
                <a16:creationId xmlns:a16="http://schemas.microsoft.com/office/drawing/2014/main" xmlns="" id="{108FE228-D52F-5342-DB4E-FB982A3B65D8}"/>
              </a:ext>
            </a:extLst>
          </p:cNvPr>
          <p:cNvGrpSpPr/>
          <p:nvPr/>
        </p:nvGrpSpPr>
        <p:grpSpPr>
          <a:xfrm>
            <a:off x="7925842" y="1184874"/>
            <a:ext cx="9052864" cy="3828974"/>
            <a:chOff x="7925842" y="1296315"/>
            <a:chExt cx="9052864" cy="3828974"/>
          </a:xfrm>
        </p:grpSpPr>
        <p:sp>
          <p:nvSpPr>
            <p:cNvPr id="27" name="Freeform 3">
              <a:extLst>
                <a:ext uri="{FF2B5EF4-FFF2-40B4-BE49-F238E27FC236}">
                  <a16:creationId xmlns:a16="http://schemas.microsoft.com/office/drawing/2014/main" xmlns="" id="{41196502-BEFD-D327-E0C3-381CB7ACC99A}"/>
                </a:ext>
              </a:extLst>
            </p:cNvPr>
            <p:cNvSpPr/>
            <p:nvPr/>
          </p:nvSpPr>
          <p:spPr>
            <a:xfrm>
              <a:off x="7925842" y="1296315"/>
              <a:ext cx="9052864" cy="3828974"/>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sz="4000"/>
            </a:p>
          </p:txBody>
        </p:sp>
        <p:sp>
          <p:nvSpPr>
            <p:cNvPr id="28" name="TextBox 27">
              <a:extLst>
                <a:ext uri="{FF2B5EF4-FFF2-40B4-BE49-F238E27FC236}">
                  <a16:creationId xmlns:a16="http://schemas.microsoft.com/office/drawing/2014/main" xmlns="" id="{5B7D08ED-7023-9D36-AB6B-3DFDA09192BB}"/>
                </a:ext>
              </a:extLst>
            </p:cNvPr>
            <p:cNvSpPr txBox="1"/>
            <p:nvPr/>
          </p:nvSpPr>
          <p:spPr>
            <a:xfrm>
              <a:off x="8966026" y="1850539"/>
              <a:ext cx="6972496" cy="2748253"/>
            </a:xfrm>
            <a:prstGeom prst="rect">
              <a:avLst/>
            </a:prstGeom>
            <a:noFill/>
          </p:spPr>
          <p:txBody>
            <a:bodyPr wrap="square">
              <a:spAutoFit/>
            </a:bodyPr>
            <a:lstStyle/>
            <a:p>
              <a:pPr algn="ctr">
                <a:lnSpc>
                  <a:spcPct val="150000"/>
                </a:lnSpc>
              </a:pPr>
              <a:r>
                <a:rPr lang="vi-VN" sz="4000" b="1">
                  <a:effectLst/>
                  <a:latin typeface="Arial" panose="020B0604020202020204" pitchFamily="34" charset="0"/>
                  <a:ea typeface="Calibri" panose="020F0502020204030204" pitchFamily="34" charset="0"/>
                  <a:cs typeface="Arial" panose="020B0604020202020204" pitchFamily="34" charset="0"/>
                </a:rPr>
                <a:t>Hoạt động 1: </a:t>
              </a:r>
              <a:endParaRPr lang="en-US" sz="4000" b="1">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Đọc thư điện tử dưới đây và trả lời câu hỏi </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xmlns="" id="{B00D25E8-A8E6-5A5A-8DC5-0795C5FFDA67}"/>
              </a:ext>
            </a:extLst>
          </p:cNvPr>
          <p:cNvGrpSpPr/>
          <p:nvPr/>
        </p:nvGrpSpPr>
        <p:grpSpPr>
          <a:xfrm>
            <a:off x="7936728" y="5513946"/>
            <a:ext cx="9052864" cy="3828974"/>
            <a:chOff x="7925842" y="1296315"/>
            <a:chExt cx="9052864" cy="3828974"/>
          </a:xfrm>
        </p:grpSpPr>
        <p:sp>
          <p:nvSpPr>
            <p:cNvPr id="37" name="Freeform 3">
              <a:extLst>
                <a:ext uri="{FF2B5EF4-FFF2-40B4-BE49-F238E27FC236}">
                  <a16:creationId xmlns:a16="http://schemas.microsoft.com/office/drawing/2014/main" xmlns="" id="{48268BE3-9BEE-E1C2-D6DC-886924E7B7A7}"/>
                </a:ext>
              </a:extLst>
            </p:cNvPr>
            <p:cNvSpPr/>
            <p:nvPr/>
          </p:nvSpPr>
          <p:spPr>
            <a:xfrm>
              <a:off x="7925842" y="1296315"/>
              <a:ext cx="9052864" cy="3828974"/>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sz="4000"/>
            </a:p>
          </p:txBody>
        </p:sp>
        <p:sp>
          <p:nvSpPr>
            <p:cNvPr id="38" name="TextBox 37">
              <a:extLst>
                <a:ext uri="{FF2B5EF4-FFF2-40B4-BE49-F238E27FC236}">
                  <a16:creationId xmlns:a16="http://schemas.microsoft.com/office/drawing/2014/main" xmlns="" id="{10963E80-C1EC-B1B7-89EF-334BAB0DD907}"/>
                </a:ext>
              </a:extLst>
            </p:cNvPr>
            <p:cNvSpPr txBox="1"/>
            <p:nvPr/>
          </p:nvSpPr>
          <p:spPr>
            <a:xfrm>
              <a:off x="8609032" y="1836675"/>
              <a:ext cx="7664711" cy="2748253"/>
            </a:xfrm>
            <a:prstGeom prst="rect">
              <a:avLst/>
            </a:prstGeom>
            <a:noFill/>
          </p:spPr>
          <p:txBody>
            <a:bodyPr wrap="square">
              <a:spAutoFit/>
            </a:bodyPr>
            <a:lstStyle/>
            <a:p>
              <a:pPr algn="ctr">
                <a:lnSpc>
                  <a:spcPct val="150000"/>
                </a:lnSpc>
              </a:pPr>
              <a:r>
                <a:rPr lang="vi-VN" sz="4000" b="1">
                  <a:effectLst/>
                  <a:latin typeface="Arial" panose="020B0604020202020204" pitchFamily="34" charset="0"/>
                  <a:ea typeface="Calibri" panose="020F0502020204030204" pitchFamily="34" charset="0"/>
                  <a:cs typeface="Arial" panose="020B0604020202020204" pitchFamily="34" charset="0"/>
                </a:rPr>
                <a:t>Hoạt động </a:t>
              </a:r>
              <a:r>
                <a:rPr lang="en-US" sz="4000" b="1">
                  <a:effectLst/>
                  <a:latin typeface="Arial" panose="020B0604020202020204" pitchFamily="34" charset="0"/>
                  <a:ea typeface="Calibri" panose="020F0502020204030204" pitchFamily="34" charset="0"/>
                  <a:cs typeface="Arial" panose="020B0604020202020204" pitchFamily="34" charset="0"/>
                </a:rPr>
                <a:t>2</a:t>
              </a:r>
              <a:r>
                <a:rPr lang="vi-VN" sz="4000" b="1">
                  <a:effectLst/>
                  <a:latin typeface="Arial" panose="020B0604020202020204" pitchFamily="34" charset="0"/>
                  <a:ea typeface="Calibri" panose="020F0502020204030204" pitchFamily="34" charset="0"/>
                  <a:cs typeface="Arial" panose="020B0604020202020204" pitchFamily="34" charset="0"/>
                </a:rPr>
                <a:t>: </a:t>
              </a:r>
              <a:r>
                <a:rPr lang="vi-VN" sz="4000">
                  <a:effectLst/>
                  <a:latin typeface="Arial" panose="020B0604020202020204" pitchFamily="34" charset="0"/>
                  <a:ea typeface="Calibri" panose="020F0502020204030204" pitchFamily="34" charset="0"/>
                  <a:cs typeface="Arial" panose="020B0604020202020204" pitchFamily="34" charset="0"/>
                </a:rPr>
                <a:t>Trao đổi với bạn về cách viết thư điện tử và gửi tệp đính kèm</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9" name="Picture 22">
            <a:extLst>
              <a:ext uri="{FF2B5EF4-FFF2-40B4-BE49-F238E27FC236}">
                <a16:creationId xmlns:a16="http://schemas.microsoft.com/office/drawing/2014/main" xmlns="" id="{DEE68AB4-10BA-8D48-BFC7-08F3B5BA709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8" y="-60450"/>
            <a:ext cx="1987446" cy="109128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xmlns="" id="{69F4FCBC-7286-4C2F-A0D0-ED45B3E1C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7734" t="16716"/>
          <a:stretch>
            <a:fillRect/>
          </a:stretch>
        </p:blipFill>
        <p:spPr>
          <a:xfrm>
            <a:off x="8889281" y="-93762"/>
            <a:ext cx="7614111" cy="8378598"/>
          </a:xfrm>
          <a:prstGeom prst="rect">
            <a:avLst/>
          </a:prstGeom>
        </p:spPr>
      </p:pic>
      <p:pic>
        <p:nvPicPr>
          <p:cNvPr id="22" name="Picture 3">
            <a:extLst>
              <a:ext uri="{FF2B5EF4-FFF2-40B4-BE49-F238E27FC236}">
                <a16:creationId xmlns:a16="http://schemas.microsoft.com/office/drawing/2014/main" xmlns="" id="{6ADD02B0-7C77-8B7A-8792-A9E7F48AE3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7284" r="21180"/>
          <a:stretch>
            <a:fillRect/>
          </a:stretch>
        </p:blipFill>
        <p:spPr>
          <a:xfrm>
            <a:off x="1784608" y="-36612"/>
            <a:ext cx="7295172" cy="8321448"/>
          </a:xfrm>
          <a:prstGeom prst="rect">
            <a:avLst/>
          </a:prstGeom>
        </p:spPr>
      </p:pic>
      <p:sp>
        <p:nvSpPr>
          <p:cNvPr id="9" name="Freeform 9"/>
          <p:cNvSpPr/>
          <p:nvPr/>
        </p:nvSpPr>
        <p:spPr>
          <a:xfrm>
            <a:off x="-228600" y="-342900"/>
            <a:ext cx="2111437" cy="1987363"/>
          </a:xfrm>
          <a:custGeom>
            <a:avLst/>
            <a:gdLst/>
            <a:ahLst/>
            <a:cxnLst/>
            <a:rect l="l" t="t" r="r" b="b"/>
            <a:pathLst>
              <a:path w="4276165" h="4454338">
                <a:moveTo>
                  <a:pt x="0" y="0"/>
                </a:moveTo>
                <a:lnTo>
                  <a:pt x="4276165" y="0"/>
                </a:lnTo>
                <a:lnTo>
                  <a:pt x="4276165" y="4454338"/>
                </a:lnTo>
                <a:lnTo>
                  <a:pt x="0" y="44543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5" name="Freeform 24">
            <a:extLst>
              <a:ext uri="{FF2B5EF4-FFF2-40B4-BE49-F238E27FC236}">
                <a16:creationId xmlns:a16="http://schemas.microsoft.com/office/drawing/2014/main" xmlns="" id="{D736DB33-4C5B-E7C1-B410-80338196D324}"/>
              </a:ext>
            </a:extLst>
          </p:cNvPr>
          <p:cNvSpPr/>
          <p:nvPr/>
        </p:nvSpPr>
        <p:spPr>
          <a:xfrm flipH="1">
            <a:off x="16521534" y="190500"/>
            <a:ext cx="1574469" cy="1236634"/>
          </a:xfrm>
          <a:custGeom>
            <a:avLst/>
            <a:gdLst/>
            <a:ahLst/>
            <a:cxnLst/>
            <a:rect l="l" t="t" r="r" b="b"/>
            <a:pathLst>
              <a:path w="6990019" h="6634163">
                <a:moveTo>
                  <a:pt x="6990019" y="0"/>
                </a:moveTo>
                <a:lnTo>
                  <a:pt x="0" y="0"/>
                </a:lnTo>
                <a:lnTo>
                  <a:pt x="0" y="6634163"/>
                </a:lnTo>
                <a:lnTo>
                  <a:pt x="6990019" y="6634163"/>
                </a:lnTo>
                <a:lnTo>
                  <a:pt x="6990019"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0" name="Picture 21">
            <a:extLst>
              <a:ext uri="{FF2B5EF4-FFF2-40B4-BE49-F238E27FC236}">
                <a16:creationId xmlns:a16="http://schemas.microsoft.com/office/drawing/2014/main" xmlns="" id="{C09022DD-149D-F19D-2FA3-71E740DD17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96596" y="8284836"/>
            <a:ext cx="1483078" cy="1602539"/>
          </a:xfrm>
          <a:prstGeom prst="rect">
            <a:avLst/>
          </a:prstGeom>
        </p:spPr>
      </p:pic>
      <p:sp>
        <p:nvSpPr>
          <p:cNvPr id="2" name="TextBox 20">
            <a:extLst>
              <a:ext uri="{FF2B5EF4-FFF2-40B4-BE49-F238E27FC236}">
                <a16:creationId xmlns:a16="http://schemas.microsoft.com/office/drawing/2014/main" xmlns="" id="{D01AEF7B-5D18-6265-55C2-CE4E21330328}"/>
              </a:ext>
            </a:extLst>
          </p:cNvPr>
          <p:cNvSpPr txBox="1"/>
          <p:nvPr/>
        </p:nvSpPr>
        <p:spPr>
          <a:xfrm>
            <a:off x="3048000" y="2952387"/>
            <a:ext cx="12624303" cy="4382225"/>
          </a:xfrm>
          <a:prstGeom prst="rect">
            <a:avLst/>
          </a:prstGeom>
        </p:spPr>
        <p:txBody>
          <a:bodyPr wrap="square" lIns="0" tIns="0" rIns="0" bIns="0" rtlCol="0" anchor="t">
            <a:spAutoFit/>
          </a:bodyPr>
          <a:lstStyle/>
          <a:p>
            <a:pPr algn="ctr">
              <a:lnSpc>
                <a:spcPct val="150000"/>
              </a:lnSpc>
            </a:pPr>
            <a:r>
              <a:rPr lang="vi-VN" sz="6600" b="1">
                <a:solidFill>
                  <a:srgbClr val="C00000"/>
                </a:solidFill>
                <a:ea typeface="Calibri" panose="020F0502020204030204" pitchFamily="34" charset="0"/>
                <a:cs typeface="Arial" panose="020B0604020202020204" pitchFamily="34" charset="0"/>
              </a:rPr>
              <a:t>HOẠT ĐỘNG 1: </a:t>
            </a:r>
          </a:p>
          <a:p>
            <a:pPr algn="ctr">
              <a:lnSpc>
                <a:spcPct val="150000"/>
              </a:lnSpc>
            </a:pPr>
            <a:r>
              <a:rPr lang="vi-VN" sz="6600" b="1">
                <a:solidFill>
                  <a:srgbClr val="C00000"/>
                </a:solidFill>
                <a:ea typeface="Calibri" panose="020F0502020204030204" pitchFamily="34" charset="0"/>
                <a:cs typeface="Arial" panose="020B0604020202020204" pitchFamily="34" charset="0"/>
              </a:rPr>
              <a:t>ĐỌC THƯ ĐIỆN TỬ DƯỚI ĐÂY VÀ TRẢ LỜI CÂU HỎI</a:t>
            </a:r>
          </a:p>
        </p:txBody>
      </p:sp>
    </p:spTree>
    <p:extLst>
      <p:ext uri="{BB962C8B-B14F-4D97-AF65-F5344CB8AC3E}">
        <p14:creationId xmlns:p14="http://schemas.microsoft.com/office/powerpoint/2010/main" val="7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CA8"/>
        </a:solidFill>
        <a:effectLst/>
      </p:bgPr>
    </p:bg>
    <p:spTree>
      <p:nvGrpSpPr>
        <p:cNvPr id="1" name=""/>
        <p:cNvGrpSpPr/>
        <p:nvPr/>
      </p:nvGrpSpPr>
      <p:grpSpPr>
        <a:xfrm>
          <a:off x="0" y="0"/>
          <a:ext cx="0" cy="0"/>
          <a:chOff x="0" y="0"/>
          <a:chExt cx="0" cy="0"/>
        </a:xfrm>
      </p:grpSpPr>
      <p:sp>
        <p:nvSpPr>
          <p:cNvPr id="4" name="Freeform 4"/>
          <p:cNvSpPr/>
          <p:nvPr/>
        </p:nvSpPr>
        <p:spPr>
          <a:xfrm rot="-894167">
            <a:off x="16994145" y="-36643"/>
            <a:ext cx="1376625" cy="1377227"/>
          </a:xfrm>
          <a:custGeom>
            <a:avLst/>
            <a:gdLst/>
            <a:ahLst/>
            <a:cxnLst/>
            <a:rect l="l" t="t" r="r" b="b"/>
            <a:pathLst>
              <a:path w="3519465" h="5795526">
                <a:moveTo>
                  <a:pt x="0" y="0"/>
                </a:moveTo>
                <a:lnTo>
                  <a:pt x="3519465" y="0"/>
                </a:lnTo>
                <a:lnTo>
                  <a:pt x="3519465" y="5795526"/>
                </a:lnTo>
                <a:lnTo>
                  <a:pt x="0" y="5795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Freeform 6">
            <a:extLst>
              <a:ext uri="{FF2B5EF4-FFF2-40B4-BE49-F238E27FC236}">
                <a16:creationId xmlns:a16="http://schemas.microsoft.com/office/drawing/2014/main" xmlns="" id="{D467D413-A80B-7C57-A020-43B04571A928}"/>
              </a:ext>
            </a:extLst>
          </p:cNvPr>
          <p:cNvSpPr/>
          <p:nvPr/>
        </p:nvSpPr>
        <p:spPr>
          <a:xfrm>
            <a:off x="16459200" y="9791699"/>
            <a:ext cx="1828800" cy="478971"/>
          </a:xfrm>
          <a:custGeom>
            <a:avLst/>
            <a:gdLst/>
            <a:ahLst/>
            <a:cxnLst/>
            <a:rect l="l" t="t" r="r" b="b"/>
            <a:pathLst>
              <a:path w="3231536" h="1498258">
                <a:moveTo>
                  <a:pt x="0" y="0"/>
                </a:moveTo>
                <a:lnTo>
                  <a:pt x="3231536" y="0"/>
                </a:lnTo>
                <a:lnTo>
                  <a:pt x="3231536" y="1498258"/>
                </a:lnTo>
                <a:lnTo>
                  <a:pt x="0" y="14982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 name="Freeform 10">
            <a:extLst>
              <a:ext uri="{FF2B5EF4-FFF2-40B4-BE49-F238E27FC236}">
                <a16:creationId xmlns:a16="http://schemas.microsoft.com/office/drawing/2014/main" xmlns="" id="{EBA317BF-8CBE-6CB5-41A3-77EFBB4247AF}"/>
              </a:ext>
            </a:extLst>
          </p:cNvPr>
          <p:cNvSpPr/>
          <p:nvPr/>
        </p:nvSpPr>
        <p:spPr>
          <a:xfrm>
            <a:off x="29673" y="133478"/>
            <a:ext cx="1159853" cy="1326389"/>
          </a:xfrm>
          <a:custGeom>
            <a:avLst/>
            <a:gdLst/>
            <a:ahLst/>
            <a:cxnLst/>
            <a:rect l="l" t="t" r="r" b="b"/>
            <a:pathLst>
              <a:path w="554416" h="1553825">
                <a:moveTo>
                  <a:pt x="0" y="0"/>
                </a:moveTo>
                <a:lnTo>
                  <a:pt x="554416" y="0"/>
                </a:lnTo>
                <a:lnTo>
                  <a:pt x="554416" y="1553825"/>
                </a:lnTo>
                <a:lnTo>
                  <a:pt x="0" y="155382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xmlns="" id="{7D7A1895-927E-CDBC-7766-5EEFBBD87029}"/>
              </a:ext>
            </a:extLst>
          </p:cNvPr>
          <p:cNvSpPr/>
          <p:nvPr/>
        </p:nvSpPr>
        <p:spPr>
          <a:xfrm>
            <a:off x="8839200" y="2171700"/>
            <a:ext cx="8708620" cy="3429000"/>
          </a:xfrm>
          <a:prstGeom prst="wedgeRoundRectCallout">
            <a:avLst>
              <a:gd name="adj1" fmla="val -57063"/>
              <a:gd name="adj2" fmla="val 47957"/>
              <a:gd name="adj3" fmla="val 16667"/>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a. Nội dung thư viết về điều gì? Dựa vào đâu để nhận biết nhanh nội dung thư?</a:t>
            </a:r>
            <a:endParaRPr lang="vi-VN" sz="4000">
              <a:solidFill>
                <a:schemeClr val="tx1"/>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xmlns="" id="{32AC15DC-A4BB-F935-0158-C3FC9744C6D9}"/>
              </a:ext>
            </a:extLst>
          </p:cNvPr>
          <p:cNvSpPr/>
          <p:nvPr/>
        </p:nvSpPr>
        <p:spPr>
          <a:xfrm>
            <a:off x="8839200" y="6069053"/>
            <a:ext cx="8708620" cy="3428999"/>
          </a:xfrm>
          <a:prstGeom prst="wedgeRoundRectCallout">
            <a:avLst>
              <a:gd name="adj1" fmla="val -56081"/>
              <a:gd name="adj2" fmla="val -43313"/>
              <a:gd name="adj3" fmla="val 1666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b. Trong thư, bạn nhỏ gửi ảnh cho cô bằng cách nào? </a:t>
            </a:r>
            <a:endParaRPr lang="en-US" sz="400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4B4CA256-F1B8-1F17-E597-55C78B57AB3A}"/>
              </a:ext>
            </a:extLst>
          </p:cNvPr>
          <p:cNvGrpSpPr/>
          <p:nvPr/>
        </p:nvGrpSpPr>
        <p:grpSpPr>
          <a:xfrm>
            <a:off x="609600" y="1943100"/>
            <a:ext cx="7010400" cy="7554951"/>
            <a:chOff x="-516489" y="355009"/>
            <a:chExt cx="7010400" cy="7299700"/>
          </a:xfrm>
        </p:grpSpPr>
        <p:sp>
          <p:nvSpPr>
            <p:cNvPr id="14" name="Rectangle: Rounded Corners 13">
              <a:extLst>
                <a:ext uri="{FF2B5EF4-FFF2-40B4-BE49-F238E27FC236}">
                  <a16:creationId xmlns:a16="http://schemas.microsoft.com/office/drawing/2014/main" xmlns="" id="{D256F0C7-09D9-D952-D197-674B2B456B77}"/>
                </a:ext>
              </a:extLst>
            </p:cNvPr>
            <p:cNvSpPr/>
            <p:nvPr/>
          </p:nvSpPr>
          <p:spPr>
            <a:xfrm>
              <a:off x="-516489" y="355009"/>
              <a:ext cx="7010400" cy="72997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hãy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bức thư điện tử </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(SGK – tr.125),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tự trả lời các câu hỏi a,</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 trong bài và trao đổi đáp án với bạn</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trong nhóm</a:t>
              </a:r>
              <a:endParaRPr lang="vi-VN" sz="40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7" name="Picture 6">
              <a:extLst>
                <a:ext uri="{FF2B5EF4-FFF2-40B4-BE49-F238E27FC236}">
                  <a16:creationId xmlns:a16="http://schemas.microsoft.com/office/drawing/2014/main" xmlns="" id="{C393B0A2-9C0B-E5D2-4350-5A0F06106D6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02910" y="355011"/>
              <a:ext cx="1524001" cy="1487808"/>
            </a:xfrm>
            <a:prstGeom prst="rect">
              <a:avLst/>
            </a:prstGeom>
          </p:spPr>
        </p:pic>
      </p:grpSp>
      <p:grpSp>
        <p:nvGrpSpPr>
          <p:cNvPr id="18" name="Group 17">
            <a:extLst>
              <a:ext uri="{FF2B5EF4-FFF2-40B4-BE49-F238E27FC236}">
                <a16:creationId xmlns:a16="http://schemas.microsoft.com/office/drawing/2014/main" xmlns="" id="{9337B117-D026-7510-5DF3-846F41560644}"/>
              </a:ext>
            </a:extLst>
          </p:cNvPr>
          <p:cNvGrpSpPr/>
          <p:nvPr/>
        </p:nvGrpSpPr>
        <p:grpSpPr>
          <a:xfrm>
            <a:off x="5446400" y="0"/>
            <a:ext cx="7583876" cy="1360963"/>
            <a:chOff x="4834930" y="84191"/>
            <a:chExt cx="7359542" cy="1208123"/>
          </a:xfrm>
        </p:grpSpPr>
        <p:sp>
          <p:nvSpPr>
            <p:cNvPr id="19" name="Round Same Side Corner Rectangle 11">
              <a:extLst>
                <a:ext uri="{FF2B5EF4-FFF2-40B4-BE49-F238E27FC236}">
                  <a16:creationId xmlns:a16="http://schemas.microsoft.com/office/drawing/2014/main" xmlns="" id="{34A4D031-D3FB-F15D-A510-A8D5015FB1ED}"/>
                </a:ext>
              </a:extLst>
            </p:cNvPr>
            <p:cNvSpPr/>
            <p:nvPr/>
          </p:nvSpPr>
          <p:spPr>
            <a:xfrm flipV="1">
              <a:off x="4834930" y="84191"/>
              <a:ext cx="7359542" cy="1208123"/>
            </a:xfrm>
            <a:prstGeom prst="round2SameRect">
              <a:avLst>
                <a:gd name="adj1" fmla="val 37720"/>
                <a:gd name="adj2" fmla="val 0"/>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5244C8C7-EAF5-1BBD-7D36-1BC48827B47E}"/>
                </a:ext>
              </a:extLst>
            </p:cNvPr>
            <p:cNvSpPr txBox="1"/>
            <p:nvPr/>
          </p:nvSpPr>
          <p:spPr>
            <a:xfrm>
              <a:off x="5313042" y="305755"/>
              <a:ext cx="6403317" cy="76499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 đôi</a:t>
              </a:r>
              <a:endParaRPr lang="en-US" sz="4800" b="1" dirty="0">
                <a:solidFill>
                  <a:schemeClr val="bg1"/>
                </a:solidFill>
                <a:latin typeface="Arial" panose="020B0604020202020204" pitchFamily="34" charset="0"/>
                <a:cs typeface="Arial" panose="020B0604020202020204" pitchFamily="34" charset="0"/>
              </a:endParaRPr>
            </a:p>
          </p:txBody>
        </p:sp>
      </p:grpSp>
      <p:sp>
        <p:nvSpPr>
          <p:cNvPr id="27" name="Freeform 13">
            <a:extLst>
              <a:ext uri="{FF2B5EF4-FFF2-40B4-BE49-F238E27FC236}">
                <a16:creationId xmlns:a16="http://schemas.microsoft.com/office/drawing/2014/main" xmlns="" id="{B8874BF2-EB41-AC3E-6CF0-11C982210841}"/>
              </a:ext>
            </a:extLst>
          </p:cNvPr>
          <p:cNvSpPr/>
          <p:nvPr/>
        </p:nvSpPr>
        <p:spPr>
          <a:xfrm>
            <a:off x="2880914" y="8071757"/>
            <a:ext cx="2500171" cy="2215243"/>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2E5"/>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2D526F50-AB9D-BA51-054E-1F8A8AA1B8E1}"/>
              </a:ext>
            </a:extLst>
          </p:cNvPr>
          <p:cNvSpPr/>
          <p:nvPr/>
        </p:nvSpPr>
        <p:spPr>
          <a:xfrm>
            <a:off x="1291938" y="1795165"/>
            <a:ext cx="12900551" cy="723007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6">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91C11BB1-346A-E0BD-B4DB-F535811852F9}"/>
              </a:ext>
            </a:extLst>
          </p:cNvPr>
          <p:cNvGrpSpPr/>
          <p:nvPr/>
        </p:nvGrpSpPr>
        <p:grpSpPr>
          <a:xfrm>
            <a:off x="2870890" y="1041350"/>
            <a:ext cx="9742645" cy="1442979"/>
            <a:chOff x="3619170" y="659644"/>
            <a:chExt cx="9742645" cy="1442979"/>
          </a:xfrm>
        </p:grpSpPr>
        <p:pic>
          <p:nvPicPr>
            <p:cNvPr id="5" name="Picture 9">
              <a:extLst>
                <a:ext uri="{FF2B5EF4-FFF2-40B4-BE49-F238E27FC236}">
                  <a16:creationId xmlns:a16="http://schemas.microsoft.com/office/drawing/2014/main" xmlns="" id="{95B44F5C-2DC5-F777-ED9E-2C39070094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54633" y="659644"/>
              <a:ext cx="8663264" cy="1442979"/>
            </a:xfrm>
            <a:prstGeom prst="rect">
              <a:avLst/>
            </a:prstGeom>
          </p:spPr>
        </p:pic>
        <p:sp>
          <p:nvSpPr>
            <p:cNvPr id="11" name="TextBox 10">
              <a:extLst>
                <a:ext uri="{FF2B5EF4-FFF2-40B4-BE49-F238E27FC236}">
                  <a16:creationId xmlns:a16="http://schemas.microsoft.com/office/drawing/2014/main" xmlns="" id="{88BAFBEE-2806-EDC7-CC30-2D455F76B944}"/>
                </a:ext>
              </a:extLst>
            </p:cNvPr>
            <p:cNvSpPr txBox="1"/>
            <p:nvPr/>
          </p:nvSpPr>
          <p:spPr>
            <a:xfrm>
              <a:off x="3619170" y="909026"/>
              <a:ext cx="974264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600" b="1">
                  <a:solidFill>
                    <a:prstClr val="white"/>
                  </a:solidFill>
                  <a:latin typeface="Arial" panose="020B0604020202020204" pitchFamily="34" charset="0"/>
                  <a:cs typeface="Arial" panose="020B0604020202020204" pitchFamily="34" charset="0"/>
                </a:rPr>
                <a:t>CÂU TRẢ LỜI</a:t>
              </a:r>
              <a:endParaRPr kumimoji="0" lang="en-US" sz="5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xmlns="" id="{573AB889-8837-12A6-3638-B77155BE509D}"/>
              </a:ext>
            </a:extLst>
          </p:cNvPr>
          <p:cNvSpPr txBox="1"/>
          <p:nvPr/>
        </p:nvSpPr>
        <p:spPr>
          <a:xfrm>
            <a:off x="2133600" y="2911811"/>
            <a:ext cx="10964186" cy="5518242"/>
          </a:xfrm>
          <a:prstGeom prst="rect">
            <a:avLst/>
          </a:prstGeom>
          <a:noFill/>
        </p:spPr>
        <p:txBody>
          <a:bodyPr wrap="square">
            <a:spAutoFit/>
          </a:bodyPr>
          <a:lstStyle/>
          <a:p>
            <a:pPr marL="742950" lvl="0" indent="-742950" algn="just">
              <a:lnSpc>
                <a:spcPct val="150000"/>
              </a:lnSpc>
              <a:buFont typeface="+mj-lt"/>
              <a:buAutoNum type="alphaLcPeriod"/>
              <a:defRP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Nội dung thư viết về việc chúc mừng sinh nhật cô An của bạn nhỏ tên là Minh Khôi. Dựa vào chủ đề của thư, chúng ta có thể nhận biết nhanh nội dung thư.</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0" indent="-742950" algn="just">
              <a:lnSpc>
                <a:spcPct val="150000"/>
              </a:lnSpc>
              <a:buFont typeface="+mj-lt"/>
              <a:buAutoNum type="alphaLcPeriod"/>
              <a:defRP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Trong thư,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b</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ạn nhỏ gửi ảnh cho cô bằng cách đính kèm tệp.</a:t>
            </a:r>
          </a:p>
        </p:txBody>
      </p:sp>
      <p:sp>
        <p:nvSpPr>
          <p:cNvPr id="16" name="Freeform 8">
            <a:extLst>
              <a:ext uri="{FF2B5EF4-FFF2-40B4-BE49-F238E27FC236}">
                <a16:creationId xmlns:a16="http://schemas.microsoft.com/office/drawing/2014/main" xmlns="" id="{1DA7132D-9AA7-2749-4126-0333967C50CC}"/>
              </a:ext>
            </a:extLst>
          </p:cNvPr>
          <p:cNvSpPr/>
          <p:nvPr/>
        </p:nvSpPr>
        <p:spPr>
          <a:xfrm>
            <a:off x="418170" y="8491835"/>
            <a:ext cx="1407102" cy="1307160"/>
          </a:xfrm>
          <a:custGeom>
            <a:avLst/>
            <a:gdLst/>
            <a:ahLst/>
            <a:cxnLst/>
            <a:rect l="l" t="t" r="r" b="b"/>
            <a:pathLst>
              <a:path w="2216188" h="2030834">
                <a:moveTo>
                  <a:pt x="0" y="0"/>
                </a:moveTo>
                <a:lnTo>
                  <a:pt x="2216188" y="0"/>
                </a:lnTo>
                <a:lnTo>
                  <a:pt x="2216188" y="2030834"/>
                </a:lnTo>
                <a:lnTo>
                  <a:pt x="0" y="2030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714866" y="731430"/>
            <a:ext cx="1817719" cy="1751627"/>
          </a:xfrm>
          <a:custGeom>
            <a:avLst/>
            <a:gdLst/>
            <a:ahLst/>
            <a:cxnLst/>
            <a:rect l="l" t="t" r="r" b="b"/>
            <a:pathLst>
              <a:path w="4276165" h="4454338">
                <a:moveTo>
                  <a:pt x="0" y="0"/>
                </a:moveTo>
                <a:lnTo>
                  <a:pt x="4276165" y="0"/>
                </a:lnTo>
                <a:lnTo>
                  <a:pt x="4276165" y="4454338"/>
                </a:lnTo>
                <a:lnTo>
                  <a:pt x="0" y="44543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24">
            <a:extLst>
              <a:ext uri="{FF2B5EF4-FFF2-40B4-BE49-F238E27FC236}">
                <a16:creationId xmlns:a16="http://schemas.microsoft.com/office/drawing/2014/main" xmlns="" id="{D736DB33-4C5B-E7C1-B410-80338196D324}"/>
              </a:ext>
            </a:extLst>
          </p:cNvPr>
          <p:cNvSpPr/>
          <p:nvPr/>
        </p:nvSpPr>
        <p:spPr>
          <a:xfrm flipH="1">
            <a:off x="13491788" y="1144522"/>
            <a:ext cx="1574469" cy="1236634"/>
          </a:xfrm>
          <a:custGeom>
            <a:avLst/>
            <a:gdLst/>
            <a:ahLst/>
            <a:cxnLst/>
            <a:rect l="l" t="t" r="r" b="b"/>
            <a:pathLst>
              <a:path w="6990019" h="6634163">
                <a:moveTo>
                  <a:pt x="6990019" y="0"/>
                </a:moveTo>
                <a:lnTo>
                  <a:pt x="0" y="0"/>
                </a:lnTo>
                <a:lnTo>
                  <a:pt x="0" y="6634163"/>
                </a:lnTo>
                <a:lnTo>
                  <a:pt x="6990019" y="6634163"/>
                </a:lnTo>
                <a:lnTo>
                  <a:pt x="6990019"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9" name="Picture 18" descr="A cartoon of a person writing on a paper&#10;&#10;Description automatically generated">
            <a:extLst>
              <a:ext uri="{FF2B5EF4-FFF2-40B4-BE49-F238E27FC236}">
                <a16:creationId xmlns:a16="http://schemas.microsoft.com/office/drawing/2014/main" xmlns="" id="{42ABBB60-7236-D2B7-82FF-7D6A905B80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97786" y="5700943"/>
            <a:ext cx="4618714" cy="461871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A998"/>
        </a:solidFill>
        <a:effectLst/>
      </p:bgPr>
    </p:bg>
    <p:spTree>
      <p:nvGrpSpPr>
        <p:cNvPr id="1" name=""/>
        <p:cNvGrpSpPr/>
        <p:nvPr/>
      </p:nvGrpSpPr>
      <p:grpSpPr>
        <a:xfrm>
          <a:off x="0" y="0"/>
          <a:ext cx="0" cy="0"/>
          <a:chOff x="0" y="0"/>
          <a:chExt cx="0" cy="0"/>
        </a:xfrm>
      </p:grpSpPr>
      <p:sp>
        <p:nvSpPr>
          <p:cNvPr id="2" name="Freeform 2"/>
          <p:cNvSpPr/>
          <p:nvPr/>
        </p:nvSpPr>
        <p:spPr>
          <a:xfrm rot="-593008">
            <a:off x="-546091" y="119215"/>
            <a:ext cx="4033957" cy="1173515"/>
          </a:xfrm>
          <a:custGeom>
            <a:avLst/>
            <a:gdLst/>
            <a:ahLst/>
            <a:cxnLst/>
            <a:rect l="l" t="t" r="r" b="b"/>
            <a:pathLst>
              <a:path w="4033957" h="1173515">
                <a:moveTo>
                  <a:pt x="0" y="0"/>
                </a:moveTo>
                <a:lnTo>
                  <a:pt x="4033956" y="0"/>
                </a:lnTo>
                <a:lnTo>
                  <a:pt x="4033956" y="1173515"/>
                </a:lnTo>
                <a:lnTo>
                  <a:pt x="0" y="1173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2" name="Freeform 22"/>
          <p:cNvSpPr/>
          <p:nvPr/>
        </p:nvSpPr>
        <p:spPr>
          <a:xfrm rot="-525729">
            <a:off x="17104136" y="-9346"/>
            <a:ext cx="967781" cy="1224387"/>
          </a:xfrm>
          <a:custGeom>
            <a:avLst/>
            <a:gdLst/>
            <a:ahLst/>
            <a:cxnLst/>
            <a:rect l="l" t="t" r="r" b="b"/>
            <a:pathLst>
              <a:path w="2528188" h="3560828">
                <a:moveTo>
                  <a:pt x="0" y="0"/>
                </a:moveTo>
                <a:lnTo>
                  <a:pt x="2528188" y="0"/>
                </a:lnTo>
                <a:lnTo>
                  <a:pt x="2528188" y="3560828"/>
                </a:lnTo>
                <a:lnTo>
                  <a:pt x="0" y="35608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3" name="Group 5">
            <a:extLst>
              <a:ext uri="{FF2B5EF4-FFF2-40B4-BE49-F238E27FC236}">
                <a16:creationId xmlns:a16="http://schemas.microsoft.com/office/drawing/2014/main" xmlns="" id="{6BFC2A01-0C8A-9095-1D84-BA35533D54F6}"/>
              </a:ext>
            </a:extLst>
          </p:cNvPr>
          <p:cNvGrpSpPr/>
          <p:nvPr/>
        </p:nvGrpSpPr>
        <p:grpSpPr>
          <a:xfrm>
            <a:off x="9126521" y="1257300"/>
            <a:ext cx="8417896" cy="8001000"/>
            <a:chOff x="0" y="0"/>
            <a:chExt cx="2654833" cy="2524901"/>
          </a:xfrm>
        </p:grpSpPr>
        <p:sp>
          <p:nvSpPr>
            <p:cNvPr id="14" name="Freeform 6">
              <a:extLst>
                <a:ext uri="{FF2B5EF4-FFF2-40B4-BE49-F238E27FC236}">
                  <a16:creationId xmlns:a16="http://schemas.microsoft.com/office/drawing/2014/main" xmlns="" id="{C687F2E4-6237-03AB-2968-57EC33017784}"/>
                </a:ext>
              </a:extLst>
            </p:cNvPr>
            <p:cNvSpPr/>
            <p:nvPr/>
          </p:nvSpPr>
          <p:spPr>
            <a:xfrm>
              <a:off x="0" y="0"/>
              <a:ext cx="2654833" cy="2524901"/>
            </a:xfrm>
            <a:custGeom>
              <a:avLst/>
              <a:gdLst/>
              <a:ahLst/>
              <a:cxnLst/>
              <a:rect l="l" t="t" r="r" b="b"/>
              <a:pathLst>
                <a:path w="2654833" h="2524901">
                  <a:moveTo>
                    <a:pt x="46905" y="0"/>
                  </a:moveTo>
                  <a:lnTo>
                    <a:pt x="2607928" y="0"/>
                  </a:lnTo>
                  <a:cubicBezTo>
                    <a:pt x="2620368" y="0"/>
                    <a:pt x="2632299" y="4942"/>
                    <a:pt x="2641095" y="13738"/>
                  </a:cubicBezTo>
                  <a:cubicBezTo>
                    <a:pt x="2649891" y="22534"/>
                    <a:pt x="2654833" y="34465"/>
                    <a:pt x="2654833" y="46905"/>
                  </a:cubicBezTo>
                  <a:lnTo>
                    <a:pt x="2654833" y="2477997"/>
                  </a:lnTo>
                  <a:cubicBezTo>
                    <a:pt x="2654833" y="2490436"/>
                    <a:pt x="2649891" y="2502367"/>
                    <a:pt x="2641095" y="2511163"/>
                  </a:cubicBezTo>
                  <a:cubicBezTo>
                    <a:pt x="2632299" y="2519959"/>
                    <a:pt x="2620368" y="2524901"/>
                    <a:pt x="2607928" y="2524901"/>
                  </a:cubicBezTo>
                  <a:lnTo>
                    <a:pt x="46905" y="2524901"/>
                  </a:lnTo>
                  <a:cubicBezTo>
                    <a:pt x="34465" y="2524901"/>
                    <a:pt x="22534" y="2519959"/>
                    <a:pt x="13738" y="2511163"/>
                  </a:cubicBezTo>
                  <a:cubicBezTo>
                    <a:pt x="4942" y="2502367"/>
                    <a:pt x="0" y="2490436"/>
                    <a:pt x="0" y="2477997"/>
                  </a:cubicBezTo>
                  <a:lnTo>
                    <a:pt x="0" y="46905"/>
                  </a:lnTo>
                  <a:cubicBezTo>
                    <a:pt x="0" y="34465"/>
                    <a:pt x="4942" y="22534"/>
                    <a:pt x="13738" y="13738"/>
                  </a:cubicBezTo>
                  <a:cubicBezTo>
                    <a:pt x="22534" y="4942"/>
                    <a:pt x="34465" y="0"/>
                    <a:pt x="46905" y="0"/>
                  </a:cubicBezTo>
                  <a:close/>
                </a:path>
              </a:pathLst>
            </a:custGeom>
            <a:solidFill>
              <a:schemeClr val="bg1"/>
            </a:solidFill>
            <a:ln w="38100" cap="rnd">
              <a:solidFill>
                <a:srgbClr val="DE7784"/>
              </a:solidFill>
              <a:prstDash val="lgDash"/>
              <a:round/>
            </a:ln>
          </p:spPr>
          <p:txBody>
            <a:bodyPr/>
            <a:lstStyle/>
            <a:p>
              <a:endParaRPr lang="en-US">
                <a:latin typeface="Arial" panose="020B0604020202020204" pitchFamily="34" charset="0"/>
                <a:cs typeface="Arial" panose="020B0604020202020204" pitchFamily="34" charset="0"/>
              </a:endParaRPr>
            </a:p>
          </p:txBody>
        </p:sp>
        <p:sp>
          <p:nvSpPr>
            <p:cNvPr id="15" name="TextBox 7">
              <a:extLst>
                <a:ext uri="{FF2B5EF4-FFF2-40B4-BE49-F238E27FC236}">
                  <a16:creationId xmlns:a16="http://schemas.microsoft.com/office/drawing/2014/main" xmlns="" id="{8FBFBBA4-0DB7-2B4E-EA07-F3B79E1BA9C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xmlns="" id="{3BE566A7-7F80-D2E5-BC0A-A83C390B6390}"/>
              </a:ext>
            </a:extLst>
          </p:cNvPr>
          <p:cNvGrpSpPr/>
          <p:nvPr/>
        </p:nvGrpSpPr>
        <p:grpSpPr>
          <a:xfrm>
            <a:off x="1118269" y="2171183"/>
            <a:ext cx="7187576" cy="1666277"/>
            <a:chOff x="549903" y="2019300"/>
            <a:chExt cx="7187576" cy="1666277"/>
          </a:xfrm>
        </p:grpSpPr>
        <p:sp>
          <p:nvSpPr>
            <p:cNvPr id="18" name="Freeform 9">
              <a:extLst>
                <a:ext uri="{FF2B5EF4-FFF2-40B4-BE49-F238E27FC236}">
                  <a16:creationId xmlns:a16="http://schemas.microsoft.com/office/drawing/2014/main" xmlns="" id="{3B8B0D0E-EF44-223D-FE4C-67C2AB8D85A4}"/>
                </a:ext>
              </a:extLst>
            </p:cNvPr>
            <p:cNvSpPr/>
            <p:nvPr/>
          </p:nvSpPr>
          <p:spPr>
            <a:xfrm>
              <a:off x="743583" y="2019300"/>
              <a:ext cx="6800217" cy="1666277"/>
            </a:xfrm>
            <a:custGeom>
              <a:avLst/>
              <a:gdLst/>
              <a:ahLst/>
              <a:cxnLst/>
              <a:rect l="l" t="t" r="r" b="b"/>
              <a:pathLst>
                <a:path w="2586251" h="525510">
                  <a:moveTo>
                    <a:pt x="48148" y="0"/>
                  </a:moveTo>
                  <a:lnTo>
                    <a:pt x="2538103" y="0"/>
                  </a:lnTo>
                  <a:cubicBezTo>
                    <a:pt x="2564695" y="0"/>
                    <a:pt x="2586251" y="21557"/>
                    <a:pt x="2586251" y="48148"/>
                  </a:cubicBezTo>
                  <a:lnTo>
                    <a:pt x="2586251" y="477361"/>
                  </a:lnTo>
                  <a:cubicBezTo>
                    <a:pt x="2586251" y="490131"/>
                    <a:pt x="2581179" y="502378"/>
                    <a:pt x="2572149" y="511407"/>
                  </a:cubicBezTo>
                  <a:cubicBezTo>
                    <a:pt x="2563120" y="520437"/>
                    <a:pt x="2550873" y="525510"/>
                    <a:pt x="2538103" y="525510"/>
                  </a:cubicBezTo>
                  <a:lnTo>
                    <a:pt x="48148" y="525510"/>
                  </a:lnTo>
                  <a:cubicBezTo>
                    <a:pt x="21557" y="525510"/>
                    <a:pt x="0" y="503953"/>
                    <a:pt x="0" y="477361"/>
                  </a:cubicBezTo>
                  <a:lnTo>
                    <a:pt x="0" y="48148"/>
                  </a:lnTo>
                  <a:cubicBezTo>
                    <a:pt x="0" y="21557"/>
                    <a:pt x="21557" y="0"/>
                    <a:pt x="48148" y="0"/>
                  </a:cubicBezTo>
                  <a:close/>
                </a:path>
              </a:pathLst>
            </a:custGeom>
            <a:solidFill>
              <a:schemeClr val="accent5">
                <a:lumMod val="75000"/>
              </a:schemeClr>
            </a:solidFill>
            <a:ln w="38100" cap="rnd">
              <a:solidFill>
                <a:schemeClr val="bg1"/>
              </a:solidFill>
              <a:prstDash val="lgDash"/>
              <a:round/>
            </a:ln>
          </p:spPr>
          <p:txBody>
            <a:bodyPr/>
            <a:lstStyle/>
            <a:p>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CD86F616-D039-C9E5-AABA-172EF178150E}"/>
                </a:ext>
              </a:extLst>
            </p:cNvPr>
            <p:cNvSpPr txBox="1"/>
            <p:nvPr/>
          </p:nvSpPr>
          <p:spPr>
            <a:xfrm>
              <a:off x="549903" y="2421551"/>
              <a:ext cx="7187576" cy="861774"/>
            </a:xfrm>
            <a:prstGeom prst="rect">
              <a:avLst/>
            </a:prstGeom>
            <a:noFill/>
          </p:spPr>
          <p:txBody>
            <a:bodyPr wrap="square">
              <a:spAutoFit/>
            </a:bodyPr>
            <a:lstStyle/>
            <a:p>
              <a:pPr marL="0" marR="0" algn="ctr">
                <a:spcBef>
                  <a:spcPts val="0"/>
                </a:spcBef>
                <a:spcAft>
                  <a:spcPts val="0"/>
                </a:spcAft>
              </a:pPr>
              <a:r>
                <a:rPr lang="en-US" sz="5000" b="1">
                  <a:solidFill>
                    <a:schemeClr val="bg1"/>
                  </a:solidFill>
                  <a:latin typeface="Arial" panose="020B0604020202020204" pitchFamily="34" charset="0"/>
                  <a:ea typeface="Calibri" panose="020F0502020204030204" pitchFamily="34" charset="0"/>
                  <a:cs typeface="Arial" panose="020B0604020202020204" pitchFamily="34" charset="0"/>
                </a:rPr>
                <a:t>CÂU HỎI MỞ RỘNG</a:t>
              </a:r>
              <a:endParaRPr lang="en-US" sz="5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xmlns="" id="{17460E5B-49FF-5EE5-F847-4B49551F003B}"/>
              </a:ext>
            </a:extLst>
          </p:cNvPr>
          <p:cNvSpPr txBox="1"/>
          <p:nvPr/>
        </p:nvSpPr>
        <p:spPr>
          <a:xfrm>
            <a:off x="9730270" y="2498679"/>
            <a:ext cx="7210398" cy="5518242"/>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4000">
                <a:latin typeface="Arial" panose="020B0604020202020204" pitchFamily="34" charset="0"/>
                <a:ea typeface="Calibri" panose="020F0502020204030204" pitchFamily="34" charset="0"/>
                <a:cs typeface="Arial" panose="020B0604020202020204" pitchFamily="34" charset="0"/>
              </a:rPr>
              <a:t>Theo em, l</a:t>
            </a:r>
            <a:r>
              <a:rPr lang="en-US" sz="4000">
                <a:latin typeface="Arial" panose="020B0604020202020204" pitchFamily="34" charset="0"/>
                <a:ea typeface="Calibri" panose="020F0502020204030204" pitchFamily="34" charset="0"/>
                <a:cs typeface="Arial" panose="020B0604020202020204" pitchFamily="34" charset="0"/>
              </a:rPr>
              <a:t>ời</a:t>
            </a:r>
            <a:r>
              <a:rPr lang="vi-VN" sz="4000">
                <a:latin typeface="Arial" panose="020B0604020202020204" pitchFamily="34" charset="0"/>
                <a:ea typeface="Calibri" panose="020F0502020204030204" pitchFamily="34" charset="0"/>
                <a:cs typeface="Arial" panose="020B0604020202020204" pitchFamily="34" charset="0"/>
              </a:rPr>
              <a:t> cảm ơn, lời chúc mừng sinh nhật... có quan trọng không? Vì sao? </a:t>
            </a:r>
            <a:endParaRPr lang="en-US" sz="4000">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vi-VN" sz="4000">
                <a:latin typeface="Arial" panose="020B0604020202020204" pitchFamily="34" charset="0"/>
                <a:ea typeface="Calibri" panose="020F0502020204030204" pitchFamily="34" charset="0"/>
                <a:cs typeface="Arial" panose="020B0604020202020204" pitchFamily="34" charset="0"/>
              </a:rPr>
              <a:t>Có cách nào để thể </a:t>
            </a:r>
            <a:r>
              <a:rPr lang="en-US" sz="4000">
                <a:latin typeface="Arial" panose="020B0604020202020204" pitchFamily="34" charset="0"/>
                <a:ea typeface="Calibri" panose="020F0502020204030204" pitchFamily="34" charset="0"/>
                <a:cs typeface="Arial" panose="020B0604020202020204" pitchFamily="34" charset="0"/>
              </a:rPr>
              <a:t>hiện </a:t>
            </a:r>
            <a:r>
              <a:rPr lang="vi-VN" sz="4000">
                <a:latin typeface="Arial" panose="020B0604020202020204" pitchFamily="34" charset="0"/>
                <a:ea typeface="Calibri" panose="020F0502020204030204" pitchFamily="34" charset="0"/>
                <a:cs typeface="Arial" panose="020B0604020202020204" pitchFamily="34" charset="0"/>
              </a:rPr>
              <a:t>điều quan trọng ấy khi viết thư điện tử?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10">
            <a:extLst>
              <a:ext uri="{FF2B5EF4-FFF2-40B4-BE49-F238E27FC236}">
                <a16:creationId xmlns:a16="http://schemas.microsoft.com/office/drawing/2014/main" xmlns="" id="{A6C0F83C-0BC0-5C03-5293-6C239A07EE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1356" y="4610100"/>
            <a:ext cx="5334000" cy="5456778"/>
          </a:xfrm>
          <a:prstGeom prst="rect">
            <a:avLst/>
          </a:prstGeom>
        </p:spPr>
      </p:pic>
      <p:pic>
        <p:nvPicPr>
          <p:cNvPr id="63" name="Picture 2">
            <a:extLst>
              <a:ext uri="{FF2B5EF4-FFF2-40B4-BE49-F238E27FC236}">
                <a16:creationId xmlns:a16="http://schemas.microsoft.com/office/drawing/2014/main" xmlns="" id="{0733B230-7043-CCFB-0237-46BB42E936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505968" y="8545130"/>
            <a:ext cx="2194481" cy="1667806"/>
          </a:xfrm>
          <a:prstGeom prst="rect">
            <a:avLst/>
          </a:prstGeom>
        </p:spPr>
      </p:pic>
    </p:spTree>
    <p:extLst>
      <p:ext uri="{BB962C8B-B14F-4D97-AF65-F5344CB8AC3E}">
        <p14:creationId xmlns:p14="http://schemas.microsoft.com/office/powerpoint/2010/main" val="24505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wipe(left)">
                                      <p:cBhvr>
                                        <p:cTn id="2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A998"/>
        </a:solidFill>
        <a:effectLst/>
      </p:bgPr>
    </p:bg>
    <p:spTree>
      <p:nvGrpSpPr>
        <p:cNvPr id="1" name=""/>
        <p:cNvGrpSpPr/>
        <p:nvPr/>
      </p:nvGrpSpPr>
      <p:grpSpPr>
        <a:xfrm>
          <a:off x="0" y="0"/>
          <a:ext cx="0" cy="0"/>
          <a:chOff x="0" y="0"/>
          <a:chExt cx="0" cy="0"/>
        </a:xfrm>
      </p:grpSpPr>
      <p:sp>
        <p:nvSpPr>
          <p:cNvPr id="6" name="Freeform 6"/>
          <p:cNvSpPr/>
          <p:nvPr/>
        </p:nvSpPr>
        <p:spPr>
          <a:xfrm rot="-5400000" flipH="1">
            <a:off x="573531" y="8515436"/>
            <a:ext cx="834137" cy="1831013"/>
          </a:xfrm>
          <a:custGeom>
            <a:avLst/>
            <a:gdLst/>
            <a:ahLst/>
            <a:cxnLst/>
            <a:rect l="l" t="t" r="r" b="b"/>
            <a:pathLst>
              <a:path w="3068723" h="4294650">
                <a:moveTo>
                  <a:pt x="3068722" y="0"/>
                </a:moveTo>
                <a:lnTo>
                  <a:pt x="0" y="0"/>
                </a:lnTo>
                <a:lnTo>
                  <a:pt x="0" y="4294650"/>
                </a:lnTo>
                <a:lnTo>
                  <a:pt x="3068722" y="4294650"/>
                </a:lnTo>
                <a:lnTo>
                  <a:pt x="306872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3">
            <a:extLst>
              <a:ext uri="{FF2B5EF4-FFF2-40B4-BE49-F238E27FC236}">
                <a16:creationId xmlns:a16="http://schemas.microsoft.com/office/drawing/2014/main" xmlns="" id="{F70E8523-FF8A-4310-5844-758167C7D6A2}"/>
              </a:ext>
            </a:extLst>
          </p:cNvPr>
          <p:cNvSpPr/>
          <p:nvPr/>
        </p:nvSpPr>
        <p:spPr>
          <a:xfrm>
            <a:off x="728328" y="1485900"/>
            <a:ext cx="16831346" cy="793729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xmlns="" id="{145066B2-88E1-EBD5-95E2-25E367D199CC}"/>
              </a:ext>
            </a:extLst>
          </p:cNvPr>
          <p:cNvSpPr/>
          <p:nvPr/>
        </p:nvSpPr>
        <p:spPr>
          <a:xfrm>
            <a:off x="430555" y="386057"/>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627D1FB-634A-5387-826B-236172092F24}"/>
              </a:ext>
            </a:extLst>
          </p:cNvPr>
          <p:cNvGrpSpPr/>
          <p:nvPr/>
        </p:nvGrpSpPr>
        <p:grpSpPr>
          <a:xfrm>
            <a:off x="5922964" y="863805"/>
            <a:ext cx="7276528" cy="1244189"/>
            <a:chOff x="5873060" y="1270945"/>
            <a:chExt cx="7276528" cy="1244189"/>
          </a:xfrm>
        </p:grpSpPr>
        <p:pic>
          <p:nvPicPr>
            <p:cNvPr id="7" name="Picture 9">
              <a:extLst>
                <a:ext uri="{FF2B5EF4-FFF2-40B4-BE49-F238E27FC236}">
                  <a16:creationId xmlns:a16="http://schemas.microsoft.com/office/drawing/2014/main" xmlns="" id="{121D1252-F09A-5BBF-C4AC-07931FF608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83946" y="1270945"/>
              <a:ext cx="6951410" cy="1244189"/>
            </a:xfrm>
            <a:prstGeom prst="rect">
              <a:avLst/>
            </a:prstGeom>
          </p:spPr>
        </p:pic>
        <p:sp>
          <p:nvSpPr>
            <p:cNvPr id="8" name="TextBox 7">
              <a:extLst>
                <a:ext uri="{FF2B5EF4-FFF2-40B4-BE49-F238E27FC236}">
                  <a16:creationId xmlns:a16="http://schemas.microsoft.com/office/drawing/2014/main" xmlns="" id="{26B7E488-9BFD-2778-9728-1475A0CBF492}"/>
                </a:ext>
              </a:extLst>
            </p:cNvPr>
            <p:cNvSpPr txBox="1"/>
            <p:nvPr/>
          </p:nvSpPr>
          <p:spPr>
            <a:xfrm>
              <a:off x="5873060" y="1420666"/>
              <a:ext cx="7276528" cy="923330"/>
            </a:xfrm>
            <a:prstGeom prst="rect">
              <a:avLst/>
            </a:prstGeom>
            <a:noFill/>
          </p:spPr>
          <p:txBody>
            <a:bodyPr wrap="square" rtlCol="0">
              <a:spAutoFit/>
            </a:bodyPr>
            <a:lstStyle/>
            <a:p>
              <a:pPr algn="ctr"/>
              <a:r>
                <a:rPr lang="en-US" sz="5400" b="1">
                  <a:solidFill>
                    <a:srgbClr val="C00000"/>
                  </a:solidFill>
                  <a:latin typeface="Arial" panose="020B0604020202020204" pitchFamily="34" charset="0"/>
                  <a:cs typeface="Arial" panose="020B0604020202020204" pitchFamily="34" charset="0"/>
                </a:rPr>
                <a:t>CÂU TRẢ LỜI</a:t>
              </a:r>
              <a:endParaRPr lang="en-US" sz="5400" b="1" dirty="0">
                <a:solidFill>
                  <a:srgbClr val="C0000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xmlns="" id="{C4B2E578-B448-84E6-44D4-FEA4535570EE}"/>
              </a:ext>
            </a:extLst>
          </p:cNvPr>
          <p:cNvSpPr txBox="1"/>
          <p:nvPr/>
        </p:nvSpPr>
        <p:spPr>
          <a:xfrm>
            <a:off x="6850690" y="2480115"/>
            <a:ext cx="10130725"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Lời cảm ơn, chúc mừng sinh nhật,… r</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ất quan trọng vì chúng thể hiện sự quan tâm, lòng biết ơn của em về những điều tốt đẹp mà người khác đã làm cho mình.</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Nên viết lời cảm ơn/ chúc mừng ngay trong chủ đề thư và trong phần nội dung chính của thư.</a:t>
            </a:r>
          </a:p>
        </p:txBody>
      </p:sp>
      <p:sp>
        <p:nvSpPr>
          <p:cNvPr id="5" name="Freeform 5"/>
          <p:cNvSpPr/>
          <p:nvPr/>
        </p:nvSpPr>
        <p:spPr>
          <a:xfrm rot="316735">
            <a:off x="16006032" y="1026498"/>
            <a:ext cx="2117277" cy="1214284"/>
          </a:xfrm>
          <a:custGeom>
            <a:avLst/>
            <a:gdLst/>
            <a:ahLst/>
            <a:cxnLst/>
            <a:rect l="l" t="t" r="r" b="b"/>
            <a:pathLst>
              <a:path w="6195945" h="5013083">
                <a:moveTo>
                  <a:pt x="0" y="0"/>
                </a:moveTo>
                <a:lnTo>
                  <a:pt x="6195946" y="0"/>
                </a:lnTo>
                <a:lnTo>
                  <a:pt x="6195946" y="5013083"/>
                </a:lnTo>
                <a:lnTo>
                  <a:pt x="0" y="50130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63E3A1D-A955-EB1E-134B-9B0ACDBB02C6}"/>
              </a:ext>
            </a:extLst>
          </p:cNvPr>
          <p:cNvGrpSpPr/>
          <p:nvPr/>
        </p:nvGrpSpPr>
        <p:grpSpPr>
          <a:xfrm>
            <a:off x="1561927" y="3527565"/>
            <a:ext cx="4762500" cy="3929489"/>
            <a:chOff x="1561927" y="3527565"/>
            <a:chExt cx="4762500" cy="3929489"/>
          </a:xfrm>
        </p:grpSpPr>
        <p:grpSp>
          <p:nvGrpSpPr>
            <p:cNvPr id="13" name="Group 8">
              <a:extLst>
                <a:ext uri="{FF2B5EF4-FFF2-40B4-BE49-F238E27FC236}">
                  <a16:creationId xmlns:a16="http://schemas.microsoft.com/office/drawing/2014/main" xmlns="" id="{2242E767-A777-3E57-B0D4-B2E66317E86B}"/>
                </a:ext>
              </a:extLst>
            </p:cNvPr>
            <p:cNvGrpSpPr/>
            <p:nvPr/>
          </p:nvGrpSpPr>
          <p:grpSpPr>
            <a:xfrm>
              <a:off x="1613924" y="3527565"/>
              <a:ext cx="4658507" cy="3853963"/>
              <a:chOff x="0" y="0"/>
              <a:chExt cx="1100661" cy="893945"/>
            </a:xfrm>
          </p:grpSpPr>
          <p:sp>
            <p:nvSpPr>
              <p:cNvPr id="15" name="Freeform 9">
                <a:extLst>
                  <a:ext uri="{FF2B5EF4-FFF2-40B4-BE49-F238E27FC236}">
                    <a16:creationId xmlns:a16="http://schemas.microsoft.com/office/drawing/2014/main" xmlns="" id="{93C51697-BD8A-BB13-63D3-27A0505D3054}"/>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8" name="TextBox 10">
                <a:extLst>
                  <a:ext uri="{FF2B5EF4-FFF2-40B4-BE49-F238E27FC236}">
                    <a16:creationId xmlns:a16="http://schemas.microsoft.com/office/drawing/2014/main" xmlns="" id="{B06B6D0A-EDDE-CB5F-ACD9-DE9146072557}"/>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25" name="Picture 24" descr="A cartoon of a child smiling&#10;&#10;Description automatically generated">
              <a:extLst>
                <a:ext uri="{FF2B5EF4-FFF2-40B4-BE49-F238E27FC236}">
                  <a16:creationId xmlns:a16="http://schemas.microsoft.com/office/drawing/2014/main" xmlns="" id="{EE582CFA-FC4A-20D4-8666-D3A5E971FFB0}"/>
                </a:ext>
              </a:extLst>
            </p:cNvPr>
            <p:cNvPicPr>
              <a:picLocks noChangeAspect="1"/>
            </p:cNvPicPr>
            <p:nvPr/>
          </p:nvPicPr>
          <p:blipFill rotWithShape="1">
            <a:blip r:embed="rId10">
              <a:extLst>
                <a:ext uri="{28A0092B-C50C-407E-A947-70E740481C1C}">
                  <a14:useLocalDpi xmlns:a14="http://schemas.microsoft.com/office/drawing/2010/main" val="0"/>
                </a:ext>
              </a:extLst>
            </a:blip>
            <a:srcRect t="7137" b="10354"/>
            <a:stretch/>
          </p:blipFill>
          <p:spPr>
            <a:xfrm>
              <a:off x="1561927" y="3527565"/>
              <a:ext cx="4762500" cy="3929489"/>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728</Words>
  <Application>Microsoft Office PowerPoint</Application>
  <PresentationFormat>Custom</PresentationFormat>
  <Paragraphs>65</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Colorful Pastel Ice Breaker Class Activity Show And Tell Education Presentation</dc:title>
  <dc:creator>Linh Phan</dc:creator>
  <cp:lastModifiedBy>A</cp:lastModifiedBy>
  <cp:revision>8</cp:revision>
  <dcterms:created xsi:type="dcterms:W3CDTF">2006-08-16T00:00:00Z</dcterms:created>
  <dcterms:modified xsi:type="dcterms:W3CDTF">2024-04-30T14:52:25Z</dcterms:modified>
  <dc:identifier>DAFoITduzZU</dc:identifier>
</cp:coreProperties>
</file>