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91" r:id="rId4"/>
    <p:sldId id="257" r:id="rId5"/>
    <p:sldId id="294" r:id="rId6"/>
    <p:sldId id="295" r:id="rId7"/>
    <p:sldId id="296" r:id="rId8"/>
    <p:sldId id="297" r:id="rId9"/>
    <p:sldId id="298" r:id="rId10"/>
    <p:sldId id="299" r:id="rId11"/>
    <p:sldId id="292" r:id="rId12"/>
    <p:sldId id="265" r:id="rId13"/>
    <p:sldId id="266" r:id="rId14"/>
    <p:sldId id="269" r:id="rId15"/>
    <p:sldId id="264" r:id="rId16"/>
    <p:sldId id="260" r:id="rId17"/>
    <p:sldId id="267" r:id="rId18"/>
    <p:sldId id="300" r:id="rId19"/>
    <p:sldId id="275" r:id="rId20"/>
    <p:sldId id="268" r:id="rId21"/>
    <p:sldId id="270" r:id="rId22"/>
    <p:sldId id="272" r:id="rId23"/>
    <p:sldId id="288" r:id="rId24"/>
    <p:sldId id="301" r:id="rId25"/>
    <p:sldId id="302" r:id="rId26"/>
    <p:sldId id="303" r:id="rId27"/>
    <p:sldId id="289" r:id="rId28"/>
  </p:sldIdLst>
  <p:sldSz cx="18288000" cy="10287000"/>
  <p:notesSz cx="6858000" cy="9144000"/>
  <p:embeddedFontLst>
    <p:embeddedFont>
      <p:font typeface="Calibri"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F7DD"/>
    <a:srgbClr val="F3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17.sv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5.svg"/><Relationship Id="rId7" Type="http://schemas.openxmlformats.org/officeDocument/2006/relationships/image" Target="../media/image3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1.svg"/><Relationship Id="rId5" Type="http://schemas.openxmlformats.org/officeDocument/2006/relationships/image" Target="../media/image4.sv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39.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35.sv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svg"/><Relationship Id="rId7" Type="http://schemas.openxmlformats.org/officeDocument/2006/relationships/image" Target="../media/image49.sv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51.sv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2.svg"/><Relationship Id="rId7" Type="http://schemas.openxmlformats.org/officeDocument/2006/relationships/image" Target="../media/image5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sv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svg"/><Relationship Id="rId7" Type="http://schemas.openxmlformats.org/officeDocument/2006/relationships/image" Target="../media/image61.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9.svg"/><Relationship Id="rId10" Type="http://schemas.openxmlformats.org/officeDocument/2006/relationships/image" Target="../media/image2.svg"/><Relationship Id="rId4" Type="http://schemas.openxmlformats.org/officeDocument/2006/relationships/image" Target="../media/image35.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3.svg"/><Relationship Id="rId7" Type="http://schemas.openxmlformats.org/officeDocument/2006/relationships/image" Target="../media/image45.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35.sv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svg"/><Relationship Id="rId7" Type="http://schemas.openxmlformats.org/officeDocument/2006/relationships/image" Target="../media/image6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17.sv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4.pn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51.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69.sv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9.svg"/><Relationship Id="rId3" Type="http://schemas.openxmlformats.org/officeDocument/2006/relationships/image" Target="../media/image71.svg"/><Relationship Id="rId7" Type="http://schemas.openxmlformats.org/officeDocument/2006/relationships/image" Target="../media/image75.svg"/><Relationship Id="rId12"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77.svg"/><Relationship Id="rId5" Type="http://schemas.openxmlformats.org/officeDocument/2006/relationships/image" Target="../media/image73.svg"/><Relationship Id="rId10" Type="http://schemas.openxmlformats.org/officeDocument/2006/relationships/image" Target="../media/image46.png"/><Relationship Id="rId4" Type="http://schemas.openxmlformats.org/officeDocument/2006/relationships/image" Target="../media/image44.png"/><Relationship Id="rId9" Type="http://schemas.openxmlformats.org/officeDocument/2006/relationships/image" Target="../media/image10.svg"/></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7.svg"/><Relationship Id="rId10"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7.svg"/><Relationship Id="rId10"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7.svg"/><Relationship Id="rId10"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17.svg"/><Relationship Id="rId10" Type="http://schemas.openxmlformats.org/officeDocument/2006/relationships/image" Target="../media/image49.png"/><Relationship Id="rId4" Type="http://schemas.openxmlformats.org/officeDocument/2006/relationships/image" Target="../media/image9.png"/><Relationship Id="rId9" Type="http://schemas.openxmlformats.org/officeDocument/2006/relationships/image" Target="../media/image26.sv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9.svg"/><Relationship Id="rId12" Type="http://schemas.openxmlformats.org/officeDocument/2006/relationships/image" Target="../media/image2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17.svg"/><Relationship Id="rId10" Type="http://schemas.openxmlformats.org/officeDocument/2006/relationships/image" Target="../media/image12.jpeg"/><Relationship Id="rId4" Type="http://schemas.openxmlformats.org/officeDocument/2006/relationships/image" Target="../media/image9.png"/><Relationship Id="rId9" Type="http://schemas.openxmlformats.org/officeDocument/2006/relationships/image" Target="../media/image21.sv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7.png"/><Relationship Id="rId3" Type="http://schemas.openxmlformats.org/officeDocument/2006/relationships/image" Target="../media/image4.svg"/><Relationship Id="rId7" Type="http://schemas.openxmlformats.org/officeDocument/2006/relationships/image" Target="../media/image19.svg"/><Relationship Id="rId12" Type="http://schemas.openxmlformats.org/officeDocument/2006/relationships/image" Target="../media/image16.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6.svg"/><Relationship Id="rId5" Type="http://schemas.openxmlformats.org/officeDocument/2006/relationships/image" Target="../media/image17.sv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10" Type="http://schemas.openxmlformats.org/officeDocument/2006/relationships/image" Target="../media/image18.jpeg"/><Relationship Id="rId4" Type="http://schemas.openxmlformats.org/officeDocument/2006/relationships/image" Target="../media/image9.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19.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7.svg"/><Relationship Id="rId10" Type="http://schemas.openxmlformats.org/officeDocument/2006/relationships/image" Target="../media/image20.jpeg"/><Relationship Id="rId4" Type="http://schemas.openxmlformats.org/officeDocument/2006/relationships/image" Target="../media/image9.png"/><Relationship Id="rId9"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01939" y="7800166"/>
            <a:ext cx="955721" cy="2419547"/>
          </a:xfrm>
          <a:custGeom>
            <a:avLst/>
            <a:gdLst/>
            <a:ahLst/>
            <a:cxnLst/>
            <a:rect l="l" t="t" r="r" b="b"/>
            <a:pathLst>
              <a:path w="955721" h="2419547">
                <a:moveTo>
                  <a:pt x="0" y="0"/>
                </a:moveTo>
                <a:lnTo>
                  <a:pt x="955721" y="0"/>
                </a:lnTo>
                <a:lnTo>
                  <a:pt x="955721" y="2419546"/>
                </a:lnTo>
                <a:lnTo>
                  <a:pt x="0" y="2419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883259">
            <a:off x="-61384" y="50403"/>
            <a:ext cx="1309021" cy="2057400"/>
          </a:xfrm>
          <a:custGeom>
            <a:avLst/>
            <a:gdLst/>
            <a:ahLst/>
            <a:cxnLst/>
            <a:rect l="l" t="t" r="r" b="b"/>
            <a:pathLst>
              <a:path w="1309021" h="2057400">
                <a:moveTo>
                  <a:pt x="0" y="0"/>
                </a:moveTo>
                <a:lnTo>
                  <a:pt x="1309021" y="0"/>
                </a:lnTo>
                <a:lnTo>
                  <a:pt x="1309021"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6357435" y="-228"/>
            <a:ext cx="1800225" cy="461088"/>
          </a:xfrm>
          <a:custGeom>
            <a:avLst/>
            <a:gdLst/>
            <a:ahLst/>
            <a:cxnLst/>
            <a:rect l="l" t="t" r="r" b="b"/>
            <a:pathLst>
              <a:path w="1800225" h="461088">
                <a:moveTo>
                  <a:pt x="0" y="0"/>
                </a:moveTo>
                <a:lnTo>
                  <a:pt x="1800225" y="0"/>
                </a:lnTo>
                <a:lnTo>
                  <a:pt x="1800225" y="461088"/>
                </a:lnTo>
                <a:lnTo>
                  <a:pt x="0" y="4610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30340" y="9009940"/>
            <a:ext cx="925574" cy="1106815"/>
          </a:xfrm>
          <a:custGeom>
            <a:avLst/>
            <a:gdLst/>
            <a:ahLst/>
            <a:cxnLst/>
            <a:rect l="l" t="t" r="r" b="b"/>
            <a:pathLst>
              <a:path w="925574" h="1106815">
                <a:moveTo>
                  <a:pt x="0" y="0"/>
                </a:moveTo>
                <a:lnTo>
                  <a:pt x="925575" y="0"/>
                </a:lnTo>
                <a:lnTo>
                  <a:pt x="925575" y="1106816"/>
                </a:lnTo>
                <a:lnTo>
                  <a:pt x="0" y="11068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xmlns="" id="{03845CED-AB97-AA5B-3959-3C06BCBD92FF}"/>
              </a:ext>
            </a:extLst>
          </p:cNvPr>
          <p:cNvSpPr txBox="1"/>
          <p:nvPr/>
        </p:nvSpPr>
        <p:spPr>
          <a:xfrm>
            <a:off x="647700" y="3540849"/>
            <a:ext cx="16992599" cy="3205301"/>
          </a:xfrm>
          <a:prstGeom prst="rect">
            <a:avLst/>
          </a:prstGeom>
        </p:spPr>
        <p:txBody>
          <a:bodyPr wrap="square" lIns="0" tIns="0" rIns="0" bIns="0" rtlCol="0" anchor="t">
            <a:spAutoFit/>
          </a:bodyPr>
          <a:lstStyle/>
          <a:p>
            <a:pPr algn="ctr">
              <a:lnSpc>
                <a:spcPct val="150000"/>
              </a:lnSpc>
            </a:pPr>
            <a:r>
              <a:rPr lang="en-US" sz="7400" b="1">
                <a:latin typeface="Arial" panose="020B0604020202020204" pitchFamily="34" charset="0"/>
                <a:cs typeface="Arial" panose="020B0604020202020204" pitchFamily="34" charset="0"/>
              </a:rPr>
              <a:t>NHIỆT LIỆT CHÀO </a:t>
            </a:r>
            <a:r>
              <a:rPr lang="en-US" sz="7400" b="1" dirty="0">
                <a:latin typeface="Arial" panose="020B0604020202020204" pitchFamily="34" charset="0"/>
                <a:cs typeface="Arial" panose="020B0604020202020204" pitchFamily="34" charset="0"/>
              </a:rPr>
              <a:t>MỪNG CÁC EM ĐẾN </a:t>
            </a:r>
            <a:r>
              <a:rPr lang="en-US" sz="7400" b="1">
                <a:latin typeface="Arial" panose="020B0604020202020204" pitchFamily="34" charset="0"/>
                <a:cs typeface="Arial" panose="020B0604020202020204" pitchFamily="34" charset="0"/>
              </a:rPr>
              <a:t>VỚI BÀI HỌC HÔM NAY!</a:t>
            </a:r>
            <a:endParaRPr lang="en-US" sz="7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a:extLst>
              <a:ext uri="{FF2B5EF4-FFF2-40B4-BE49-F238E27FC236}">
                <a16:creationId xmlns:a16="http://schemas.microsoft.com/office/drawing/2014/main" xmlns="" id="{F90C474B-5F96-5A33-3D97-5C10A29B7BEC}"/>
              </a:ext>
            </a:extLst>
          </p:cNvPr>
          <p:cNvGrpSpPr/>
          <p:nvPr/>
        </p:nvGrpSpPr>
        <p:grpSpPr>
          <a:xfrm>
            <a:off x="3026749" y="0"/>
            <a:ext cx="12137051" cy="1562100"/>
            <a:chOff x="2787096" y="809323"/>
            <a:chExt cx="12137051" cy="1562100"/>
          </a:xfrm>
        </p:grpSpPr>
        <p:sp>
          <p:nvSpPr>
            <p:cNvPr id="5" name="Freeform 3">
              <a:extLst>
                <a:ext uri="{FF2B5EF4-FFF2-40B4-BE49-F238E27FC236}">
                  <a16:creationId xmlns:a16="http://schemas.microsoft.com/office/drawing/2014/main" xmlns="" id="{D850B9CD-528C-832F-5514-62DB4F0AE735}"/>
                </a:ext>
              </a:extLst>
            </p:cNvPr>
            <p:cNvSpPr/>
            <p:nvPr/>
          </p:nvSpPr>
          <p:spPr>
            <a:xfrm>
              <a:off x="2787096" y="809323"/>
              <a:ext cx="12137051"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75F252F4-09D3-CED4-B85D-C303152F3AF1}"/>
                </a:ext>
              </a:extLst>
            </p:cNvPr>
            <p:cNvSpPr txBox="1"/>
            <p:nvPr/>
          </p:nvSpPr>
          <p:spPr>
            <a:xfrm>
              <a:off x="3293021" y="1245483"/>
              <a:ext cx="11125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Ví dụ minh họa về các nhiệm vụ ở mỗi ga</a:t>
              </a:r>
              <a:endParaRPr kumimoji="0" lang="en-US" sz="42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2" name="Freeform 3">
            <a:extLst>
              <a:ext uri="{FF2B5EF4-FFF2-40B4-BE49-F238E27FC236}">
                <a16:creationId xmlns:a16="http://schemas.microsoft.com/office/drawing/2014/main" xmlns="" id="{ACF36AEB-84C9-E0D4-CB39-EDD28FFA5A72}"/>
              </a:ext>
            </a:extLst>
          </p:cNvPr>
          <p:cNvSpPr/>
          <p:nvPr/>
        </p:nvSpPr>
        <p:spPr>
          <a:xfrm>
            <a:off x="17145000" y="9105900"/>
            <a:ext cx="1228164" cy="1181099"/>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Cloud 17">
            <a:extLst>
              <a:ext uri="{FF2B5EF4-FFF2-40B4-BE49-F238E27FC236}">
                <a16:creationId xmlns:a16="http://schemas.microsoft.com/office/drawing/2014/main" xmlns="" id="{BD2D9099-3A02-B9F1-68A6-91DDE052C0B1}"/>
              </a:ext>
            </a:extLst>
          </p:cNvPr>
          <p:cNvSpPr/>
          <p:nvPr/>
        </p:nvSpPr>
        <p:spPr>
          <a:xfrm>
            <a:off x="1455164" y="2148297"/>
            <a:ext cx="7543800" cy="3200400"/>
          </a:xfrm>
          <a:prstGeom prst="cloud">
            <a:avLst/>
          </a:prstGeom>
          <a:solidFill>
            <a:srgbClr val="FFF7DD"/>
          </a:solidFill>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Ga “Trải nghiệm nghề truyền thống”</a:t>
            </a:r>
            <a:endParaRPr lang="en-US" sz="4000" b="1" i="1" dirty="0">
              <a:solidFill>
                <a:schemeClr val="tx1"/>
              </a:solidFill>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xmlns="" id="{A07AFC47-9A3B-B7BC-EB17-BD828129ECD8}"/>
              </a:ext>
            </a:extLst>
          </p:cNvPr>
          <p:cNvSpPr/>
          <p:nvPr/>
        </p:nvSpPr>
        <p:spPr>
          <a:xfrm>
            <a:off x="9715759" y="2781300"/>
            <a:ext cx="7728857" cy="6321061"/>
          </a:xfrm>
          <a:prstGeom prst="roundRect">
            <a:avLst>
              <a:gd name="adj" fmla="val 10011"/>
            </a:avLst>
          </a:prstGeom>
          <a:solidFill>
            <a:srgbClr val="F3F9FB"/>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vi-VN" sz="4000">
                <a:cs typeface="Arial" panose="020B0604020202020204" pitchFamily="34" charset="0"/>
              </a:rPr>
              <a:t>Người giữ ga hô tên làng, đoàn tàu nói xem đó là làng làm nghề gì ở địa phương (hoặc một câu đố khác liên quan).</a:t>
            </a:r>
            <a:endParaRPr lang="en-US" sz="4000"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82488DC8-84FF-4DCC-7BE9-AF16915A33EC}"/>
              </a:ext>
            </a:extLst>
          </p:cNvPr>
          <p:cNvGrpSpPr/>
          <p:nvPr/>
        </p:nvGrpSpPr>
        <p:grpSpPr>
          <a:xfrm>
            <a:off x="2667000" y="5602776"/>
            <a:ext cx="5778844" cy="3998110"/>
            <a:chOff x="2667000" y="5602776"/>
            <a:chExt cx="5778844" cy="3998110"/>
          </a:xfrm>
        </p:grpSpPr>
        <p:pic>
          <p:nvPicPr>
            <p:cNvPr id="4098" name="Picture 2" descr="Phát triển vùng nguyên liệu cho làng nghề tại &quot;đất trăm nghề&quot; - DNTT online">
              <a:extLst>
                <a:ext uri="{FF2B5EF4-FFF2-40B4-BE49-F238E27FC236}">
                  <a16:creationId xmlns:a16="http://schemas.microsoft.com/office/drawing/2014/main" xmlns="" id="{049EA2D2-2C23-043A-920B-57D091D5D45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7000" y="5934894"/>
              <a:ext cx="5500687" cy="3665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 name="Picture 2" descr="Push pin ">
              <a:extLst>
                <a:ext uri="{FF2B5EF4-FFF2-40B4-BE49-F238E27FC236}">
                  <a16:creationId xmlns:a16="http://schemas.microsoft.com/office/drawing/2014/main" xmlns="" id="{FE24CFEF-E095-A97C-0AC1-0A7F2DCD8DD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668026">
              <a:off x="7767735" y="5602776"/>
              <a:ext cx="678109" cy="678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089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outVertical)">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957787">
            <a:off x="16659189" y="-5251"/>
            <a:ext cx="1726622" cy="1825428"/>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xmlns="" id="{4147E647-3596-0534-B889-AAEB9400B957}"/>
              </a:ext>
            </a:extLst>
          </p:cNvPr>
          <p:cNvSpPr/>
          <p:nvPr/>
        </p:nvSpPr>
        <p:spPr>
          <a:xfrm>
            <a:off x="838199" y="2015037"/>
            <a:ext cx="16611600" cy="7916554"/>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1328C06D-4F89-7FC0-1C49-CCA390E2F9DB}"/>
              </a:ext>
            </a:extLst>
          </p:cNvPr>
          <p:cNvGrpSpPr/>
          <p:nvPr/>
        </p:nvGrpSpPr>
        <p:grpSpPr>
          <a:xfrm>
            <a:off x="5981700" y="-1"/>
            <a:ext cx="6324600" cy="1551579"/>
            <a:chOff x="5715000" y="28591"/>
            <a:chExt cx="6324600" cy="1535180"/>
          </a:xfrm>
        </p:grpSpPr>
        <p:sp>
          <p:nvSpPr>
            <p:cNvPr id="19" name="Round Same Side Corner Rectangle 11">
              <a:extLst>
                <a:ext uri="{FF2B5EF4-FFF2-40B4-BE49-F238E27FC236}">
                  <a16:creationId xmlns:a16="http://schemas.microsoft.com/office/drawing/2014/main" xmlns="" id="{D1BD2505-E3FD-7F2E-0757-077C74CFC34C}"/>
                </a:ext>
              </a:extLst>
            </p:cNvPr>
            <p:cNvSpPr/>
            <p:nvPr/>
          </p:nvSpPr>
          <p:spPr>
            <a:xfrm flipV="1">
              <a:off x="5715000" y="28591"/>
              <a:ext cx="6324600" cy="1535180"/>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F98C5EA4-45B0-8516-5DBB-A0DD08A34D97}"/>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7" name="Freeform 7"/>
          <p:cNvSpPr/>
          <p:nvPr/>
        </p:nvSpPr>
        <p:spPr>
          <a:xfrm>
            <a:off x="16303301" y="9625449"/>
            <a:ext cx="2019299" cy="685801"/>
          </a:xfrm>
          <a:custGeom>
            <a:avLst/>
            <a:gdLst/>
            <a:ahLst/>
            <a:cxnLst/>
            <a:rect l="l" t="t" r="r" b="b"/>
            <a:pathLst>
              <a:path w="3061603" h="1002675">
                <a:moveTo>
                  <a:pt x="0" y="0"/>
                </a:moveTo>
                <a:lnTo>
                  <a:pt x="3061603" y="0"/>
                </a:lnTo>
                <a:lnTo>
                  <a:pt x="3061603" y="1002676"/>
                </a:lnTo>
                <a:lnTo>
                  <a:pt x="0" y="10026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96971">
            <a:off x="177498" y="49848"/>
            <a:ext cx="756094" cy="2057400"/>
          </a:xfrm>
          <a:custGeom>
            <a:avLst/>
            <a:gdLst/>
            <a:ahLst/>
            <a:cxnLst/>
            <a:rect l="l" t="t" r="r" b="b"/>
            <a:pathLst>
              <a:path w="756094" h="2057400">
                <a:moveTo>
                  <a:pt x="0" y="0"/>
                </a:moveTo>
                <a:lnTo>
                  <a:pt x="756094" y="0"/>
                </a:lnTo>
                <a:lnTo>
                  <a:pt x="75609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xmlns="" id="{1A034AD0-0F7E-4B2A-FD04-82BC5508FD87}"/>
              </a:ext>
            </a:extLst>
          </p:cNvPr>
          <p:cNvSpPr txBox="1"/>
          <p:nvPr/>
        </p:nvSpPr>
        <p:spPr>
          <a:xfrm>
            <a:off x="1333502" y="2238990"/>
            <a:ext cx="9105898" cy="7468648"/>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600" b="1">
                <a:solidFill>
                  <a:srgbClr val="C00000"/>
                </a:solidFill>
                <a:latin typeface="Arial" panose="020B0604020202020204" pitchFamily="34" charset="0"/>
                <a:ea typeface="Calibri" panose="020F0502020204030204" pitchFamily="34" charset="0"/>
                <a:cs typeface="Arial" panose="020B0604020202020204" pitchFamily="34" charset="0"/>
              </a:rPr>
              <a:t>Hướng dẫn chơi: </a:t>
            </a:r>
          </a:p>
          <a:p>
            <a:pPr marL="571500" indent="-571500" algn="just">
              <a:lnSpc>
                <a:spcPct val="150000"/>
              </a:lnSpc>
              <a:buClr>
                <a:schemeClr val="tx1"/>
              </a:buClr>
              <a:buFont typeface="Courier New" panose="02070309020205020404" pitchFamily="49" charset="0"/>
              <a:buChar char="o"/>
            </a:pP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Lưu ý</a:t>
            </a: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Những người tham gia đoàn tàu được thảo luận và nhắc nhau khi đoán, đưa ra câu trả lời.</a:t>
            </a:r>
          </a:p>
          <a:p>
            <a:pPr marL="571500" indent="-571500" algn="just">
              <a:lnSpc>
                <a:spcPct val="150000"/>
              </a:lnSpc>
              <a:buClr>
                <a:schemeClr val="tx1"/>
              </a:buClr>
              <a:buFont typeface="Courier New" panose="02070309020205020404" pitchFamily="49" charset="0"/>
              <a:buChar char="o"/>
            </a:pP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Quy định</a:t>
            </a: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 2:</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3600">
                <a:latin typeface="Arial" panose="020B0604020202020204" pitchFamily="34" charset="0"/>
                <a:ea typeface="Calibri" panose="020F0502020204030204" pitchFamily="34" charset="0"/>
                <a:cs typeface="Arial" panose="020B0604020202020204" pitchFamily="34" charset="0"/>
              </a:rPr>
              <a:t>S</a:t>
            </a:r>
            <a:r>
              <a:rPr lang="vi-VN" sz="3600">
                <a:latin typeface="Arial" panose="020B0604020202020204" pitchFamily="34" charset="0"/>
                <a:ea typeface="Calibri" panose="020F0502020204030204" pitchFamily="34" charset="0"/>
                <a:cs typeface="Arial" panose="020B0604020202020204" pitchFamily="34" charset="0"/>
              </a:rPr>
              <a:t>au khi đỗ ở mỗi ga, những người giữ ga cũng nhập vào đoàn tàu r</a:t>
            </a:r>
            <a:r>
              <a:rPr lang="en-US" sz="3600">
                <a:latin typeface="Arial" panose="020B0604020202020204" pitchFamily="34" charset="0"/>
                <a:ea typeface="Calibri" panose="020F0502020204030204" pitchFamily="34" charset="0"/>
                <a:cs typeface="Arial" panose="020B0604020202020204" pitchFamily="34" charset="0"/>
              </a:rPr>
              <a:t>ồ</a:t>
            </a:r>
            <a:r>
              <a:rPr lang="vi-VN" sz="3600">
                <a:latin typeface="Arial" panose="020B0604020202020204" pitchFamily="34" charset="0"/>
                <a:ea typeface="Calibri" panose="020F0502020204030204" pitchFamily="34" charset="0"/>
                <a:cs typeface="Arial" panose="020B0604020202020204" pitchFamily="34" charset="0"/>
              </a:rPr>
              <a:t>ng rắn đó. Cuối cùng, cả đoàn tàu cùng hô vang một khẩu hiệu để thể hiện tinh thần đoàn kết của lớp. </a:t>
            </a:r>
          </a:p>
        </p:txBody>
      </p:sp>
      <p:pic>
        <p:nvPicPr>
          <p:cNvPr id="3" name="Picture 2" descr="A group of kids in a classroom&#10;&#10;Description automatically generated">
            <a:extLst>
              <a:ext uri="{FF2B5EF4-FFF2-40B4-BE49-F238E27FC236}">
                <a16:creationId xmlns:a16="http://schemas.microsoft.com/office/drawing/2014/main" xmlns="" id="{744AF63D-B4EA-CB04-6554-A0D60FA0C1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9370" y="4713046"/>
            <a:ext cx="5779829" cy="3741532"/>
          </a:xfrm>
          <a:prstGeom prst="rect">
            <a:avLst/>
          </a:prstGeom>
        </p:spPr>
      </p:pic>
    </p:spTree>
    <p:extLst>
      <p:ext uri="{BB962C8B-B14F-4D97-AF65-F5344CB8AC3E}">
        <p14:creationId xmlns:p14="http://schemas.microsoft.com/office/powerpoint/2010/main" val="253604153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685716">
            <a:off x="17422983" y="-43646"/>
            <a:ext cx="756094" cy="2057400"/>
          </a:xfrm>
          <a:custGeom>
            <a:avLst/>
            <a:gdLst/>
            <a:ahLst/>
            <a:cxnLst/>
            <a:rect l="l" t="t" r="r" b="b"/>
            <a:pathLst>
              <a:path w="756094" h="2057400">
                <a:moveTo>
                  <a:pt x="0" y="0"/>
                </a:moveTo>
                <a:lnTo>
                  <a:pt x="756095" y="0"/>
                </a:lnTo>
                <a:lnTo>
                  <a:pt x="756095"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0" y="9229061"/>
            <a:ext cx="1481664" cy="1057939"/>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5248168" y="9306096"/>
            <a:ext cx="3061603" cy="1002675"/>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xmlns="" id="{26B6780B-8ACF-3BAF-5912-85D49828A178}"/>
              </a:ext>
            </a:extLst>
          </p:cNvPr>
          <p:cNvSpPr txBox="1"/>
          <p:nvPr/>
        </p:nvSpPr>
        <p:spPr>
          <a:xfrm>
            <a:off x="266889" y="1074313"/>
            <a:ext cx="17839744" cy="3384260"/>
          </a:xfrm>
          <a:prstGeom prst="rect">
            <a:avLst/>
          </a:prstGeom>
          <a:noFill/>
        </p:spPr>
        <p:txBody>
          <a:bodyPr wrap="square">
            <a:spAutoFit/>
          </a:bodyPr>
          <a:lstStyle/>
          <a:p>
            <a:pPr marL="0" marR="0" algn="ctr">
              <a:lnSpc>
                <a:spcPct val="150000"/>
              </a:lnSpc>
              <a:spcBef>
                <a:spcPts val="0"/>
              </a:spcBef>
              <a:spcAft>
                <a:spcPts val="0"/>
              </a:spcAft>
            </a:pPr>
            <a:r>
              <a:rPr lang="vi-VN" sz="7400" b="1" kern="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CHỦ ĐỀ</a:t>
            </a:r>
            <a:r>
              <a:rPr lang="en-US" sz="7400" b="1" kern="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a:t>
            </a:r>
            <a:endParaRPr lang="en-US" sz="7400" b="1" kern="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400" b="1" kern="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rPr>
              <a:t>TRẢI NGHIỆM NGHỀ TRUYỀN THỐNG</a:t>
            </a:r>
            <a:endParaRPr lang="en-US" sz="7400" b="1" kern="0" dirty="0">
              <a:solidFill>
                <a:schemeClr val="tx2">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cxnSp>
        <p:nvCxnSpPr>
          <p:cNvPr id="3" name="Straight Connector 2">
            <a:extLst>
              <a:ext uri="{FF2B5EF4-FFF2-40B4-BE49-F238E27FC236}">
                <a16:creationId xmlns:a16="http://schemas.microsoft.com/office/drawing/2014/main" xmlns="" id="{D8F37EAB-C361-77F5-F9BB-205FC733DEC4}"/>
              </a:ext>
            </a:extLst>
          </p:cNvPr>
          <p:cNvCxnSpPr>
            <a:cxnSpLocks/>
          </p:cNvCxnSpPr>
          <p:nvPr/>
        </p:nvCxnSpPr>
        <p:spPr>
          <a:xfrm>
            <a:off x="1499378" y="51816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7238274A-C7D6-5409-ED9F-19CBBC932670}"/>
              </a:ext>
            </a:extLst>
          </p:cNvPr>
          <p:cNvSpPr txBox="1"/>
          <p:nvPr/>
        </p:nvSpPr>
        <p:spPr>
          <a:xfrm>
            <a:off x="491016" y="5713786"/>
            <a:ext cx="17391488" cy="3557512"/>
          </a:xfrm>
          <a:prstGeom prst="rect">
            <a:avLst/>
          </a:prstGeom>
          <a:noFill/>
        </p:spPr>
        <p:txBody>
          <a:bodyPr wrap="square">
            <a:spAutoFit/>
          </a:bodyPr>
          <a:lstStyle/>
          <a:p>
            <a:pPr algn="ctr">
              <a:lnSpc>
                <a:spcPct val="150000"/>
              </a:lnSpc>
            </a:pP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TUẦN 35 – TIẾT</a:t>
            </a:r>
            <a:r>
              <a:rPr lang="en-US" sz="8000" b="1">
                <a:solidFill>
                  <a:srgbClr val="C00000"/>
                </a:solidFill>
                <a:latin typeface="Arial" panose="020B0604020202020204" pitchFamily="34" charset="0"/>
                <a:ea typeface="Calibri" panose="020F0502020204030204" pitchFamily="34" charset="0"/>
                <a:cs typeface="Arial" panose="020B0604020202020204" pitchFamily="34" charset="0"/>
              </a:rPr>
              <a:t> 2</a:t>
            </a:r>
            <a:r>
              <a:rPr lang="en-US" sz="80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vi-VN" sz="8000" b="1">
                <a:solidFill>
                  <a:srgbClr val="C00000"/>
                </a:solidFill>
                <a:latin typeface="Arial" panose="020B0604020202020204" pitchFamily="34" charset="0"/>
                <a:ea typeface="Calibri" panose="020F0502020204030204" pitchFamily="34" charset="0"/>
                <a:cs typeface="Arial" panose="020B0604020202020204" pitchFamily="34" charset="0"/>
              </a:rPr>
              <a:t>HỒ SƠ TRẢI NGHIỆM</a:t>
            </a:r>
            <a:endParaRPr lang="en-US" sz="8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7314557" y="147240"/>
            <a:ext cx="881329" cy="1478121"/>
          </a:xfrm>
          <a:custGeom>
            <a:avLst/>
            <a:gdLst/>
            <a:ahLst/>
            <a:cxnLst/>
            <a:rect l="l" t="t" r="r" b="b"/>
            <a:pathLst>
              <a:path w="881329" h="1478121">
                <a:moveTo>
                  <a:pt x="0" y="0"/>
                </a:moveTo>
                <a:lnTo>
                  <a:pt x="881329" y="0"/>
                </a:lnTo>
                <a:lnTo>
                  <a:pt x="881329" y="1478121"/>
                </a:lnTo>
                <a:lnTo>
                  <a:pt x="0" y="147812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rot="-646107">
            <a:off x="128452" y="221302"/>
            <a:ext cx="930648" cy="1462708"/>
          </a:xfrm>
          <a:custGeom>
            <a:avLst/>
            <a:gdLst/>
            <a:ahLst/>
            <a:cxnLst/>
            <a:rect l="l" t="t" r="r" b="b"/>
            <a:pathLst>
              <a:path w="930648" h="1462708">
                <a:moveTo>
                  <a:pt x="0" y="0"/>
                </a:moveTo>
                <a:lnTo>
                  <a:pt x="930648" y="0"/>
                </a:lnTo>
                <a:lnTo>
                  <a:pt x="930648" y="1462708"/>
                </a:lnTo>
                <a:lnTo>
                  <a:pt x="0" y="14627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xmlns="" id="{66A74005-5CBB-DE13-A6AC-A1EF5247E857}"/>
              </a:ext>
            </a:extLst>
          </p:cNvPr>
          <p:cNvGrpSpPr/>
          <p:nvPr/>
        </p:nvGrpSpPr>
        <p:grpSpPr>
          <a:xfrm>
            <a:off x="11099349" y="1093154"/>
            <a:ext cx="6014194" cy="6345850"/>
            <a:chOff x="11148842" y="1525345"/>
            <a:chExt cx="6014194" cy="6345850"/>
          </a:xfrm>
        </p:grpSpPr>
        <p:grpSp>
          <p:nvGrpSpPr>
            <p:cNvPr id="3" name="Group 6">
              <a:extLst>
                <a:ext uri="{FF2B5EF4-FFF2-40B4-BE49-F238E27FC236}">
                  <a16:creationId xmlns:a16="http://schemas.microsoft.com/office/drawing/2014/main" xmlns="" id="{CA3754E2-ED4E-8B8D-01FA-3AC7756A5A64}"/>
                </a:ext>
              </a:extLst>
            </p:cNvPr>
            <p:cNvGrpSpPr/>
            <p:nvPr/>
          </p:nvGrpSpPr>
          <p:grpSpPr>
            <a:xfrm>
              <a:off x="11148842" y="1857001"/>
              <a:ext cx="6014194" cy="6014194"/>
              <a:chOff x="0" y="0"/>
              <a:chExt cx="812800" cy="812800"/>
            </a:xfrm>
          </p:grpSpPr>
          <p:sp>
            <p:nvSpPr>
              <p:cNvPr id="8" name="Freeform 7">
                <a:extLst>
                  <a:ext uri="{FF2B5EF4-FFF2-40B4-BE49-F238E27FC236}">
                    <a16:creationId xmlns:a16="http://schemas.microsoft.com/office/drawing/2014/main" xmlns="" id="{93770EA9-CE65-C136-551E-867A9C37E243}"/>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lumMod val="75000"/>
                </a:schemeClr>
              </a:solidFill>
            </p:spPr>
            <p:txBody>
              <a:bodyPr/>
              <a:lstStyle/>
              <a:p>
                <a:endParaRPr lang="en-US" dirty="0"/>
              </a:p>
            </p:txBody>
          </p:sp>
          <p:sp>
            <p:nvSpPr>
              <p:cNvPr id="10" name="TextBox 8">
                <a:extLst>
                  <a:ext uri="{FF2B5EF4-FFF2-40B4-BE49-F238E27FC236}">
                    <a16:creationId xmlns:a16="http://schemas.microsoft.com/office/drawing/2014/main" xmlns="" id="{37CF1CCC-FA07-1E8B-E173-42C47F25B65E}"/>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5" name="Picture 10">
              <a:extLst>
                <a:ext uri="{FF2B5EF4-FFF2-40B4-BE49-F238E27FC236}">
                  <a16:creationId xmlns:a16="http://schemas.microsoft.com/office/drawing/2014/main" xmlns="" id="{E4A1EE7A-F4DE-D2C4-758C-FD70AFD361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95080">
              <a:off x="12118098" y="1525345"/>
              <a:ext cx="3564645" cy="920326"/>
            </a:xfrm>
            <a:prstGeom prst="rect">
              <a:avLst/>
            </a:prstGeom>
          </p:spPr>
        </p:pic>
        <p:sp>
          <p:nvSpPr>
            <p:cNvPr id="6" name="TextBox 5">
              <a:extLst>
                <a:ext uri="{FF2B5EF4-FFF2-40B4-BE49-F238E27FC236}">
                  <a16:creationId xmlns:a16="http://schemas.microsoft.com/office/drawing/2014/main" xmlns="" id="{7975071B-8FBE-6825-A9DC-2CC8C7282190}"/>
                </a:ext>
              </a:extLst>
            </p:cNvPr>
            <p:cNvSpPr txBox="1"/>
            <p:nvPr/>
          </p:nvSpPr>
          <p:spPr>
            <a:xfrm>
              <a:off x="11663170" y="3522085"/>
              <a:ext cx="4985539" cy="2951064"/>
            </a:xfrm>
            <a:prstGeom prst="rect">
              <a:avLst/>
            </a:prstGeom>
            <a:noFill/>
          </p:spPr>
          <p:txBody>
            <a:bodyPr wrap="square" rtlCol="0">
              <a:spAutoFit/>
            </a:bodyPr>
            <a:lstStyle/>
            <a:p>
              <a:pPr algn="ctr">
                <a:lnSpc>
                  <a:spcPct val="150000"/>
                </a:lnSpc>
              </a:pPr>
              <a:r>
                <a:rPr lang="en-US" sz="6600" b="1" dirty="0">
                  <a:solidFill>
                    <a:schemeClr val="bg1"/>
                  </a:solidFill>
                  <a:latin typeface="Arial" panose="020B0604020202020204" pitchFamily="34" charset="0"/>
                  <a:ea typeface="Calibri" panose="020F0502020204030204" pitchFamily="34" charset="0"/>
                  <a:cs typeface="Arial" panose="020B0604020202020204" pitchFamily="34" charset="0"/>
                </a:rPr>
                <a:t>NỘI DUNG BÀI HỌC</a:t>
              </a:r>
            </a:p>
          </p:txBody>
        </p:sp>
      </p:grpSp>
      <p:grpSp>
        <p:nvGrpSpPr>
          <p:cNvPr id="11" name="Group 10">
            <a:extLst>
              <a:ext uri="{FF2B5EF4-FFF2-40B4-BE49-F238E27FC236}">
                <a16:creationId xmlns:a16="http://schemas.microsoft.com/office/drawing/2014/main" xmlns="" id="{28399E6A-6455-5824-F1AB-0BE4DDFDFC32}"/>
              </a:ext>
            </a:extLst>
          </p:cNvPr>
          <p:cNvGrpSpPr/>
          <p:nvPr/>
        </p:nvGrpSpPr>
        <p:grpSpPr>
          <a:xfrm>
            <a:off x="788999" y="1080505"/>
            <a:ext cx="9822864" cy="3653309"/>
            <a:chOff x="804625" y="959621"/>
            <a:chExt cx="9822864" cy="3653309"/>
          </a:xfrm>
        </p:grpSpPr>
        <p:grpSp>
          <p:nvGrpSpPr>
            <p:cNvPr id="12" name="Group 11">
              <a:extLst>
                <a:ext uri="{FF2B5EF4-FFF2-40B4-BE49-F238E27FC236}">
                  <a16:creationId xmlns:a16="http://schemas.microsoft.com/office/drawing/2014/main" xmlns="" id="{7B32B357-9D2E-E58E-F0B4-3ADCE39372DF}"/>
                </a:ext>
              </a:extLst>
            </p:cNvPr>
            <p:cNvGrpSpPr/>
            <p:nvPr/>
          </p:nvGrpSpPr>
          <p:grpSpPr>
            <a:xfrm>
              <a:off x="804625" y="1204311"/>
              <a:ext cx="9822864" cy="3408619"/>
              <a:chOff x="778470" y="1519237"/>
              <a:chExt cx="9822864" cy="3408619"/>
            </a:xfrm>
          </p:grpSpPr>
          <p:grpSp>
            <p:nvGrpSpPr>
              <p:cNvPr id="42" name="Group 3">
                <a:extLst>
                  <a:ext uri="{FF2B5EF4-FFF2-40B4-BE49-F238E27FC236}">
                    <a16:creationId xmlns:a16="http://schemas.microsoft.com/office/drawing/2014/main" xmlns="" id="{8935E554-32C6-0990-1350-CC80EDA2D3E6}"/>
                  </a:ext>
                </a:extLst>
              </p:cNvPr>
              <p:cNvGrpSpPr/>
              <p:nvPr/>
            </p:nvGrpSpPr>
            <p:grpSpPr>
              <a:xfrm>
                <a:off x="778470" y="1519237"/>
                <a:ext cx="9822864" cy="3408619"/>
                <a:chOff x="-67398" y="-47625"/>
                <a:chExt cx="2422570" cy="2691919"/>
              </a:xfrm>
            </p:grpSpPr>
            <p:sp>
              <p:nvSpPr>
                <p:cNvPr id="44" name="Freeform 4">
                  <a:extLst>
                    <a:ext uri="{FF2B5EF4-FFF2-40B4-BE49-F238E27FC236}">
                      <a16:creationId xmlns:a16="http://schemas.microsoft.com/office/drawing/2014/main" xmlns="" id="{DC1C0E39-B604-F904-5D73-964E8193B571}"/>
                    </a:ext>
                  </a:extLst>
                </p:cNvPr>
                <p:cNvSpPr/>
                <p:nvPr/>
              </p:nvSpPr>
              <p:spPr>
                <a:xfrm>
                  <a:off x="-67398" y="0"/>
                  <a:ext cx="2422570" cy="264429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45" name="TextBox 5">
                  <a:extLst>
                    <a:ext uri="{FF2B5EF4-FFF2-40B4-BE49-F238E27FC236}">
                      <a16:creationId xmlns:a16="http://schemas.microsoft.com/office/drawing/2014/main" xmlns="" id="{29BF03F7-F3A8-4D61-8B33-A3268575A6CB}"/>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3" name="TextBox 42">
                <a:extLst>
                  <a:ext uri="{FF2B5EF4-FFF2-40B4-BE49-F238E27FC236}">
                    <a16:creationId xmlns:a16="http://schemas.microsoft.com/office/drawing/2014/main" xmlns="" id="{103F3B5A-4ED9-5385-C128-63118DCC9670}"/>
                  </a:ext>
                </a:extLst>
              </p:cNvPr>
              <p:cNvSpPr txBox="1"/>
              <p:nvPr/>
            </p:nvSpPr>
            <p:spPr>
              <a:xfrm>
                <a:off x="1061978" y="2270953"/>
                <a:ext cx="9372194" cy="1824923"/>
              </a:xfrm>
              <a:prstGeom prst="rect">
                <a:avLst/>
              </a:prstGeom>
              <a:noFill/>
            </p:spPr>
            <p:txBody>
              <a:bodyPr wrap="square">
                <a:spAutoFit/>
              </a:bodyPr>
              <a:lstStyle/>
              <a:p>
                <a:pPr marR="0" algn="ctr">
                  <a:lnSpc>
                    <a:spcPct val="150000"/>
                  </a:lnSpc>
                  <a:spcBef>
                    <a:spcPts val="0"/>
                  </a:spcBef>
                  <a:spcAft>
                    <a:spcPts val="0"/>
                  </a:spcAft>
                </a:pPr>
                <a:r>
                  <a:rPr lang="en-US" sz="4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1: </a:t>
                </a:r>
              </a:p>
              <a:p>
                <a:pPr marR="0" algn="ctr">
                  <a:lnSpc>
                    <a:spcPct val="150000"/>
                  </a:lnSpc>
                  <a:spcBef>
                    <a:spcPts val="0"/>
                  </a:spcBef>
                  <a:spcAft>
                    <a:spcPts val="0"/>
                  </a:spcAft>
                </a:pP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Hoàn thiện Hồ sơ trải nghiệm cá nhân</a:t>
                </a:r>
                <a:endParaRPr lang="en-US"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3" name="Picture 9">
              <a:extLst>
                <a:ext uri="{FF2B5EF4-FFF2-40B4-BE49-F238E27FC236}">
                  <a16:creationId xmlns:a16="http://schemas.microsoft.com/office/drawing/2014/main" xmlns="" id="{3698CB8D-55AE-0E5E-907E-A0EF83229F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034408" y="959621"/>
              <a:ext cx="3600289" cy="609990"/>
            </a:xfrm>
            <a:prstGeom prst="rect">
              <a:avLst/>
            </a:prstGeom>
          </p:spPr>
        </p:pic>
      </p:grpSp>
      <p:sp>
        <p:nvSpPr>
          <p:cNvPr id="46" name="Freeform 3">
            <a:extLst>
              <a:ext uri="{FF2B5EF4-FFF2-40B4-BE49-F238E27FC236}">
                <a16:creationId xmlns:a16="http://schemas.microsoft.com/office/drawing/2014/main" xmlns="" id="{FBB3646D-82DA-EE39-2C31-79FBBC7AAA21}"/>
              </a:ext>
            </a:extLst>
          </p:cNvPr>
          <p:cNvSpPr/>
          <p:nvPr/>
        </p:nvSpPr>
        <p:spPr>
          <a:xfrm>
            <a:off x="11407094" y="6768827"/>
            <a:ext cx="5398695" cy="3886200"/>
          </a:xfrm>
          <a:custGeom>
            <a:avLst/>
            <a:gdLst/>
            <a:ahLst/>
            <a:cxnLst/>
            <a:rect l="l" t="t" r="r" b="b"/>
            <a:pathLst>
              <a:path w="7566071" h="5132318">
                <a:moveTo>
                  <a:pt x="0" y="0"/>
                </a:moveTo>
                <a:lnTo>
                  <a:pt x="7566071" y="0"/>
                </a:lnTo>
                <a:lnTo>
                  <a:pt x="7566071" y="5132318"/>
                </a:lnTo>
                <a:lnTo>
                  <a:pt x="0" y="51323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xmlns="" id="{EB5BDA44-5C33-84F3-1BC9-D311A3255A7E}"/>
              </a:ext>
            </a:extLst>
          </p:cNvPr>
          <p:cNvGrpSpPr/>
          <p:nvPr/>
        </p:nvGrpSpPr>
        <p:grpSpPr>
          <a:xfrm>
            <a:off x="788997" y="5221543"/>
            <a:ext cx="9773359" cy="4036757"/>
            <a:chOff x="854126" y="959621"/>
            <a:chExt cx="9773359" cy="4036757"/>
          </a:xfrm>
        </p:grpSpPr>
        <p:grpSp>
          <p:nvGrpSpPr>
            <p:cNvPr id="48" name="Group 47">
              <a:extLst>
                <a:ext uri="{FF2B5EF4-FFF2-40B4-BE49-F238E27FC236}">
                  <a16:creationId xmlns:a16="http://schemas.microsoft.com/office/drawing/2014/main" xmlns="" id="{84C4100C-BF1D-697F-15A8-344468088889}"/>
                </a:ext>
              </a:extLst>
            </p:cNvPr>
            <p:cNvGrpSpPr/>
            <p:nvPr/>
          </p:nvGrpSpPr>
          <p:grpSpPr>
            <a:xfrm>
              <a:off x="854126" y="1204311"/>
              <a:ext cx="9773359" cy="3792067"/>
              <a:chOff x="827971" y="1519237"/>
              <a:chExt cx="9773359" cy="3792067"/>
            </a:xfrm>
          </p:grpSpPr>
          <p:grpSp>
            <p:nvGrpSpPr>
              <p:cNvPr id="50" name="Group 3">
                <a:extLst>
                  <a:ext uri="{FF2B5EF4-FFF2-40B4-BE49-F238E27FC236}">
                    <a16:creationId xmlns:a16="http://schemas.microsoft.com/office/drawing/2014/main" xmlns="" id="{081DF450-9CE7-E49E-B5F8-63DCF8EF5B45}"/>
                  </a:ext>
                </a:extLst>
              </p:cNvPr>
              <p:cNvGrpSpPr/>
              <p:nvPr/>
            </p:nvGrpSpPr>
            <p:grpSpPr>
              <a:xfrm>
                <a:off x="827971" y="1519237"/>
                <a:ext cx="9773359" cy="3792067"/>
                <a:chOff x="-55190" y="-47625"/>
                <a:chExt cx="2410361" cy="2994743"/>
              </a:xfrm>
            </p:grpSpPr>
            <p:sp>
              <p:nvSpPr>
                <p:cNvPr id="52" name="Freeform 4">
                  <a:extLst>
                    <a:ext uri="{FF2B5EF4-FFF2-40B4-BE49-F238E27FC236}">
                      <a16:creationId xmlns:a16="http://schemas.microsoft.com/office/drawing/2014/main" xmlns="" id="{AD55C75E-745D-3FAA-7E2F-04D3D2F94EFC}"/>
                    </a:ext>
                  </a:extLst>
                </p:cNvPr>
                <p:cNvSpPr/>
                <p:nvPr/>
              </p:nvSpPr>
              <p:spPr>
                <a:xfrm>
                  <a:off x="-55190" y="0"/>
                  <a:ext cx="2410361" cy="2947118"/>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E8EFFC"/>
                </a:solidFill>
              </p:spPr>
              <p:txBody>
                <a:bodyPr/>
                <a:lstStyle/>
                <a:p>
                  <a:endParaRPr lang="en-US"/>
                </a:p>
              </p:txBody>
            </p:sp>
            <p:sp>
              <p:nvSpPr>
                <p:cNvPr id="53" name="TextBox 5">
                  <a:extLst>
                    <a:ext uri="{FF2B5EF4-FFF2-40B4-BE49-F238E27FC236}">
                      <a16:creationId xmlns:a16="http://schemas.microsoft.com/office/drawing/2014/main" xmlns="" id="{3E1560A0-9107-33EB-DB63-A7DCB46256E0}"/>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51" name="TextBox 50">
                <a:extLst>
                  <a:ext uri="{FF2B5EF4-FFF2-40B4-BE49-F238E27FC236}">
                    <a16:creationId xmlns:a16="http://schemas.microsoft.com/office/drawing/2014/main" xmlns="" id="{DF5E3EF4-9E1A-9B18-7C71-0632FF1ADE3F}"/>
                  </a:ext>
                </a:extLst>
              </p:cNvPr>
              <p:cNvSpPr txBox="1"/>
              <p:nvPr/>
            </p:nvSpPr>
            <p:spPr>
              <a:xfrm>
                <a:off x="1013510" y="2158663"/>
                <a:ext cx="9451790" cy="2748253"/>
              </a:xfrm>
              <a:prstGeom prst="rect">
                <a:avLst/>
              </a:prstGeom>
              <a:noFill/>
            </p:spPr>
            <p:txBody>
              <a:bodyPr wrap="square">
                <a:spAutoFit/>
              </a:bodyPr>
              <a:lstStyle/>
              <a:p>
                <a:pPr marR="0" algn="ctr">
                  <a:lnSpc>
                    <a:spcPct val="150000"/>
                  </a:lnSpc>
                  <a:spcBef>
                    <a:spcPts val="0"/>
                  </a:spcBef>
                  <a:spcAft>
                    <a:spcPts val="0"/>
                  </a:spcAft>
                </a:pPr>
                <a:r>
                  <a:rPr lang="en-US" sz="40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2: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Lắng nghe đánh giá đồng đẳng – các nhóm khác, các bạn khác nói về mình và lắng nghe thầy cô chia sẻ</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9" name="Picture 9">
              <a:extLst>
                <a:ext uri="{FF2B5EF4-FFF2-40B4-BE49-F238E27FC236}">
                  <a16:creationId xmlns:a16="http://schemas.microsoft.com/office/drawing/2014/main" xmlns="" id="{9B4A60B0-C2E0-0A6F-25A4-5BA2135E48F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034408" y="959621"/>
              <a:ext cx="3600289" cy="609990"/>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D21BB04-5B0D-943C-5184-61022E8E6C39}"/>
              </a:ext>
            </a:extLst>
          </p:cNvPr>
          <p:cNvGrpSpPr/>
          <p:nvPr/>
        </p:nvGrpSpPr>
        <p:grpSpPr>
          <a:xfrm>
            <a:off x="1795513" y="2326122"/>
            <a:ext cx="14816088" cy="6105682"/>
            <a:chOff x="0" y="0"/>
            <a:chExt cx="3590715" cy="1432335"/>
          </a:xfrm>
        </p:grpSpPr>
        <p:sp>
          <p:nvSpPr>
            <p:cNvPr id="4" name="Freeform 3">
              <a:extLst>
                <a:ext uri="{FF2B5EF4-FFF2-40B4-BE49-F238E27FC236}">
                  <a16:creationId xmlns:a16="http://schemas.microsoft.com/office/drawing/2014/main" xmlns="" id="{EF91ED1A-A383-4A7C-2ECC-D3E379F685B4}"/>
                </a:ext>
              </a:extLst>
            </p:cNvPr>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endParaRPr lang="en-US"/>
            </a:p>
          </p:txBody>
        </p:sp>
        <p:sp>
          <p:nvSpPr>
            <p:cNvPr id="5" name="TextBox 4">
              <a:extLst>
                <a:ext uri="{FF2B5EF4-FFF2-40B4-BE49-F238E27FC236}">
                  <a16:creationId xmlns:a16="http://schemas.microsoft.com/office/drawing/2014/main" xmlns="" id="{6B2A1EF0-054D-91DB-C272-8AD24CAB336C}"/>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6">
            <a:extLst>
              <a:ext uri="{FF2B5EF4-FFF2-40B4-BE49-F238E27FC236}">
                <a16:creationId xmlns:a16="http://schemas.microsoft.com/office/drawing/2014/main" xmlns="" id="{DFE25A93-381A-58C6-7460-A57789DA7C25}"/>
              </a:ext>
            </a:extLst>
          </p:cNvPr>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TextBox 20">
            <a:extLst>
              <a:ext uri="{FF2B5EF4-FFF2-40B4-BE49-F238E27FC236}">
                <a16:creationId xmlns:a16="http://schemas.microsoft.com/office/drawing/2014/main" xmlns="" id="{3097A055-5E96-BABC-2933-976C05D2338B}"/>
              </a:ext>
            </a:extLst>
          </p:cNvPr>
          <p:cNvSpPr txBox="1"/>
          <p:nvPr/>
        </p:nvSpPr>
        <p:spPr>
          <a:xfrm>
            <a:off x="2899903" y="3147500"/>
            <a:ext cx="12429265" cy="4515082"/>
          </a:xfrm>
          <a:prstGeom prst="rect">
            <a:avLst/>
          </a:prstGeom>
        </p:spPr>
        <p:txBody>
          <a:bodyPr wrap="square" lIns="0" tIns="0" rIns="0" bIns="0" rtlCol="0" anchor="t">
            <a:spAutoFit/>
          </a:bodyPr>
          <a:lstStyle/>
          <a:p>
            <a:pPr algn="ctr">
              <a:lnSpc>
                <a:spcPct val="150000"/>
              </a:lnSpc>
            </a:pPr>
            <a:r>
              <a:rPr lang="vi-VN" sz="6800" b="1">
                <a:solidFill>
                  <a:schemeClr val="tx2">
                    <a:lumMod val="50000"/>
                  </a:schemeClr>
                </a:solidFill>
                <a:ea typeface="Calibri" panose="020F0502020204030204" pitchFamily="34" charset="0"/>
                <a:cs typeface="Arial" panose="020B0604020202020204" pitchFamily="34" charset="0"/>
              </a:rPr>
              <a:t>Hoạt động 1: </a:t>
            </a:r>
          </a:p>
          <a:p>
            <a:pPr algn="ctr">
              <a:lnSpc>
                <a:spcPct val="150000"/>
              </a:lnSpc>
            </a:pPr>
            <a:r>
              <a:rPr lang="vi-VN" sz="6800" b="1">
                <a:solidFill>
                  <a:schemeClr val="tx2">
                    <a:lumMod val="50000"/>
                  </a:schemeClr>
                </a:solidFill>
                <a:ea typeface="Calibri" panose="020F0502020204030204" pitchFamily="34" charset="0"/>
                <a:cs typeface="Arial" panose="020B0604020202020204" pitchFamily="34" charset="0"/>
              </a:rPr>
              <a:t>Hoàn thiện Hồ sơ trải nghiệm cá nhân</a:t>
            </a:r>
          </a:p>
        </p:txBody>
      </p:sp>
      <p:sp>
        <p:nvSpPr>
          <p:cNvPr id="17" name="Freeform 17"/>
          <p:cNvSpPr/>
          <p:nvPr/>
        </p:nvSpPr>
        <p:spPr>
          <a:xfrm rot="769950">
            <a:off x="16083004" y="7763287"/>
            <a:ext cx="1057191" cy="1337035"/>
          </a:xfrm>
          <a:custGeom>
            <a:avLst/>
            <a:gdLst/>
            <a:ahLst/>
            <a:cxnLst/>
            <a:rect l="l" t="t" r="r" b="b"/>
            <a:pathLst>
              <a:path w="1863750" h="2929273">
                <a:moveTo>
                  <a:pt x="0" y="0"/>
                </a:moveTo>
                <a:lnTo>
                  <a:pt x="1863750" y="0"/>
                </a:lnTo>
                <a:lnTo>
                  <a:pt x="1863750" y="2929273"/>
                </a:lnTo>
                <a:lnTo>
                  <a:pt x="0" y="2929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Freeform 2"/>
          <p:cNvSpPr/>
          <p:nvPr/>
        </p:nvSpPr>
        <p:spPr>
          <a:xfrm>
            <a:off x="15489530" y="1647694"/>
            <a:ext cx="1762947" cy="1953447"/>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Freeform 16"/>
          <p:cNvSpPr/>
          <p:nvPr/>
        </p:nvSpPr>
        <p:spPr>
          <a:xfrm>
            <a:off x="1176408" y="1222482"/>
            <a:ext cx="1968517" cy="2351314"/>
          </a:xfrm>
          <a:custGeom>
            <a:avLst/>
            <a:gdLst/>
            <a:ahLst/>
            <a:cxnLst/>
            <a:rect l="l" t="t" r="r" b="b"/>
            <a:pathLst>
              <a:path w="881329" h="1478121">
                <a:moveTo>
                  <a:pt x="0" y="0"/>
                </a:moveTo>
                <a:lnTo>
                  <a:pt x="881329" y="0"/>
                </a:lnTo>
                <a:lnTo>
                  <a:pt x="881329" y="1478120"/>
                </a:lnTo>
                <a:lnTo>
                  <a:pt x="0" y="14781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extLst>
      <p:ext uri="{BB962C8B-B14F-4D97-AF65-F5344CB8AC3E}">
        <p14:creationId xmlns:p14="http://schemas.microsoft.com/office/powerpoint/2010/main" val="17526108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152400" y="8392260"/>
            <a:ext cx="1129739" cy="1894740"/>
          </a:xfrm>
          <a:custGeom>
            <a:avLst/>
            <a:gdLst/>
            <a:ahLst/>
            <a:cxnLst/>
            <a:rect l="l" t="t" r="r" b="b"/>
            <a:pathLst>
              <a:path w="1129739" h="1894740">
                <a:moveTo>
                  <a:pt x="0" y="0"/>
                </a:moveTo>
                <a:lnTo>
                  <a:pt x="1129738" y="0"/>
                </a:lnTo>
                <a:lnTo>
                  <a:pt x="1129738" y="1894740"/>
                </a:lnTo>
                <a:lnTo>
                  <a:pt x="0" y="18947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0" name="Freeform 11">
            <a:extLst>
              <a:ext uri="{FF2B5EF4-FFF2-40B4-BE49-F238E27FC236}">
                <a16:creationId xmlns:a16="http://schemas.microsoft.com/office/drawing/2014/main" xmlns="" id="{EE054915-1FE5-E2C9-ED75-9BE385991E4A}"/>
              </a:ext>
            </a:extLst>
          </p:cNvPr>
          <p:cNvSpPr/>
          <p:nvPr/>
        </p:nvSpPr>
        <p:spPr>
          <a:xfrm rot="-7694192">
            <a:off x="17375063" y="610302"/>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xmlns="" id="{E69A8EBF-2FA5-F643-93A5-216FBCCE5C83}"/>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26406"/>
          <a:stretch>
            <a:fillRect/>
          </a:stretch>
        </p:blipFill>
        <p:spPr>
          <a:xfrm>
            <a:off x="4358511" y="-495300"/>
            <a:ext cx="9570977" cy="8153400"/>
          </a:xfrm>
          <a:prstGeom prst="rect">
            <a:avLst/>
          </a:prstGeom>
        </p:spPr>
      </p:pic>
      <p:sp>
        <p:nvSpPr>
          <p:cNvPr id="12" name="TextBox 11">
            <a:extLst>
              <a:ext uri="{FF2B5EF4-FFF2-40B4-BE49-F238E27FC236}">
                <a16:creationId xmlns:a16="http://schemas.microsoft.com/office/drawing/2014/main" xmlns="" id="{3EA4A74E-EB71-BB0B-6EB3-83934F05A180}"/>
              </a:ext>
            </a:extLst>
          </p:cNvPr>
          <p:cNvSpPr txBox="1"/>
          <p:nvPr/>
        </p:nvSpPr>
        <p:spPr>
          <a:xfrm>
            <a:off x="5284674" y="3581400"/>
            <a:ext cx="7718650" cy="3671583"/>
          </a:xfrm>
          <a:prstGeom prst="rect">
            <a:avLst/>
          </a:prstGeom>
          <a:noFill/>
        </p:spPr>
        <p:txBody>
          <a:bodyPr wrap="square">
            <a:spAutoFit/>
          </a:bodyPr>
          <a:lstStyle/>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a:t>
            </a:r>
            <a:r>
              <a:rPr lang="vi-VN" sz="4000">
                <a:solidFill>
                  <a:srgbClr val="000000"/>
                </a:solidFill>
                <a:ea typeface="Calibri" panose="020F0502020204030204" pitchFamily="34" charset="0"/>
                <a:cs typeface="Arial" panose="020B0604020202020204" pitchFamily="34" charset="0"/>
              </a:rPr>
              <a:t>dựa theo câu hỏi của thầy cô về những hoạt động chung của lớp, trường để trả lời đã tham gia hoặc chưa. </a:t>
            </a:r>
            <a:endParaRPr lang="en-US" sz="4000" dirty="0">
              <a:latin typeface="Arial" panose="020B0604020202020204" pitchFamily="34" charset="0"/>
              <a:cs typeface="Arial" panose="020B0604020202020204" pitchFamily="34" charset="0"/>
            </a:endParaRPr>
          </a:p>
        </p:txBody>
      </p:sp>
      <p:sp>
        <p:nvSpPr>
          <p:cNvPr id="13" name="AutoShape 24">
            <a:extLst>
              <a:ext uri="{FF2B5EF4-FFF2-40B4-BE49-F238E27FC236}">
                <a16:creationId xmlns:a16="http://schemas.microsoft.com/office/drawing/2014/main" xmlns="" id="{C06E6BE7-142B-64B3-171E-D91EDE29B5DA}"/>
              </a:ext>
            </a:extLst>
          </p:cNvPr>
          <p:cNvSpPr/>
          <p:nvPr/>
        </p:nvSpPr>
        <p:spPr>
          <a:xfrm>
            <a:off x="-1981200" y="633803"/>
            <a:ext cx="22250400" cy="1499851"/>
          </a:xfrm>
          <a:prstGeom prst="rect">
            <a:avLst/>
          </a:pr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xmlns="" id="{91E2CD8D-66EE-E02B-EB62-38936E7CCAB5}"/>
              </a:ext>
            </a:extLst>
          </p:cNvPr>
          <p:cNvSpPr txBox="1"/>
          <p:nvPr/>
        </p:nvSpPr>
        <p:spPr>
          <a:xfrm>
            <a:off x="3305315" y="916506"/>
            <a:ext cx="11677370" cy="861774"/>
          </a:xfrm>
          <a:prstGeom prst="rect">
            <a:avLst/>
          </a:prstGeom>
          <a:noFill/>
        </p:spPr>
        <p:txBody>
          <a:bodyPr wrap="square">
            <a:spAutoFit/>
          </a:bodyPr>
          <a:lstStyle/>
          <a:p>
            <a:pPr algn="ctr">
              <a:spcAft>
                <a:spcPts val="1000"/>
              </a:spcAft>
            </a:pPr>
            <a:r>
              <a:rPr lang="en-US" sz="5000" b="1">
                <a:solidFill>
                  <a:srgbClr val="C00000"/>
                </a:solidFill>
                <a:effectLst/>
                <a:latin typeface="Arial" panose="020B0604020202020204" pitchFamily="34" charset="0"/>
                <a:ea typeface="Calibri" panose="020F0502020204030204" pitchFamily="34" charset="0"/>
                <a:cs typeface="Arial" panose="020B0604020202020204" pitchFamily="34" charset="0"/>
              </a:rPr>
              <a:t>L</a:t>
            </a:r>
            <a:r>
              <a:rPr lang="en-US" sz="5000" b="1">
                <a:solidFill>
                  <a:srgbClr val="C00000"/>
                </a:solidFill>
                <a:latin typeface="Arial" panose="020B0604020202020204" pitchFamily="34" charset="0"/>
                <a:ea typeface="Calibri" panose="020F0502020204030204" pitchFamily="34" charset="0"/>
                <a:cs typeface="Arial" panose="020B0604020202020204" pitchFamily="34" charset="0"/>
              </a:rPr>
              <a:t>ÀM VIỆC CÁ NHÂN</a:t>
            </a:r>
            <a:endParaRPr lang="en-US" sz="5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5FB777D8-CEA3-1C5A-506F-0F7EFDC9245E}"/>
              </a:ext>
            </a:extLst>
          </p:cNvPr>
          <p:cNvGrpSpPr/>
          <p:nvPr/>
        </p:nvGrpSpPr>
        <p:grpSpPr>
          <a:xfrm rot="702940">
            <a:off x="15917540" y="627595"/>
            <a:ext cx="2499012" cy="1705583"/>
            <a:chOff x="15794001" y="8493661"/>
            <a:chExt cx="2246574" cy="1599902"/>
          </a:xfrm>
        </p:grpSpPr>
        <p:sp>
          <p:nvSpPr>
            <p:cNvPr id="16" name="Freeform 9">
              <a:extLst>
                <a:ext uri="{FF2B5EF4-FFF2-40B4-BE49-F238E27FC236}">
                  <a16:creationId xmlns:a16="http://schemas.microsoft.com/office/drawing/2014/main" xmlns="" id="{E7A08B37-4A65-18A3-065C-2533CD0E3F3E}"/>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1">
              <a:extLst>
                <a:ext uri="{FF2B5EF4-FFF2-40B4-BE49-F238E27FC236}">
                  <a16:creationId xmlns:a16="http://schemas.microsoft.com/office/drawing/2014/main" xmlns="" id="{B4AC3797-C963-D78F-040A-EB41B3E2C1BE}"/>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A55D51A1-7A25-5159-7559-415578B6F605}"/>
              </a:ext>
            </a:extLst>
          </p:cNvPr>
          <p:cNvGrpSpPr/>
          <p:nvPr/>
        </p:nvGrpSpPr>
        <p:grpSpPr>
          <a:xfrm rot="6949130">
            <a:off x="351203" y="490835"/>
            <a:ext cx="2506785" cy="1782556"/>
            <a:chOff x="15794001" y="8493661"/>
            <a:chExt cx="2246574" cy="1599902"/>
          </a:xfrm>
        </p:grpSpPr>
        <p:sp>
          <p:nvSpPr>
            <p:cNvPr id="19" name="Freeform 9">
              <a:extLst>
                <a:ext uri="{FF2B5EF4-FFF2-40B4-BE49-F238E27FC236}">
                  <a16:creationId xmlns:a16="http://schemas.microsoft.com/office/drawing/2014/main" xmlns="" id="{3E30171F-DACB-6AD8-2E8D-0BCF0A73CD52}"/>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Freeform 11">
              <a:extLst>
                <a:ext uri="{FF2B5EF4-FFF2-40B4-BE49-F238E27FC236}">
                  <a16:creationId xmlns:a16="http://schemas.microsoft.com/office/drawing/2014/main" xmlns="" id="{69921AA8-6DD1-A639-DEE0-C00EE3717BF6}"/>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2" name="Picture 21" descr="A picture containing toy, doll&#10;&#10;Description automatically generated">
            <a:extLst>
              <a:ext uri="{FF2B5EF4-FFF2-40B4-BE49-F238E27FC236}">
                <a16:creationId xmlns:a16="http://schemas.microsoft.com/office/drawing/2014/main" xmlns="" id="{59CF5E6D-C5CD-BECA-30DE-56670625530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379655" y="6004311"/>
            <a:ext cx="3747908" cy="441601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16497300" y="76369"/>
            <a:ext cx="1763486" cy="712845"/>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21771" y="8496300"/>
            <a:ext cx="1219200" cy="1600200"/>
          </a:xfrm>
          <a:custGeom>
            <a:avLst/>
            <a:gdLst/>
            <a:ahLst/>
            <a:cxnLst/>
            <a:rect l="l" t="t" r="r" b="b"/>
            <a:pathLst>
              <a:path w="2042992" h="2435758">
                <a:moveTo>
                  <a:pt x="0" y="0"/>
                </a:moveTo>
                <a:lnTo>
                  <a:pt x="2042992" y="0"/>
                </a:lnTo>
                <a:lnTo>
                  <a:pt x="2042992"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xmlns="" id="{0A4AF929-208D-4BAB-D4BD-C22E3984D780}"/>
              </a:ext>
            </a:extLst>
          </p:cNvPr>
          <p:cNvGrpSpPr/>
          <p:nvPr/>
        </p:nvGrpSpPr>
        <p:grpSpPr>
          <a:xfrm>
            <a:off x="805542" y="800100"/>
            <a:ext cx="16676916" cy="3040620"/>
            <a:chOff x="810985" y="996043"/>
            <a:chExt cx="16676916" cy="3040620"/>
          </a:xfrm>
        </p:grpSpPr>
        <p:sp>
          <p:nvSpPr>
            <p:cNvPr id="3" name="TextBox 2">
              <a:extLst>
                <a:ext uri="{FF2B5EF4-FFF2-40B4-BE49-F238E27FC236}">
                  <a16:creationId xmlns:a16="http://schemas.microsoft.com/office/drawing/2014/main" xmlns="" id="{5D4D3BB5-20AB-817F-3D4A-64702A56A068}"/>
                </a:ext>
              </a:extLst>
            </p:cNvPr>
            <p:cNvSpPr txBox="1"/>
            <p:nvPr/>
          </p:nvSpPr>
          <p:spPr>
            <a:xfrm>
              <a:off x="2781299" y="996043"/>
              <a:ext cx="14706602" cy="3040620"/>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LÀM VIỆC CÁ NHÂN: </a:t>
              </a:r>
              <a:r>
                <a:rPr lang="en-US" sz="4000">
                  <a:latin typeface="Arial" panose="020B0604020202020204" pitchFamily="34" charset="0"/>
                  <a:cs typeface="Arial" panose="020B0604020202020204" pitchFamily="34" charset="0"/>
                </a:rPr>
                <a:t>Các em hãy vẽ một cái cây to vào giấy A4, sau đó dán hoa lá hoặc vẽ hoa lá cho cây của mình theo gợi ý trong (SGK – tr.86) hoặc gợi ý của thầy cô.  </a:t>
              </a:r>
              <a:endParaRPr lang="vi-VN" sz="4000" i="1">
                <a:latin typeface="Arial" panose="020B0604020202020204" pitchFamily="34" charset="0"/>
                <a:cs typeface="Arial" panose="020B0604020202020204" pitchFamily="34" charset="0"/>
              </a:endParaRPr>
            </a:p>
          </p:txBody>
        </p:sp>
        <p:sp>
          <p:nvSpPr>
            <p:cNvPr id="5" name="Freeform 12">
              <a:extLst>
                <a:ext uri="{FF2B5EF4-FFF2-40B4-BE49-F238E27FC236}">
                  <a16:creationId xmlns:a16="http://schemas.microsoft.com/office/drawing/2014/main" xmlns="" id="{FF387FE6-4E5A-57CD-BB35-614B89DCA8EE}"/>
                </a:ext>
              </a:extLst>
            </p:cNvPr>
            <p:cNvSpPr/>
            <p:nvPr/>
          </p:nvSpPr>
          <p:spPr>
            <a:xfrm>
              <a:off x="810985" y="1678153"/>
              <a:ext cx="1763486" cy="1676400"/>
            </a:xfrm>
            <a:custGeom>
              <a:avLst/>
              <a:gdLst/>
              <a:ahLst/>
              <a:cxnLst/>
              <a:rect l="l" t="t" r="r" b="b"/>
              <a:pathLst>
                <a:path w="4391044" h="3808232">
                  <a:moveTo>
                    <a:pt x="0" y="0"/>
                  </a:moveTo>
                  <a:lnTo>
                    <a:pt x="4391044" y="0"/>
                  </a:lnTo>
                  <a:lnTo>
                    <a:pt x="4391044" y="3808232"/>
                  </a:lnTo>
                  <a:lnTo>
                    <a:pt x="0" y="38082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10" name="Picture 9" descr="A group of text boxes with flowers and green leaves&#10;&#10;Description automatically generated">
            <a:extLst>
              <a:ext uri="{FF2B5EF4-FFF2-40B4-BE49-F238E27FC236}">
                <a16:creationId xmlns:a16="http://schemas.microsoft.com/office/drawing/2014/main" xmlns="" id="{87FC6ACE-F008-421E-89B5-906A10D600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2083" y="4381500"/>
            <a:ext cx="13083833" cy="52578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30647" y="0"/>
            <a:ext cx="1237694" cy="137416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18" name="Picture 3">
            <a:extLst>
              <a:ext uri="{FF2B5EF4-FFF2-40B4-BE49-F238E27FC236}">
                <a16:creationId xmlns:a16="http://schemas.microsoft.com/office/drawing/2014/main" xmlns="" id="{08179404-7EEB-63D1-1FC3-4BC36CFE6B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234707" y="5320988"/>
            <a:ext cx="5539992" cy="6395372"/>
          </a:xfrm>
          <a:prstGeom prst="rect">
            <a:avLst/>
          </a:prstGeom>
        </p:spPr>
      </p:pic>
      <p:grpSp>
        <p:nvGrpSpPr>
          <p:cNvPr id="19" name="Group 5">
            <a:extLst>
              <a:ext uri="{FF2B5EF4-FFF2-40B4-BE49-F238E27FC236}">
                <a16:creationId xmlns:a16="http://schemas.microsoft.com/office/drawing/2014/main" xmlns="" id="{EB77A1C4-E4D0-C9DB-0392-09C48DEB0219}"/>
              </a:ext>
            </a:extLst>
          </p:cNvPr>
          <p:cNvGrpSpPr/>
          <p:nvPr/>
        </p:nvGrpSpPr>
        <p:grpSpPr>
          <a:xfrm rot="-10800000">
            <a:off x="8077200" y="842017"/>
            <a:ext cx="9501669" cy="9039929"/>
            <a:chOff x="-4212" y="162248"/>
            <a:chExt cx="4839734" cy="4692223"/>
          </a:xfrm>
        </p:grpSpPr>
        <p:sp>
          <p:nvSpPr>
            <p:cNvPr id="20" name="Freeform 6">
              <a:extLst>
                <a:ext uri="{FF2B5EF4-FFF2-40B4-BE49-F238E27FC236}">
                  <a16:creationId xmlns:a16="http://schemas.microsoft.com/office/drawing/2014/main" xmlns="" id="{A5B68993-A895-002E-55C4-EB339CFED8BB}"/>
                </a:ext>
              </a:extLst>
            </p:cNvPr>
            <p:cNvSpPr/>
            <p:nvPr/>
          </p:nvSpPr>
          <p:spPr>
            <a:xfrm>
              <a:off x="-4212" y="162248"/>
              <a:ext cx="4839734" cy="4692223"/>
            </a:xfrm>
            <a:custGeom>
              <a:avLst/>
              <a:gdLst/>
              <a:ahLst/>
              <a:cxnLst/>
              <a:rect l="l" t="t" r="r" b="b"/>
              <a:pathLst>
                <a:path w="4839734" h="4854471">
                  <a:moveTo>
                    <a:pt x="278431" y="16918"/>
                  </a:moveTo>
                  <a:cubicBezTo>
                    <a:pt x="278431" y="16918"/>
                    <a:pt x="604014" y="12258"/>
                    <a:pt x="956264" y="12454"/>
                  </a:cubicBezTo>
                  <a:cubicBezTo>
                    <a:pt x="3589197" y="12671"/>
                    <a:pt x="4565666" y="0"/>
                    <a:pt x="4565666" y="0"/>
                  </a:cubicBezTo>
                  <a:cubicBezTo>
                    <a:pt x="4633130" y="0"/>
                    <a:pt x="4709067" y="0"/>
                    <a:pt x="4787840" y="85073"/>
                  </a:cubicBezTo>
                  <a:cubicBezTo>
                    <a:pt x="4830818" y="131488"/>
                    <a:pt x="4831886" y="240224"/>
                    <a:pt x="4832291" y="320281"/>
                  </a:cubicBezTo>
                  <a:cubicBezTo>
                    <a:pt x="4832291" y="320281"/>
                    <a:pt x="4830587" y="3394041"/>
                    <a:pt x="4830587" y="4091887"/>
                  </a:cubicBezTo>
                  <a:cubicBezTo>
                    <a:pt x="4830587" y="4306046"/>
                    <a:pt x="4839735" y="4605225"/>
                    <a:pt x="4839735" y="4605225"/>
                  </a:cubicBezTo>
                  <a:cubicBezTo>
                    <a:pt x="4839735" y="4733893"/>
                    <a:pt x="4835565" y="4854471"/>
                    <a:pt x="4582727" y="4846337"/>
                  </a:cubicBezTo>
                  <a:cubicBezTo>
                    <a:pt x="4582727" y="4846337"/>
                    <a:pt x="4206255" y="4826038"/>
                    <a:pt x="3683490" y="4833637"/>
                  </a:cubicBezTo>
                  <a:cubicBezTo>
                    <a:pt x="1460445" y="4841771"/>
                    <a:pt x="304023" y="4854471"/>
                    <a:pt x="304023" y="4854471"/>
                  </a:cubicBezTo>
                  <a:cubicBezTo>
                    <a:pt x="132548" y="4854471"/>
                    <a:pt x="4213" y="4753402"/>
                    <a:pt x="8532" y="4550855"/>
                  </a:cubicBezTo>
                  <a:cubicBezTo>
                    <a:pt x="8532" y="4550855"/>
                    <a:pt x="9630" y="4052314"/>
                    <a:pt x="4815" y="1351754"/>
                  </a:cubicBezTo>
                  <a:cubicBezTo>
                    <a:pt x="0" y="663668"/>
                    <a:pt x="25592" y="330596"/>
                    <a:pt x="25592" y="330596"/>
                  </a:cubicBezTo>
                  <a:cubicBezTo>
                    <a:pt x="27224" y="150571"/>
                    <a:pt x="143504" y="16918"/>
                    <a:pt x="278431" y="16918"/>
                  </a:cubicBezTo>
                  <a:close/>
                </a:path>
              </a:pathLst>
            </a:custGeom>
            <a:solidFill>
              <a:srgbClr val="F0F8FA"/>
            </a:solidFill>
          </p:spPr>
          <p:txBody>
            <a:bodyPr/>
            <a:lstStyle/>
            <a:p>
              <a:endParaRPr lang="en-US">
                <a:latin typeface="Arial" panose="020B0604020202020204" pitchFamily="34" charset="0"/>
                <a:cs typeface="Arial" panose="020B0604020202020204" pitchFamily="34" charset="0"/>
              </a:endParaRPr>
            </a:p>
          </p:txBody>
        </p:sp>
      </p:grpSp>
      <p:pic>
        <p:nvPicPr>
          <p:cNvPr id="21" name="Picture 13">
            <a:extLst>
              <a:ext uri="{FF2B5EF4-FFF2-40B4-BE49-F238E27FC236}">
                <a16:creationId xmlns:a16="http://schemas.microsoft.com/office/drawing/2014/main" xmlns="" id="{75EA9223-E75D-5A9D-C147-F82E79FCA1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66122" y="4288951"/>
            <a:ext cx="4480453" cy="5176995"/>
          </a:xfrm>
          <a:prstGeom prst="rect">
            <a:avLst/>
          </a:prstGeom>
        </p:spPr>
      </p:pic>
      <p:sp>
        <p:nvSpPr>
          <p:cNvPr id="22" name="Rounded Rectangle 21">
            <a:extLst>
              <a:ext uri="{FF2B5EF4-FFF2-40B4-BE49-F238E27FC236}">
                <a16:creationId xmlns:a16="http://schemas.microsoft.com/office/drawing/2014/main" xmlns="" id="{7149A8AE-AC4C-2CAB-CA5C-1EA04E8C2297}"/>
              </a:ext>
            </a:extLst>
          </p:cNvPr>
          <p:cNvSpPr/>
          <p:nvPr/>
        </p:nvSpPr>
        <p:spPr>
          <a:xfrm>
            <a:off x="1167820" y="1753380"/>
            <a:ext cx="5649915" cy="2037057"/>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5800" b="1">
                <a:solidFill>
                  <a:srgbClr val="C00000"/>
                </a:solidFill>
                <a:latin typeface="Arial" panose="020B0604020202020204" pitchFamily="34" charset="0"/>
                <a:cs typeface="Arial" panose="020B0604020202020204" pitchFamily="34" charset="0"/>
              </a:rPr>
              <a:t>KẾT LUẬN</a:t>
            </a:r>
            <a:endParaRPr lang="en-US" sz="5800" b="1" dirty="0">
              <a:solidFill>
                <a:srgbClr val="C0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43BB0926-6632-5026-AC38-27F96BD0C7A7}"/>
              </a:ext>
            </a:extLst>
          </p:cNvPr>
          <p:cNvSpPr txBox="1"/>
          <p:nvPr/>
        </p:nvSpPr>
        <p:spPr>
          <a:xfrm>
            <a:off x="8763000" y="2092063"/>
            <a:ext cx="8149745" cy="7364901"/>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HS đều có những thu hoạch cho riêng mình – đó là điều quan trọng nhất.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đưa cây trải nghiệm hoặc đoàn tàu của mình ra để chụp chung cùng cả lớp một bức ảnh kỉ niệm, đánh dấu sự trưởng thành sau một năm học của các em.</a:t>
            </a:r>
          </a:p>
        </p:txBody>
      </p:sp>
      <p:grpSp>
        <p:nvGrpSpPr>
          <p:cNvPr id="24" name="Group 101">
            <a:extLst>
              <a:ext uri="{FF2B5EF4-FFF2-40B4-BE49-F238E27FC236}">
                <a16:creationId xmlns:a16="http://schemas.microsoft.com/office/drawing/2014/main" xmlns="" id="{5B7EABCC-FDA3-873E-0839-86D9F7AF3CEE}"/>
              </a:ext>
            </a:extLst>
          </p:cNvPr>
          <p:cNvGrpSpPr/>
          <p:nvPr/>
        </p:nvGrpSpPr>
        <p:grpSpPr>
          <a:xfrm>
            <a:off x="8077202" y="808989"/>
            <a:ext cx="9501668" cy="974099"/>
            <a:chOff x="0" y="0"/>
            <a:chExt cx="2551427" cy="322674"/>
          </a:xfrm>
        </p:grpSpPr>
        <p:sp>
          <p:nvSpPr>
            <p:cNvPr id="25" name="Freeform 102">
              <a:extLst>
                <a:ext uri="{FF2B5EF4-FFF2-40B4-BE49-F238E27FC236}">
                  <a16:creationId xmlns:a16="http://schemas.microsoft.com/office/drawing/2014/main" xmlns="" id="{2129CD39-2329-BB4C-5A31-DDE43BF39EC7}"/>
                </a:ext>
              </a:extLst>
            </p:cNvPr>
            <p:cNvSpPr/>
            <p:nvPr/>
          </p:nvSpPr>
          <p:spPr>
            <a:xfrm>
              <a:off x="0" y="0"/>
              <a:ext cx="2551427" cy="322674"/>
            </a:xfrm>
            <a:custGeom>
              <a:avLst/>
              <a:gdLst/>
              <a:ahLst/>
              <a:cxnLst/>
              <a:rect l="l" t="t" r="r" b="b"/>
              <a:pathLst>
                <a:path w="2551427" h="322674">
                  <a:moveTo>
                    <a:pt x="40758" y="0"/>
                  </a:moveTo>
                  <a:lnTo>
                    <a:pt x="2510670" y="0"/>
                  </a:lnTo>
                  <a:cubicBezTo>
                    <a:pt x="2521479" y="0"/>
                    <a:pt x="2531846" y="4294"/>
                    <a:pt x="2539490" y="11938"/>
                  </a:cubicBezTo>
                  <a:cubicBezTo>
                    <a:pt x="2547133" y="19581"/>
                    <a:pt x="2551427" y="29948"/>
                    <a:pt x="2551427" y="40758"/>
                  </a:cubicBezTo>
                  <a:lnTo>
                    <a:pt x="2551427" y="281916"/>
                  </a:lnTo>
                  <a:cubicBezTo>
                    <a:pt x="2551427" y="292726"/>
                    <a:pt x="2547133" y="303093"/>
                    <a:pt x="2539490" y="310736"/>
                  </a:cubicBezTo>
                  <a:cubicBezTo>
                    <a:pt x="2531846" y="318380"/>
                    <a:pt x="2521479" y="322674"/>
                    <a:pt x="2510670" y="322674"/>
                  </a:cubicBezTo>
                  <a:lnTo>
                    <a:pt x="40758" y="322674"/>
                  </a:lnTo>
                  <a:cubicBezTo>
                    <a:pt x="29948" y="322674"/>
                    <a:pt x="19581" y="318380"/>
                    <a:pt x="11938" y="310736"/>
                  </a:cubicBezTo>
                  <a:cubicBezTo>
                    <a:pt x="4294" y="303093"/>
                    <a:pt x="0" y="292726"/>
                    <a:pt x="0" y="281916"/>
                  </a:cubicBezTo>
                  <a:lnTo>
                    <a:pt x="0" y="40758"/>
                  </a:lnTo>
                  <a:cubicBezTo>
                    <a:pt x="0" y="29948"/>
                    <a:pt x="4294" y="19581"/>
                    <a:pt x="11938" y="11938"/>
                  </a:cubicBezTo>
                  <a:cubicBezTo>
                    <a:pt x="19581" y="4294"/>
                    <a:pt x="29948" y="0"/>
                    <a:pt x="40758" y="0"/>
                  </a:cubicBezTo>
                  <a:close/>
                </a:path>
              </a:pathLst>
            </a:custGeom>
            <a:solidFill>
              <a:srgbClr val="FFA7D2"/>
            </a:solidFill>
          </p:spPr>
          <p:txBody>
            <a:bodyPr/>
            <a:lstStyle/>
            <a:p>
              <a:endParaRPr lang="en-US">
                <a:latin typeface="Arial" panose="020B0604020202020204" pitchFamily="34" charset="0"/>
                <a:cs typeface="Arial" panose="020B0604020202020204" pitchFamily="34" charset="0"/>
              </a:endParaRPr>
            </a:p>
          </p:txBody>
        </p:sp>
        <p:sp>
          <p:nvSpPr>
            <p:cNvPr id="26" name="TextBox 103">
              <a:extLst>
                <a:ext uri="{FF2B5EF4-FFF2-40B4-BE49-F238E27FC236}">
                  <a16:creationId xmlns:a16="http://schemas.microsoft.com/office/drawing/2014/main" xmlns="" id="{A8AE0BDB-79B9-DD25-2FBE-04531A30D718}"/>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pic>
        <p:nvPicPr>
          <p:cNvPr id="27" name="Picture 26" descr="Icon&#10;&#10;Description automatically generated">
            <a:extLst>
              <a:ext uri="{FF2B5EF4-FFF2-40B4-BE49-F238E27FC236}">
                <a16:creationId xmlns:a16="http://schemas.microsoft.com/office/drawing/2014/main" xmlns="" id="{87645C54-1EBC-34C7-69A2-C32BCD5B91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0442" y="164348"/>
            <a:ext cx="1973069" cy="1973069"/>
          </a:xfrm>
          <a:prstGeom prst="rect">
            <a:avLst/>
          </a:prstGeom>
        </p:spPr>
      </p:pic>
      <p:sp>
        <p:nvSpPr>
          <p:cNvPr id="14" name="Freeform 14"/>
          <p:cNvSpPr/>
          <p:nvPr/>
        </p:nvSpPr>
        <p:spPr>
          <a:xfrm flipH="1">
            <a:off x="17297399" y="8648700"/>
            <a:ext cx="788227" cy="1616528"/>
          </a:xfrm>
          <a:custGeom>
            <a:avLst/>
            <a:gdLst/>
            <a:ahLst/>
            <a:cxnLst/>
            <a:rect l="l" t="t" r="r" b="b"/>
            <a:pathLst>
              <a:path w="955721" h="2419547">
                <a:moveTo>
                  <a:pt x="955721" y="0"/>
                </a:moveTo>
                <a:lnTo>
                  <a:pt x="0" y="0"/>
                </a:lnTo>
                <a:lnTo>
                  <a:pt x="0" y="2419547"/>
                </a:lnTo>
                <a:lnTo>
                  <a:pt x="955721" y="2419547"/>
                </a:lnTo>
                <a:lnTo>
                  <a:pt x="955721"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5808450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8D21BB04-5B0D-943C-5184-61022E8E6C39}"/>
              </a:ext>
            </a:extLst>
          </p:cNvPr>
          <p:cNvGrpSpPr/>
          <p:nvPr/>
        </p:nvGrpSpPr>
        <p:grpSpPr>
          <a:xfrm>
            <a:off x="1795513" y="2326122"/>
            <a:ext cx="14816088" cy="6105682"/>
            <a:chOff x="0" y="0"/>
            <a:chExt cx="3590715" cy="1432335"/>
          </a:xfrm>
        </p:grpSpPr>
        <p:sp>
          <p:nvSpPr>
            <p:cNvPr id="4" name="Freeform 3">
              <a:extLst>
                <a:ext uri="{FF2B5EF4-FFF2-40B4-BE49-F238E27FC236}">
                  <a16:creationId xmlns:a16="http://schemas.microsoft.com/office/drawing/2014/main" xmlns="" id="{EF91ED1A-A383-4A7C-2ECC-D3E379F685B4}"/>
                </a:ext>
              </a:extLst>
            </p:cNvPr>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6B2A1EF0-054D-91DB-C272-8AD24CAB336C}"/>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6">
            <a:extLst>
              <a:ext uri="{FF2B5EF4-FFF2-40B4-BE49-F238E27FC236}">
                <a16:creationId xmlns:a16="http://schemas.microsoft.com/office/drawing/2014/main" xmlns="" id="{DFE25A93-381A-58C6-7460-A57789DA7C25}"/>
              </a:ext>
            </a:extLst>
          </p:cNvPr>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20">
            <a:extLst>
              <a:ext uri="{FF2B5EF4-FFF2-40B4-BE49-F238E27FC236}">
                <a16:creationId xmlns:a16="http://schemas.microsoft.com/office/drawing/2014/main" xmlns="" id="{3097A055-5E96-BABC-2933-976C05D2338B}"/>
              </a:ext>
            </a:extLst>
          </p:cNvPr>
          <p:cNvSpPr txBox="1"/>
          <p:nvPr/>
        </p:nvSpPr>
        <p:spPr>
          <a:xfrm>
            <a:off x="2481747" y="2586310"/>
            <a:ext cx="13324506" cy="554786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0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2</a:t>
            </a:r>
            <a:r>
              <a:rPr kumimoji="0" lang="vi-VN" sz="60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vi-VN" sz="60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Lắng nghe đánh giá đồng đẳng – các nhóm khác, các bạn khác nói về mình và lắng nghe thầy cô chia sẻ</a:t>
            </a:r>
            <a:endParaRPr kumimoji="0" lang="vi-VN" sz="60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17"/>
          <p:cNvSpPr/>
          <p:nvPr/>
        </p:nvSpPr>
        <p:spPr>
          <a:xfrm rot="769950">
            <a:off x="16083004" y="7763287"/>
            <a:ext cx="1057191" cy="1337035"/>
          </a:xfrm>
          <a:custGeom>
            <a:avLst/>
            <a:gdLst/>
            <a:ahLst/>
            <a:cxnLst/>
            <a:rect l="l" t="t" r="r" b="b"/>
            <a:pathLst>
              <a:path w="1863750" h="2929273">
                <a:moveTo>
                  <a:pt x="0" y="0"/>
                </a:moveTo>
                <a:lnTo>
                  <a:pt x="1863750" y="0"/>
                </a:lnTo>
                <a:lnTo>
                  <a:pt x="1863750" y="2929273"/>
                </a:lnTo>
                <a:lnTo>
                  <a:pt x="0" y="29292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Freeform 2"/>
          <p:cNvSpPr/>
          <p:nvPr/>
        </p:nvSpPr>
        <p:spPr>
          <a:xfrm>
            <a:off x="15489530" y="1647694"/>
            <a:ext cx="1762947" cy="1953447"/>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176408" y="1222482"/>
            <a:ext cx="1968517" cy="2351314"/>
          </a:xfrm>
          <a:custGeom>
            <a:avLst/>
            <a:gdLst/>
            <a:ahLst/>
            <a:cxnLst/>
            <a:rect l="l" t="t" r="r" b="b"/>
            <a:pathLst>
              <a:path w="881329" h="1478121">
                <a:moveTo>
                  <a:pt x="0" y="0"/>
                </a:moveTo>
                <a:lnTo>
                  <a:pt x="881329" y="0"/>
                </a:lnTo>
                <a:lnTo>
                  <a:pt x="881329" y="1478120"/>
                </a:lnTo>
                <a:lnTo>
                  <a:pt x="0" y="14781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4831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0" y="9242309"/>
            <a:ext cx="1905000" cy="1044691"/>
          </a:xfrm>
          <a:custGeom>
            <a:avLst/>
            <a:gdLst/>
            <a:ahLst/>
            <a:cxnLst/>
            <a:rect l="l" t="t" r="r" b="b"/>
            <a:pathLst>
              <a:path w="3061603" h="1002675">
                <a:moveTo>
                  <a:pt x="0" y="0"/>
                </a:moveTo>
                <a:lnTo>
                  <a:pt x="3061603" y="0"/>
                </a:lnTo>
                <a:lnTo>
                  <a:pt x="3061603" y="1002675"/>
                </a:lnTo>
                <a:lnTo>
                  <a:pt x="0" y="100267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16633323" y="8420100"/>
            <a:ext cx="1814392" cy="1866900"/>
          </a:xfrm>
          <a:custGeom>
            <a:avLst/>
            <a:gdLst/>
            <a:ahLst/>
            <a:cxnLst/>
            <a:rect l="l" t="t" r="r" b="b"/>
            <a:pathLst>
              <a:path w="2042992" h="2435758">
                <a:moveTo>
                  <a:pt x="0" y="0"/>
                </a:moveTo>
                <a:lnTo>
                  <a:pt x="2042992" y="0"/>
                </a:lnTo>
                <a:lnTo>
                  <a:pt x="2042992"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3" name="Group 12">
            <a:extLst>
              <a:ext uri="{FF2B5EF4-FFF2-40B4-BE49-F238E27FC236}">
                <a16:creationId xmlns:a16="http://schemas.microsoft.com/office/drawing/2014/main" xmlns="" id="{07E8FAB9-13F2-9CEC-32A6-E6E395F55A39}"/>
              </a:ext>
            </a:extLst>
          </p:cNvPr>
          <p:cNvGrpSpPr/>
          <p:nvPr/>
        </p:nvGrpSpPr>
        <p:grpSpPr>
          <a:xfrm>
            <a:off x="-159715" y="-179686"/>
            <a:ext cx="18607430" cy="660193"/>
            <a:chOff x="0" y="0"/>
            <a:chExt cx="754546" cy="26771"/>
          </a:xfrm>
        </p:grpSpPr>
        <p:sp>
          <p:nvSpPr>
            <p:cNvPr id="14" name="Freeform 3">
              <a:extLst>
                <a:ext uri="{FF2B5EF4-FFF2-40B4-BE49-F238E27FC236}">
                  <a16:creationId xmlns:a16="http://schemas.microsoft.com/office/drawing/2014/main" xmlns="" id="{99A08EC0-9916-AF86-20EB-30D953CA50C3}"/>
                </a:ext>
              </a:extLst>
            </p:cNvPr>
            <p:cNvSpPr/>
            <p:nvPr/>
          </p:nvSpPr>
          <p:spPr>
            <a:xfrm>
              <a:off x="0" y="0"/>
              <a:ext cx="754546" cy="26771"/>
            </a:xfrm>
            <a:custGeom>
              <a:avLst/>
              <a:gdLst/>
              <a:ahLst/>
              <a:cxnLst/>
              <a:rect l="l" t="t" r="r" b="b"/>
              <a:pathLst>
                <a:path w="754546" h="26771">
                  <a:moveTo>
                    <a:pt x="0" y="0"/>
                  </a:moveTo>
                  <a:lnTo>
                    <a:pt x="754546" y="0"/>
                  </a:lnTo>
                  <a:lnTo>
                    <a:pt x="754546" y="26771"/>
                  </a:lnTo>
                  <a:lnTo>
                    <a:pt x="0" y="26771"/>
                  </a:lnTo>
                  <a:close/>
                </a:path>
              </a:pathLst>
            </a:custGeom>
            <a:solidFill>
              <a:srgbClr val="8593F2"/>
            </a:solidFill>
            <a:ln w="19050">
              <a:solidFill>
                <a:srgbClr val="000000"/>
              </a:solidFill>
            </a:ln>
          </p:spPr>
          <p:txBody>
            <a:bodyPr/>
            <a:lstStyle/>
            <a:p>
              <a:endParaRPr lang="en-US"/>
            </a:p>
          </p:txBody>
        </p:sp>
        <p:sp>
          <p:nvSpPr>
            <p:cNvPr id="15" name="TextBox 14">
              <a:extLst>
                <a:ext uri="{FF2B5EF4-FFF2-40B4-BE49-F238E27FC236}">
                  <a16:creationId xmlns:a16="http://schemas.microsoft.com/office/drawing/2014/main" xmlns="" id="{926C063C-6C59-14C1-759A-B8C974B87E9C}"/>
                </a:ext>
              </a:extLst>
            </p:cNvPr>
            <p:cNvSpPr txBox="1"/>
            <p:nvPr/>
          </p:nvSpPr>
          <p:spPr>
            <a:xfrm>
              <a:off x="0" y="-28575"/>
              <a:ext cx="812800" cy="841375"/>
            </a:xfrm>
            <a:prstGeom prst="rect">
              <a:avLst/>
            </a:prstGeom>
          </p:spPr>
          <p:txBody>
            <a:bodyPr lIns="50800" tIns="50800" rIns="50800" bIns="50800" rtlCol="0" anchor="ctr"/>
            <a:lstStyle/>
            <a:p>
              <a:pPr algn="ctr">
                <a:lnSpc>
                  <a:spcPts val="2600"/>
                </a:lnSpc>
              </a:pPr>
              <a:endParaRPr/>
            </a:p>
          </p:txBody>
        </p:sp>
      </p:grpSp>
      <p:pic>
        <p:nvPicPr>
          <p:cNvPr id="16" name="Picture 3">
            <a:extLst>
              <a:ext uri="{FF2B5EF4-FFF2-40B4-BE49-F238E27FC236}">
                <a16:creationId xmlns:a16="http://schemas.microsoft.com/office/drawing/2014/main" xmlns="" id="{CC24C7A6-ECCB-D403-797F-BE67C4A05D87}"/>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8041"/>
          <a:stretch>
            <a:fillRect/>
          </a:stretch>
        </p:blipFill>
        <p:spPr>
          <a:xfrm>
            <a:off x="2514600" y="-307626"/>
            <a:ext cx="10134600" cy="7432326"/>
          </a:xfrm>
          <a:prstGeom prst="rect">
            <a:avLst/>
          </a:prstGeom>
        </p:spPr>
      </p:pic>
      <p:sp>
        <p:nvSpPr>
          <p:cNvPr id="17" name="TextBox 16">
            <a:extLst>
              <a:ext uri="{FF2B5EF4-FFF2-40B4-BE49-F238E27FC236}">
                <a16:creationId xmlns:a16="http://schemas.microsoft.com/office/drawing/2014/main" xmlns="" id="{DE6D6D54-A5D8-56EB-108E-8CC87562E969}"/>
              </a:ext>
            </a:extLst>
          </p:cNvPr>
          <p:cNvSpPr txBox="1"/>
          <p:nvPr/>
        </p:nvSpPr>
        <p:spPr>
          <a:xfrm>
            <a:off x="3043278" y="1866900"/>
            <a:ext cx="8815643" cy="4779578"/>
          </a:xfrm>
          <a:prstGeom prst="rect">
            <a:avLst/>
          </a:prstGeom>
          <a:noFill/>
        </p:spPr>
        <p:txBody>
          <a:bodyPr wrap="square">
            <a:spAutoFit/>
          </a:bodyPr>
          <a:lstStyle/>
          <a:p>
            <a:pPr marR="0" algn="ctr">
              <a:lnSpc>
                <a:spcPct val="150000"/>
              </a:lnSpc>
              <a:spcBef>
                <a:spcPts val="0"/>
              </a:spcBef>
              <a:spcAft>
                <a:spcPts val="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LÀM VIỆC THEO NHÓM</a:t>
            </a:r>
          </a:p>
          <a:p>
            <a:pPr marR="0" algn="just">
              <a:lnSpc>
                <a:spcPct val="150000"/>
              </a:lnSpc>
              <a:spcBef>
                <a:spcPts val="0"/>
              </a:spcBef>
              <a:spcAft>
                <a:spcPts val="0"/>
              </a:spcAft>
            </a:pPr>
            <a:r>
              <a:rPr lang="en-US" sz="4000">
                <a:latin typeface="Arial" panose="020B0604020202020204" pitchFamily="34" charset="0"/>
                <a:ea typeface="Calibri" panose="020F0502020204030204" pitchFamily="34" charset="0"/>
                <a:cs typeface="Arial" panose="020B0604020202020204" pitchFamily="34" charset="0"/>
              </a:rPr>
              <a:t>Các em hãy </a:t>
            </a:r>
            <a:r>
              <a:rPr lang="vi-VN" sz="4000">
                <a:latin typeface="Arial" panose="020B0604020202020204" pitchFamily="34" charset="0"/>
                <a:ea typeface="Calibri" panose="020F0502020204030204" pitchFamily="34" charset="0"/>
                <a:cs typeface="Arial" panose="020B0604020202020204" pitchFamily="34" charset="0"/>
              </a:rPr>
              <a:t>thảo luận</a:t>
            </a:r>
            <a:r>
              <a:rPr lang="en-US" sz="4000">
                <a:latin typeface="Arial" panose="020B0604020202020204" pitchFamily="34" charset="0"/>
                <a:ea typeface="Calibri" panose="020F0502020204030204" pitchFamily="34" charset="0"/>
                <a:cs typeface="Arial" panose="020B0604020202020204" pitchFamily="34" charset="0"/>
              </a:rPr>
              <a:t> với nhau</a:t>
            </a:r>
            <a:r>
              <a:rPr lang="vi-VN" sz="4000">
                <a:latin typeface="Arial" panose="020B0604020202020204" pitchFamily="34" charset="0"/>
                <a:ea typeface="Calibri" panose="020F0502020204030204" pitchFamily="34" charset="0"/>
                <a:cs typeface="Arial" panose="020B0604020202020204" pitchFamily="34" charset="0"/>
              </a:rPr>
              <a:t> để lựa chọn một nhóm trong lớp khiến nhóm mình cảm phục vì một điều gì đó</a:t>
            </a:r>
            <a:r>
              <a:rPr lang="en-US" sz="4000">
                <a:latin typeface="Arial" panose="020B0604020202020204" pitchFamily="34" charset="0"/>
                <a:ea typeface="Calibri" panose="020F0502020204030204" pitchFamily="34" charset="0"/>
                <a:cs typeface="Arial" panose="020B0604020202020204" pitchFamily="34" charset="0"/>
              </a:rPr>
              <a:t> theo hướng dẫn cho sẵn dưới đây</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9" name="Picture 18" descr="A group of kids sitting around a table&#10;&#10;Description automatically generated with low confidence">
            <a:extLst>
              <a:ext uri="{FF2B5EF4-FFF2-40B4-BE49-F238E27FC236}">
                <a16:creationId xmlns:a16="http://schemas.microsoft.com/office/drawing/2014/main" xmlns="" id="{3ACEFCA3-2937-C75B-FF57-8ED8ADE89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6955" y="6646478"/>
            <a:ext cx="6939117" cy="3640522"/>
          </a:xfrm>
          <a:prstGeom prst="rect">
            <a:avLst/>
          </a:prstGeom>
        </p:spPr>
      </p:pic>
    </p:spTree>
    <p:extLst>
      <p:ext uri="{BB962C8B-B14F-4D97-AF65-F5344CB8AC3E}">
        <p14:creationId xmlns:p14="http://schemas.microsoft.com/office/powerpoint/2010/main" val="27069703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957787">
            <a:off x="16659189" y="-5251"/>
            <a:ext cx="1726622" cy="1825428"/>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xmlns="" id="{4147E647-3596-0534-B889-AAEB9400B957}"/>
              </a:ext>
            </a:extLst>
          </p:cNvPr>
          <p:cNvSpPr/>
          <p:nvPr/>
        </p:nvSpPr>
        <p:spPr>
          <a:xfrm>
            <a:off x="838199" y="2015037"/>
            <a:ext cx="16611600" cy="7916554"/>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4D03BC40-5C77-DA26-C1C4-41ED9792D5A8}"/>
              </a:ext>
            </a:extLst>
          </p:cNvPr>
          <p:cNvSpPr txBox="1"/>
          <p:nvPr/>
        </p:nvSpPr>
        <p:spPr>
          <a:xfrm>
            <a:off x="1393370" y="2321020"/>
            <a:ext cx="15544799" cy="738664"/>
          </a:xfrm>
          <a:prstGeom prst="rect">
            <a:avLst/>
          </a:prstGeom>
          <a:noFill/>
        </p:spPr>
        <p:txBody>
          <a:bodyPr wrap="square" rtlCol="0">
            <a:spAutoFit/>
          </a:bodyPr>
          <a:lstStyle/>
          <a:p>
            <a:pPr algn="ctr"/>
            <a:r>
              <a:rPr lang="vi-VN" sz="4200" b="1">
                <a:solidFill>
                  <a:schemeClr val="tx2">
                    <a:lumMod val="50000"/>
                  </a:schemeClr>
                </a:solidFill>
                <a:latin typeface="Arial" panose="020B0604020202020204" pitchFamily="34" charset="0"/>
                <a:cs typeface="Arial" panose="020B0604020202020204" pitchFamily="34" charset="0"/>
              </a:rPr>
              <a:t>Trò chơi </a:t>
            </a:r>
            <a:r>
              <a:rPr lang="en-US" sz="4200" b="1">
                <a:solidFill>
                  <a:schemeClr val="tx2">
                    <a:lumMod val="50000"/>
                  </a:schemeClr>
                </a:solidFill>
                <a:latin typeface="Arial" panose="020B0604020202020204" pitchFamily="34" charset="0"/>
                <a:cs typeface="Arial" panose="020B0604020202020204" pitchFamily="34" charset="0"/>
              </a:rPr>
              <a:t>“Ga trải nghiệm”</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1328C06D-4F89-7FC0-1C49-CCA390E2F9DB}"/>
              </a:ext>
            </a:extLst>
          </p:cNvPr>
          <p:cNvGrpSpPr/>
          <p:nvPr/>
        </p:nvGrpSpPr>
        <p:grpSpPr>
          <a:xfrm>
            <a:off x="5981700" y="-1"/>
            <a:ext cx="6324600" cy="1551579"/>
            <a:chOff x="5715000" y="28591"/>
            <a:chExt cx="6324600" cy="1535180"/>
          </a:xfrm>
        </p:grpSpPr>
        <p:sp>
          <p:nvSpPr>
            <p:cNvPr id="19" name="Round Same Side Corner Rectangle 11">
              <a:extLst>
                <a:ext uri="{FF2B5EF4-FFF2-40B4-BE49-F238E27FC236}">
                  <a16:creationId xmlns:a16="http://schemas.microsoft.com/office/drawing/2014/main" xmlns="" id="{D1BD2505-E3FD-7F2E-0757-077C74CFC34C}"/>
                </a:ext>
              </a:extLst>
            </p:cNvPr>
            <p:cNvSpPr/>
            <p:nvPr/>
          </p:nvSpPr>
          <p:spPr>
            <a:xfrm flipV="1">
              <a:off x="5715000" y="28591"/>
              <a:ext cx="6324600" cy="1535180"/>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F98C5EA4-45B0-8516-5DBB-A0DD08A34D97}"/>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1" name="TextBox 20">
            <a:extLst>
              <a:ext uri="{FF2B5EF4-FFF2-40B4-BE49-F238E27FC236}">
                <a16:creationId xmlns:a16="http://schemas.microsoft.com/office/drawing/2014/main" xmlns="" id="{71C6140A-03AE-D795-E2DC-D4B0D3BBC37B}"/>
              </a:ext>
            </a:extLst>
          </p:cNvPr>
          <p:cNvSpPr txBox="1"/>
          <p:nvPr/>
        </p:nvSpPr>
        <p:spPr>
          <a:xfrm>
            <a:off x="1393370" y="3059684"/>
            <a:ext cx="8915400" cy="6637651"/>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600">
                <a:latin typeface="Arial" panose="020B0604020202020204" pitchFamily="34" charset="0"/>
                <a:ea typeface="Calibri" panose="020F0502020204030204" pitchFamily="34" charset="0"/>
                <a:cs typeface="Arial" panose="020B0604020202020204" pitchFamily="34" charset="0"/>
              </a:rPr>
              <a:t>Cả lớp tham gia vào </a:t>
            </a:r>
            <a:r>
              <a:rPr lang="vi-VN" sz="3600">
                <a:latin typeface="Arial" panose="020B0604020202020204" pitchFamily="34" charset="0"/>
                <a:ea typeface="Calibri" panose="020F0502020204030204" pitchFamily="34" charset="0"/>
                <a:cs typeface="Arial" panose="020B0604020202020204" pitchFamily="34" charset="0"/>
              </a:rPr>
              <a:t>trò chơi để nhắc lại quá trình trải nghiệm trong năm học</a:t>
            </a:r>
            <a:r>
              <a:rPr lang="en-US" sz="3600">
                <a:latin typeface="Arial" panose="020B0604020202020204" pitchFamily="34" charset="0"/>
                <a:ea typeface="Calibri" panose="020F0502020204030204" pitchFamily="34" charset="0"/>
                <a:cs typeface="Arial" panose="020B0604020202020204" pitchFamily="34" charset="0"/>
              </a:rPr>
              <a:t>.</a:t>
            </a:r>
            <a:endParaRPr lang="en-US" sz="3600">
              <a:solidFill>
                <a:srgbClr val="FF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Clr>
                <a:schemeClr val="tx1"/>
              </a:buClr>
              <a:buFont typeface="Courier New" panose="02070309020205020404" pitchFamily="49" charset="0"/>
              <a:buChar char="o"/>
            </a:pPr>
            <a:r>
              <a:rPr lang="en-US" sz="3600" b="1">
                <a:solidFill>
                  <a:srgbClr val="C00000"/>
                </a:solidFill>
                <a:latin typeface="Arial" panose="020B0604020202020204" pitchFamily="34" charset="0"/>
                <a:ea typeface="Calibri" panose="020F0502020204030204" pitchFamily="34" charset="0"/>
                <a:cs typeface="Arial" panose="020B0604020202020204" pitchFamily="34" charset="0"/>
              </a:rPr>
              <a:t>Hướng dẫn chơi: </a:t>
            </a:r>
          </a:p>
          <a:p>
            <a:pPr marL="571500" indent="-571500" algn="just">
              <a:lnSpc>
                <a:spcPct val="150000"/>
              </a:lnSpc>
              <a:buClr>
                <a:schemeClr val="tx1"/>
              </a:buClr>
              <a:buFont typeface="Courier New" panose="02070309020205020404" pitchFamily="49" charset="0"/>
              <a:buChar char="o"/>
            </a:pPr>
            <a:r>
              <a:rPr lang="en-US" sz="3600">
                <a:latin typeface="Arial" panose="020B0604020202020204" pitchFamily="34" charset="0"/>
                <a:ea typeface="Calibri" panose="020F0502020204030204" pitchFamily="34" charset="0"/>
                <a:cs typeface="Arial" panose="020B0604020202020204" pitchFamily="34" charset="0"/>
              </a:rPr>
              <a:t>Có </a:t>
            </a:r>
            <a:r>
              <a:rPr lang="vi-VN" sz="3600">
                <a:latin typeface="Arial" panose="020B0604020202020204" pitchFamily="34" charset="0"/>
                <a:ea typeface="Calibri" panose="020F0502020204030204" pitchFamily="34" charset="0"/>
                <a:cs typeface="Arial" panose="020B0604020202020204" pitchFamily="34" charset="0"/>
              </a:rPr>
              <a:t>9 cặp đôi đứng ở 9 góc trên sân trường (không quá xa nhau), mỗi cặp đôi giữ một tấm thẻ ghi tên chủ đề trải nghiệm đã thực hiện trong năm, mỗi chủ đề là một ga trải nghiệm.</a:t>
            </a:r>
          </a:p>
        </p:txBody>
      </p:sp>
      <p:sp>
        <p:nvSpPr>
          <p:cNvPr id="7" name="Freeform 7"/>
          <p:cNvSpPr/>
          <p:nvPr/>
        </p:nvSpPr>
        <p:spPr>
          <a:xfrm>
            <a:off x="16303301" y="9625449"/>
            <a:ext cx="2019299" cy="685801"/>
          </a:xfrm>
          <a:custGeom>
            <a:avLst/>
            <a:gdLst/>
            <a:ahLst/>
            <a:cxnLst/>
            <a:rect l="l" t="t" r="r" b="b"/>
            <a:pathLst>
              <a:path w="3061603" h="1002675">
                <a:moveTo>
                  <a:pt x="0" y="0"/>
                </a:moveTo>
                <a:lnTo>
                  <a:pt x="3061603" y="0"/>
                </a:lnTo>
                <a:lnTo>
                  <a:pt x="3061603" y="1002676"/>
                </a:lnTo>
                <a:lnTo>
                  <a:pt x="0" y="10026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96971">
            <a:off x="177498" y="49848"/>
            <a:ext cx="756094" cy="2057400"/>
          </a:xfrm>
          <a:custGeom>
            <a:avLst/>
            <a:gdLst/>
            <a:ahLst/>
            <a:cxnLst/>
            <a:rect l="l" t="t" r="r" b="b"/>
            <a:pathLst>
              <a:path w="756094" h="2057400">
                <a:moveTo>
                  <a:pt x="0" y="0"/>
                </a:moveTo>
                <a:lnTo>
                  <a:pt x="756094" y="0"/>
                </a:lnTo>
                <a:lnTo>
                  <a:pt x="75609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27" name="Picture 26" descr="A group of kids in a classroom&#10;&#10;Description automatically generated">
            <a:extLst>
              <a:ext uri="{FF2B5EF4-FFF2-40B4-BE49-F238E27FC236}">
                <a16:creationId xmlns:a16="http://schemas.microsoft.com/office/drawing/2014/main" xmlns="" id="{E6CCCBD5-A440-207E-3188-7926B274BB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9370" y="4713046"/>
            <a:ext cx="5779829" cy="3741532"/>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wipe(left)">
                                      <p:cBhvr>
                                        <p:cTn id="18" dur="500"/>
                                        <p:tgtEl>
                                          <p:spTgt spid="2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xEl>
                                              <p:pRg st="1" end="1"/>
                                            </p:txEl>
                                          </p:spTgt>
                                        </p:tgtEl>
                                        <p:attrNameLst>
                                          <p:attrName>style.visibility</p:attrName>
                                        </p:attrNameLst>
                                      </p:cBhvr>
                                      <p:to>
                                        <p:strVal val="visible"/>
                                      </p:to>
                                    </p:set>
                                    <p:animEffect transition="in" filter="wipe(left)">
                                      <p:cBhvr>
                                        <p:cTn id="23" dur="500"/>
                                        <p:tgtEl>
                                          <p:spTgt spid="2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1">
                                            <p:txEl>
                                              <p:pRg st="2" end="2"/>
                                            </p:txEl>
                                          </p:spTgt>
                                        </p:tgtEl>
                                        <p:attrNameLst>
                                          <p:attrName>style.visibility</p:attrName>
                                        </p:attrNameLst>
                                      </p:cBhvr>
                                      <p:to>
                                        <p:strVal val="visible"/>
                                      </p:to>
                                    </p:set>
                                    <p:animEffect transition="in" filter="wipe(left)">
                                      <p:cBhvr>
                                        <p:cTn id="28"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xmlns="" id="{6E659131-6076-FCE5-1287-031804858AA1}"/>
              </a:ext>
            </a:extLst>
          </p:cNvPr>
          <p:cNvSpPr/>
          <p:nvPr/>
        </p:nvSpPr>
        <p:spPr>
          <a:xfrm rot="10800000">
            <a:off x="6566347" y="1028700"/>
            <a:ext cx="10890530" cy="8610600"/>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9D925CEC-B00F-96C2-AED1-A18105633B8F}"/>
              </a:ext>
            </a:extLst>
          </p:cNvPr>
          <p:cNvSpPr txBox="1"/>
          <p:nvPr/>
        </p:nvSpPr>
        <p:spPr>
          <a:xfrm>
            <a:off x="6989763" y="1651548"/>
            <a:ext cx="9940872" cy="7364901"/>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Đại diện nhóm lần lượt chia sẻ: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“Nhóm chúng tôi rất phục nhóm ... vì ...” </a:t>
            </a:r>
            <a:r>
              <a:rPr lang="vi-VN" sz="4000">
                <a:latin typeface="Arial" panose="020B0604020202020204" pitchFamily="34" charset="0"/>
                <a:ea typeface="Calibri" panose="020F0502020204030204" pitchFamily="34" charset="0"/>
                <a:cs typeface="Arial" panose="020B0604020202020204" pitchFamily="34" charset="0"/>
              </a:rPr>
              <a:t>hoặc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“Nhóm chúng tôi rất thích hoạt động ... của nhóm ... vì ...”</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4000">
                <a:latin typeface="Arial" panose="020B0604020202020204" pitchFamily="34" charset="0"/>
                <a:ea typeface="Calibri" panose="020F0502020204030204" pitchFamily="34" charset="0"/>
                <a:cs typeface="Arial" panose="020B0604020202020204" pitchFamily="34" charset="0"/>
              </a:rPr>
              <a:t>hoặc</a:t>
            </a:r>
            <a:r>
              <a:rPr lang="vi-VN" sz="4000">
                <a:latin typeface="Arial" panose="020B0604020202020204" pitchFamily="34" charset="0"/>
                <a:ea typeface="Calibri" panose="020F0502020204030204" pitchFamily="34" charset="0"/>
                <a:cs typeface="Arial" panose="020B0604020202020204" pitchFamily="34" charset="0"/>
              </a:rPr>
              <a:t>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“Nhóm chúng tôi học được ở nhóm</a:t>
            </a: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 một điều hay là: ...”</a:t>
            </a:r>
          </a:p>
          <a:p>
            <a:pPr marL="571500" indent="-571500" algn="just">
              <a:lnSpc>
                <a:spcPct val="150000"/>
              </a:lnSpc>
              <a:buFont typeface="Courier New" panose="02070309020205020404" pitchFamily="49" charset="0"/>
              <a:buChar char="o"/>
            </a:pPr>
            <a:r>
              <a:rPr lang="vi-VN" sz="4000">
                <a:latin typeface="Arial" panose="020B0604020202020204" pitchFamily="34" charset="0"/>
                <a:ea typeface="Calibri" panose="020F0502020204030204" pitchFamily="34" charset="0"/>
                <a:cs typeface="Arial" panose="020B0604020202020204" pitchFamily="34" charset="0"/>
              </a:rPr>
              <a:t>Đại diện các nhóm đứng lên phía trên, bắt chéo tay nối nhau để thể hiện sự đoàn kết, chụp ảnh lưu niệm</a:t>
            </a:r>
          </a:p>
        </p:txBody>
      </p:sp>
      <p:sp>
        <p:nvSpPr>
          <p:cNvPr id="18" name="Freeform 4">
            <a:extLst>
              <a:ext uri="{FF2B5EF4-FFF2-40B4-BE49-F238E27FC236}">
                <a16:creationId xmlns:a16="http://schemas.microsoft.com/office/drawing/2014/main" xmlns="" id="{DF3A1C0B-4069-DDF3-2204-BACED2E8B8F6}"/>
              </a:ext>
            </a:extLst>
          </p:cNvPr>
          <p:cNvSpPr/>
          <p:nvPr/>
        </p:nvSpPr>
        <p:spPr>
          <a:xfrm>
            <a:off x="831122" y="1028699"/>
            <a:ext cx="5417278" cy="8610600"/>
          </a:xfrm>
          <a:custGeom>
            <a:avLst/>
            <a:gdLst/>
            <a:ahLst/>
            <a:cxnLst/>
            <a:rect l="l" t="t" r="r" b="b"/>
            <a:pathLst>
              <a:path w="1375888" h="2069539">
                <a:moveTo>
                  <a:pt x="75580" y="0"/>
                </a:moveTo>
                <a:lnTo>
                  <a:pt x="1300307" y="0"/>
                </a:lnTo>
                <a:cubicBezTo>
                  <a:pt x="1320352" y="0"/>
                  <a:pt x="1339577" y="7963"/>
                  <a:pt x="1353751" y="22137"/>
                </a:cubicBezTo>
                <a:cubicBezTo>
                  <a:pt x="1367925" y="36311"/>
                  <a:pt x="1375888" y="55535"/>
                  <a:pt x="1375888" y="75580"/>
                </a:cubicBezTo>
                <a:lnTo>
                  <a:pt x="1375888" y="1993959"/>
                </a:lnTo>
                <a:cubicBezTo>
                  <a:pt x="1375888" y="2014004"/>
                  <a:pt x="1367925" y="2033228"/>
                  <a:pt x="1353751" y="2047402"/>
                </a:cubicBezTo>
                <a:cubicBezTo>
                  <a:pt x="1339577" y="2061576"/>
                  <a:pt x="1320352" y="2069539"/>
                  <a:pt x="1300307" y="2069539"/>
                </a:cubicBezTo>
                <a:lnTo>
                  <a:pt x="75580" y="2069539"/>
                </a:lnTo>
                <a:cubicBezTo>
                  <a:pt x="55535" y="2069539"/>
                  <a:pt x="36311" y="2061576"/>
                  <a:pt x="22137" y="2047402"/>
                </a:cubicBezTo>
                <a:cubicBezTo>
                  <a:pt x="7963" y="2033228"/>
                  <a:pt x="0" y="2014004"/>
                  <a:pt x="0" y="1993959"/>
                </a:cubicBezTo>
                <a:lnTo>
                  <a:pt x="0" y="75580"/>
                </a:lnTo>
                <a:cubicBezTo>
                  <a:pt x="0" y="55535"/>
                  <a:pt x="7963" y="36311"/>
                  <a:pt x="22137" y="22137"/>
                </a:cubicBezTo>
                <a:cubicBezTo>
                  <a:pt x="36311" y="7963"/>
                  <a:pt x="55535" y="0"/>
                  <a:pt x="75580"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596E1C2A-BA8E-A878-240F-0F9C07A49D3A}"/>
              </a:ext>
            </a:extLst>
          </p:cNvPr>
          <p:cNvSpPr txBox="1"/>
          <p:nvPr/>
        </p:nvSpPr>
        <p:spPr>
          <a:xfrm>
            <a:off x="1507693" y="4145345"/>
            <a:ext cx="4210807" cy="2171428"/>
          </a:xfrm>
          <a:prstGeom prst="rect">
            <a:avLst/>
          </a:prstGeom>
          <a:noFill/>
        </p:spPr>
        <p:txBody>
          <a:bodyPr wrap="square" rtlCol="0">
            <a:spAutoFit/>
          </a:bodyPr>
          <a:lstStyle/>
          <a:p>
            <a:pPr algn="ctr">
              <a:lnSpc>
                <a:spcPct val="150000"/>
              </a:lnSpc>
            </a:pPr>
            <a:r>
              <a:rPr lang="en-US" sz="4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HƯỚNG DẪN THỰC HIỆN</a:t>
            </a:r>
            <a:endParaRPr lang="en-US" sz="48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xmlns="" id="{860D5A1A-B310-15FF-9B6B-F46667DDB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72" y="1419286"/>
            <a:ext cx="2721851" cy="2721851"/>
          </a:xfrm>
          <a:prstGeom prst="rect">
            <a:avLst/>
          </a:prstGeom>
        </p:spPr>
      </p:pic>
      <p:sp>
        <p:nvSpPr>
          <p:cNvPr id="16" name="Freeform 16"/>
          <p:cNvSpPr/>
          <p:nvPr/>
        </p:nvSpPr>
        <p:spPr>
          <a:xfrm rot="-883259">
            <a:off x="236316" y="98995"/>
            <a:ext cx="900336" cy="1269784"/>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3"/>
          <p:cNvSpPr/>
          <p:nvPr/>
        </p:nvSpPr>
        <p:spPr>
          <a:xfrm>
            <a:off x="16794992" y="8977977"/>
            <a:ext cx="1193450" cy="1178597"/>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2" name="Picture 21" descr="A cartoon of a child holding a book&#10;&#10;Description automatically generated">
            <a:extLst>
              <a:ext uri="{FF2B5EF4-FFF2-40B4-BE49-F238E27FC236}">
                <a16:creationId xmlns:a16="http://schemas.microsoft.com/office/drawing/2014/main" xmlns="" id="{F8E0C9C3-177F-6B6B-E5BC-5AE04602D296}"/>
              </a:ext>
            </a:extLst>
          </p:cNvPr>
          <p:cNvPicPr>
            <a:picLocks noChangeAspect="1"/>
          </p:cNvPicPr>
          <p:nvPr/>
        </p:nvPicPr>
        <p:blipFill rotWithShape="1">
          <a:blip r:embed="rId7">
            <a:extLst>
              <a:ext uri="{28A0092B-C50C-407E-A947-70E740481C1C}">
                <a14:useLocalDpi xmlns:a14="http://schemas.microsoft.com/office/drawing/2010/main" val="0"/>
              </a:ext>
            </a:extLst>
          </a:blip>
          <a:srcRect l="15341" r="17278"/>
          <a:stretch/>
        </p:blipFill>
        <p:spPr>
          <a:xfrm>
            <a:off x="2402879" y="6591300"/>
            <a:ext cx="2571144" cy="3815866"/>
          </a:xfrm>
          <a:prstGeom prst="rect">
            <a:avLst/>
          </a:prstGeom>
        </p:spPr>
      </p:pic>
    </p:spTree>
    <p:extLst>
      <p:ext uri="{BB962C8B-B14F-4D97-AF65-F5344CB8AC3E}">
        <p14:creationId xmlns:p14="http://schemas.microsoft.com/office/powerpoint/2010/main" val="2992878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wipe(left)">
                                      <p:cBhvr>
                                        <p:cTn id="1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0" y="-16329"/>
            <a:ext cx="1129739" cy="1894740"/>
          </a:xfrm>
          <a:custGeom>
            <a:avLst/>
            <a:gdLst/>
            <a:ahLst/>
            <a:cxnLst/>
            <a:rect l="l" t="t" r="r" b="b"/>
            <a:pathLst>
              <a:path w="1129739" h="1894740">
                <a:moveTo>
                  <a:pt x="0" y="0"/>
                </a:moveTo>
                <a:lnTo>
                  <a:pt x="1129738" y="0"/>
                </a:lnTo>
                <a:lnTo>
                  <a:pt x="1129738" y="1894740"/>
                </a:lnTo>
                <a:lnTo>
                  <a:pt x="0" y="18947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42" name="Group 12">
            <a:extLst>
              <a:ext uri="{FF2B5EF4-FFF2-40B4-BE49-F238E27FC236}">
                <a16:creationId xmlns:a16="http://schemas.microsoft.com/office/drawing/2014/main" xmlns="" id="{54FA0133-453C-4240-B676-EB5DA619FC64}"/>
              </a:ext>
            </a:extLst>
          </p:cNvPr>
          <p:cNvGrpSpPr/>
          <p:nvPr/>
        </p:nvGrpSpPr>
        <p:grpSpPr>
          <a:xfrm>
            <a:off x="0" y="114300"/>
            <a:ext cx="830140" cy="808451"/>
            <a:chOff x="0" y="0"/>
            <a:chExt cx="812800" cy="812800"/>
          </a:xfrm>
        </p:grpSpPr>
        <p:sp>
          <p:nvSpPr>
            <p:cNvPr id="43" name="Freeform 13">
              <a:extLst>
                <a:ext uri="{FF2B5EF4-FFF2-40B4-BE49-F238E27FC236}">
                  <a16:creationId xmlns:a16="http://schemas.microsoft.com/office/drawing/2014/main" xmlns="" id="{FF6A305A-C633-55F9-DFE4-037A48EC641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40E55"/>
            </a:solidFill>
          </p:spPr>
          <p:txBody>
            <a:bodyPr/>
            <a:lstStyle/>
            <a:p>
              <a:endParaRPr lang="en-US"/>
            </a:p>
          </p:txBody>
        </p:sp>
        <p:sp>
          <p:nvSpPr>
            <p:cNvPr id="44" name="TextBox 14">
              <a:extLst>
                <a:ext uri="{FF2B5EF4-FFF2-40B4-BE49-F238E27FC236}">
                  <a16:creationId xmlns:a16="http://schemas.microsoft.com/office/drawing/2014/main" xmlns="" id="{3137B0FF-F85A-6E81-68D6-3E2C7A86845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8" name="Group 47">
            <a:extLst>
              <a:ext uri="{FF2B5EF4-FFF2-40B4-BE49-F238E27FC236}">
                <a16:creationId xmlns:a16="http://schemas.microsoft.com/office/drawing/2014/main" xmlns="" id="{1D53A585-46CF-8910-CC65-E11A9D74B3DE}"/>
              </a:ext>
            </a:extLst>
          </p:cNvPr>
          <p:cNvGrpSpPr/>
          <p:nvPr/>
        </p:nvGrpSpPr>
        <p:grpSpPr>
          <a:xfrm rot="-348097">
            <a:off x="2871019" y="1574903"/>
            <a:ext cx="12138154" cy="6159331"/>
            <a:chOff x="0" y="0"/>
            <a:chExt cx="3190453" cy="1463594"/>
          </a:xfrm>
        </p:grpSpPr>
        <p:sp>
          <p:nvSpPr>
            <p:cNvPr id="49" name="Freeform 4">
              <a:extLst>
                <a:ext uri="{FF2B5EF4-FFF2-40B4-BE49-F238E27FC236}">
                  <a16:creationId xmlns:a16="http://schemas.microsoft.com/office/drawing/2014/main" xmlns="" id="{F2794DC0-8914-1576-F4D4-8A4ABAEFFA35}"/>
                </a:ext>
              </a:extLst>
            </p:cNvPr>
            <p:cNvSpPr/>
            <p:nvPr/>
          </p:nvSpPr>
          <p:spPr>
            <a:xfrm>
              <a:off x="0" y="0"/>
              <a:ext cx="3190453" cy="1463594"/>
            </a:xfrm>
            <a:custGeom>
              <a:avLst/>
              <a:gdLst/>
              <a:ahLst/>
              <a:cxnLst/>
              <a:rect l="l" t="t" r="r" b="b"/>
              <a:pathLst>
                <a:path w="3190453" h="1463594">
                  <a:moveTo>
                    <a:pt x="66427" y="0"/>
                  </a:moveTo>
                  <a:lnTo>
                    <a:pt x="3124026" y="0"/>
                  </a:lnTo>
                  <a:cubicBezTo>
                    <a:pt x="3141643" y="0"/>
                    <a:pt x="3158539" y="6999"/>
                    <a:pt x="3170997" y="19456"/>
                  </a:cubicBezTo>
                  <a:cubicBezTo>
                    <a:pt x="3183454" y="31913"/>
                    <a:pt x="3190453" y="48809"/>
                    <a:pt x="3190453" y="66427"/>
                  </a:cubicBezTo>
                  <a:lnTo>
                    <a:pt x="3190453" y="1397167"/>
                  </a:lnTo>
                  <a:cubicBezTo>
                    <a:pt x="3190453" y="1433854"/>
                    <a:pt x="3160712" y="1463594"/>
                    <a:pt x="3124026" y="1463594"/>
                  </a:cubicBezTo>
                  <a:lnTo>
                    <a:pt x="66427" y="1463594"/>
                  </a:lnTo>
                  <a:cubicBezTo>
                    <a:pt x="48809" y="1463594"/>
                    <a:pt x="31913" y="1456596"/>
                    <a:pt x="19456" y="1444138"/>
                  </a:cubicBezTo>
                  <a:cubicBezTo>
                    <a:pt x="6999" y="1431681"/>
                    <a:pt x="0" y="1414785"/>
                    <a:pt x="0" y="1397167"/>
                  </a:cubicBezTo>
                  <a:lnTo>
                    <a:pt x="0" y="66427"/>
                  </a:lnTo>
                  <a:cubicBezTo>
                    <a:pt x="0" y="48809"/>
                    <a:pt x="6999" y="31913"/>
                    <a:pt x="19456" y="19456"/>
                  </a:cubicBezTo>
                  <a:cubicBezTo>
                    <a:pt x="31913" y="6999"/>
                    <a:pt x="48809" y="0"/>
                    <a:pt x="66427" y="0"/>
                  </a:cubicBezTo>
                  <a:close/>
                </a:path>
              </a:pathLst>
            </a:custGeom>
            <a:solidFill>
              <a:srgbClr val="FFF7DD"/>
            </a:solidFill>
            <a:ln w="66675">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50" name="TextBox 5">
              <a:extLst>
                <a:ext uri="{FF2B5EF4-FFF2-40B4-BE49-F238E27FC236}">
                  <a16:creationId xmlns:a16="http://schemas.microsoft.com/office/drawing/2014/main" xmlns="" id="{783D1EA4-1643-8852-F5C8-CF8A3E3FB5F9}"/>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51" name="TextBox 50">
            <a:extLst>
              <a:ext uri="{FF2B5EF4-FFF2-40B4-BE49-F238E27FC236}">
                <a16:creationId xmlns:a16="http://schemas.microsoft.com/office/drawing/2014/main" xmlns="" id="{9A0EB9F7-39DB-055B-6699-0647AAC08AD5}"/>
              </a:ext>
            </a:extLst>
          </p:cNvPr>
          <p:cNvSpPr txBox="1"/>
          <p:nvPr/>
        </p:nvSpPr>
        <p:spPr>
          <a:xfrm>
            <a:off x="4674368" y="2413462"/>
            <a:ext cx="8531455" cy="4594912"/>
          </a:xfrm>
          <a:prstGeom prst="rect">
            <a:avLst/>
          </a:prstGeom>
          <a:noFill/>
        </p:spPr>
        <p:txBody>
          <a:bodyPr wrap="square">
            <a:spAutoFit/>
          </a:bodyPr>
          <a:lstStyle/>
          <a:p>
            <a:pPr algn="just">
              <a:lnSpc>
                <a:spcPct val="150000"/>
              </a:lnSpc>
            </a:pPr>
            <a:r>
              <a:rPr lang="en-US" sz="4000">
                <a:latin typeface="Arial" panose="020B0604020202020204" pitchFamily="34" charset="0"/>
                <a:ea typeface="Calibri" panose="020F0502020204030204" pitchFamily="34" charset="0"/>
                <a:cs typeface="Arial" panose="020B0604020202020204" pitchFamily="34" charset="0"/>
              </a:rPr>
              <a:t>Kết thúc hoạt động, các em hãy lắng nghe những chia sẻ ngắn gọn, cảm xúc và nhận xét của GV về sự tham gia các hoạt động trải nghiệm của cả lớp trong năm học qua.</a:t>
            </a:r>
            <a:endParaRPr lang="en-US" sz="4000" dirty="0">
              <a:latin typeface="Arial" panose="020B060402020202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xmlns="" id="{D81C74F8-1244-C727-C36E-05C9324B9AB9}"/>
              </a:ext>
            </a:extLst>
          </p:cNvPr>
          <p:cNvGrpSpPr/>
          <p:nvPr/>
        </p:nvGrpSpPr>
        <p:grpSpPr>
          <a:xfrm>
            <a:off x="13030200" y="6216060"/>
            <a:ext cx="3665962" cy="2748986"/>
            <a:chOff x="10854539" y="6009664"/>
            <a:chExt cx="4082046" cy="3055652"/>
          </a:xfrm>
        </p:grpSpPr>
        <p:grpSp>
          <p:nvGrpSpPr>
            <p:cNvPr id="53" name="Group 7">
              <a:extLst>
                <a:ext uri="{FF2B5EF4-FFF2-40B4-BE49-F238E27FC236}">
                  <a16:creationId xmlns:a16="http://schemas.microsoft.com/office/drawing/2014/main" xmlns="" id="{13FD340E-81AC-3EAC-81B4-75FEC74228B9}"/>
                </a:ext>
              </a:extLst>
            </p:cNvPr>
            <p:cNvGrpSpPr/>
            <p:nvPr/>
          </p:nvGrpSpPr>
          <p:grpSpPr>
            <a:xfrm rot="317549">
              <a:off x="10854539" y="6009664"/>
              <a:ext cx="4082046" cy="3055652"/>
              <a:chOff x="-31654" y="-22368"/>
              <a:chExt cx="816154" cy="695468"/>
            </a:xfrm>
          </p:grpSpPr>
          <p:sp>
            <p:nvSpPr>
              <p:cNvPr id="55" name="Freeform 8">
                <a:extLst>
                  <a:ext uri="{FF2B5EF4-FFF2-40B4-BE49-F238E27FC236}">
                    <a16:creationId xmlns:a16="http://schemas.microsoft.com/office/drawing/2014/main" xmlns="" id="{A47D2CD0-96D6-D689-8DEB-04810B77639C}"/>
                  </a:ext>
                </a:extLst>
              </p:cNvPr>
              <p:cNvSpPr/>
              <p:nvPr/>
            </p:nvSpPr>
            <p:spPr>
              <a:xfrm>
                <a:off x="-31654" y="-22368"/>
                <a:ext cx="816154" cy="613210"/>
              </a:xfrm>
              <a:custGeom>
                <a:avLst/>
                <a:gdLst/>
                <a:ahLst/>
                <a:cxnLst/>
                <a:rect l="l" t="t" r="r" b="b"/>
                <a:pathLst>
                  <a:path w="756200" h="571328">
                    <a:moveTo>
                      <a:pt x="408098" y="13191"/>
                    </a:moveTo>
                    <a:lnTo>
                      <a:pt x="408098" y="13191"/>
                    </a:lnTo>
                    <a:cubicBezTo>
                      <a:pt x="425821" y="32513"/>
                      <a:pt x="454263" y="37625"/>
                      <a:pt x="477605" y="25684"/>
                    </a:cubicBezTo>
                    <a:lnTo>
                      <a:pt x="489470" y="19614"/>
                    </a:lnTo>
                    <a:cubicBezTo>
                      <a:pt x="498447" y="15022"/>
                      <a:pt x="508990" y="14615"/>
                      <a:pt x="518295" y="18502"/>
                    </a:cubicBezTo>
                    <a:cubicBezTo>
                      <a:pt x="527599" y="22388"/>
                      <a:pt x="534720" y="30175"/>
                      <a:pt x="537762" y="39788"/>
                    </a:cubicBezTo>
                    <a:lnTo>
                      <a:pt x="537762" y="39788"/>
                    </a:lnTo>
                    <a:cubicBezTo>
                      <a:pt x="544762" y="61906"/>
                      <a:pt x="567044" y="75433"/>
                      <a:pt x="589896" y="71439"/>
                    </a:cubicBezTo>
                    <a:lnTo>
                      <a:pt x="613675" y="67283"/>
                    </a:lnTo>
                    <a:cubicBezTo>
                      <a:pt x="622650" y="65715"/>
                      <a:pt x="631824" y="68635"/>
                      <a:pt x="638240" y="75103"/>
                    </a:cubicBezTo>
                    <a:cubicBezTo>
                      <a:pt x="644657" y="81571"/>
                      <a:pt x="647503" y="90769"/>
                      <a:pt x="645863" y="99730"/>
                    </a:cubicBezTo>
                    <a:lnTo>
                      <a:pt x="645863" y="99730"/>
                    </a:lnTo>
                    <a:cubicBezTo>
                      <a:pt x="644005" y="109882"/>
                      <a:pt x="646460" y="120348"/>
                      <a:pt x="652639" y="128613"/>
                    </a:cubicBezTo>
                    <a:cubicBezTo>
                      <a:pt x="658818" y="136879"/>
                      <a:pt x="668162" y="142196"/>
                      <a:pt x="678424" y="143287"/>
                    </a:cubicBezTo>
                    <a:lnTo>
                      <a:pt x="700523" y="145635"/>
                    </a:lnTo>
                    <a:cubicBezTo>
                      <a:pt x="709339" y="146572"/>
                      <a:pt x="716978" y="152156"/>
                      <a:pt x="720547" y="160271"/>
                    </a:cubicBezTo>
                    <a:cubicBezTo>
                      <a:pt x="724116" y="168386"/>
                      <a:pt x="723068" y="177790"/>
                      <a:pt x="717800" y="184920"/>
                    </a:cubicBezTo>
                    <a:lnTo>
                      <a:pt x="717800" y="184920"/>
                    </a:lnTo>
                    <a:cubicBezTo>
                      <a:pt x="711615" y="193293"/>
                      <a:pt x="709616" y="204042"/>
                      <a:pt x="712377" y="214078"/>
                    </a:cubicBezTo>
                    <a:cubicBezTo>
                      <a:pt x="715138" y="224115"/>
                      <a:pt x="722354" y="232328"/>
                      <a:pt x="731952" y="236359"/>
                    </a:cubicBezTo>
                    <a:lnTo>
                      <a:pt x="740300" y="239865"/>
                    </a:lnTo>
                    <a:cubicBezTo>
                      <a:pt x="748860" y="243459"/>
                      <a:pt x="754702" y="251524"/>
                      <a:pt x="755451" y="260777"/>
                    </a:cubicBezTo>
                    <a:cubicBezTo>
                      <a:pt x="756200" y="270030"/>
                      <a:pt x="751730" y="278929"/>
                      <a:pt x="743860" y="283853"/>
                    </a:cubicBezTo>
                    <a:lnTo>
                      <a:pt x="741820" y="285130"/>
                    </a:lnTo>
                    <a:cubicBezTo>
                      <a:pt x="732669" y="290855"/>
                      <a:pt x="726728" y="300538"/>
                      <a:pt x="725770" y="311290"/>
                    </a:cubicBezTo>
                    <a:cubicBezTo>
                      <a:pt x="724811" y="322042"/>
                      <a:pt x="728946" y="332623"/>
                      <a:pt x="736940" y="339876"/>
                    </a:cubicBezTo>
                    <a:lnTo>
                      <a:pt x="736940" y="339876"/>
                    </a:lnTo>
                    <a:cubicBezTo>
                      <a:pt x="743606" y="345924"/>
                      <a:pt x="746406" y="355147"/>
                      <a:pt x="744228" y="363880"/>
                    </a:cubicBezTo>
                    <a:cubicBezTo>
                      <a:pt x="742050" y="372612"/>
                      <a:pt x="735246" y="379440"/>
                      <a:pt x="726522" y="381649"/>
                    </a:cubicBezTo>
                    <a:lnTo>
                      <a:pt x="710330" y="385749"/>
                    </a:lnTo>
                    <a:cubicBezTo>
                      <a:pt x="700400" y="388264"/>
                      <a:pt x="692086" y="395030"/>
                      <a:pt x="687607" y="404241"/>
                    </a:cubicBezTo>
                    <a:cubicBezTo>
                      <a:pt x="683127" y="413452"/>
                      <a:pt x="682939" y="424170"/>
                      <a:pt x="687093" y="433533"/>
                    </a:cubicBezTo>
                    <a:lnTo>
                      <a:pt x="687093" y="433533"/>
                    </a:lnTo>
                    <a:cubicBezTo>
                      <a:pt x="690700" y="441665"/>
                      <a:pt x="689872" y="451080"/>
                      <a:pt x="684899" y="458457"/>
                    </a:cubicBezTo>
                    <a:cubicBezTo>
                      <a:pt x="679926" y="465833"/>
                      <a:pt x="671509" y="470133"/>
                      <a:pt x="662618" y="469838"/>
                    </a:cubicBezTo>
                    <a:lnTo>
                      <a:pt x="637784" y="469016"/>
                    </a:lnTo>
                    <a:cubicBezTo>
                      <a:pt x="615653" y="468284"/>
                      <a:pt x="596939" y="485257"/>
                      <a:pt x="595514" y="507355"/>
                    </a:cubicBezTo>
                    <a:lnTo>
                      <a:pt x="595514" y="507355"/>
                    </a:lnTo>
                    <a:cubicBezTo>
                      <a:pt x="594902" y="516850"/>
                      <a:pt x="589929" y="525527"/>
                      <a:pt x="582044" y="530853"/>
                    </a:cubicBezTo>
                    <a:cubicBezTo>
                      <a:pt x="574160" y="536179"/>
                      <a:pt x="564254" y="537555"/>
                      <a:pt x="555217" y="534579"/>
                    </a:cubicBezTo>
                    <a:lnTo>
                      <a:pt x="536097" y="528281"/>
                    </a:lnTo>
                    <a:cubicBezTo>
                      <a:pt x="512711" y="520579"/>
                      <a:pt x="487115" y="530186"/>
                      <a:pt x="474573" y="551375"/>
                    </a:cubicBezTo>
                    <a:lnTo>
                      <a:pt x="474573" y="551375"/>
                    </a:lnTo>
                    <a:cubicBezTo>
                      <a:pt x="469098" y="560625"/>
                      <a:pt x="459949" y="567112"/>
                      <a:pt x="449409" y="569220"/>
                    </a:cubicBezTo>
                    <a:cubicBezTo>
                      <a:pt x="438869" y="571328"/>
                      <a:pt x="427929" y="568857"/>
                      <a:pt x="419318" y="562424"/>
                    </a:cubicBezTo>
                    <a:lnTo>
                      <a:pt x="415598" y="559646"/>
                    </a:lnTo>
                    <a:cubicBezTo>
                      <a:pt x="393359" y="543033"/>
                      <a:pt x="362841" y="543033"/>
                      <a:pt x="340602" y="559646"/>
                    </a:cubicBezTo>
                    <a:lnTo>
                      <a:pt x="336883" y="562424"/>
                    </a:lnTo>
                    <a:cubicBezTo>
                      <a:pt x="328271" y="568857"/>
                      <a:pt x="317331" y="571328"/>
                      <a:pt x="306791" y="569220"/>
                    </a:cubicBezTo>
                    <a:cubicBezTo>
                      <a:pt x="296251" y="567112"/>
                      <a:pt x="287102" y="560625"/>
                      <a:pt x="281627" y="551375"/>
                    </a:cubicBezTo>
                    <a:lnTo>
                      <a:pt x="281627" y="551375"/>
                    </a:lnTo>
                    <a:cubicBezTo>
                      <a:pt x="269085" y="530186"/>
                      <a:pt x="243489" y="520579"/>
                      <a:pt x="220103" y="528281"/>
                    </a:cubicBezTo>
                    <a:lnTo>
                      <a:pt x="200983" y="534579"/>
                    </a:lnTo>
                    <a:cubicBezTo>
                      <a:pt x="191946" y="537555"/>
                      <a:pt x="182040" y="536179"/>
                      <a:pt x="174156" y="530853"/>
                    </a:cubicBezTo>
                    <a:cubicBezTo>
                      <a:pt x="166271" y="525527"/>
                      <a:pt x="161298" y="516850"/>
                      <a:pt x="160686" y="507355"/>
                    </a:cubicBezTo>
                    <a:lnTo>
                      <a:pt x="160686" y="507355"/>
                    </a:lnTo>
                    <a:cubicBezTo>
                      <a:pt x="159261" y="485257"/>
                      <a:pt x="140547" y="468284"/>
                      <a:pt x="118416" y="469016"/>
                    </a:cubicBezTo>
                    <a:lnTo>
                      <a:pt x="93583" y="469838"/>
                    </a:lnTo>
                    <a:cubicBezTo>
                      <a:pt x="84691" y="470133"/>
                      <a:pt x="76274" y="465833"/>
                      <a:pt x="71301" y="458457"/>
                    </a:cubicBezTo>
                    <a:cubicBezTo>
                      <a:pt x="66329" y="451080"/>
                      <a:pt x="65500" y="441665"/>
                      <a:pt x="69107" y="433533"/>
                    </a:cubicBezTo>
                    <a:lnTo>
                      <a:pt x="69107" y="433533"/>
                    </a:lnTo>
                    <a:cubicBezTo>
                      <a:pt x="73261" y="424170"/>
                      <a:pt x="73072" y="413452"/>
                      <a:pt x="68593" y="404241"/>
                    </a:cubicBezTo>
                    <a:cubicBezTo>
                      <a:pt x="64114" y="395030"/>
                      <a:pt x="55799" y="388264"/>
                      <a:pt x="45870" y="385749"/>
                    </a:cubicBezTo>
                    <a:lnTo>
                      <a:pt x="29679" y="381649"/>
                    </a:lnTo>
                    <a:cubicBezTo>
                      <a:pt x="20954" y="379440"/>
                      <a:pt x="14150" y="372612"/>
                      <a:pt x="11972" y="363880"/>
                    </a:cubicBezTo>
                    <a:cubicBezTo>
                      <a:pt x="9794" y="355147"/>
                      <a:pt x="12594" y="345924"/>
                      <a:pt x="19260" y="339876"/>
                    </a:cubicBezTo>
                    <a:lnTo>
                      <a:pt x="19260" y="339876"/>
                    </a:lnTo>
                    <a:cubicBezTo>
                      <a:pt x="27254" y="332623"/>
                      <a:pt x="31389" y="322042"/>
                      <a:pt x="30430" y="311290"/>
                    </a:cubicBezTo>
                    <a:cubicBezTo>
                      <a:pt x="29472" y="300538"/>
                      <a:pt x="23531" y="290855"/>
                      <a:pt x="14380" y="285130"/>
                    </a:cubicBezTo>
                    <a:lnTo>
                      <a:pt x="12340" y="283853"/>
                    </a:lnTo>
                    <a:cubicBezTo>
                      <a:pt x="4470" y="278929"/>
                      <a:pt x="0" y="270030"/>
                      <a:pt x="749" y="260777"/>
                    </a:cubicBezTo>
                    <a:cubicBezTo>
                      <a:pt x="1497" y="251524"/>
                      <a:pt x="7340" y="243459"/>
                      <a:pt x="15900" y="239865"/>
                    </a:cubicBezTo>
                    <a:lnTo>
                      <a:pt x="24248" y="236359"/>
                    </a:lnTo>
                    <a:cubicBezTo>
                      <a:pt x="33846" y="232329"/>
                      <a:pt x="41062" y="224115"/>
                      <a:pt x="43823" y="214078"/>
                    </a:cubicBezTo>
                    <a:cubicBezTo>
                      <a:pt x="46584" y="204042"/>
                      <a:pt x="44585" y="193293"/>
                      <a:pt x="38399" y="184920"/>
                    </a:cubicBezTo>
                    <a:lnTo>
                      <a:pt x="38399" y="184920"/>
                    </a:lnTo>
                    <a:cubicBezTo>
                      <a:pt x="33132" y="177790"/>
                      <a:pt x="32084" y="168386"/>
                      <a:pt x="35653" y="160271"/>
                    </a:cubicBezTo>
                    <a:cubicBezTo>
                      <a:pt x="39221" y="152156"/>
                      <a:pt x="46861" y="146572"/>
                      <a:pt x="55676" y="145635"/>
                    </a:cubicBezTo>
                    <a:lnTo>
                      <a:pt x="77776" y="143287"/>
                    </a:lnTo>
                    <a:cubicBezTo>
                      <a:pt x="88038" y="142196"/>
                      <a:pt x="97382" y="136879"/>
                      <a:pt x="103561" y="128613"/>
                    </a:cubicBezTo>
                    <a:cubicBezTo>
                      <a:pt x="109740" y="120348"/>
                      <a:pt x="112195" y="109882"/>
                      <a:pt x="110337" y="99730"/>
                    </a:cubicBezTo>
                    <a:lnTo>
                      <a:pt x="110337" y="99730"/>
                    </a:lnTo>
                    <a:cubicBezTo>
                      <a:pt x="108697" y="90769"/>
                      <a:pt x="111543" y="81571"/>
                      <a:pt x="117960" y="75103"/>
                    </a:cubicBezTo>
                    <a:cubicBezTo>
                      <a:pt x="124376" y="68635"/>
                      <a:pt x="133550" y="65715"/>
                      <a:pt x="142525" y="67283"/>
                    </a:cubicBezTo>
                    <a:lnTo>
                      <a:pt x="166304" y="71439"/>
                    </a:lnTo>
                    <a:cubicBezTo>
                      <a:pt x="189156" y="75433"/>
                      <a:pt x="211438" y="61906"/>
                      <a:pt x="218438" y="39788"/>
                    </a:cubicBezTo>
                    <a:lnTo>
                      <a:pt x="218438" y="39788"/>
                    </a:lnTo>
                    <a:cubicBezTo>
                      <a:pt x="221480" y="30175"/>
                      <a:pt x="228601" y="22388"/>
                      <a:pt x="237905" y="18502"/>
                    </a:cubicBezTo>
                    <a:cubicBezTo>
                      <a:pt x="247210" y="14615"/>
                      <a:pt x="257753" y="15022"/>
                      <a:pt x="266730" y="19614"/>
                    </a:cubicBezTo>
                    <a:lnTo>
                      <a:pt x="278595" y="25684"/>
                    </a:lnTo>
                    <a:cubicBezTo>
                      <a:pt x="301937" y="37625"/>
                      <a:pt x="330379" y="32513"/>
                      <a:pt x="348102" y="13191"/>
                    </a:cubicBezTo>
                    <a:lnTo>
                      <a:pt x="348102" y="13191"/>
                    </a:lnTo>
                    <a:cubicBezTo>
                      <a:pt x="355812" y="4785"/>
                      <a:pt x="366694" y="0"/>
                      <a:pt x="378100" y="0"/>
                    </a:cubicBezTo>
                    <a:cubicBezTo>
                      <a:pt x="389506" y="0"/>
                      <a:pt x="400388" y="4785"/>
                      <a:pt x="408098" y="13191"/>
                    </a:cubicBezTo>
                    <a:close/>
                  </a:path>
                </a:pathLst>
              </a:custGeom>
              <a:solidFill>
                <a:schemeClr val="accent2">
                  <a:lumMod val="75000"/>
                </a:schemeClr>
              </a:solidFill>
              <a:ln w="57150">
                <a:solidFill>
                  <a:srgbClr val="000000"/>
                </a:solidFill>
              </a:ln>
            </p:spPr>
            <p:txBody>
              <a:bodyPr/>
              <a:lstStyle/>
              <a:p>
                <a:endParaRPr lang="en-US">
                  <a:latin typeface="Arial" panose="020B0604020202020204" pitchFamily="34" charset="0"/>
                  <a:cs typeface="Arial" panose="020B0604020202020204" pitchFamily="34" charset="0"/>
                </a:endParaRPr>
              </a:p>
            </p:txBody>
          </p:sp>
          <p:sp>
            <p:nvSpPr>
              <p:cNvPr id="56" name="TextBox 9">
                <a:extLst>
                  <a:ext uri="{FF2B5EF4-FFF2-40B4-BE49-F238E27FC236}">
                    <a16:creationId xmlns:a16="http://schemas.microsoft.com/office/drawing/2014/main" xmlns="" id="{FE37DBE8-AA21-1239-0362-AE8A0FFE8E84}"/>
                  </a:ext>
                </a:extLst>
              </p:cNvPr>
              <p:cNvSpPr txBox="1"/>
              <p:nvPr/>
            </p:nvSpPr>
            <p:spPr>
              <a:xfrm>
                <a:off x="139700" y="101600"/>
                <a:ext cx="533400" cy="571500"/>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sp>
          <p:nvSpPr>
            <p:cNvPr id="54" name="TextBox 53">
              <a:extLst>
                <a:ext uri="{FF2B5EF4-FFF2-40B4-BE49-F238E27FC236}">
                  <a16:creationId xmlns:a16="http://schemas.microsoft.com/office/drawing/2014/main" xmlns="" id="{5FEE60E0-F455-0D1E-7CE6-D7401720FFBB}"/>
                </a:ext>
              </a:extLst>
            </p:cNvPr>
            <p:cNvSpPr txBox="1"/>
            <p:nvPr/>
          </p:nvSpPr>
          <p:spPr>
            <a:xfrm>
              <a:off x="11112020" y="6926666"/>
              <a:ext cx="3600419" cy="923700"/>
            </a:xfrm>
            <a:prstGeom prst="rect">
              <a:avLst/>
            </a:prstGeom>
            <a:noFill/>
          </p:spPr>
          <p:txBody>
            <a:bodyPr wrap="square">
              <a:spAutoFit/>
            </a:bodyPr>
            <a:lstStyle/>
            <a:p>
              <a:pPr algn="ctr"/>
              <a:r>
                <a:rPr lang="en-US" sz="4800" b="1">
                  <a:solidFill>
                    <a:schemeClr val="bg1"/>
                  </a:solidFill>
                  <a:latin typeface="Arial" panose="020B0604020202020204" pitchFamily="34" charset="0"/>
                  <a:ea typeface="Calibri" panose="020F0502020204030204" pitchFamily="34" charset="0"/>
                  <a:cs typeface="Arial" panose="020B0604020202020204" pitchFamily="34" charset="0"/>
                </a:rPr>
                <a:t>Yêu cầu</a:t>
              </a:r>
              <a:endParaRPr lang="en-US" sz="4800" dirty="0">
                <a:solidFill>
                  <a:schemeClr val="bg1"/>
                </a:solidFill>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xmlns="" id="{661ECEE9-C1C8-16B8-BB4E-247F7ADE38E7}"/>
              </a:ext>
            </a:extLst>
          </p:cNvPr>
          <p:cNvGrpSpPr/>
          <p:nvPr/>
        </p:nvGrpSpPr>
        <p:grpSpPr>
          <a:xfrm>
            <a:off x="-533400" y="5905500"/>
            <a:ext cx="4685112" cy="4381500"/>
            <a:chOff x="-581334" y="1088841"/>
            <a:chExt cx="7489303" cy="6716676"/>
          </a:xfrm>
        </p:grpSpPr>
        <p:sp>
          <p:nvSpPr>
            <p:cNvPr id="58" name="Freeform 8">
              <a:extLst>
                <a:ext uri="{FF2B5EF4-FFF2-40B4-BE49-F238E27FC236}">
                  <a16:creationId xmlns:a16="http://schemas.microsoft.com/office/drawing/2014/main" xmlns="" id="{F6E49427-DA05-30B3-0E45-84070D8F701B}"/>
                </a:ext>
              </a:extLst>
            </p:cNvPr>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9" name="Group 9">
              <a:extLst>
                <a:ext uri="{FF2B5EF4-FFF2-40B4-BE49-F238E27FC236}">
                  <a16:creationId xmlns:a16="http://schemas.microsoft.com/office/drawing/2014/main" xmlns="" id="{E83E6529-B5F0-9BF5-9927-A449653D7D89}"/>
                </a:ext>
              </a:extLst>
            </p:cNvPr>
            <p:cNvGrpSpPr/>
            <p:nvPr/>
          </p:nvGrpSpPr>
          <p:grpSpPr>
            <a:xfrm>
              <a:off x="0" y="6683643"/>
              <a:ext cx="6907969" cy="1121874"/>
              <a:chOff x="0" y="0"/>
              <a:chExt cx="1819383" cy="295473"/>
            </a:xfrm>
          </p:grpSpPr>
          <p:sp>
            <p:nvSpPr>
              <p:cNvPr id="60" name="Freeform 10">
                <a:extLst>
                  <a:ext uri="{FF2B5EF4-FFF2-40B4-BE49-F238E27FC236}">
                    <a16:creationId xmlns:a16="http://schemas.microsoft.com/office/drawing/2014/main" xmlns="" id="{25DD1308-48C3-7A92-EB25-5D4C6385524A}"/>
                  </a:ext>
                </a:extLst>
              </p:cNvPr>
              <p:cNvSpPr/>
              <p:nvPr/>
            </p:nvSpPr>
            <p:spPr>
              <a:xfrm>
                <a:off x="0" y="0"/>
                <a:ext cx="1819383"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endParaRPr lang="en-US">
                  <a:latin typeface="Arial" panose="020B0604020202020204" pitchFamily="34" charset="0"/>
                  <a:cs typeface="Arial" panose="020B0604020202020204" pitchFamily="34" charset="0"/>
                </a:endParaRPr>
              </a:p>
            </p:txBody>
          </p:sp>
          <p:sp>
            <p:nvSpPr>
              <p:cNvPr id="61" name="TextBox 11">
                <a:extLst>
                  <a:ext uri="{FF2B5EF4-FFF2-40B4-BE49-F238E27FC236}">
                    <a16:creationId xmlns:a16="http://schemas.microsoft.com/office/drawing/2014/main" xmlns="" id="{C04E887D-21E8-9F36-8E94-AF89B49DCAD8}"/>
                  </a:ext>
                </a:extLst>
              </p:cNvPr>
              <p:cNvSpPr txBox="1"/>
              <p:nvPr/>
            </p:nvSpPr>
            <p:spPr>
              <a:xfrm>
                <a:off x="0" y="-47625"/>
                <a:ext cx="812800" cy="860425"/>
              </a:xfrm>
              <a:prstGeom prst="rect">
                <a:avLst/>
              </a:prstGeom>
            </p:spPr>
            <p:txBody>
              <a:bodyPr lIns="50800" tIns="50800" rIns="50800" bIns="50800" rtlCol="0" anchor="ctr"/>
              <a:lstStyle/>
              <a:p>
                <a:pPr algn="ctr">
                  <a:lnSpc>
                    <a:spcPts val="1960"/>
                  </a:lnSpc>
                </a:pPr>
                <a:endParaRPr>
                  <a:latin typeface="Arial" panose="020B0604020202020204" pitchFamily="34" charset="0"/>
                  <a:cs typeface="Arial" panose="020B0604020202020204" pitchFamily="34" charset="0"/>
                </a:endParaRPr>
              </a:p>
            </p:txBody>
          </p:sp>
        </p:grpSp>
      </p:grpSp>
      <p:sp>
        <p:nvSpPr>
          <p:cNvPr id="33" name="Freeform 9">
            <a:extLst>
              <a:ext uri="{FF2B5EF4-FFF2-40B4-BE49-F238E27FC236}">
                <a16:creationId xmlns:a16="http://schemas.microsoft.com/office/drawing/2014/main" xmlns="" id="{70CF8C36-9DDF-A9AB-CE43-093D9119B17C}"/>
              </a:ext>
            </a:extLst>
          </p:cNvPr>
          <p:cNvSpPr/>
          <p:nvPr/>
        </p:nvSpPr>
        <p:spPr>
          <a:xfrm rot="6949130">
            <a:off x="13947734" y="484884"/>
            <a:ext cx="1339409" cy="1440018"/>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60430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xmlns="" id="{A75D4DE5-59AF-7E40-414E-AEB4A70171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828800" y="2324100"/>
            <a:ext cx="14147366" cy="5715000"/>
          </a:xfrm>
          <a:prstGeom prst="rect">
            <a:avLst/>
          </a:prstGeom>
        </p:spPr>
      </p:pic>
      <p:grpSp>
        <p:nvGrpSpPr>
          <p:cNvPr id="10" name="Group 9">
            <a:extLst>
              <a:ext uri="{FF2B5EF4-FFF2-40B4-BE49-F238E27FC236}">
                <a16:creationId xmlns:a16="http://schemas.microsoft.com/office/drawing/2014/main" xmlns="" id="{45FE63C1-AB94-5335-9D5C-317991E48875}"/>
              </a:ext>
            </a:extLst>
          </p:cNvPr>
          <p:cNvGrpSpPr/>
          <p:nvPr/>
        </p:nvGrpSpPr>
        <p:grpSpPr>
          <a:xfrm>
            <a:off x="5089784" y="1648013"/>
            <a:ext cx="7625398" cy="1352173"/>
            <a:chOff x="3620796" y="1652194"/>
            <a:chExt cx="7625398" cy="1352173"/>
          </a:xfrm>
        </p:grpSpPr>
        <p:pic>
          <p:nvPicPr>
            <p:cNvPr id="11" name="Picture 9">
              <a:extLst>
                <a:ext uri="{FF2B5EF4-FFF2-40B4-BE49-F238E27FC236}">
                  <a16:creationId xmlns:a16="http://schemas.microsoft.com/office/drawing/2014/main" xmlns="" id="{7618AAAA-8C71-48F5-1217-88EE48B08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796" y="1652194"/>
              <a:ext cx="7625398" cy="1352173"/>
            </a:xfrm>
            <a:prstGeom prst="rect">
              <a:avLst/>
            </a:prstGeom>
          </p:spPr>
        </p:pic>
        <p:sp>
          <p:nvSpPr>
            <p:cNvPr id="12" name="TextBox 11">
              <a:extLst>
                <a:ext uri="{FF2B5EF4-FFF2-40B4-BE49-F238E27FC236}">
                  <a16:creationId xmlns:a16="http://schemas.microsoft.com/office/drawing/2014/main" xmlns="" id="{8F5DE58A-447A-EF30-3987-45808A0CEF18}"/>
                </a:ext>
              </a:extLst>
            </p:cNvPr>
            <p:cNvSpPr txBox="1"/>
            <p:nvPr/>
          </p:nvSpPr>
          <p:spPr>
            <a:xfrm>
              <a:off x="4534922" y="1851226"/>
              <a:ext cx="5797145"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KẾT LUẬN</a:t>
              </a:r>
              <a:endParaRPr lang="en-US" sz="5600" b="1" dirty="0">
                <a:solidFill>
                  <a:schemeClr val="bg1"/>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xmlns="" id="{C17DBC4E-D58B-1DE8-63C3-B9F33726BA8C}"/>
              </a:ext>
            </a:extLst>
          </p:cNvPr>
          <p:cNvSpPr txBox="1"/>
          <p:nvPr/>
        </p:nvSpPr>
        <p:spPr>
          <a:xfrm>
            <a:off x="3340257" y="3345808"/>
            <a:ext cx="11135077" cy="3671583"/>
          </a:xfrm>
          <a:prstGeom prst="rect">
            <a:avLst/>
          </a:prstGeom>
          <a:noFill/>
        </p:spPr>
        <p:txBody>
          <a:bodyPr wrap="square">
            <a:spAutoFit/>
          </a:bodyPr>
          <a:lstStyle/>
          <a:p>
            <a:pPr algn="just">
              <a:lnSpc>
                <a:spcPct val="150000"/>
              </a:lnSpc>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HĐTN không chỉ mang lại cho chúng ta những kinh nghiệm mới sau quá trình hoạt động mà còn tạo sự kết nối giữa các thành viên trong lớp với nhau và với thầy cô.</a:t>
            </a:r>
            <a:endParaRPr lang="en-US" sz="4000" b="1" i="1" dirty="0">
              <a:solidFill>
                <a:srgbClr val="FF0000"/>
              </a:solidFill>
              <a:latin typeface="Arial" panose="020B0604020202020204" pitchFamily="34" charset="0"/>
              <a:cs typeface="Arial" panose="020B0604020202020204" pitchFamily="34" charset="0"/>
            </a:endParaRPr>
          </a:p>
        </p:txBody>
      </p:sp>
      <p:sp>
        <p:nvSpPr>
          <p:cNvPr id="14" name="Freeform 3">
            <a:extLst>
              <a:ext uri="{FF2B5EF4-FFF2-40B4-BE49-F238E27FC236}">
                <a16:creationId xmlns:a16="http://schemas.microsoft.com/office/drawing/2014/main" xmlns="" id="{13182C59-1C9F-D9EA-018E-7CC1E2968159}"/>
              </a:ext>
            </a:extLst>
          </p:cNvPr>
          <p:cNvSpPr/>
          <p:nvPr/>
        </p:nvSpPr>
        <p:spPr>
          <a:xfrm>
            <a:off x="14814359" y="1042030"/>
            <a:ext cx="1828975" cy="1834038"/>
          </a:xfrm>
          <a:custGeom>
            <a:avLst/>
            <a:gdLst/>
            <a:ahLst/>
            <a:cxnLst/>
            <a:rect l="l" t="t" r="r" b="b"/>
            <a:pathLst>
              <a:path w="3713137" h="4248440">
                <a:moveTo>
                  <a:pt x="0" y="0"/>
                </a:moveTo>
                <a:lnTo>
                  <a:pt x="3713137" y="0"/>
                </a:lnTo>
                <a:lnTo>
                  <a:pt x="3713137" y="4248440"/>
                </a:lnTo>
                <a:lnTo>
                  <a:pt x="0" y="424844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a:off x="1538199" y="1495672"/>
            <a:ext cx="1282496" cy="1306266"/>
          </a:xfrm>
          <a:custGeom>
            <a:avLst/>
            <a:gdLst/>
            <a:ahLst/>
            <a:cxnLst/>
            <a:rect l="l" t="t" r="r" b="b"/>
            <a:pathLst>
              <a:path w="3602094" h="3602094">
                <a:moveTo>
                  <a:pt x="0" y="0"/>
                </a:moveTo>
                <a:lnTo>
                  <a:pt x="3602095" y="0"/>
                </a:lnTo>
                <a:lnTo>
                  <a:pt x="3602095"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flipH="1">
            <a:off x="15087599" y="7254819"/>
            <a:ext cx="1282497" cy="1292121"/>
          </a:xfrm>
          <a:custGeom>
            <a:avLst/>
            <a:gdLst/>
            <a:ahLst/>
            <a:cxnLst/>
            <a:rect l="l" t="t" r="r" b="b"/>
            <a:pathLst>
              <a:path w="851911" h="1018727">
                <a:moveTo>
                  <a:pt x="851911" y="0"/>
                </a:moveTo>
                <a:lnTo>
                  <a:pt x="0" y="0"/>
                </a:lnTo>
                <a:lnTo>
                  <a:pt x="0" y="1018727"/>
                </a:lnTo>
                <a:lnTo>
                  <a:pt x="851911" y="1018727"/>
                </a:lnTo>
                <a:lnTo>
                  <a:pt x="851911"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7" name="Picture 12">
            <a:extLst>
              <a:ext uri="{FF2B5EF4-FFF2-40B4-BE49-F238E27FC236}">
                <a16:creationId xmlns:a16="http://schemas.microsoft.com/office/drawing/2014/main" xmlns="" id="{9347970F-6E8F-0C8E-A29E-EFD8DA217D0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305288" y="6971224"/>
            <a:ext cx="2749811" cy="3374002"/>
          </a:xfrm>
          <a:prstGeom prst="rect">
            <a:avLst/>
          </a:prstGeom>
        </p:spPr>
      </p:pic>
    </p:spTree>
    <p:extLst>
      <p:ext uri="{BB962C8B-B14F-4D97-AF65-F5344CB8AC3E}">
        <p14:creationId xmlns:p14="http://schemas.microsoft.com/office/powerpoint/2010/main" val="3103086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21771" y="8731187"/>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33">
            <a:extLst>
              <a:ext uri="{FF2B5EF4-FFF2-40B4-BE49-F238E27FC236}">
                <a16:creationId xmlns:a16="http://schemas.microsoft.com/office/drawing/2014/main" xmlns="" id="{A4FA2DDB-3688-672A-A232-300039AD27AC}"/>
              </a:ext>
            </a:extLst>
          </p:cNvPr>
          <p:cNvGrpSpPr/>
          <p:nvPr/>
        </p:nvGrpSpPr>
        <p:grpSpPr>
          <a:xfrm>
            <a:off x="8669961" y="8435096"/>
            <a:ext cx="948076" cy="948076"/>
            <a:chOff x="0" y="0"/>
            <a:chExt cx="812800" cy="812800"/>
          </a:xfrm>
        </p:grpSpPr>
        <p:sp>
          <p:nvSpPr>
            <p:cNvPr id="6" name="Freeform 34">
              <a:extLst>
                <a:ext uri="{FF2B5EF4-FFF2-40B4-BE49-F238E27FC236}">
                  <a16:creationId xmlns:a16="http://schemas.microsoft.com/office/drawing/2014/main" xmlns="" id="{426D9801-E330-2640-B0E3-28B5A89496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7" name="TextBox 35">
              <a:extLst>
                <a:ext uri="{FF2B5EF4-FFF2-40B4-BE49-F238E27FC236}">
                  <a16:creationId xmlns:a16="http://schemas.microsoft.com/office/drawing/2014/main" xmlns="" id="{FC1A6191-951C-3E32-1F80-2B158EC4935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8" name="Picture 6">
            <a:extLst>
              <a:ext uri="{FF2B5EF4-FFF2-40B4-BE49-F238E27FC236}">
                <a16:creationId xmlns:a16="http://schemas.microsoft.com/office/drawing/2014/main" xmlns="" id="{9C75DE7D-C0CB-89D4-9B88-23970BCA2E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3757" r="296" b="51250"/>
          <a:stretch>
            <a:fillRect/>
          </a:stretch>
        </p:blipFill>
        <p:spPr>
          <a:xfrm>
            <a:off x="503302" y="1118975"/>
            <a:ext cx="17281397" cy="8644847"/>
          </a:xfrm>
          <a:prstGeom prst="rect">
            <a:avLst/>
          </a:prstGeom>
        </p:spPr>
      </p:pic>
      <p:sp>
        <p:nvSpPr>
          <p:cNvPr id="9" name="TextBox 8">
            <a:extLst>
              <a:ext uri="{FF2B5EF4-FFF2-40B4-BE49-F238E27FC236}">
                <a16:creationId xmlns:a16="http://schemas.microsoft.com/office/drawing/2014/main" xmlns="" id="{7CB779D0-DAD0-9A83-7ECB-EF1CCD72F70D}"/>
              </a:ext>
            </a:extLst>
          </p:cNvPr>
          <p:cNvSpPr txBox="1"/>
          <p:nvPr/>
        </p:nvSpPr>
        <p:spPr>
          <a:xfrm>
            <a:off x="1265665" y="2072550"/>
            <a:ext cx="16119692" cy="3313664"/>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Ôn lại các kiến thức đã học trong năm.</a:t>
            </a:r>
          </a:p>
          <a:p>
            <a:pPr marL="571500" indent="-571500" algn="just">
              <a:lnSpc>
                <a:spcPct val="150000"/>
              </a:lnSpc>
              <a:buFont typeface="Courier New" panose="02070309020205020404" pitchFamily="49" charset="0"/>
              <a:buChar char="o"/>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ề nhà cùng người thân nhớ lại các HĐTN chung của gia đình trong suốt một năm qua và dán, vẽ thêm hoa vào cây trải nghiệm hoặc thêm toa tàu vào đoàn tàu trải nghiệm của mình</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 như</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499EEAD7-E938-DB73-3401-0468D05BADEF}"/>
              </a:ext>
            </a:extLst>
          </p:cNvPr>
          <p:cNvGrpSpPr/>
          <p:nvPr/>
        </p:nvGrpSpPr>
        <p:grpSpPr>
          <a:xfrm>
            <a:off x="3478388" y="372651"/>
            <a:ext cx="11331219" cy="1492648"/>
            <a:chOff x="3467284" y="286730"/>
            <a:chExt cx="11331219" cy="1492648"/>
          </a:xfrm>
        </p:grpSpPr>
        <p:grpSp>
          <p:nvGrpSpPr>
            <p:cNvPr id="11" name="Group 18">
              <a:extLst>
                <a:ext uri="{FF2B5EF4-FFF2-40B4-BE49-F238E27FC236}">
                  <a16:creationId xmlns:a16="http://schemas.microsoft.com/office/drawing/2014/main" xmlns="" id="{A0EF03C9-27E8-4527-F92A-AFE8D1E89D09}"/>
                </a:ext>
              </a:extLst>
            </p:cNvPr>
            <p:cNvGrpSpPr/>
            <p:nvPr/>
          </p:nvGrpSpPr>
          <p:grpSpPr>
            <a:xfrm>
              <a:off x="3467284" y="286730"/>
              <a:ext cx="11331219" cy="1492648"/>
              <a:chOff x="0" y="-38100"/>
              <a:chExt cx="3092367" cy="444825"/>
            </a:xfrm>
          </p:grpSpPr>
          <p:sp>
            <p:nvSpPr>
              <p:cNvPr id="13" name="Freeform 19">
                <a:extLst>
                  <a:ext uri="{FF2B5EF4-FFF2-40B4-BE49-F238E27FC236}">
                    <a16:creationId xmlns:a16="http://schemas.microsoft.com/office/drawing/2014/main" xmlns="" id="{E1E661A4-F4B4-5911-BB2A-34A5A88CACC9}"/>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xmlns="" id="{D55FFEBD-B681-4FC9-ABD6-7AF0D7A4F6EB}"/>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5F8E3C84-2006-931A-75D1-106F7DCF0AD4}"/>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3" name="Freeform 3"/>
          <p:cNvSpPr/>
          <p:nvPr/>
        </p:nvSpPr>
        <p:spPr>
          <a:xfrm>
            <a:off x="16626540" y="45345"/>
            <a:ext cx="1661460" cy="158013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descr="A family hiking on a beach&#10;&#10;Description automatically generated">
            <a:extLst>
              <a:ext uri="{FF2B5EF4-FFF2-40B4-BE49-F238E27FC236}">
                <a16:creationId xmlns:a16="http://schemas.microsoft.com/office/drawing/2014/main" xmlns="" id="{49513E34-2702-CD52-28F6-8D23D0165E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7596" y="5725478"/>
            <a:ext cx="8252807" cy="3652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558958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righ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21771" y="8731187"/>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33">
            <a:extLst>
              <a:ext uri="{FF2B5EF4-FFF2-40B4-BE49-F238E27FC236}">
                <a16:creationId xmlns:a16="http://schemas.microsoft.com/office/drawing/2014/main" xmlns="" id="{A4FA2DDB-3688-672A-A232-300039AD27AC}"/>
              </a:ext>
            </a:extLst>
          </p:cNvPr>
          <p:cNvGrpSpPr/>
          <p:nvPr/>
        </p:nvGrpSpPr>
        <p:grpSpPr>
          <a:xfrm>
            <a:off x="8669961" y="8435096"/>
            <a:ext cx="948076" cy="948076"/>
            <a:chOff x="0" y="0"/>
            <a:chExt cx="812800" cy="812800"/>
          </a:xfrm>
        </p:grpSpPr>
        <p:sp>
          <p:nvSpPr>
            <p:cNvPr id="6" name="Freeform 34">
              <a:extLst>
                <a:ext uri="{FF2B5EF4-FFF2-40B4-BE49-F238E27FC236}">
                  <a16:creationId xmlns:a16="http://schemas.microsoft.com/office/drawing/2014/main" xmlns="" id="{426D9801-E330-2640-B0E3-28B5A89496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7" name="TextBox 35">
              <a:extLst>
                <a:ext uri="{FF2B5EF4-FFF2-40B4-BE49-F238E27FC236}">
                  <a16:creationId xmlns:a16="http://schemas.microsoft.com/office/drawing/2014/main" xmlns="" id="{FC1A6191-951C-3E32-1F80-2B158EC4935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8" name="Picture 6">
            <a:extLst>
              <a:ext uri="{FF2B5EF4-FFF2-40B4-BE49-F238E27FC236}">
                <a16:creationId xmlns:a16="http://schemas.microsoft.com/office/drawing/2014/main" xmlns="" id="{9C75DE7D-C0CB-89D4-9B88-23970BCA2E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3757" r="296" b="51250"/>
          <a:stretch>
            <a:fillRect/>
          </a:stretch>
        </p:blipFill>
        <p:spPr>
          <a:xfrm>
            <a:off x="503302" y="1118975"/>
            <a:ext cx="17281397" cy="8644847"/>
          </a:xfrm>
          <a:prstGeom prst="rect">
            <a:avLst/>
          </a:prstGeom>
        </p:spPr>
      </p:pic>
      <p:sp>
        <p:nvSpPr>
          <p:cNvPr id="9" name="TextBox 8">
            <a:extLst>
              <a:ext uri="{FF2B5EF4-FFF2-40B4-BE49-F238E27FC236}">
                <a16:creationId xmlns:a16="http://schemas.microsoft.com/office/drawing/2014/main" xmlns="" id="{7CB779D0-DAD0-9A83-7ECB-EF1CCD72F70D}"/>
              </a:ext>
            </a:extLst>
          </p:cNvPr>
          <p:cNvSpPr txBox="1"/>
          <p:nvPr/>
        </p:nvSpPr>
        <p:spPr>
          <a:xfrm>
            <a:off x="1474494" y="2072550"/>
            <a:ext cx="15346010" cy="331366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Sinh hoạt nền nếp, thực hiện các công việc ở nhà theo thời gian biểu.</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Điều chỉnh cảm xúc khi ứng xử với người thân, hàng xóm.</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Chi tiêu tiết kiệm, so sánh giá các mặt hàng cần mua để lựa chọn món đồ phù hợp.</a:t>
            </a:r>
          </a:p>
        </p:txBody>
      </p:sp>
      <p:grpSp>
        <p:nvGrpSpPr>
          <p:cNvPr id="10" name="Group 9">
            <a:extLst>
              <a:ext uri="{FF2B5EF4-FFF2-40B4-BE49-F238E27FC236}">
                <a16:creationId xmlns:a16="http://schemas.microsoft.com/office/drawing/2014/main" xmlns="" id="{499EEAD7-E938-DB73-3401-0468D05BADEF}"/>
              </a:ext>
            </a:extLst>
          </p:cNvPr>
          <p:cNvGrpSpPr/>
          <p:nvPr/>
        </p:nvGrpSpPr>
        <p:grpSpPr>
          <a:xfrm>
            <a:off x="3478388" y="372651"/>
            <a:ext cx="11331219" cy="1492648"/>
            <a:chOff x="3467284" y="286730"/>
            <a:chExt cx="11331219" cy="1492648"/>
          </a:xfrm>
        </p:grpSpPr>
        <p:grpSp>
          <p:nvGrpSpPr>
            <p:cNvPr id="11" name="Group 18">
              <a:extLst>
                <a:ext uri="{FF2B5EF4-FFF2-40B4-BE49-F238E27FC236}">
                  <a16:creationId xmlns:a16="http://schemas.microsoft.com/office/drawing/2014/main" xmlns="" id="{A0EF03C9-27E8-4527-F92A-AFE8D1E89D09}"/>
                </a:ext>
              </a:extLst>
            </p:cNvPr>
            <p:cNvGrpSpPr/>
            <p:nvPr/>
          </p:nvGrpSpPr>
          <p:grpSpPr>
            <a:xfrm>
              <a:off x="3467284" y="286730"/>
              <a:ext cx="11331219" cy="1492648"/>
              <a:chOff x="0" y="-38100"/>
              <a:chExt cx="3092367" cy="444825"/>
            </a:xfrm>
          </p:grpSpPr>
          <p:sp>
            <p:nvSpPr>
              <p:cNvPr id="13" name="Freeform 19">
                <a:extLst>
                  <a:ext uri="{FF2B5EF4-FFF2-40B4-BE49-F238E27FC236}">
                    <a16:creationId xmlns:a16="http://schemas.microsoft.com/office/drawing/2014/main" xmlns="" id="{E1E661A4-F4B4-5911-BB2A-34A5A88CACC9}"/>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xmlns="" id="{D55FFEBD-B681-4FC9-ABD6-7AF0D7A4F6EB}"/>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5F8E3C84-2006-931A-75D1-106F7DCF0AD4}"/>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3" name="Freeform 3"/>
          <p:cNvSpPr/>
          <p:nvPr/>
        </p:nvSpPr>
        <p:spPr>
          <a:xfrm>
            <a:off x="16626540" y="45345"/>
            <a:ext cx="1661460" cy="158013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descr="A family hiking on a beach&#10;&#10;Description automatically generated">
            <a:extLst>
              <a:ext uri="{FF2B5EF4-FFF2-40B4-BE49-F238E27FC236}">
                <a16:creationId xmlns:a16="http://schemas.microsoft.com/office/drawing/2014/main" xmlns="" id="{49513E34-2702-CD52-28F6-8D23D0165E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7596" y="5725478"/>
            <a:ext cx="8252807" cy="3652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31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righ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righ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21771" y="8731187"/>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33">
            <a:extLst>
              <a:ext uri="{FF2B5EF4-FFF2-40B4-BE49-F238E27FC236}">
                <a16:creationId xmlns:a16="http://schemas.microsoft.com/office/drawing/2014/main" xmlns="" id="{A4FA2DDB-3688-672A-A232-300039AD27AC}"/>
              </a:ext>
            </a:extLst>
          </p:cNvPr>
          <p:cNvGrpSpPr/>
          <p:nvPr/>
        </p:nvGrpSpPr>
        <p:grpSpPr>
          <a:xfrm>
            <a:off x="8669961" y="8435096"/>
            <a:ext cx="948076" cy="948076"/>
            <a:chOff x="0" y="0"/>
            <a:chExt cx="812800" cy="812800"/>
          </a:xfrm>
        </p:grpSpPr>
        <p:sp>
          <p:nvSpPr>
            <p:cNvPr id="6" name="Freeform 34">
              <a:extLst>
                <a:ext uri="{FF2B5EF4-FFF2-40B4-BE49-F238E27FC236}">
                  <a16:creationId xmlns:a16="http://schemas.microsoft.com/office/drawing/2014/main" xmlns="" id="{426D9801-E330-2640-B0E3-28B5A89496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7" name="TextBox 35">
              <a:extLst>
                <a:ext uri="{FF2B5EF4-FFF2-40B4-BE49-F238E27FC236}">
                  <a16:creationId xmlns:a16="http://schemas.microsoft.com/office/drawing/2014/main" xmlns="" id="{FC1A6191-951C-3E32-1F80-2B158EC4935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8" name="Picture 6">
            <a:extLst>
              <a:ext uri="{FF2B5EF4-FFF2-40B4-BE49-F238E27FC236}">
                <a16:creationId xmlns:a16="http://schemas.microsoft.com/office/drawing/2014/main" xmlns="" id="{9C75DE7D-C0CB-89D4-9B88-23970BCA2E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3757" r="296" b="51250"/>
          <a:stretch>
            <a:fillRect/>
          </a:stretch>
        </p:blipFill>
        <p:spPr>
          <a:xfrm>
            <a:off x="503302" y="1118975"/>
            <a:ext cx="17281397" cy="8644847"/>
          </a:xfrm>
          <a:prstGeom prst="rect">
            <a:avLst/>
          </a:prstGeom>
        </p:spPr>
      </p:pic>
      <p:sp>
        <p:nvSpPr>
          <p:cNvPr id="9" name="TextBox 8">
            <a:extLst>
              <a:ext uri="{FF2B5EF4-FFF2-40B4-BE49-F238E27FC236}">
                <a16:creationId xmlns:a16="http://schemas.microsoft.com/office/drawing/2014/main" xmlns="" id="{7CB779D0-DAD0-9A83-7ECB-EF1CCD72F70D}"/>
              </a:ext>
            </a:extLst>
          </p:cNvPr>
          <p:cNvSpPr txBox="1"/>
          <p:nvPr/>
        </p:nvSpPr>
        <p:spPr>
          <a:xfrm>
            <a:off x="1474494" y="2072550"/>
            <a:ext cx="15289506" cy="331366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Thuyết phục người thân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để cùng </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tham gia hoạt động </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Ngày cuối tuần yêu thương</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 xuất những hoạt động kết nối cộng đồng và trình bày với các cô bác hàng xóm.</a:t>
            </a:r>
          </a:p>
        </p:txBody>
      </p:sp>
      <p:grpSp>
        <p:nvGrpSpPr>
          <p:cNvPr id="10" name="Group 9">
            <a:extLst>
              <a:ext uri="{FF2B5EF4-FFF2-40B4-BE49-F238E27FC236}">
                <a16:creationId xmlns:a16="http://schemas.microsoft.com/office/drawing/2014/main" xmlns="" id="{499EEAD7-E938-DB73-3401-0468D05BADEF}"/>
              </a:ext>
            </a:extLst>
          </p:cNvPr>
          <p:cNvGrpSpPr/>
          <p:nvPr/>
        </p:nvGrpSpPr>
        <p:grpSpPr>
          <a:xfrm>
            <a:off x="3478388" y="372651"/>
            <a:ext cx="11331219" cy="1492648"/>
            <a:chOff x="3467284" y="286730"/>
            <a:chExt cx="11331219" cy="1492648"/>
          </a:xfrm>
        </p:grpSpPr>
        <p:grpSp>
          <p:nvGrpSpPr>
            <p:cNvPr id="11" name="Group 18">
              <a:extLst>
                <a:ext uri="{FF2B5EF4-FFF2-40B4-BE49-F238E27FC236}">
                  <a16:creationId xmlns:a16="http://schemas.microsoft.com/office/drawing/2014/main" xmlns="" id="{A0EF03C9-27E8-4527-F92A-AFE8D1E89D09}"/>
                </a:ext>
              </a:extLst>
            </p:cNvPr>
            <p:cNvGrpSpPr/>
            <p:nvPr/>
          </p:nvGrpSpPr>
          <p:grpSpPr>
            <a:xfrm>
              <a:off x="3467284" y="286730"/>
              <a:ext cx="11331219" cy="1492648"/>
              <a:chOff x="0" y="-38100"/>
              <a:chExt cx="3092367" cy="444825"/>
            </a:xfrm>
          </p:grpSpPr>
          <p:sp>
            <p:nvSpPr>
              <p:cNvPr id="13" name="Freeform 19">
                <a:extLst>
                  <a:ext uri="{FF2B5EF4-FFF2-40B4-BE49-F238E27FC236}">
                    <a16:creationId xmlns:a16="http://schemas.microsoft.com/office/drawing/2014/main" xmlns="" id="{E1E661A4-F4B4-5911-BB2A-34A5A88CACC9}"/>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xmlns="" id="{D55FFEBD-B681-4FC9-ABD6-7AF0D7A4F6EB}"/>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5F8E3C84-2006-931A-75D1-106F7DCF0AD4}"/>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3" name="Freeform 3"/>
          <p:cNvSpPr/>
          <p:nvPr/>
        </p:nvSpPr>
        <p:spPr>
          <a:xfrm>
            <a:off x="16626540" y="45345"/>
            <a:ext cx="1661460" cy="158013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descr="A family hiking on a beach&#10;&#10;Description automatically generated">
            <a:extLst>
              <a:ext uri="{FF2B5EF4-FFF2-40B4-BE49-F238E27FC236}">
                <a16:creationId xmlns:a16="http://schemas.microsoft.com/office/drawing/2014/main" xmlns="" id="{49513E34-2702-CD52-28F6-8D23D0165E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7596" y="5725478"/>
            <a:ext cx="8252807" cy="3652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302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right)">
                                      <p:cBhvr>
                                        <p:cTn id="1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21771" y="8731187"/>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33">
            <a:extLst>
              <a:ext uri="{FF2B5EF4-FFF2-40B4-BE49-F238E27FC236}">
                <a16:creationId xmlns:a16="http://schemas.microsoft.com/office/drawing/2014/main" xmlns="" id="{A4FA2DDB-3688-672A-A232-300039AD27AC}"/>
              </a:ext>
            </a:extLst>
          </p:cNvPr>
          <p:cNvGrpSpPr/>
          <p:nvPr/>
        </p:nvGrpSpPr>
        <p:grpSpPr>
          <a:xfrm>
            <a:off x="8669961" y="8435096"/>
            <a:ext cx="948076" cy="948076"/>
            <a:chOff x="0" y="0"/>
            <a:chExt cx="812800" cy="812800"/>
          </a:xfrm>
        </p:grpSpPr>
        <p:sp>
          <p:nvSpPr>
            <p:cNvPr id="6" name="Freeform 34">
              <a:extLst>
                <a:ext uri="{FF2B5EF4-FFF2-40B4-BE49-F238E27FC236}">
                  <a16:creationId xmlns:a16="http://schemas.microsoft.com/office/drawing/2014/main" xmlns="" id="{426D9801-E330-2640-B0E3-28B5A894963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endParaRPr lang="en-US">
                <a:latin typeface="Arial" panose="020B0604020202020204" pitchFamily="34" charset="0"/>
                <a:cs typeface="Arial" panose="020B0604020202020204" pitchFamily="34" charset="0"/>
              </a:endParaRPr>
            </a:p>
          </p:txBody>
        </p:sp>
        <p:sp>
          <p:nvSpPr>
            <p:cNvPr id="7" name="TextBox 35">
              <a:extLst>
                <a:ext uri="{FF2B5EF4-FFF2-40B4-BE49-F238E27FC236}">
                  <a16:creationId xmlns:a16="http://schemas.microsoft.com/office/drawing/2014/main" xmlns="" id="{FC1A6191-951C-3E32-1F80-2B158EC4935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pic>
        <p:nvPicPr>
          <p:cNvPr id="8" name="Picture 6">
            <a:extLst>
              <a:ext uri="{FF2B5EF4-FFF2-40B4-BE49-F238E27FC236}">
                <a16:creationId xmlns:a16="http://schemas.microsoft.com/office/drawing/2014/main" xmlns="" id="{9C75DE7D-C0CB-89D4-9B88-23970BCA2E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3757" r="296" b="51250"/>
          <a:stretch>
            <a:fillRect/>
          </a:stretch>
        </p:blipFill>
        <p:spPr>
          <a:xfrm>
            <a:off x="503302" y="1118975"/>
            <a:ext cx="17281397" cy="8644847"/>
          </a:xfrm>
          <a:prstGeom prst="rect">
            <a:avLst/>
          </a:prstGeom>
        </p:spPr>
      </p:pic>
      <p:sp>
        <p:nvSpPr>
          <p:cNvPr id="9" name="TextBox 8">
            <a:extLst>
              <a:ext uri="{FF2B5EF4-FFF2-40B4-BE49-F238E27FC236}">
                <a16:creationId xmlns:a16="http://schemas.microsoft.com/office/drawing/2014/main" xmlns="" id="{7CB779D0-DAD0-9A83-7ECB-EF1CCD72F70D}"/>
              </a:ext>
            </a:extLst>
          </p:cNvPr>
          <p:cNvSpPr txBox="1"/>
          <p:nvPr/>
        </p:nvSpPr>
        <p:spPr>
          <a:xfrm>
            <a:off x="1474494" y="2072550"/>
            <a:ext cx="15289506" cy="3313664"/>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Cùng người thân hỗ trợ các cô bác hàng xóm tổ chức một hoạt động kết nối cộng đồng thành công.</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Đến thăm một làng nghề truyền thống cùng người thân.</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Thực hiện Hành trình trải nghiệm đã xây dựng cùng người thân.</a:t>
            </a:r>
          </a:p>
        </p:txBody>
      </p:sp>
      <p:grpSp>
        <p:nvGrpSpPr>
          <p:cNvPr id="10" name="Group 9">
            <a:extLst>
              <a:ext uri="{FF2B5EF4-FFF2-40B4-BE49-F238E27FC236}">
                <a16:creationId xmlns:a16="http://schemas.microsoft.com/office/drawing/2014/main" xmlns="" id="{499EEAD7-E938-DB73-3401-0468D05BADEF}"/>
              </a:ext>
            </a:extLst>
          </p:cNvPr>
          <p:cNvGrpSpPr/>
          <p:nvPr/>
        </p:nvGrpSpPr>
        <p:grpSpPr>
          <a:xfrm>
            <a:off x="3478388" y="372651"/>
            <a:ext cx="11331219" cy="1492648"/>
            <a:chOff x="3467284" y="286730"/>
            <a:chExt cx="11331219" cy="1492648"/>
          </a:xfrm>
        </p:grpSpPr>
        <p:grpSp>
          <p:nvGrpSpPr>
            <p:cNvPr id="11" name="Group 18">
              <a:extLst>
                <a:ext uri="{FF2B5EF4-FFF2-40B4-BE49-F238E27FC236}">
                  <a16:creationId xmlns:a16="http://schemas.microsoft.com/office/drawing/2014/main" xmlns="" id="{A0EF03C9-27E8-4527-F92A-AFE8D1E89D09}"/>
                </a:ext>
              </a:extLst>
            </p:cNvPr>
            <p:cNvGrpSpPr/>
            <p:nvPr/>
          </p:nvGrpSpPr>
          <p:grpSpPr>
            <a:xfrm>
              <a:off x="3467284" y="286730"/>
              <a:ext cx="11331219" cy="1492648"/>
              <a:chOff x="0" y="-38100"/>
              <a:chExt cx="3092367" cy="444825"/>
            </a:xfrm>
          </p:grpSpPr>
          <p:sp>
            <p:nvSpPr>
              <p:cNvPr id="13" name="Freeform 19">
                <a:extLst>
                  <a:ext uri="{FF2B5EF4-FFF2-40B4-BE49-F238E27FC236}">
                    <a16:creationId xmlns:a16="http://schemas.microsoft.com/office/drawing/2014/main" xmlns="" id="{E1E661A4-F4B4-5911-BB2A-34A5A88CACC9}"/>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4" name="TextBox 20">
                <a:extLst>
                  <a:ext uri="{FF2B5EF4-FFF2-40B4-BE49-F238E27FC236}">
                    <a16:creationId xmlns:a16="http://schemas.microsoft.com/office/drawing/2014/main" xmlns="" id="{D55FFEBD-B681-4FC9-ABD6-7AF0D7A4F6EB}"/>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xmlns="" id="{5F8E3C84-2006-931A-75D1-106F7DCF0AD4}"/>
                </a:ext>
              </a:extLst>
            </p:cNvPr>
            <p:cNvSpPr txBox="1"/>
            <p:nvPr/>
          </p:nvSpPr>
          <p:spPr>
            <a:xfrm>
              <a:off x="5072428" y="585982"/>
              <a:ext cx="8483959"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HƯỚNG DẪN VỀ NHÀ</a:t>
              </a:r>
            </a:p>
          </p:txBody>
        </p:sp>
      </p:grpSp>
      <p:sp>
        <p:nvSpPr>
          <p:cNvPr id="3" name="Freeform 3"/>
          <p:cNvSpPr/>
          <p:nvPr/>
        </p:nvSpPr>
        <p:spPr>
          <a:xfrm>
            <a:off x="16626540" y="45345"/>
            <a:ext cx="1661460" cy="1580133"/>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0" name="Picture 19" descr="A family hiking on a beach&#10;&#10;Description automatically generated">
            <a:extLst>
              <a:ext uri="{FF2B5EF4-FFF2-40B4-BE49-F238E27FC236}">
                <a16:creationId xmlns:a16="http://schemas.microsoft.com/office/drawing/2014/main" xmlns="" id="{49513E34-2702-CD52-28F6-8D23D0165E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17596" y="5725478"/>
            <a:ext cx="8252807" cy="3652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617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righ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righ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right)">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7201939" y="7800166"/>
            <a:ext cx="955721" cy="2419547"/>
          </a:xfrm>
          <a:custGeom>
            <a:avLst/>
            <a:gdLst/>
            <a:ahLst/>
            <a:cxnLst/>
            <a:rect l="l" t="t" r="r" b="b"/>
            <a:pathLst>
              <a:path w="955721" h="2419547">
                <a:moveTo>
                  <a:pt x="0" y="0"/>
                </a:moveTo>
                <a:lnTo>
                  <a:pt x="955721" y="0"/>
                </a:lnTo>
                <a:lnTo>
                  <a:pt x="955721" y="2419546"/>
                </a:lnTo>
                <a:lnTo>
                  <a:pt x="0" y="24195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883259">
            <a:off x="-61384" y="50403"/>
            <a:ext cx="1309021" cy="2057400"/>
          </a:xfrm>
          <a:custGeom>
            <a:avLst/>
            <a:gdLst/>
            <a:ahLst/>
            <a:cxnLst/>
            <a:rect l="l" t="t" r="r" b="b"/>
            <a:pathLst>
              <a:path w="1309021" h="2057400">
                <a:moveTo>
                  <a:pt x="0" y="0"/>
                </a:moveTo>
                <a:lnTo>
                  <a:pt x="1309021" y="0"/>
                </a:lnTo>
                <a:lnTo>
                  <a:pt x="1309021" y="2057400"/>
                </a:lnTo>
                <a:lnTo>
                  <a:pt x="0" y="20574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6357435" y="-228"/>
            <a:ext cx="1800225" cy="461088"/>
          </a:xfrm>
          <a:custGeom>
            <a:avLst/>
            <a:gdLst/>
            <a:ahLst/>
            <a:cxnLst/>
            <a:rect l="l" t="t" r="r" b="b"/>
            <a:pathLst>
              <a:path w="1800225" h="461088">
                <a:moveTo>
                  <a:pt x="0" y="0"/>
                </a:moveTo>
                <a:lnTo>
                  <a:pt x="1800225" y="0"/>
                </a:lnTo>
                <a:lnTo>
                  <a:pt x="1800225" y="461088"/>
                </a:lnTo>
                <a:lnTo>
                  <a:pt x="0" y="46108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0340" y="9009940"/>
            <a:ext cx="925574" cy="1106815"/>
          </a:xfrm>
          <a:custGeom>
            <a:avLst/>
            <a:gdLst/>
            <a:ahLst/>
            <a:cxnLst/>
            <a:rect l="l" t="t" r="r" b="b"/>
            <a:pathLst>
              <a:path w="925574" h="1106815">
                <a:moveTo>
                  <a:pt x="0" y="0"/>
                </a:moveTo>
                <a:lnTo>
                  <a:pt x="925575" y="0"/>
                </a:lnTo>
                <a:lnTo>
                  <a:pt x="925575" y="1106816"/>
                </a:lnTo>
                <a:lnTo>
                  <a:pt x="0" y="110681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xmlns="" id="{03845CED-AB97-AA5B-3959-3C06BCBD92FF}"/>
              </a:ext>
            </a:extLst>
          </p:cNvPr>
          <p:cNvSpPr txBox="1"/>
          <p:nvPr/>
        </p:nvSpPr>
        <p:spPr>
          <a:xfrm>
            <a:off x="1428750" y="3540849"/>
            <a:ext cx="154305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74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HỌC KẾT THÚC, CẢM ƠN CHÚ Ý CÁC EM ĐÃ LẮNG NGHE</a:t>
            </a:r>
            <a:r>
              <a:rPr kumimoji="0" lang="en-US" sz="7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6062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957787">
            <a:off x="16659189" y="-5251"/>
            <a:ext cx="1726622" cy="1825428"/>
          </a:xfrm>
          <a:custGeom>
            <a:avLst/>
            <a:gdLst/>
            <a:ahLst/>
            <a:cxnLst/>
            <a:rect l="l" t="t" r="r" b="b"/>
            <a:pathLst>
              <a:path w="3602094" h="3602094">
                <a:moveTo>
                  <a:pt x="0" y="0"/>
                </a:moveTo>
                <a:lnTo>
                  <a:pt x="3602094" y="0"/>
                </a:lnTo>
                <a:lnTo>
                  <a:pt x="3602094" y="3602094"/>
                </a:lnTo>
                <a:lnTo>
                  <a:pt x="0" y="36020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xmlns="" id="{4147E647-3596-0534-B889-AAEB9400B957}"/>
              </a:ext>
            </a:extLst>
          </p:cNvPr>
          <p:cNvSpPr/>
          <p:nvPr/>
        </p:nvSpPr>
        <p:spPr>
          <a:xfrm>
            <a:off x="838199" y="2015037"/>
            <a:ext cx="16611600" cy="7916554"/>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1328C06D-4F89-7FC0-1C49-CCA390E2F9DB}"/>
              </a:ext>
            </a:extLst>
          </p:cNvPr>
          <p:cNvGrpSpPr/>
          <p:nvPr/>
        </p:nvGrpSpPr>
        <p:grpSpPr>
          <a:xfrm>
            <a:off x="5981700" y="-1"/>
            <a:ext cx="6324600" cy="1551579"/>
            <a:chOff x="5715000" y="28591"/>
            <a:chExt cx="6324600" cy="1535180"/>
          </a:xfrm>
        </p:grpSpPr>
        <p:sp>
          <p:nvSpPr>
            <p:cNvPr id="19" name="Round Same Side Corner Rectangle 11">
              <a:extLst>
                <a:ext uri="{FF2B5EF4-FFF2-40B4-BE49-F238E27FC236}">
                  <a16:creationId xmlns:a16="http://schemas.microsoft.com/office/drawing/2014/main" xmlns="" id="{D1BD2505-E3FD-7F2E-0757-077C74CFC34C}"/>
                </a:ext>
              </a:extLst>
            </p:cNvPr>
            <p:cNvSpPr/>
            <p:nvPr/>
          </p:nvSpPr>
          <p:spPr>
            <a:xfrm flipV="1">
              <a:off x="5715000" y="28591"/>
              <a:ext cx="6324600" cy="1535180"/>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xmlns="" id="{F98C5EA4-45B0-8516-5DBB-A0DD08A34D97}"/>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7" name="Freeform 7"/>
          <p:cNvSpPr/>
          <p:nvPr/>
        </p:nvSpPr>
        <p:spPr>
          <a:xfrm>
            <a:off x="16303301" y="9625449"/>
            <a:ext cx="2019299" cy="685801"/>
          </a:xfrm>
          <a:custGeom>
            <a:avLst/>
            <a:gdLst/>
            <a:ahLst/>
            <a:cxnLst/>
            <a:rect l="l" t="t" r="r" b="b"/>
            <a:pathLst>
              <a:path w="3061603" h="1002675">
                <a:moveTo>
                  <a:pt x="0" y="0"/>
                </a:moveTo>
                <a:lnTo>
                  <a:pt x="3061603" y="0"/>
                </a:lnTo>
                <a:lnTo>
                  <a:pt x="3061603" y="1002676"/>
                </a:lnTo>
                <a:lnTo>
                  <a:pt x="0" y="10026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596971">
            <a:off x="177498" y="49848"/>
            <a:ext cx="756094" cy="2057400"/>
          </a:xfrm>
          <a:custGeom>
            <a:avLst/>
            <a:gdLst/>
            <a:ahLst/>
            <a:cxnLst/>
            <a:rect l="l" t="t" r="r" b="b"/>
            <a:pathLst>
              <a:path w="756094" h="2057400">
                <a:moveTo>
                  <a:pt x="0" y="0"/>
                </a:moveTo>
                <a:lnTo>
                  <a:pt x="756094" y="0"/>
                </a:lnTo>
                <a:lnTo>
                  <a:pt x="756094" y="2057400"/>
                </a:lnTo>
                <a:lnTo>
                  <a:pt x="0" y="20574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 name="TextBox 1">
            <a:extLst>
              <a:ext uri="{FF2B5EF4-FFF2-40B4-BE49-F238E27FC236}">
                <a16:creationId xmlns:a16="http://schemas.microsoft.com/office/drawing/2014/main" xmlns="" id="{1A034AD0-0F7E-4B2A-FD04-82BC5508FD87}"/>
              </a:ext>
            </a:extLst>
          </p:cNvPr>
          <p:cNvSpPr txBox="1"/>
          <p:nvPr/>
        </p:nvSpPr>
        <p:spPr>
          <a:xfrm>
            <a:off x="1333502" y="2238990"/>
            <a:ext cx="9410698" cy="7468648"/>
          </a:xfrm>
          <a:prstGeom prst="rect">
            <a:avLst/>
          </a:prstGeom>
          <a:noFill/>
        </p:spPr>
        <p:txBody>
          <a:bodyPr wrap="square">
            <a:spAutoFit/>
          </a:bodyPr>
          <a:lstStyle/>
          <a:p>
            <a:pPr marL="571500" indent="-571500" algn="just">
              <a:lnSpc>
                <a:spcPct val="150000"/>
              </a:lnSpc>
              <a:buClr>
                <a:schemeClr val="tx1"/>
              </a:buClr>
              <a:buFont typeface="Courier New" panose="02070309020205020404" pitchFamily="49" charset="0"/>
              <a:buChar char="o"/>
            </a:pPr>
            <a:r>
              <a:rPr lang="en-US" sz="3600" b="1">
                <a:solidFill>
                  <a:srgbClr val="C00000"/>
                </a:solidFill>
                <a:latin typeface="Arial" panose="020B0604020202020204" pitchFamily="34" charset="0"/>
                <a:ea typeface="Calibri" panose="020F0502020204030204" pitchFamily="34" charset="0"/>
                <a:cs typeface="Arial" panose="020B0604020202020204" pitchFamily="34" charset="0"/>
              </a:rPr>
              <a:t>Hướng dẫn chơi: </a:t>
            </a:r>
          </a:p>
          <a:p>
            <a:pPr marL="571500" indent="-571500" algn="just">
              <a:lnSpc>
                <a:spcPct val="150000"/>
              </a:lnSpc>
              <a:buClr>
                <a:schemeClr val="tx1"/>
              </a:buClr>
              <a:buFont typeface="Courier New" panose="02070309020205020404" pitchFamily="49" charset="0"/>
              <a:buChar char="o"/>
            </a:pPr>
            <a:r>
              <a:rPr lang="vi-VN" sz="3600">
                <a:latin typeface="Arial" panose="020B0604020202020204" pitchFamily="34" charset="0"/>
                <a:ea typeface="Calibri" panose="020F0502020204030204" pitchFamily="34" charset="0"/>
                <a:cs typeface="Arial" panose="020B0604020202020204" pitchFamily="34" charset="0"/>
              </a:rPr>
              <a:t>Những </a:t>
            </a:r>
            <a:r>
              <a:rPr lang="en-US" sz="3600">
                <a:latin typeface="Arial" panose="020B0604020202020204" pitchFamily="34" charset="0"/>
                <a:ea typeface="Calibri" panose="020F0502020204030204" pitchFamily="34" charset="0"/>
                <a:cs typeface="Arial" panose="020B0604020202020204" pitchFamily="34" charset="0"/>
              </a:rPr>
              <a:t>bạn</a:t>
            </a:r>
            <a:r>
              <a:rPr lang="vi-VN" sz="3600">
                <a:latin typeface="Arial" panose="020B0604020202020204" pitchFamily="34" charset="0"/>
                <a:ea typeface="Calibri" panose="020F0502020204030204" pitchFamily="34" charset="0"/>
                <a:cs typeface="Arial" panose="020B0604020202020204" pitchFamily="34" charset="0"/>
              </a:rPr>
              <a:t> còn lại </a:t>
            </a:r>
            <a:r>
              <a:rPr lang="en-US" sz="3600">
                <a:latin typeface="Arial" panose="020B0604020202020204" pitchFamily="34" charset="0"/>
                <a:ea typeface="Calibri" panose="020F0502020204030204" pitchFamily="34" charset="0"/>
                <a:cs typeface="Arial" panose="020B0604020202020204" pitchFamily="34" charset="0"/>
              </a:rPr>
              <a:t>sẽ </a:t>
            </a:r>
            <a:r>
              <a:rPr lang="vi-VN" sz="3600">
                <a:latin typeface="Arial" panose="020B0604020202020204" pitchFamily="34" charset="0"/>
                <a:ea typeface="Calibri" panose="020F0502020204030204" pitchFamily="34" charset="0"/>
                <a:cs typeface="Arial" panose="020B0604020202020204" pitchFamily="34" charset="0"/>
              </a:rPr>
              <a:t>nối nhau kết thành một con tàu trải nghiệm dài, vừa đi vừa tu, tu và h</a:t>
            </a:r>
            <a:r>
              <a:rPr lang="en-US" sz="3600">
                <a:latin typeface="Arial" panose="020B0604020202020204" pitchFamily="34" charset="0"/>
                <a:ea typeface="Calibri" panose="020F0502020204030204" pitchFamily="34" charset="0"/>
                <a:cs typeface="Arial" panose="020B0604020202020204" pitchFamily="34" charset="0"/>
              </a:rPr>
              <a:t>ô</a:t>
            </a:r>
            <a:r>
              <a:rPr lang="vi-VN" sz="3600">
                <a:latin typeface="Arial" panose="020B0604020202020204" pitchFamily="34" charset="0"/>
                <a:ea typeface="Calibri" panose="020F0502020204030204" pitchFamily="34" charset="0"/>
                <a:cs typeface="Arial" panose="020B0604020202020204" pitchFamily="34" charset="0"/>
              </a:rPr>
              <a:t>: </a:t>
            </a:r>
            <a:r>
              <a:rPr lang="vi-VN" sz="3600" b="1">
                <a:latin typeface="Arial" panose="020B0604020202020204" pitchFamily="34" charset="0"/>
                <a:ea typeface="Calibri" panose="020F0502020204030204" pitchFamily="34" charset="0"/>
                <a:cs typeface="Arial" panose="020B0604020202020204" pitchFamily="34" charset="0"/>
              </a:rPr>
              <a:t>“Hoạt động trải nghiệm – càng đi càng h</a:t>
            </a:r>
            <a:r>
              <a:rPr lang="en-US" sz="3600" b="1">
                <a:latin typeface="Arial" panose="020B0604020202020204" pitchFamily="34" charset="0"/>
                <a:ea typeface="Calibri" panose="020F0502020204030204" pitchFamily="34" charset="0"/>
                <a:cs typeface="Arial" panose="020B0604020202020204" pitchFamily="34" charset="0"/>
              </a:rPr>
              <a:t>ă</a:t>
            </a:r>
            <a:r>
              <a:rPr lang="vi-VN" sz="3600" b="1">
                <a:latin typeface="Arial" panose="020B0604020202020204" pitchFamily="34" charset="0"/>
                <a:ea typeface="Calibri" panose="020F0502020204030204" pitchFamily="34" charset="0"/>
                <a:cs typeface="Arial" panose="020B0604020202020204" pitchFamily="34" charset="0"/>
              </a:rPr>
              <a:t>ng</a:t>
            </a:r>
            <a:r>
              <a:rPr lang="en-US" sz="3600" b="1">
                <a:latin typeface="Arial" panose="020B0604020202020204" pitchFamily="34" charset="0"/>
                <a:ea typeface="Calibri" panose="020F0502020204030204" pitchFamily="34" charset="0"/>
                <a:cs typeface="Arial" panose="020B0604020202020204" pitchFamily="34" charset="0"/>
              </a:rPr>
              <a:t>,</a:t>
            </a:r>
            <a:r>
              <a:rPr lang="vi-VN" sz="3600" b="1">
                <a:latin typeface="Arial" panose="020B0604020202020204" pitchFamily="34" charset="0"/>
                <a:ea typeface="Calibri" panose="020F0502020204030204" pitchFamily="34" charset="0"/>
                <a:cs typeface="Arial" panose="020B0604020202020204" pitchFamily="34" charset="0"/>
              </a:rPr>
              <a:t> đi một ngày đàng – học một sàng khôn</a:t>
            </a:r>
            <a:r>
              <a:rPr lang="en-US" sz="3600" b="1">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Clr>
                <a:schemeClr val="tx1"/>
              </a:buClr>
              <a:buFont typeface="Courier New" panose="02070309020205020404" pitchFamily="49" charset="0"/>
              <a:buChar char="o"/>
            </a:pP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Quy định</a:t>
            </a:r>
            <a:r>
              <a:rPr lang="en-US" sz="3600" b="1">
                <a:solidFill>
                  <a:srgbClr val="FF0000"/>
                </a:solidFill>
                <a:latin typeface="Arial" panose="020B0604020202020204" pitchFamily="34" charset="0"/>
                <a:ea typeface="Calibri" panose="020F0502020204030204" pitchFamily="34" charset="0"/>
                <a:cs typeface="Arial" panose="020B0604020202020204" pitchFamily="34" charset="0"/>
              </a:rPr>
              <a:t> 1:</a:t>
            </a:r>
            <a:r>
              <a:rPr lang="vi-VN" sz="36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3600">
                <a:latin typeface="Arial" panose="020B0604020202020204" pitchFamily="34" charset="0"/>
                <a:ea typeface="Calibri" panose="020F0502020204030204" pitchFamily="34" charset="0"/>
                <a:cs typeface="Arial" panose="020B0604020202020204" pitchFamily="34" charset="0"/>
              </a:rPr>
              <a:t>Con tàu trải nghiệm đi đến từng ga. Ở mỗi ga, họ nhận một câu đố để giải hoặc nhiệm vụ hài hước để thực hiện</a:t>
            </a:r>
            <a:r>
              <a:rPr lang="en-US" sz="3600">
                <a:latin typeface="Arial" panose="020B0604020202020204" pitchFamily="34" charset="0"/>
                <a:ea typeface="Calibri" panose="020F0502020204030204" pitchFamily="34" charset="0"/>
                <a:cs typeface="Arial" panose="020B0604020202020204" pitchFamily="34" charset="0"/>
              </a:rPr>
              <a:t>.</a:t>
            </a:r>
            <a:endParaRPr lang="vi-VN" sz="3600">
              <a:latin typeface="Arial" panose="020B0604020202020204" pitchFamily="34" charset="0"/>
              <a:ea typeface="Calibri" panose="020F0502020204030204" pitchFamily="34" charset="0"/>
              <a:cs typeface="Arial" panose="020B0604020202020204" pitchFamily="34" charset="0"/>
            </a:endParaRPr>
          </a:p>
        </p:txBody>
      </p:sp>
      <p:pic>
        <p:nvPicPr>
          <p:cNvPr id="10" name="Picture 9" descr="A group of kids in a classroom&#10;&#10;Description automatically generated">
            <a:extLst>
              <a:ext uri="{FF2B5EF4-FFF2-40B4-BE49-F238E27FC236}">
                <a16:creationId xmlns:a16="http://schemas.microsoft.com/office/drawing/2014/main" xmlns="" id="{1A42260A-FF23-4C05-ADBD-BA209B8B9C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89370" y="4713046"/>
            <a:ext cx="5779829" cy="3741532"/>
          </a:xfrm>
          <a:prstGeom prst="rect">
            <a:avLst/>
          </a:prstGeom>
        </p:spPr>
      </p:pic>
    </p:spTree>
    <p:extLst>
      <p:ext uri="{BB962C8B-B14F-4D97-AF65-F5344CB8AC3E}">
        <p14:creationId xmlns:p14="http://schemas.microsoft.com/office/powerpoint/2010/main" val="295618539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90C474B-5F96-5A33-3D97-5C10A29B7BEC}"/>
              </a:ext>
            </a:extLst>
          </p:cNvPr>
          <p:cNvGrpSpPr/>
          <p:nvPr/>
        </p:nvGrpSpPr>
        <p:grpSpPr>
          <a:xfrm>
            <a:off x="3026749" y="0"/>
            <a:ext cx="12137051" cy="1562100"/>
            <a:chOff x="2787096" y="809323"/>
            <a:chExt cx="12137051" cy="1562100"/>
          </a:xfrm>
        </p:grpSpPr>
        <p:sp>
          <p:nvSpPr>
            <p:cNvPr id="5" name="Freeform 3">
              <a:extLst>
                <a:ext uri="{FF2B5EF4-FFF2-40B4-BE49-F238E27FC236}">
                  <a16:creationId xmlns:a16="http://schemas.microsoft.com/office/drawing/2014/main" xmlns="" id="{D850B9CD-528C-832F-5514-62DB4F0AE735}"/>
                </a:ext>
              </a:extLst>
            </p:cNvPr>
            <p:cNvSpPr/>
            <p:nvPr/>
          </p:nvSpPr>
          <p:spPr>
            <a:xfrm>
              <a:off x="2787096" y="809323"/>
              <a:ext cx="12137051"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5F252F4-09D3-CED4-B85D-C303152F3AF1}"/>
                </a:ext>
              </a:extLst>
            </p:cNvPr>
            <p:cNvSpPr txBox="1"/>
            <p:nvPr/>
          </p:nvSpPr>
          <p:spPr>
            <a:xfrm>
              <a:off x="3293021" y="1245483"/>
              <a:ext cx="1112520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Ví dụ minh họa về các nhiệm vụ ở mỗi ga</a:t>
              </a:r>
              <a:endParaRPr lang="en-US" sz="4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xmlns="" id="{F5DEC589-37F8-AF31-0986-3696D54EF2EE}"/>
              </a:ext>
            </a:extLst>
          </p:cNvPr>
          <p:cNvSpPr/>
          <p:nvPr/>
        </p:nvSpPr>
        <p:spPr>
          <a:xfrm>
            <a:off x="579266" y="2203494"/>
            <a:ext cx="6956257" cy="3244806"/>
          </a:xfrm>
          <a:prstGeom prst="roundRect">
            <a:avLst/>
          </a:prstGeom>
          <a:solidFill>
            <a:srgbClr val="FFF7D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rgbClr val="C00000"/>
                </a:solidFill>
                <a:latin typeface="Arial" panose="020B0604020202020204" pitchFamily="34" charset="0"/>
                <a:cs typeface="Arial" panose="020B0604020202020204" pitchFamily="34" charset="0"/>
              </a:rPr>
              <a:t>Ga </a:t>
            </a:r>
            <a:r>
              <a:rPr lang="en-US" sz="4000" b="1">
                <a:solidFill>
                  <a:srgbClr val="C00000"/>
                </a:solidFill>
                <a:latin typeface="Arial" panose="020B0604020202020204" pitchFamily="34" charset="0"/>
                <a:cs typeface="Arial" panose="020B0604020202020204" pitchFamily="34" charset="0"/>
              </a:rPr>
              <a:t>“</a:t>
            </a:r>
            <a:r>
              <a:rPr lang="vi-VN" sz="4000" b="1">
                <a:solidFill>
                  <a:srgbClr val="C00000"/>
                </a:solidFill>
                <a:latin typeface="Arial" panose="020B0604020202020204" pitchFamily="34" charset="0"/>
                <a:cs typeface="Arial" panose="020B0604020202020204" pitchFamily="34" charset="0"/>
              </a:rPr>
              <a:t>Nhận diện bản thân”</a:t>
            </a:r>
            <a:endParaRPr lang="en-US" sz="4000" dirty="0">
              <a:solidFill>
                <a:srgbClr val="C00000"/>
              </a:solidFill>
              <a:latin typeface="Arial" panose="020B0604020202020204" pitchFamily="34" charset="0"/>
              <a:cs typeface="Arial" panose="020B0604020202020204" pitchFamily="34" charset="0"/>
            </a:endParaRPr>
          </a:p>
        </p:txBody>
      </p:sp>
      <p:pic>
        <p:nvPicPr>
          <p:cNvPr id="8" name="Graphic 7" descr="Back with solid fill">
            <a:extLst>
              <a:ext uri="{FF2B5EF4-FFF2-40B4-BE49-F238E27FC236}">
                <a16:creationId xmlns:a16="http://schemas.microsoft.com/office/drawing/2014/main" xmlns="" id="{E0A6D3C7-1844-3F0B-B437-65DF28AA0346}"/>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30729" y="3171638"/>
            <a:ext cx="1553300" cy="1307306"/>
          </a:xfrm>
          <a:prstGeom prst="rect">
            <a:avLst/>
          </a:prstGeom>
        </p:spPr>
      </p:pic>
      <p:sp>
        <p:nvSpPr>
          <p:cNvPr id="9" name="Rectangle: Rounded Corners 8">
            <a:extLst>
              <a:ext uri="{FF2B5EF4-FFF2-40B4-BE49-F238E27FC236}">
                <a16:creationId xmlns:a16="http://schemas.microsoft.com/office/drawing/2014/main" xmlns="" id="{9CFB3970-7A52-25C5-FAAC-EF5C0B1BA885}"/>
              </a:ext>
            </a:extLst>
          </p:cNvPr>
          <p:cNvSpPr/>
          <p:nvPr/>
        </p:nvSpPr>
        <p:spPr>
          <a:xfrm>
            <a:off x="10279235" y="2202888"/>
            <a:ext cx="7391399" cy="3244806"/>
          </a:xfrm>
          <a:prstGeom prst="roundRect">
            <a:avLst/>
          </a:prstGeom>
          <a:solidFill>
            <a:srgbClr val="FFF7D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Hãy cùng nhau hít vào, thở ra 10 lần để điều chỉnh cảm xúc</a:t>
            </a:r>
            <a:endParaRPr lang="en-US" sz="4000" dirty="0">
              <a:solidFill>
                <a:schemeClr val="tx1"/>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xmlns="" id="{79BC212A-BE77-E219-8848-C1E2F5D14643}"/>
              </a:ext>
            </a:extLst>
          </p:cNvPr>
          <p:cNvGrpSpPr/>
          <p:nvPr/>
        </p:nvGrpSpPr>
        <p:grpSpPr>
          <a:xfrm>
            <a:off x="5562600" y="5389338"/>
            <a:ext cx="6314031" cy="4434288"/>
            <a:chOff x="5562600" y="5389338"/>
            <a:chExt cx="6314031" cy="4434288"/>
          </a:xfrm>
        </p:grpSpPr>
        <p:pic>
          <p:nvPicPr>
            <p:cNvPr id="1026" name="Picture 2" descr="4 bài tập thở giảm chứng lo âu - VnExpress Sức khỏe">
              <a:extLst>
                <a:ext uri="{FF2B5EF4-FFF2-40B4-BE49-F238E27FC236}">
                  <a16:creationId xmlns:a16="http://schemas.microsoft.com/office/drawing/2014/main" xmlns="" id="{28DCCB60-CC0A-B869-D1BE-1C65219565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6035207"/>
              <a:ext cx="6314031" cy="37884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xmlns="" id="{EAD87F36-FA52-ADB8-2BAD-3A0202AC24F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8312315" y="5389338"/>
              <a:ext cx="814599" cy="837437"/>
            </a:xfrm>
            <a:prstGeom prst="rect">
              <a:avLst/>
            </a:prstGeom>
          </p:spPr>
        </p:pic>
      </p:grpSp>
      <p:sp>
        <p:nvSpPr>
          <p:cNvPr id="12" name="Freeform 3">
            <a:extLst>
              <a:ext uri="{FF2B5EF4-FFF2-40B4-BE49-F238E27FC236}">
                <a16:creationId xmlns:a16="http://schemas.microsoft.com/office/drawing/2014/main" xmlns="" id="{ACF36AEB-84C9-E0D4-CB39-EDD28FFA5A72}"/>
              </a:ext>
            </a:extLst>
          </p:cNvPr>
          <p:cNvSpPr/>
          <p:nvPr/>
        </p:nvSpPr>
        <p:spPr>
          <a:xfrm>
            <a:off x="17145000" y="9105900"/>
            <a:ext cx="1228164" cy="1181099"/>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90C474B-5F96-5A33-3D97-5C10A29B7BEC}"/>
              </a:ext>
            </a:extLst>
          </p:cNvPr>
          <p:cNvGrpSpPr/>
          <p:nvPr/>
        </p:nvGrpSpPr>
        <p:grpSpPr>
          <a:xfrm>
            <a:off x="3026749" y="0"/>
            <a:ext cx="12137051" cy="1562100"/>
            <a:chOff x="2787096" y="809323"/>
            <a:chExt cx="12137051" cy="1562100"/>
          </a:xfrm>
        </p:grpSpPr>
        <p:sp>
          <p:nvSpPr>
            <p:cNvPr id="5" name="Freeform 3">
              <a:extLst>
                <a:ext uri="{FF2B5EF4-FFF2-40B4-BE49-F238E27FC236}">
                  <a16:creationId xmlns:a16="http://schemas.microsoft.com/office/drawing/2014/main" xmlns="" id="{D850B9CD-528C-832F-5514-62DB4F0AE735}"/>
                </a:ext>
              </a:extLst>
            </p:cNvPr>
            <p:cNvSpPr/>
            <p:nvPr/>
          </p:nvSpPr>
          <p:spPr>
            <a:xfrm>
              <a:off x="2787096" y="809323"/>
              <a:ext cx="12137051"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5F252F4-09D3-CED4-B85D-C303152F3AF1}"/>
                </a:ext>
              </a:extLst>
            </p:cNvPr>
            <p:cNvSpPr txBox="1"/>
            <p:nvPr/>
          </p:nvSpPr>
          <p:spPr>
            <a:xfrm>
              <a:off x="3293021" y="1245483"/>
              <a:ext cx="1112520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Ví dụ minh họa về các nhiệm vụ ở mỗi ga</a:t>
              </a:r>
              <a:endParaRPr lang="en-US" sz="4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12" name="Rectangle 11">
            <a:extLst>
              <a:ext uri="{FF2B5EF4-FFF2-40B4-BE49-F238E27FC236}">
                <a16:creationId xmlns:a16="http://schemas.microsoft.com/office/drawing/2014/main" xmlns="" id="{5FA19781-57CC-798A-89A9-EBA66EF18203}"/>
              </a:ext>
            </a:extLst>
          </p:cNvPr>
          <p:cNvSpPr/>
          <p:nvPr/>
        </p:nvSpPr>
        <p:spPr>
          <a:xfrm>
            <a:off x="4604659" y="2247900"/>
            <a:ext cx="8991599" cy="1956437"/>
          </a:xfrm>
          <a:prstGeom prst="rect">
            <a:avLst/>
          </a:prstGeom>
          <a:solidFill>
            <a:srgbClr val="FFF7DD"/>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C00000"/>
                </a:solidFill>
                <a:latin typeface="Arial" panose="020B0604020202020204" pitchFamily="34" charset="0"/>
                <a:cs typeface="Arial" panose="020B0604020202020204" pitchFamily="34" charset="0"/>
              </a:rPr>
              <a:t>Ga “Tự lực thực hiện nhiệm vụ”: </a:t>
            </a:r>
            <a:endParaRPr lang="pt-BR" sz="4000" b="1" dirty="0">
              <a:solidFill>
                <a:srgbClr val="C0000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DC0C9E95-B103-999B-F932-F3630D548D4F}"/>
              </a:ext>
            </a:extLst>
          </p:cNvPr>
          <p:cNvSpPr/>
          <p:nvPr/>
        </p:nvSpPr>
        <p:spPr>
          <a:xfrm>
            <a:off x="685802" y="4762527"/>
            <a:ext cx="6486235" cy="4889705"/>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schemeClr val="tx1"/>
                </a:solidFill>
                <a:latin typeface="Arial" panose="020B0604020202020204" pitchFamily="34" charset="0"/>
                <a:cs typeface="Arial" panose="020B0604020202020204" pitchFamily="34" charset="0"/>
              </a:rPr>
              <a:t>Mỗi người hay co một chân lên và nghĩ xem mình có phải là một người tự lực ở nhà và ở trường không, đếm từ 1 – 20, không được dựa dẫm vào ai. </a:t>
            </a:r>
            <a:endParaRPr lang="vi-VN" sz="3600" dirty="0">
              <a:solidFill>
                <a:schemeClr val="tx1"/>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xmlns="" id="{AAD1132F-FB18-5177-9464-15B757984666}"/>
              </a:ext>
            </a:extLst>
          </p:cNvPr>
          <p:cNvGrpSpPr/>
          <p:nvPr/>
        </p:nvGrpSpPr>
        <p:grpSpPr>
          <a:xfrm>
            <a:off x="2904927" y="3162311"/>
            <a:ext cx="1699732" cy="1595804"/>
            <a:chOff x="6498137" y="3625822"/>
            <a:chExt cx="558104" cy="973671"/>
          </a:xfrm>
        </p:grpSpPr>
        <p:cxnSp>
          <p:nvCxnSpPr>
            <p:cNvPr id="15" name="Straight Connector 14">
              <a:extLst>
                <a:ext uri="{FF2B5EF4-FFF2-40B4-BE49-F238E27FC236}">
                  <a16:creationId xmlns:a16="http://schemas.microsoft.com/office/drawing/2014/main" xmlns="" id="{2E926C23-4FF1-EE28-41FA-B4701B12B5A8}"/>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CC4AB754-BB44-68EE-CAB5-85982469C957}"/>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xmlns="" id="{A5E47A47-54E0-9E07-55C4-0F0A477BC5AE}"/>
              </a:ext>
            </a:extLst>
          </p:cNvPr>
          <p:cNvSpPr/>
          <p:nvPr/>
        </p:nvSpPr>
        <p:spPr>
          <a:xfrm>
            <a:off x="11115959" y="4758115"/>
            <a:ext cx="6486235" cy="4894118"/>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vi-VN" sz="3600">
                <a:solidFill>
                  <a:schemeClr val="tx1"/>
                </a:solidFill>
                <a:latin typeface="Arial" panose="020B0604020202020204" pitchFamily="34" charset="0"/>
                <a:cs typeface="Arial" panose="020B0604020202020204" pitchFamily="34" charset="0"/>
              </a:rPr>
              <a:t>Nếu cả đoàn tàu có người hạ chân xuống sớm thì phải đứng co chân lại từ đầu.</a:t>
            </a:r>
            <a:endParaRPr lang="vi-VN" sz="3600" dirty="0">
              <a:solidFill>
                <a:schemeClr val="tx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xmlns="" id="{71628FFC-EFF9-7A55-0D8E-CF125C76E73B}"/>
              </a:ext>
            </a:extLst>
          </p:cNvPr>
          <p:cNvGrpSpPr/>
          <p:nvPr/>
        </p:nvGrpSpPr>
        <p:grpSpPr>
          <a:xfrm>
            <a:off x="13596258" y="3160108"/>
            <a:ext cx="1786815" cy="1562100"/>
            <a:chOff x="11242221" y="3096183"/>
            <a:chExt cx="660429" cy="969317"/>
          </a:xfrm>
        </p:grpSpPr>
        <p:cxnSp>
          <p:nvCxnSpPr>
            <p:cNvPr id="20" name="Straight Connector 19">
              <a:extLst>
                <a:ext uri="{FF2B5EF4-FFF2-40B4-BE49-F238E27FC236}">
                  <a16:creationId xmlns:a16="http://schemas.microsoft.com/office/drawing/2014/main" xmlns="" id="{C4C6E1BF-DE36-781F-5DD9-EF677B00DCF6}"/>
                </a:ext>
              </a:extLst>
            </p:cNvPr>
            <p:cNvCxnSpPr>
              <a:cxnSpLocks/>
            </p:cNvCxnSpPr>
            <p:nvPr/>
          </p:nvCxnSpPr>
          <p:spPr>
            <a:xfrm>
              <a:off x="11242221" y="3096183"/>
              <a:ext cx="660429"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1102B50-979D-9CF7-096E-5B9E79A68364}"/>
                </a:ext>
              </a:extLst>
            </p:cNvPr>
            <p:cNvCxnSpPr>
              <a:cxnSpLocks/>
            </p:cNvCxnSpPr>
            <p:nvPr/>
          </p:nvCxnSpPr>
          <p:spPr>
            <a:xfrm>
              <a:off x="11902650" y="3096183"/>
              <a:ext cx="0" cy="969317"/>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
        <p:nvSpPr>
          <p:cNvPr id="3" name="Freeform 3"/>
          <p:cNvSpPr/>
          <p:nvPr/>
        </p:nvSpPr>
        <p:spPr>
          <a:xfrm>
            <a:off x="17145000" y="9105900"/>
            <a:ext cx="1228164" cy="1181099"/>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pic>
        <p:nvPicPr>
          <p:cNvPr id="23" name="Picture 22" descr="A picture containing smile, clipart, animation, animated cartoon&#10;&#10;Description automatically generated">
            <a:extLst>
              <a:ext uri="{FF2B5EF4-FFF2-40B4-BE49-F238E27FC236}">
                <a16:creationId xmlns:a16="http://schemas.microsoft.com/office/drawing/2014/main" xmlns="" id="{CECF86EB-77E2-9706-6B2C-6AC917EA9A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2037" y="6591300"/>
            <a:ext cx="4096320" cy="4096320"/>
          </a:xfrm>
          <a:prstGeom prst="rect">
            <a:avLst/>
          </a:prstGeom>
        </p:spPr>
      </p:pic>
    </p:spTree>
    <p:extLst>
      <p:ext uri="{BB962C8B-B14F-4D97-AF65-F5344CB8AC3E}">
        <p14:creationId xmlns:p14="http://schemas.microsoft.com/office/powerpoint/2010/main" val="318223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right)">
                                      <p:cBhvr>
                                        <p:cTn id="15" dur="500"/>
                                        <p:tgtEl>
                                          <p:spTgt spid="14"/>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90C474B-5F96-5A33-3D97-5C10A29B7BEC}"/>
              </a:ext>
            </a:extLst>
          </p:cNvPr>
          <p:cNvGrpSpPr/>
          <p:nvPr/>
        </p:nvGrpSpPr>
        <p:grpSpPr>
          <a:xfrm>
            <a:off x="3026749" y="0"/>
            <a:ext cx="12137051" cy="1562100"/>
            <a:chOff x="2787096" y="809323"/>
            <a:chExt cx="12137051" cy="1562100"/>
          </a:xfrm>
        </p:grpSpPr>
        <p:sp>
          <p:nvSpPr>
            <p:cNvPr id="5" name="Freeform 3">
              <a:extLst>
                <a:ext uri="{FF2B5EF4-FFF2-40B4-BE49-F238E27FC236}">
                  <a16:creationId xmlns:a16="http://schemas.microsoft.com/office/drawing/2014/main" xmlns="" id="{D850B9CD-528C-832F-5514-62DB4F0AE735}"/>
                </a:ext>
              </a:extLst>
            </p:cNvPr>
            <p:cNvSpPr/>
            <p:nvPr/>
          </p:nvSpPr>
          <p:spPr>
            <a:xfrm>
              <a:off x="2787096" y="809323"/>
              <a:ext cx="12137051"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5F252F4-09D3-CED4-B85D-C303152F3AF1}"/>
                </a:ext>
              </a:extLst>
            </p:cNvPr>
            <p:cNvSpPr txBox="1"/>
            <p:nvPr/>
          </p:nvSpPr>
          <p:spPr>
            <a:xfrm>
              <a:off x="3293021" y="1245483"/>
              <a:ext cx="1112520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Ví dụ minh họa về các nhiệm vụ ở mỗi ga</a:t>
              </a:r>
              <a:endParaRPr lang="en-US" sz="4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7" name="Rectangle: Rounded Corners 6">
            <a:extLst>
              <a:ext uri="{FF2B5EF4-FFF2-40B4-BE49-F238E27FC236}">
                <a16:creationId xmlns:a16="http://schemas.microsoft.com/office/drawing/2014/main" xmlns="" id="{F5DEC589-37F8-AF31-0986-3696D54EF2EE}"/>
              </a:ext>
            </a:extLst>
          </p:cNvPr>
          <p:cNvSpPr/>
          <p:nvPr/>
        </p:nvSpPr>
        <p:spPr>
          <a:xfrm>
            <a:off x="579266" y="2400300"/>
            <a:ext cx="6956257" cy="32766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Ga </a:t>
            </a:r>
            <a:r>
              <a:rPr lang="en-US" sz="4000" b="1">
                <a:solidFill>
                  <a:schemeClr val="tx1"/>
                </a:solidFill>
                <a:latin typeface="Arial" panose="020B0604020202020204" pitchFamily="34" charset="0"/>
                <a:cs typeface="Arial" panose="020B0604020202020204" pitchFamily="34" charset="0"/>
              </a:rPr>
              <a:t>“</a:t>
            </a:r>
            <a:r>
              <a:rPr lang="vi-VN" sz="4000" b="1">
                <a:solidFill>
                  <a:schemeClr val="tx1"/>
                </a:solidFill>
                <a:latin typeface="Arial" panose="020B0604020202020204" pitchFamily="34" charset="0"/>
                <a:cs typeface="Arial" panose="020B0604020202020204" pitchFamily="34" charset="0"/>
              </a:rPr>
              <a:t>Mái ấm gia đình”</a:t>
            </a:r>
            <a:endParaRPr lang="en-US" sz="4000" dirty="0">
              <a:solidFill>
                <a:schemeClr val="tx1"/>
              </a:solidFill>
              <a:latin typeface="Arial" panose="020B0604020202020204" pitchFamily="34" charset="0"/>
              <a:cs typeface="Arial" panose="020B0604020202020204" pitchFamily="34" charset="0"/>
            </a:endParaRPr>
          </a:p>
        </p:txBody>
      </p:sp>
      <p:pic>
        <p:nvPicPr>
          <p:cNvPr id="8" name="Graphic 7" descr="Back with solid fill">
            <a:extLst>
              <a:ext uri="{FF2B5EF4-FFF2-40B4-BE49-F238E27FC236}">
                <a16:creationId xmlns:a16="http://schemas.microsoft.com/office/drawing/2014/main" xmlns="" id="{E0A6D3C7-1844-3F0B-B437-65DF28AA0346}"/>
              </a:ext>
            </a:extLst>
          </p:cNvPr>
          <p:cNvPicPr>
            <a:picLocks noChangeAspect="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30729" y="3384341"/>
            <a:ext cx="1553300" cy="1307306"/>
          </a:xfrm>
          <a:prstGeom prst="rect">
            <a:avLst/>
          </a:prstGeom>
        </p:spPr>
      </p:pic>
      <p:sp>
        <p:nvSpPr>
          <p:cNvPr id="9" name="Rectangle: Rounded Corners 8">
            <a:extLst>
              <a:ext uri="{FF2B5EF4-FFF2-40B4-BE49-F238E27FC236}">
                <a16:creationId xmlns:a16="http://schemas.microsoft.com/office/drawing/2014/main" xmlns="" id="{9CFB3970-7A52-25C5-FAAC-EF5C0B1BA885}"/>
              </a:ext>
            </a:extLst>
          </p:cNvPr>
          <p:cNvSpPr/>
          <p:nvPr/>
        </p:nvSpPr>
        <p:spPr>
          <a:xfrm>
            <a:off x="10279235" y="2399694"/>
            <a:ext cx="7429499" cy="3276600"/>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Hãy nêu 5 hoạt động có thể cùng thực hiện với gia đình để gia đình thực sự là mái ấm.</a:t>
            </a:r>
            <a:endParaRPr lang="en-US" sz="4000" dirty="0">
              <a:solidFill>
                <a:schemeClr val="tx1"/>
              </a:solidFill>
              <a:latin typeface="Arial" panose="020B0604020202020204" pitchFamily="34" charset="0"/>
              <a:cs typeface="Arial" panose="020B0604020202020204" pitchFamily="34" charset="0"/>
            </a:endParaRPr>
          </a:p>
        </p:txBody>
      </p:sp>
      <p:sp>
        <p:nvSpPr>
          <p:cNvPr id="12" name="Freeform 3">
            <a:extLst>
              <a:ext uri="{FF2B5EF4-FFF2-40B4-BE49-F238E27FC236}">
                <a16:creationId xmlns:a16="http://schemas.microsoft.com/office/drawing/2014/main" xmlns="" id="{ACF36AEB-84C9-E0D4-CB39-EDD28FFA5A72}"/>
              </a:ext>
            </a:extLst>
          </p:cNvPr>
          <p:cNvSpPr/>
          <p:nvPr/>
        </p:nvSpPr>
        <p:spPr>
          <a:xfrm>
            <a:off x="17145000" y="9105900"/>
            <a:ext cx="1228164" cy="1181099"/>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F572564D-D08C-C86C-2575-63973B2944B5}"/>
              </a:ext>
            </a:extLst>
          </p:cNvPr>
          <p:cNvGrpSpPr/>
          <p:nvPr/>
        </p:nvGrpSpPr>
        <p:grpSpPr>
          <a:xfrm>
            <a:off x="5496416" y="5940419"/>
            <a:ext cx="6821925" cy="3883207"/>
            <a:chOff x="5496416" y="5940419"/>
            <a:chExt cx="6821925" cy="3883207"/>
          </a:xfrm>
        </p:grpSpPr>
        <p:pic>
          <p:nvPicPr>
            <p:cNvPr id="2050" name="Picture 2" descr="Ý NGHĨA NGÀY GIA ĐÌNH VIỆT NAM – CDC An Giang">
              <a:extLst>
                <a:ext uri="{FF2B5EF4-FFF2-40B4-BE49-F238E27FC236}">
                  <a16:creationId xmlns:a16="http://schemas.microsoft.com/office/drawing/2014/main" xmlns="" id="{A5440CD6-E399-E78C-B91C-88A22A0A92E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96416" y="6246988"/>
              <a:ext cx="6821925" cy="3576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descr="Push pin ">
              <a:extLst>
                <a:ext uri="{FF2B5EF4-FFF2-40B4-BE49-F238E27FC236}">
                  <a16:creationId xmlns:a16="http://schemas.microsoft.com/office/drawing/2014/main" xmlns="" id="{1E85B2F2-DD2F-7C13-E7CB-4DFE04D1517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515504">
              <a:off x="8837431" y="5940419"/>
              <a:ext cx="613137" cy="6131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4218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90C474B-5F96-5A33-3D97-5C10A29B7BEC}"/>
              </a:ext>
            </a:extLst>
          </p:cNvPr>
          <p:cNvGrpSpPr/>
          <p:nvPr/>
        </p:nvGrpSpPr>
        <p:grpSpPr>
          <a:xfrm>
            <a:off x="3026749" y="0"/>
            <a:ext cx="12137051" cy="1562100"/>
            <a:chOff x="2787096" y="809323"/>
            <a:chExt cx="12137051" cy="1562100"/>
          </a:xfrm>
        </p:grpSpPr>
        <p:sp>
          <p:nvSpPr>
            <p:cNvPr id="5" name="Freeform 3">
              <a:extLst>
                <a:ext uri="{FF2B5EF4-FFF2-40B4-BE49-F238E27FC236}">
                  <a16:creationId xmlns:a16="http://schemas.microsoft.com/office/drawing/2014/main" xmlns="" id="{D850B9CD-528C-832F-5514-62DB4F0AE735}"/>
                </a:ext>
              </a:extLst>
            </p:cNvPr>
            <p:cNvSpPr/>
            <p:nvPr/>
          </p:nvSpPr>
          <p:spPr>
            <a:xfrm>
              <a:off x="2787096" y="809323"/>
              <a:ext cx="12137051"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5F252F4-09D3-CED4-B85D-C303152F3AF1}"/>
                </a:ext>
              </a:extLst>
            </p:cNvPr>
            <p:cNvSpPr txBox="1"/>
            <p:nvPr/>
          </p:nvSpPr>
          <p:spPr>
            <a:xfrm>
              <a:off x="3293021" y="1245483"/>
              <a:ext cx="1112520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Ví dụ minh họa về các nhiệm vụ ở mỗi ga</a:t>
              </a:r>
              <a:endParaRPr lang="en-US" sz="4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12" name="Freeform 3">
            <a:extLst>
              <a:ext uri="{FF2B5EF4-FFF2-40B4-BE49-F238E27FC236}">
                <a16:creationId xmlns:a16="http://schemas.microsoft.com/office/drawing/2014/main" xmlns="" id="{ACF36AEB-84C9-E0D4-CB39-EDD28FFA5A72}"/>
              </a:ext>
            </a:extLst>
          </p:cNvPr>
          <p:cNvSpPr/>
          <p:nvPr/>
        </p:nvSpPr>
        <p:spPr>
          <a:xfrm>
            <a:off x="17145000" y="9105900"/>
            <a:ext cx="1228164" cy="1181099"/>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10" name="Freeform 4">
            <a:extLst>
              <a:ext uri="{FF2B5EF4-FFF2-40B4-BE49-F238E27FC236}">
                <a16:creationId xmlns:a16="http://schemas.microsoft.com/office/drawing/2014/main" xmlns="" id="{F4DF2B6B-8DC2-C610-CD59-38D1E602B57D}"/>
              </a:ext>
            </a:extLst>
          </p:cNvPr>
          <p:cNvSpPr/>
          <p:nvPr/>
        </p:nvSpPr>
        <p:spPr>
          <a:xfrm>
            <a:off x="7739975" y="2171701"/>
            <a:ext cx="9677604" cy="7391399"/>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4E1BEA2-79C4-9EA7-204A-69302459B7A2}"/>
              </a:ext>
            </a:extLst>
          </p:cNvPr>
          <p:cNvSpPr txBox="1"/>
          <p:nvPr/>
        </p:nvSpPr>
        <p:spPr>
          <a:xfrm>
            <a:off x="8235372" y="2664328"/>
            <a:ext cx="8688427"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a:latin typeface="Arial" panose="020B0604020202020204" pitchFamily="34" charset="0"/>
                <a:cs typeface="Arial" panose="020B0604020202020204" pitchFamily="34" charset="0"/>
              </a:rPr>
              <a:t>Hãy đưa ra 5 điều cần nhớ để tự bảo vệ mình, phòng tránh xâm hại</a:t>
            </a:r>
            <a:r>
              <a:rPr lang="en-US" sz="4000">
                <a:latin typeface="Arial" panose="020B060402020202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vi-VN" sz="4000">
                <a:solidFill>
                  <a:srgbClr val="FF0000"/>
                </a:solidFill>
                <a:latin typeface="Arial" panose="020B0604020202020204" pitchFamily="34" charset="0"/>
                <a:cs typeface="Arial" panose="020B0604020202020204" pitchFamily="34" charset="0"/>
              </a:rPr>
              <a:t>Hoặc: </a:t>
            </a:r>
            <a:r>
              <a:rPr lang="vi-VN" sz="4000">
                <a:latin typeface="Arial" panose="020B0604020202020204" pitchFamily="34" charset="0"/>
                <a:cs typeface="Arial" panose="020B0604020202020204" pitchFamily="34" charset="0"/>
              </a:rPr>
              <a:t>H</a:t>
            </a:r>
            <a:r>
              <a:rPr lang="en-US" sz="4000">
                <a:latin typeface="Arial" panose="020B0604020202020204" pitchFamily="34" charset="0"/>
                <a:cs typeface="Arial" panose="020B0604020202020204" pitchFamily="34" charset="0"/>
              </a:rPr>
              <a:t>ã</a:t>
            </a:r>
            <a:r>
              <a:rPr lang="vi-VN" sz="4000">
                <a:latin typeface="Arial" panose="020B0604020202020204" pitchFamily="34" charset="0"/>
                <a:cs typeface="Arial" panose="020B0604020202020204" pitchFamily="34" charset="0"/>
              </a:rPr>
              <a:t>y cùng nhau nói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u...u....” thật dài hoặc hay cùng hét thật to một từ để thể hiện mình đủ sức chạy khỏi những tình huống nguy hiểm, đủ sức kêu cứu.</a:t>
            </a:r>
            <a:endParaRPr lang="en-US" sz="3800" dirty="0">
              <a:solidFill>
                <a:srgbClr val="FF0000"/>
              </a:solidFill>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xmlns="" id="{BC6E47F0-C185-BA5F-6BEF-F23D399D9A3A}"/>
              </a:ext>
            </a:extLst>
          </p:cNvPr>
          <p:cNvGrpSpPr/>
          <p:nvPr/>
        </p:nvGrpSpPr>
        <p:grpSpPr>
          <a:xfrm>
            <a:off x="849087" y="2171701"/>
            <a:ext cx="6409906" cy="7391399"/>
            <a:chOff x="849087" y="2171701"/>
            <a:chExt cx="6409906" cy="7391399"/>
          </a:xfrm>
        </p:grpSpPr>
        <p:grpSp>
          <p:nvGrpSpPr>
            <p:cNvPr id="15" name="Group 14">
              <a:extLst>
                <a:ext uri="{FF2B5EF4-FFF2-40B4-BE49-F238E27FC236}">
                  <a16:creationId xmlns:a16="http://schemas.microsoft.com/office/drawing/2014/main" xmlns="" id="{153F5EC3-61BC-2D0E-FEBB-8BBDCB21B933}"/>
                </a:ext>
              </a:extLst>
            </p:cNvPr>
            <p:cNvGrpSpPr/>
            <p:nvPr/>
          </p:nvGrpSpPr>
          <p:grpSpPr>
            <a:xfrm>
              <a:off x="849087" y="2171701"/>
              <a:ext cx="6409906" cy="7391399"/>
              <a:chOff x="914400" y="2467462"/>
              <a:chExt cx="6409906" cy="7391399"/>
            </a:xfrm>
          </p:grpSpPr>
          <p:grpSp>
            <p:nvGrpSpPr>
              <p:cNvPr id="18" name="Group 6">
                <a:extLst>
                  <a:ext uri="{FF2B5EF4-FFF2-40B4-BE49-F238E27FC236}">
                    <a16:creationId xmlns:a16="http://schemas.microsoft.com/office/drawing/2014/main" xmlns="" id="{3E1268BD-0A71-C740-3B41-24995576C214}"/>
                  </a:ext>
                </a:extLst>
              </p:cNvPr>
              <p:cNvGrpSpPr/>
              <p:nvPr/>
            </p:nvGrpSpPr>
            <p:grpSpPr>
              <a:xfrm>
                <a:off x="914400" y="2467462"/>
                <a:ext cx="6409906" cy="7391399"/>
                <a:chOff x="0" y="-151084"/>
                <a:chExt cx="1457118" cy="2129211"/>
              </a:xfrm>
            </p:grpSpPr>
            <p:sp>
              <p:nvSpPr>
                <p:cNvPr id="22" name="Freeform 7">
                  <a:extLst>
                    <a:ext uri="{FF2B5EF4-FFF2-40B4-BE49-F238E27FC236}">
                      <a16:creationId xmlns:a16="http://schemas.microsoft.com/office/drawing/2014/main" xmlns="" id="{64E3A1FA-6A77-B5C4-DB97-4E0DD33FD607}"/>
                    </a:ext>
                  </a:extLst>
                </p:cNvPr>
                <p:cNvSpPr/>
                <p:nvPr/>
              </p:nvSpPr>
              <p:spPr>
                <a:xfrm>
                  <a:off x="0" y="-151084"/>
                  <a:ext cx="1457118" cy="2129211"/>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xmlns="" id="{A0EC4630-2405-410A-D275-1587452E345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39245103-A70C-71EA-8F35-9C9221AD6E91}"/>
                  </a:ext>
                </a:extLst>
              </p:cNvPr>
              <p:cNvGrpSpPr/>
              <p:nvPr/>
            </p:nvGrpSpPr>
            <p:grpSpPr>
              <a:xfrm>
                <a:off x="1205982" y="2911044"/>
                <a:ext cx="5826740" cy="1938980"/>
                <a:chOff x="1204107" y="2948266"/>
                <a:chExt cx="5826740" cy="1938980"/>
              </a:xfrm>
            </p:grpSpPr>
            <p:sp>
              <p:nvSpPr>
                <p:cNvPr id="20" name="Freeform 10">
                  <a:extLst>
                    <a:ext uri="{FF2B5EF4-FFF2-40B4-BE49-F238E27FC236}">
                      <a16:creationId xmlns:a16="http://schemas.microsoft.com/office/drawing/2014/main" xmlns="" id="{B59231D6-516F-9852-965F-6E61043C6886}"/>
                    </a:ext>
                  </a:extLst>
                </p:cNvPr>
                <p:cNvSpPr/>
                <p:nvPr/>
              </p:nvSpPr>
              <p:spPr>
                <a:xfrm>
                  <a:off x="1204107" y="2948266"/>
                  <a:ext cx="5826740" cy="193898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309C2B05-0686-B4DC-A692-30DE7DD6774F}"/>
                    </a:ext>
                  </a:extLst>
                </p:cNvPr>
                <p:cNvSpPr txBox="1"/>
                <p:nvPr/>
              </p:nvSpPr>
              <p:spPr>
                <a:xfrm>
                  <a:off x="1607890" y="2963562"/>
                  <a:ext cx="5019174" cy="1824923"/>
                </a:xfrm>
                <a:prstGeom prst="rect">
                  <a:avLst/>
                </a:prstGeom>
                <a:noFill/>
              </p:spPr>
              <p:txBody>
                <a:bodyPr wrap="square" rtlCol="0">
                  <a:spAutoFit/>
                </a:bodyPr>
                <a:lstStyle/>
                <a:p>
                  <a:pPr algn="ctr">
                    <a:lnSpc>
                      <a:spcPct val="150000"/>
                    </a:lnSpc>
                  </a:pPr>
                  <a:r>
                    <a:rPr lang="en-US" sz="4000" b="1">
                      <a:solidFill>
                        <a:schemeClr val="tx2">
                          <a:lumMod val="50000"/>
                        </a:schemeClr>
                      </a:solidFill>
                      <a:latin typeface="Arial" panose="020B0604020202020204" pitchFamily="34" charset="0"/>
                      <a:cs typeface="Arial" panose="020B0604020202020204" pitchFamily="34" charset="0"/>
                    </a:rPr>
                    <a:t>Ga “Phòng tránh xâm hại”</a:t>
                  </a:r>
                  <a:endParaRPr lang="en-US" sz="40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4" name="Picture 4" descr="10 cách dạy trẻ tự bảo vệ bản thân - Trung tâm bồi dưỡng văn hóa và luyện  thi Hà Nội">
              <a:extLst>
                <a:ext uri="{FF2B5EF4-FFF2-40B4-BE49-F238E27FC236}">
                  <a16:creationId xmlns:a16="http://schemas.microsoft.com/office/drawing/2014/main" xmlns="" id="{6CF31D1C-CC60-AC29-4019-C003D35B8E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2350" y="5022747"/>
              <a:ext cx="5422956" cy="4061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92993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90C474B-5F96-5A33-3D97-5C10A29B7BEC}"/>
              </a:ext>
            </a:extLst>
          </p:cNvPr>
          <p:cNvGrpSpPr/>
          <p:nvPr/>
        </p:nvGrpSpPr>
        <p:grpSpPr>
          <a:xfrm>
            <a:off x="3026749" y="0"/>
            <a:ext cx="12137051" cy="1562100"/>
            <a:chOff x="2787096" y="809323"/>
            <a:chExt cx="12137051" cy="1562100"/>
          </a:xfrm>
        </p:grpSpPr>
        <p:sp>
          <p:nvSpPr>
            <p:cNvPr id="5" name="Freeform 3">
              <a:extLst>
                <a:ext uri="{FF2B5EF4-FFF2-40B4-BE49-F238E27FC236}">
                  <a16:creationId xmlns:a16="http://schemas.microsoft.com/office/drawing/2014/main" xmlns="" id="{D850B9CD-528C-832F-5514-62DB4F0AE735}"/>
                </a:ext>
              </a:extLst>
            </p:cNvPr>
            <p:cNvSpPr/>
            <p:nvPr/>
          </p:nvSpPr>
          <p:spPr>
            <a:xfrm>
              <a:off x="2787096" y="809323"/>
              <a:ext cx="12137051"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5F252F4-09D3-CED4-B85D-C303152F3AF1}"/>
                </a:ext>
              </a:extLst>
            </p:cNvPr>
            <p:cNvSpPr txBox="1"/>
            <p:nvPr/>
          </p:nvSpPr>
          <p:spPr>
            <a:xfrm>
              <a:off x="3293021" y="1245483"/>
              <a:ext cx="11125200"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Ví dụ minh họa về các nhiệm vụ ở mỗi ga</a:t>
              </a:r>
              <a:endParaRPr lang="en-US" sz="4200" b="1" dirty="0">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p:txBody>
        </p:sp>
      </p:grpSp>
      <p:sp>
        <p:nvSpPr>
          <p:cNvPr id="12" name="Freeform 3">
            <a:extLst>
              <a:ext uri="{FF2B5EF4-FFF2-40B4-BE49-F238E27FC236}">
                <a16:creationId xmlns:a16="http://schemas.microsoft.com/office/drawing/2014/main" xmlns="" id="{ACF36AEB-84C9-E0D4-CB39-EDD28FFA5A72}"/>
              </a:ext>
            </a:extLst>
          </p:cNvPr>
          <p:cNvSpPr/>
          <p:nvPr/>
        </p:nvSpPr>
        <p:spPr>
          <a:xfrm>
            <a:off x="17145000" y="9105900"/>
            <a:ext cx="1228164" cy="1181099"/>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sz="3600">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xmlns="" id="{67ABBA41-D27A-0A25-74F9-8BF18D30DA48}"/>
              </a:ext>
            </a:extLst>
          </p:cNvPr>
          <p:cNvSpPr/>
          <p:nvPr/>
        </p:nvSpPr>
        <p:spPr>
          <a:xfrm>
            <a:off x="782670" y="2417636"/>
            <a:ext cx="16625207" cy="704648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0D95B47B-0666-EC1E-5633-66E9BE8007FE}"/>
              </a:ext>
            </a:extLst>
          </p:cNvPr>
          <p:cNvSpPr txBox="1"/>
          <p:nvPr/>
        </p:nvSpPr>
        <p:spPr>
          <a:xfrm>
            <a:off x="6629400" y="2720093"/>
            <a:ext cx="9769471"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4000" b="1">
                <a:solidFill>
                  <a:srgbClr val="000000"/>
                </a:solidFill>
                <a:ea typeface="Calibri" panose="020F0502020204030204" pitchFamily="34" charset="0"/>
                <a:cs typeface="Arial" panose="020B0604020202020204" pitchFamily="34" charset="0"/>
              </a:rPr>
              <a:t>Ga “Kết nối cộng đồng”: </a:t>
            </a:r>
            <a:endParaRPr lang="en-US" sz="4000" b="1">
              <a:solidFill>
                <a:srgbClr val="000000"/>
              </a:solidFill>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a:solidFill>
                  <a:srgbClr val="000000"/>
                </a:solidFill>
                <a:ea typeface="Calibri" panose="020F0502020204030204" pitchFamily="34" charset="0"/>
                <a:cs typeface="Arial" panose="020B0604020202020204" pitchFamily="34" charset="0"/>
              </a:rPr>
              <a:t>Nắm tay nhau hát, vừa hát vừa phải nghe theo lệnh của cặp đôi giữ ga</a:t>
            </a:r>
            <a:r>
              <a:rPr lang="en-US" sz="4000">
                <a:solidFill>
                  <a:srgbClr val="000000"/>
                </a:solidFill>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000">
                <a:solidFill>
                  <a:srgbClr val="000000"/>
                </a:solidFill>
                <a:ea typeface="Calibri" panose="020F0502020204030204" pitchFamily="34" charset="0"/>
                <a:cs typeface="Arial" panose="020B0604020202020204" pitchFamily="34" charset="0"/>
              </a:rPr>
              <a:t>Nghiêng phải, nghiêng trái, chụm vào, giãn ra – mà không được buông tay – điều này thể hiện sự kết nối cộng đồng mạnh mẽ.</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xmlns="" id="{B33D30A1-8164-9DD9-8A4A-DA152FC74E7C}"/>
              </a:ext>
            </a:extLst>
          </p:cNvPr>
          <p:cNvGrpSpPr/>
          <p:nvPr/>
        </p:nvGrpSpPr>
        <p:grpSpPr>
          <a:xfrm>
            <a:off x="1654600" y="4105312"/>
            <a:ext cx="4179071" cy="3671134"/>
            <a:chOff x="1605614" y="4105312"/>
            <a:chExt cx="4179071" cy="3671134"/>
          </a:xfrm>
        </p:grpSpPr>
        <p:sp>
          <p:nvSpPr>
            <p:cNvPr id="9" name="Freeform 9">
              <a:extLst>
                <a:ext uri="{FF2B5EF4-FFF2-40B4-BE49-F238E27FC236}">
                  <a16:creationId xmlns:a16="http://schemas.microsoft.com/office/drawing/2014/main" xmlns="" id="{A2C64AB4-B723-6A57-5947-5A797A4B8000}"/>
                </a:ext>
              </a:extLst>
            </p:cNvPr>
            <p:cNvSpPr/>
            <p:nvPr/>
          </p:nvSpPr>
          <p:spPr>
            <a:xfrm>
              <a:off x="1605614" y="4105312"/>
              <a:ext cx="4179071" cy="3671134"/>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pic>
          <p:nvPicPr>
            <p:cNvPr id="17" name="Picture 16" descr="A group of kids holding hands&#10;&#10;Description automatically generated">
              <a:extLst>
                <a:ext uri="{FF2B5EF4-FFF2-40B4-BE49-F238E27FC236}">
                  <a16:creationId xmlns:a16="http://schemas.microsoft.com/office/drawing/2014/main" xmlns="" id="{E3EACB55-F645-6ECD-041C-F8FBBCFE4F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3390" y="4398234"/>
              <a:ext cx="3085290" cy="3085290"/>
            </a:xfrm>
            <a:prstGeom prst="rect">
              <a:avLst/>
            </a:prstGeom>
          </p:spPr>
        </p:pic>
      </p:grpSp>
    </p:spTree>
    <p:extLst>
      <p:ext uri="{BB962C8B-B14F-4D97-AF65-F5344CB8AC3E}">
        <p14:creationId xmlns:p14="http://schemas.microsoft.com/office/powerpoint/2010/main" val="279593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wipe(left)">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wipe(left)">
                                      <p:cBhvr>
                                        <p:cTn id="18" dur="500"/>
                                        <p:tgtEl>
                                          <p:spTgt spid="7">
                                            <p:txEl>
                                              <p:pRg st="1" end="1"/>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16"/>
          <p:cNvSpPr/>
          <p:nvPr/>
        </p:nvSpPr>
        <p:spPr>
          <a:xfrm rot="-883259">
            <a:off x="47841" y="116653"/>
            <a:ext cx="682388" cy="937943"/>
          </a:xfrm>
          <a:custGeom>
            <a:avLst/>
            <a:gdLst/>
            <a:ahLst/>
            <a:cxnLst/>
            <a:rect l="l" t="t" r="r" b="b"/>
            <a:pathLst>
              <a:path w="1309021" h="2057400">
                <a:moveTo>
                  <a:pt x="0" y="0"/>
                </a:moveTo>
                <a:lnTo>
                  <a:pt x="1309020" y="0"/>
                </a:lnTo>
                <a:lnTo>
                  <a:pt x="1309020" y="2057400"/>
                </a:lnTo>
                <a:lnTo>
                  <a:pt x="0" y="2057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Freeform 2"/>
          <p:cNvSpPr/>
          <p:nvPr/>
        </p:nvSpPr>
        <p:spPr>
          <a:xfrm>
            <a:off x="16704648" y="45345"/>
            <a:ext cx="1458165" cy="1520294"/>
          </a:xfrm>
          <a:custGeom>
            <a:avLst/>
            <a:gdLst/>
            <a:ahLst/>
            <a:cxnLst/>
            <a:rect l="l" t="t" r="r" b="b"/>
            <a:pathLst>
              <a:path w="2042992" h="2435758">
                <a:moveTo>
                  <a:pt x="0" y="0"/>
                </a:moveTo>
                <a:lnTo>
                  <a:pt x="2042991" y="0"/>
                </a:lnTo>
                <a:lnTo>
                  <a:pt x="2042991" y="2435758"/>
                </a:lnTo>
                <a:lnTo>
                  <a:pt x="0" y="24357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F90C474B-5F96-5A33-3D97-5C10A29B7BEC}"/>
              </a:ext>
            </a:extLst>
          </p:cNvPr>
          <p:cNvGrpSpPr/>
          <p:nvPr/>
        </p:nvGrpSpPr>
        <p:grpSpPr>
          <a:xfrm>
            <a:off x="3026749" y="0"/>
            <a:ext cx="12137051" cy="1562100"/>
            <a:chOff x="2787096" y="809323"/>
            <a:chExt cx="12137051" cy="1562100"/>
          </a:xfrm>
        </p:grpSpPr>
        <p:sp>
          <p:nvSpPr>
            <p:cNvPr id="5" name="Freeform 3">
              <a:extLst>
                <a:ext uri="{FF2B5EF4-FFF2-40B4-BE49-F238E27FC236}">
                  <a16:creationId xmlns:a16="http://schemas.microsoft.com/office/drawing/2014/main" xmlns="" id="{D850B9CD-528C-832F-5514-62DB4F0AE735}"/>
                </a:ext>
              </a:extLst>
            </p:cNvPr>
            <p:cNvSpPr/>
            <p:nvPr/>
          </p:nvSpPr>
          <p:spPr>
            <a:xfrm>
              <a:off x="2787096" y="809323"/>
              <a:ext cx="12137051" cy="1562100"/>
            </a:xfrm>
            <a:custGeom>
              <a:avLst/>
              <a:gdLst/>
              <a:ahLst/>
              <a:cxnLst/>
              <a:rect l="l" t="t" r="r" b="b"/>
              <a:pathLst>
                <a:path w="7315200" h="1991047">
                  <a:moveTo>
                    <a:pt x="0" y="0"/>
                  </a:moveTo>
                  <a:lnTo>
                    <a:pt x="7315200" y="0"/>
                  </a:lnTo>
                  <a:lnTo>
                    <a:pt x="7315200" y="1991046"/>
                  </a:lnTo>
                  <a:lnTo>
                    <a:pt x="0" y="1991046"/>
                  </a:lnTo>
                  <a:lnTo>
                    <a:pt x="0" y="0"/>
                  </a:lnTo>
                  <a:close/>
                </a:path>
              </a:pathLst>
            </a:custGeom>
            <a:blipFill>
              <a:blip r:embed="rId6">
                <a:duotone>
                  <a:schemeClr val="accent5">
                    <a:shade val="45000"/>
                    <a:satMod val="135000"/>
                  </a:schemeClr>
                  <a:prstClr val="white"/>
                </a:duotone>
                <a:extLst>
                  <a:ext uri="{96DAC541-7B7A-43D3-8B79-37D633B846F1}">
                    <asvg:svgBlip xmlns:asvg="http://schemas.microsoft.com/office/drawing/2016/SVG/main" xmlns="" r:embed="rId7"/>
                  </a:ext>
                </a:extLst>
              </a:blip>
              <a:stretch>
                <a:fillRect t="-34305" b="-328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75F252F4-09D3-CED4-B85D-C303152F3AF1}"/>
                </a:ext>
              </a:extLst>
            </p:cNvPr>
            <p:cNvSpPr txBox="1"/>
            <p:nvPr/>
          </p:nvSpPr>
          <p:spPr>
            <a:xfrm>
              <a:off x="3293021" y="1245483"/>
              <a:ext cx="1112520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Ví dụ minh họa về các nhiệm vụ ở mỗi ga</a:t>
              </a:r>
              <a:endParaRPr kumimoji="0" lang="en-US" sz="4200" b="1" i="0" u="none" strike="noStrike" kern="1200" cap="none" spc="0" normalizeH="0" baseline="0" noProof="0" dirty="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12" name="Freeform 3">
            <a:extLst>
              <a:ext uri="{FF2B5EF4-FFF2-40B4-BE49-F238E27FC236}">
                <a16:creationId xmlns:a16="http://schemas.microsoft.com/office/drawing/2014/main" xmlns="" id="{ACF36AEB-84C9-E0D4-CB39-EDD28FFA5A72}"/>
              </a:ext>
            </a:extLst>
          </p:cNvPr>
          <p:cNvSpPr/>
          <p:nvPr/>
        </p:nvSpPr>
        <p:spPr>
          <a:xfrm>
            <a:off x="17145000" y="9105900"/>
            <a:ext cx="1228164" cy="1181099"/>
          </a:xfrm>
          <a:custGeom>
            <a:avLst/>
            <a:gdLst/>
            <a:ahLst/>
            <a:cxnLst/>
            <a:rect l="l" t="t" r="r" b="b"/>
            <a:pathLst>
              <a:path w="3602094" h="3602094">
                <a:moveTo>
                  <a:pt x="0" y="0"/>
                </a:moveTo>
                <a:lnTo>
                  <a:pt x="3602094" y="0"/>
                </a:lnTo>
                <a:lnTo>
                  <a:pt x="3602094" y="3602095"/>
                </a:lnTo>
                <a:lnTo>
                  <a:pt x="0" y="360209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4">
            <a:extLst>
              <a:ext uri="{FF2B5EF4-FFF2-40B4-BE49-F238E27FC236}">
                <a16:creationId xmlns:a16="http://schemas.microsoft.com/office/drawing/2014/main" xmlns="" id="{102818FD-893D-4D1E-4D2A-9F7956104B08}"/>
              </a:ext>
            </a:extLst>
          </p:cNvPr>
          <p:cNvSpPr/>
          <p:nvPr/>
        </p:nvSpPr>
        <p:spPr>
          <a:xfrm>
            <a:off x="7739975" y="2171701"/>
            <a:ext cx="9677604" cy="7391399"/>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accent6">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9CE95490-82A2-C3FC-0757-BE795FF1D65B}"/>
              </a:ext>
            </a:extLst>
          </p:cNvPr>
          <p:cNvSpPr txBox="1"/>
          <p:nvPr/>
        </p:nvSpPr>
        <p:spPr>
          <a:xfrm>
            <a:off x="8448963" y="2838974"/>
            <a:ext cx="8300028" cy="6056851"/>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vi-VN" sz="4000">
                <a:latin typeface="Arial" panose="020B0604020202020204" pitchFamily="34" charset="0"/>
                <a:cs typeface="Arial" panose="020B0604020202020204" pitchFamily="34" charset="0"/>
              </a:rPr>
              <a:t>Hãy kể 3 cảnh quan thiên nhiên tiêu biểu ở địa phươn</a:t>
            </a:r>
            <a:r>
              <a:rPr lang="en-US" sz="4000">
                <a:latin typeface="Arial" panose="020B0604020202020204" pitchFamily="34" charset="0"/>
                <a:cs typeface="Arial" panose="020B0604020202020204" pitchFamily="34" charset="0"/>
              </a:rPr>
              <a:t>g.</a:t>
            </a:r>
          </a:p>
          <a:p>
            <a:pPr marL="571500" indent="-571500" algn="just">
              <a:lnSpc>
                <a:spcPct val="200000"/>
              </a:lnSpc>
              <a:buFont typeface="Courier New" panose="02070309020205020404" pitchFamily="49" charset="0"/>
              <a:buChar char="o"/>
            </a:pPr>
            <a:r>
              <a:rPr lang="vi-VN" sz="4000">
                <a:latin typeface="Arial" panose="020B0604020202020204" pitchFamily="34" charset="0"/>
                <a:cs typeface="Arial" panose="020B0604020202020204" pitchFamily="34" charset="0"/>
              </a:rPr>
              <a:t>Hoặc cặp đôi giữ ga đưa ra câu đố về một cảnh quan nào đó để cả đoàn tàu đoán.</a:t>
            </a:r>
            <a:endParaRPr lang="en-US" sz="3800" dirty="0">
              <a:solidFill>
                <a:srgbClr val="FF0000"/>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FA7EE3A8-18F0-C3EC-2C43-27A192EA6D40}"/>
              </a:ext>
            </a:extLst>
          </p:cNvPr>
          <p:cNvGrpSpPr/>
          <p:nvPr/>
        </p:nvGrpSpPr>
        <p:grpSpPr>
          <a:xfrm>
            <a:off x="849087" y="2171701"/>
            <a:ext cx="6409906" cy="7391399"/>
            <a:chOff x="849087" y="2171701"/>
            <a:chExt cx="6409906" cy="7391399"/>
          </a:xfrm>
        </p:grpSpPr>
        <p:grpSp>
          <p:nvGrpSpPr>
            <p:cNvPr id="15" name="Group 14">
              <a:extLst>
                <a:ext uri="{FF2B5EF4-FFF2-40B4-BE49-F238E27FC236}">
                  <a16:creationId xmlns:a16="http://schemas.microsoft.com/office/drawing/2014/main" xmlns="" id="{DE7FEFB7-A4AC-5A47-B097-78012AB45F75}"/>
                </a:ext>
              </a:extLst>
            </p:cNvPr>
            <p:cNvGrpSpPr/>
            <p:nvPr/>
          </p:nvGrpSpPr>
          <p:grpSpPr>
            <a:xfrm>
              <a:off x="849087" y="2171701"/>
              <a:ext cx="6409906" cy="7391399"/>
              <a:chOff x="914400" y="2467462"/>
              <a:chExt cx="6409906" cy="7391399"/>
            </a:xfrm>
          </p:grpSpPr>
          <p:grpSp>
            <p:nvGrpSpPr>
              <p:cNvPr id="18" name="Group 6">
                <a:extLst>
                  <a:ext uri="{FF2B5EF4-FFF2-40B4-BE49-F238E27FC236}">
                    <a16:creationId xmlns:a16="http://schemas.microsoft.com/office/drawing/2014/main" xmlns="" id="{8890F760-F247-5177-C739-F7F71459DF69}"/>
                  </a:ext>
                </a:extLst>
              </p:cNvPr>
              <p:cNvGrpSpPr/>
              <p:nvPr/>
            </p:nvGrpSpPr>
            <p:grpSpPr>
              <a:xfrm>
                <a:off x="914400" y="2467462"/>
                <a:ext cx="6409906" cy="7391399"/>
                <a:chOff x="0" y="-151084"/>
                <a:chExt cx="1457118" cy="2129211"/>
              </a:xfrm>
            </p:grpSpPr>
            <p:sp>
              <p:nvSpPr>
                <p:cNvPr id="22" name="Freeform 7">
                  <a:extLst>
                    <a:ext uri="{FF2B5EF4-FFF2-40B4-BE49-F238E27FC236}">
                      <a16:creationId xmlns:a16="http://schemas.microsoft.com/office/drawing/2014/main" xmlns="" id="{4E72E3C1-6D81-3295-7DA3-A88450CFC4C2}"/>
                    </a:ext>
                  </a:extLst>
                </p:cNvPr>
                <p:cNvSpPr/>
                <p:nvPr/>
              </p:nvSpPr>
              <p:spPr>
                <a:xfrm>
                  <a:off x="0" y="-151084"/>
                  <a:ext cx="1457118" cy="2129211"/>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8">
                  <a:extLst>
                    <a:ext uri="{FF2B5EF4-FFF2-40B4-BE49-F238E27FC236}">
                      <a16:creationId xmlns:a16="http://schemas.microsoft.com/office/drawing/2014/main" xmlns="" id="{12F6C46D-EE9F-BDEF-ABC5-A79F2A9E12EF}"/>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xmlns="" id="{4CDA93DD-7C67-896E-B816-8B85C9AFC191}"/>
                  </a:ext>
                </a:extLst>
              </p:cNvPr>
              <p:cNvGrpSpPr/>
              <p:nvPr/>
            </p:nvGrpSpPr>
            <p:grpSpPr>
              <a:xfrm>
                <a:off x="1205982" y="2911043"/>
                <a:ext cx="5826740" cy="1994817"/>
                <a:chOff x="1204107" y="2948265"/>
                <a:chExt cx="5826740" cy="1994817"/>
              </a:xfrm>
            </p:grpSpPr>
            <p:sp>
              <p:nvSpPr>
                <p:cNvPr id="20" name="Freeform 10">
                  <a:extLst>
                    <a:ext uri="{FF2B5EF4-FFF2-40B4-BE49-F238E27FC236}">
                      <a16:creationId xmlns:a16="http://schemas.microsoft.com/office/drawing/2014/main" xmlns="" id="{ADC0036E-7ED8-5F39-FF9B-4B85F26FBE0A}"/>
                    </a:ext>
                  </a:extLst>
                </p:cNvPr>
                <p:cNvSpPr/>
                <p:nvPr/>
              </p:nvSpPr>
              <p:spPr>
                <a:xfrm>
                  <a:off x="1204107" y="2948265"/>
                  <a:ext cx="5826740" cy="1994817"/>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CA0CF1AA-A1F4-86E7-43C3-137E2D979599}"/>
                    </a:ext>
                  </a:extLst>
                </p:cNvPr>
                <p:cNvSpPr txBox="1"/>
                <p:nvPr/>
              </p:nvSpPr>
              <p:spPr>
                <a:xfrm>
                  <a:off x="1607890" y="2963562"/>
                  <a:ext cx="5019174" cy="1824923"/>
                </a:xfrm>
                <a:prstGeom prst="rect">
                  <a:avLst/>
                </a:prstGeom>
                <a:noFill/>
              </p:spPr>
              <p:txBody>
                <a:bodyPr wrap="square" rtlCol="0">
                  <a:spAutoFit/>
                </a:bodyP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Ga “</a:t>
                  </a:r>
                  <a:r>
                    <a:rPr lang="pt-BR" sz="4000" b="1">
                      <a:solidFill>
                        <a:srgbClr val="C00000"/>
                      </a:solidFill>
                      <a:latin typeface="Arial" panose="020B0604020202020204" pitchFamily="34" charset="0"/>
                      <a:cs typeface="Arial" panose="020B0604020202020204" pitchFamily="34" charset="0"/>
                    </a:rPr>
                    <a:t>Quê hương em tươi đẹp</a:t>
                  </a:r>
                  <a:r>
                    <a:rPr lang="en-US" sz="4000" b="1">
                      <a:solidFill>
                        <a:srgbClr val="C00000"/>
                      </a:solidFill>
                      <a:latin typeface="Arial" panose="020B0604020202020204" pitchFamily="34" charset="0"/>
                      <a:cs typeface="Arial" panose="020B0604020202020204" pitchFamily="34" charset="0"/>
                    </a:rPr>
                    <a:t>”</a:t>
                  </a:r>
                  <a:endParaRPr lang="en-US" sz="4000" b="1" dirty="0">
                    <a:solidFill>
                      <a:srgbClr val="C00000"/>
                    </a:solidFill>
                    <a:latin typeface="Arial" panose="020B0604020202020204" pitchFamily="34" charset="0"/>
                    <a:cs typeface="Arial" panose="020B0604020202020204" pitchFamily="34" charset="0"/>
                  </a:endParaRPr>
                </a:p>
              </p:txBody>
            </p:sp>
          </p:grpSp>
        </p:grpSp>
        <p:pic>
          <p:nvPicPr>
            <p:cNvPr id="3078" name="Picture 6">
              <a:extLst>
                <a:ext uri="{FF2B5EF4-FFF2-40B4-BE49-F238E27FC236}">
                  <a16:creationId xmlns:a16="http://schemas.microsoft.com/office/drawing/2014/main" xmlns="" id="{32294D98-5FFA-B031-9839-8364A5AB4D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2267" y="5097760"/>
              <a:ext cx="5223544" cy="4011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spTree>
    <p:extLst>
      <p:ext uri="{BB962C8B-B14F-4D97-AF65-F5344CB8AC3E}">
        <p14:creationId xmlns:p14="http://schemas.microsoft.com/office/powerpoint/2010/main" val="6731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1300</Words>
  <Application>Microsoft Office PowerPoint</Application>
  <PresentationFormat>Custom</PresentationFormat>
  <Paragraphs>80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Times New Roman</vt:lpstr>
      <vt:lpstr>Calibri</vt:lpstr>
      <vt:lpstr>Wingdings</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and White Playful Group Project Presentation</dc:title>
  <dc:creator>Linh Phan</dc:creator>
  <cp:lastModifiedBy>A</cp:lastModifiedBy>
  <cp:revision>6</cp:revision>
  <dcterms:created xsi:type="dcterms:W3CDTF">2006-08-16T00:00:00Z</dcterms:created>
  <dcterms:modified xsi:type="dcterms:W3CDTF">2024-05-11T00:45:30Z</dcterms:modified>
  <dc:identifier>DAF1anlRFqU</dc:identifier>
</cp:coreProperties>
</file>