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1" r:id="rId3"/>
    <p:sldId id="272" r:id="rId4"/>
    <p:sldId id="264" r:id="rId5"/>
    <p:sldId id="273" r:id="rId6"/>
    <p:sldId id="275" r:id="rId7"/>
    <p:sldId id="268" r:id="rId8"/>
    <p:sldId id="269" r:id="rId9"/>
    <p:sldId id="270" r:id="rId10"/>
    <p:sldId id="276" r:id="rId11"/>
    <p:sldId id="277" r:id="rId12"/>
    <p:sldId id="278" r:id="rId13"/>
    <p:sldId id="280" r:id="rId14"/>
    <p:sldId id="279" r:id="rId15"/>
    <p:sldId id="281" r:id="rId16"/>
    <p:sldId id="282" r:id="rId17"/>
    <p:sldId id="283" r:id="rId18"/>
    <p:sldId id="284" r:id="rId19"/>
    <p:sldId id="286" r:id="rId20"/>
    <p:sldId id="285" r:id="rId21"/>
    <p:sldId id="287" r:id="rId22"/>
    <p:sldId id="288" r:id="rId23"/>
    <p:sldId id="290" r:id="rId24"/>
    <p:sldId id="289" r:id="rId25"/>
    <p:sldId id="291" r:id="rId26"/>
    <p:sldId id="292" r:id="rId27"/>
  </p:sldIdLst>
  <p:sldSz cx="18288000" cy="10287000"/>
  <p:notesSz cx="6858000" cy="9144000"/>
  <p:embeddedFontLst>
    <p:embeddedFont>
      <p:font typeface="Calibri" pitchFamily="34" charset="0"/>
      <p:regular r:id="rId28"/>
      <p:bold r:id="rId29"/>
      <p:italic r:id="rId30"/>
      <p:boldItalic r:id="rId31"/>
    </p:embeddedFont>
    <p:embeddedFont>
      <p:font typeface="Amasis MT Pro Black" charset="0"/>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56726F-4B36-4297-9D0F-D9CE55CC08EF}">
          <p14:sldIdLst>
            <p14:sldId id="256"/>
            <p14:sldId id="271"/>
            <p14:sldId id="272"/>
            <p14:sldId id="264"/>
            <p14:sldId id="273"/>
            <p14:sldId id="275"/>
            <p14:sldId id="268"/>
            <p14:sldId id="269"/>
            <p14:sldId id="270"/>
            <p14:sldId id="276"/>
            <p14:sldId id="277"/>
            <p14:sldId id="278"/>
            <p14:sldId id="280"/>
            <p14:sldId id="279"/>
            <p14:sldId id="281"/>
            <p14:sldId id="282"/>
            <p14:sldId id="283"/>
            <p14:sldId id="284"/>
            <p14:sldId id="286"/>
            <p14:sldId id="285"/>
            <p14:sldId id="287"/>
            <p14:sldId id="288"/>
            <p14:sldId id="290"/>
            <p14:sldId id="289"/>
            <p14:sldId id="291"/>
            <p14:sldId id="29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DDB"/>
    <a:srgbClr val="D7EBE2"/>
    <a:srgbClr val="E1BCBC"/>
    <a:srgbClr val="FBFBFB"/>
    <a:srgbClr val="F6E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2.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6.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14.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svg"/><Relationship Id="rId7" Type="http://schemas.openxmlformats.org/officeDocument/2006/relationships/image" Target="../media/image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4.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sp>
        <p:nvSpPr>
          <p:cNvPr id="2" name="Freeform 2"/>
          <p:cNvSpPr/>
          <p:nvPr/>
        </p:nvSpPr>
        <p:spPr>
          <a:xfrm>
            <a:off x="11299515" y="8206115"/>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042715" y="237108"/>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4799772" y="1028700"/>
            <a:ext cx="4919056" cy="10287000"/>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3250045" y="5673594"/>
            <a:ext cx="4009255" cy="6336466"/>
          </a:xfrm>
          <a:custGeom>
            <a:avLst/>
            <a:gdLst/>
            <a:ahLst/>
            <a:cxnLst/>
            <a:rect l="l" t="t" r="r" b="b"/>
            <a:pathLst>
              <a:path w="4009255" h="6336466">
                <a:moveTo>
                  <a:pt x="0" y="0"/>
                </a:moveTo>
                <a:lnTo>
                  <a:pt x="4009255" y="0"/>
                </a:lnTo>
                <a:lnTo>
                  <a:pt x="4009255" y="6336466"/>
                </a:lnTo>
                <a:lnTo>
                  <a:pt x="0" y="6336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024000" y="-1263456"/>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1239759" y="3151834"/>
            <a:ext cx="12424427" cy="3465179"/>
          </a:xfrm>
          <a:prstGeom prst="rect">
            <a:avLst/>
          </a:prstGeom>
        </p:spPr>
        <p:txBody>
          <a:bodyPr wrap="square" lIns="0" tIns="0" rIns="0" bIns="0" rtlCol="0" anchor="t">
            <a:spAutoFit/>
          </a:bodyPr>
          <a:lstStyle/>
          <a:p>
            <a:pPr algn="ctr">
              <a:lnSpc>
                <a:spcPct val="150000"/>
              </a:lnSpc>
            </a:pPr>
            <a:r>
              <a:rPr lang="en-US" sz="8000" b="1">
                <a:solidFill>
                  <a:srgbClr val="724E39"/>
                </a:solidFill>
                <a:latin typeface="Arial" panose="020B0604020202020204" pitchFamily="34" charset="0"/>
                <a:cs typeface="Arial" panose="020B0604020202020204" pitchFamily="34" charset="0"/>
              </a:rPr>
              <a:t>CHÀO MỪNG CÁC EM ĐẾN VỚI BÀI HỌC MỚI!</a:t>
            </a:r>
          </a:p>
        </p:txBody>
      </p:sp>
      <p:sp>
        <p:nvSpPr>
          <p:cNvPr id="17" name="Freeform 2">
            <a:extLst>
              <a:ext uri="{FF2B5EF4-FFF2-40B4-BE49-F238E27FC236}">
                <a16:creationId xmlns:a16="http://schemas.microsoft.com/office/drawing/2014/main" xmlns="" id="{8FC366FA-CAA8-F2C7-8C36-3423CBC718A5}"/>
              </a:ext>
            </a:extLst>
          </p:cNvPr>
          <p:cNvSpPr/>
          <p:nvPr/>
        </p:nvSpPr>
        <p:spPr>
          <a:xfrm>
            <a:off x="-2804170" y="8117604"/>
            <a:ext cx="4578295" cy="2317762"/>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xmlns="" id="{C0B2676F-25CC-F0C7-DCA0-131E770C83E7}"/>
              </a:ext>
            </a:extLst>
          </p:cNvPr>
          <p:cNvSpPr/>
          <p:nvPr/>
        </p:nvSpPr>
        <p:spPr>
          <a:xfrm>
            <a:off x="940593" y="6949108"/>
            <a:ext cx="1667065" cy="3486258"/>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12743E2-61F0-3D3C-BBFC-004D1D6B0572}"/>
              </a:ext>
            </a:extLst>
          </p:cNvPr>
          <p:cNvSpPr/>
          <p:nvPr/>
        </p:nvSpPr>
        <p:spPr>
          <a:xfrm>
            <a:off x="704850" y="876300"/>
            <a:ext cx="16878300" cy="8286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810005DE-45B4-0D74-60E0-4AFC300F0284}"/>
              </a:ext>
            </a:extLst>
          </p:cNvPr>
          <p:cNvSpPr txBox="1"/>
          <p:nvPr/>
        </p:nvSpPr>
        <p:spPr>
          <a:xfrm>
            <a:off x="4762500" y="1223724"/>
            <a:ext cx="8763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GIỌNG ĐỌC TRONG BÀI </a:t>
            </a:r>
          </a:p>
        </p:txBody>
      </p:sp>
      <p:sp>
        <p:nvSpPr>
          <p:cNvPr id="4" name="TextBox 3">
            <a:extLst>
              <a:ext uri="{FF2B5EF4-FFF2-40B4-BE49-F238E27FC236}">
                <a16:creationId xmlns:a16="http://schemas.microsoft.com/office/drawing/2014/main" xmlns="" id="{7A4B43F5-6F8B-9298-03AC-FE5401BEEC9F}"/>
              </a:ext>
            </a:extLst>
          </p:cNvPr>
          <p:cNvSpPr txBox="1"/>
          <p:nvPr/>
        </p:nvSpPr>
        <p:spPr>
          <a:xfrm>
            <a:off x="1104900" y="2279919"/>
            <a:ext cx="16078200" cy="460773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Đọc diễn cảm, nhấn giọng ở những từ ngữ thể hiện tâm trạng, cảm xúc của nhân vật trong câu chuyện. </a:t>
            </a:r>
          </a:p>
          <a:p>
            <a:pPr marL="571500" marR="0" indent="-571500" algn="just">
              <a:lnSpc>
                <a:spcPct val="150000"/>
              </a:lnSpc>
              <a:spcBef>
                <a:spcPts val="100"/>
              </a:spcBef>
              <a:spcAft>
                <a:spcPts val="100"/>
              </a:spcAft>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Đọc nhấn giọng vào những từ ngữ thể hiện cảm xúc của nhân vật: </a:t>
            </a:r>
            <a:r>
              <a:rPr lang="en-US" sz="4000" i="1" u="sng">
                <a:effectLst/>
                <a:latin typeface="Arial" panose="020B0604020202020204" pitchFamily="34" charset="0"/>
                <a:ea typeface="Calibri" panose="020F0502020204030204" pitchFamily="34" charset="0"/>
                <a:cs typeface="Arial" panose="020B0604020202020204" pitchFamily="34" charset="0"/>
              </a:rPr>
              <a:t>Ồ</a:t>
            </a:r>
            <a:r>
              <a:rPr lang="en-US" sz="4000" i="1">
                <a:effectLst/>
                <a:latin typeface="Arial" panose="020B0604020202020204" pitchFamily="34" charset="0"/>
                <a:ea typeface="Calibri" panose="020F0502020204030204" pitchFamily="34" charset="0"/>
                <a:cs typeface="Arial" panose="020B0604020202020204" pitchFamily="34" charset="0"/>
              </a:rPr>
              <a:t>, một người bạn mới! Tớ </a:t>
            </a:r>
            <a:r>
              <a:rPr lang="en-US" sz="4000" i="1" u="sng">
                <a:effectLst/>
                <a:latin typeface="Arial" panose="020B0604020202020204" pitchFamily="34" charset="0"/>
                <a:ea typeface="Calibri" panose="020F0502020204030204" pitchFamily="34" charset="0"/>
                <a:cs typeface="Arial" panose="020B0604020202020204" pitchFamily="34" charset="0"/>
              </a:rPr>
              <a:t>chán</a:t>
            </a:r>
            <a:r>
              <a:rPr lang="en-US" sz="4000" i="1">
                <a:effectLst/>
                <a:latin typeface="Arial" panose="020B0604020202020204" pitchFamily="34" charset="0"/>
                <a:ea typeface="Calibri" panose="020F0502020204030204" pitchFamily="34" charset="0"/>
                <a:cs typeface="Arial" panose="020B0604020202020204" pitchFamily="34" charset="0"/>
              </a:rPr>
              <a:t> những bức tường </a:t>
            </a:r>
            <a:r>
              <a:rPr lang="en-US" sz="4000" i="1" u="sng">
                <a:effectLst/>
                <a:latin typeface="Arial" panose="020B0604020202020204" pitchFamily="34" charset="0"/>
                <a:ea typeface="Calibri" panose="020F0502020204030204" pitchFamily="34" charset="0"/>
                <a:cs typeface="Arial" panose="020B0604020202020204" pitchFamily="34" charset="0"/>
              </a:rPr>
              <a:t>lắm rồi</a:t>
            </a:r>
            <a:r>
              <a:rPr lang="en-US" sz="4000" i="1">
                <a:effectLst/>
                <a:latin typeface="Arial" panose="020B0604020202020204" pitchFamily="34" charset="0"/>
                <a:ea typeface="Calibri" panose="020F0502020204030204" pitchFamily="34" charset="0"/>
                <a:cs typeface="Arial" panose="020B0604020202020204" pitchFamily="34" charset="0"/>
              </a:rPr>
              <a:t>; Mới nghĩ thế mà tớ đã thấy </a:t>
            </a:r>
            <a:r>
              <a:rPr lang="en-US" sz="4000" i="1" u="sng">
                <a:effectLst/>
                <a:latin typeface="Arial" panose="020B0604020202020204" pitchFamily="34" charset="0"/>
                <a:ea typeface="Calibri" panose="020F0502020204030204" pitchFamily="34" charset="0"/>
                <a:cs typeface="Arial" panose="020B0604020202020204" pitchFamily="34" charset="0"/>
              </a:rPr>
              <a:t>vui làm sao</a:t>
            </a:r>
            <a:r>
              <a:rPr lang="en-US" sz="4000" i="1">
                <a:effectLst/>
                <a:latin typeface="Arial" panose="020B0604020202020204" pitchFamily="34" charset="0"/>
                <a:ea typeface="Calibri" panose="020F0502020204030204" pitchFamily="34" charset="0"/>
                <a:cs typeface="Arial" panose="020B0604020202020204" pitchFamily="34" charset="0"/>
              </a:rPr>
              <a:t>! Mình </a:t>
            </a:r>
            <a:r>
              <a:rPr lang="en-US" sz="4000" i="1" u="sng">
                <a:effectLst/>
                <a:latin typeface="Arial" panose="020B0604020202020204" pitchFamily="34" charset="0"/>
                <a:ea typeface="Calibri" panose="020F0502020204030204" pitchFamily="34" charset="0"/>
                <a:cs typeface="Arial" panose="020B0604020202020204" pitchFamily="34" charset="0"/>
              </a:rPr>
              <a:t>đói quá rồi!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5" name="Freeform 2">
            <a:extLst>
              <a:ext uri="{FF2B5EF4-FFF2-40B4-BE49-F238E27FC236}">
                <a16:creationId xmlns:a16="http://schemas.microsoft.com/office/drawing/2014/main" xmlns="" id="{82907EE0-07AD-FF44-94F3-BA1EB482C023}"/>
              </a:ext>
            </a:extLst>
          </p:cNvPr>
          <p:cNvSpPr/>
          <p:nvPr/>
        </p:nvSpPr>
        <p:spPr>
          <a:xfrm>
            <a:off x="-1562100" y="758190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2">
            <a:extLst>
              <a:ext uri="{FF2B5EF4-FFF2-40B4-BE49-F238E27FC236}">
                <a16:creationId xmlns:a16="http://schemas.microsoft.com/office/drawing/2014/main" xmlns="" id="{52904357-B8C4-BB81-2585-1D604CCE3E9B}"/>
              </a:ext>
            </a:extLst>
          </p:cNvPr>
          <p:cNvSpPr/>
          <p:nvPr/>
        </p:nvSpPr>
        <p:spPr>
          <a:xfrm>
            <a:off x="2476500" y="773430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xmlns="" id="{C0E2C46E-4CFB-268C-6FD6-A247F762BEAA}"/>
              </a:ext>
            </a:extLst>
          </p:cNvPr>
          <p:cNvSpPr/>
          <p:nvPr/>
        </p:nvSpPr>
        <p:spPr>
          <a:xfrm>
            <a:off x="6743700" y="773430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xmlns="" id="{D8600D6B-5500-3CF0-3436-A82863316D41}"/>
              </a:ext>
            </a:extLst>
          </p:cNvPr>
          <p:cNvSpPr/>
          <p:nvPr/>
        </p:nvSpPr>
        <p:spPr>
          <a:xfrm>
            <a:off x="10782300" y="788670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2">
            <a:extLst>
              <a:ext uri="{FF2B5EF4-FFF2-40B4-BE49-F238E27FC236}">
                <a16:creationId xmlns:a16="http://schemas.microsoft.com/office/drawing/2014/main" xmlns="" id="{D995864B-CA6A-9E60-29BA-76D1F555527E}"/>
              </a:ext>
            </a:extLst>
          </p:cNvPr>
          <p:cNvSpPr/>
          <p:nvPr/>
        </p:nvSpPr>
        <p:spPr>
          <a:xfrm>
            <a:off x="14516100" y="794385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64933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6B8A802-8577-60BC-F877-819AC10B6CA5}"/>
              </a:ext>
            </a:extLst>
          </p:cNvPr>
          <p:cNvSpPr txBox="1"/>
          <p:nvPr/>
        </p:nvSpPr>
        <p:spPr>
          <a:xfrm>
            <a:off x="3478898" y="710386"/>
            <a:ext cx="10477500"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CÁCH NGẮT GIỌNG CÂU DÀI </a:t>
            </a:r>
          </a:p>
        </p:txBody>
      </p:sp>
      <p:grpSp>
        <p:nvGrpSpPr>
          <p:cNvPr id="3" name="Group 2">
            <a:extLst>
              <a:ext uri="{FF2B5EF4-FFF2-40B4-BE49-F238E27FC236}">
                <a16:creationId xmlns:a16="http://schemas.microsoft.com/office/drawing/2014/main" xmlns="" id="{CFAB3E9B-8103-50FA-153D-405AA479466F}"/>
              </a:ext>
            </a:extLst>
          </p:cNvPr>
          <p:cNvGrpSpPr/>
          <p:nvPr/>
        </p:nvGrpSpPr>
        <p:grpSpPr>
          <a:xfrm>
            <a:off x="1673899" y="2062927"/>
            <a:ext cx="13911261" cy="7530563"/>
            <a:chOff x="0" y="0"/>
            <a:chExt cx="11711094" cy="5366602"/>
          </a:xfrm>
          <a:solidFill>
            <a:schemeClr val="accent5">
              <a:lumMod val="20000"/>
              <a:lumOff val="80000"/>
            </a:schemeClr>
          </a:solidFill>
        </p:grpSpPr>
        <p:sp>
          <p:nvSpPr>
            <p:cNvPr id="4" name="Freeform 3">
              <a:extLst>
                <a:ext uri="{FF2B5EF4-FFF2-40B4-BE49-F238E27FC236}">
                  <a16:creationId xmlns:a16="http://schemas.microsoft.com/office/drawing/2014/main" xmlns="" id="{0D83C8A9-62D6-704B-49E1-15DB4C6AA81C}"/>
                </a:ext>
              </a:extLst>
            </p:cNvPr>
            <p:cNvSpPr/>
            <p:nvPr/>
          </p:nvSpPr>
          <p:spPr>
            <a:xfrm>
              <a:off x="-1" y="0"/>
              <a:ext cx="11718753"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grpFill/>
          </p:spPr>
          <p:txBody>
            <a:bodyPr/>
            <a:lstStyle/>
            <a:p>
              <a:endParaRPr lang="en-US"/>
            </a:p>
          </p:txBody>
        </p:sp>
      </p:grpSp>
      <p:sp>
        <p:nvSpPr>
          <p:cNvPr id="5" name="Freeform 4">
            <a:extLst>
              <a:ext uri="{FF2B5EF4-FFF2-40B4-BE49-F238E27FC236}">
                <a16:creationId xmlns:a16="http://schemas.microsoft.com/office/drawing/2014/main" xmlns="" id="{6227F9F4-280C-1E99-0AF3-0F418BF27841}"/>
              </a:ext>
            </a:extLst>
          </p:cNvPr>
          <p:cNvSpPr/>
          <p:nvPr/>
        </p:nvSpPr>
        <p:spPr>
          <a:xfrm>
            <a:off x="438580" y="5548552"/>
            <a:ext cx="2024062" cy="4587338"/>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74">
            <a:extLst>
              <a:ext uri="{FF2B5EF4-FFF2-40B4-BE49-F238E27FC236}">
                <a16:creationId xmlns:a16="http://schemas.microsoft.com/office/drawing/2014/main" xmlns="" id="{35E07B39-04C1-5212-1FA6-5FDC236A72F6}"/>
              </a:ext>
            </a:extLst>
          </p:cNvPr>
          <p:cNvSpPr/>
          <p:nvPr/>
        </p:nvSpPr>
        <p:spPr>
          <a:xfrm flipH="1">
            <a:off x="1014841" y="8536991"/>
            <a:ext cx="3296183" cy="1808449"/>
          </a:xfrm>
          <a:custGeom>
            <a:avLst/>
            <a:gdLst/>
            <a:ahLst/>
            <a:cxnLst/>
            <a:rect l="l" t="t" r="r" b="b"/>
            <a:pathLst>
              <a:path w="5187548" h="2626196">
                <a:moveTo>
                  <a:pt x="5187548" y="0"/>
                </a:moveTo>
                <a:lnTo>
                  <a:pt x="0" y="0"/>
                </a:lnTo>
                <a:lnTo>
                  <a:pt x="0" y="2626197"/>
                </a:lnTo>
                <a:lnTo>
                  <a:pt x="5187548" y="2626197"/>
                </a:lnTo>
                <a:lnTo>
                  <a:pt x="518754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101">
            <a:extLst>
              <a:ext uri="{FF2B5EF4-FFF2-40B4-BE49-F238E27FC236}">
                <a16:creationId xmlns:a16="http://schemas.microsoft.com/office/drawing/2014/main" xmlns="" id="{39BAE229-2A54-2321-122A-382DBE2D0320}"/>
              </a:ext>
            </a:extLst>
          </p:cNvPr>
          <p:cNvSpPr/>
          <p:nvPr/>
        </p:nvSpPr>
        <p:spPr>
          <a:xfrm>
            <a:off x="2060930" y="8864062"/>
            <a:ext cx="1325419" cy="1420756"/>
          </a:xfrm>
          <a:custGeom>
            <a:avLst/>
            <a:gdLst/>
            <a:ahLst/>
            <a:cxnLst/>
            <a:rect l="l" t="t" r="r" b="b"/>
            <a:pathLst>
              <a:path w="1225623" h="1212253">
                <a:moveTo>
                  <a:pt x="0" y="0"/>
                </a:moveTo>
                <a:lnTo>
                  <a:pt x="1225623" y="0"/>
                </a:lnTo>
                <a:lnTo>
                  <a:pt x="1225623" y="1212253"/>
                </a:lnTo>
                <a:lnTo>
                  <a:pt x="0" y="12122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xmlns="" id="{B865AE0E-4BFD-56A6-ED1D-78A5EBD26AB8}"/>
              </a:ext>
            </a:extLst>
          </p:cNvPr>
          <p:cNvSpPr/>
          <p:nvPr/>
        </p:nvSpPr>
        <p:spPr>
          <a:xfrm>
            <a:off x="14649690" y="5143500"/>
            <a:ext cx="3752850" cy="5201940"/>
          </a:xfrm>
          <a:custGeom>
            <a:avLst/>
            <a:gdLst/>
            <a:ahLst/>
            <a:cxnLst/>
            <a:rect l="l" t="t" r="r" b="b"/>
            <a:pathLst>
              <a:path w="4009255" h="6336466">
                <a:moveTo>
                  <a:pt x="0" y="0"/>
                </a:moveTo>
                <a:lnTo>
                  <a:pt x="4009255" y="0"/>
                </a:lnTo>
                <a:lnTo>
                  <a:pt x="4009255" y="6336466"/>
                </a:lnTo>
                <a:lnTo>
                  <a:pt x="0" y="6336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4D762056-00C5-FEDF-4791-C63A1ECEDC7B}"/>
              </a:ext>
            </a:extLst>
          </p:cNvPr>
          <p:cNvSpPr txBox="1"/>
          <p:nvPr/>
        </p:nvSpPr>
        <p:spPr>
          <a:xfrm>
            <a:off x="2771319" y="3066379"/>
            <a:ext cx="11892658" cy="5157694"/>
          </a:xfrm>
          <a:prstGeom prst="rect">
            <a:avLst/>
          </a:prstGeom>
          <a:noFill/>
        </p:spPr>
        <p:txBody>
          <a:bodyPr wrap="square">
            <a:spAutoFit/>
          </a:bodyPr>
          <a:lstStyle/>
          <a:p>
            <a:pPr marL="685800" indent="-685800" algn="just">
              <a:lnSpc>
                <a:spcPct val="150000"/>
              </a:lnSpc>
              <a:buFont typeface="Wingdings" panose="05000000000000000000" pitchFamily="2" charset="2"/>
              <a:buChar char="§"/>
            </a:pPr>
            <a:r>
              <a:rPr lang="en-US" sz="4500" kern="0">
                <a:effectLst/>
                <a:latin typeface="Arial" panose="020B0604020202020204" pitchFamily="34" charset="0"/>
                <a:ea typeface="Calibri" panose="020F0502020204030204" pitchFamily="34" charset="0"/>
                <a:cs typeface="Arial" panose="020B0604020202020204" pitchFamily="34" charset="0"/>
              </a:rPr>
              <a:t>Mình không thể bò trên tường</a:t>
            </a:r>
            <a:r>
              <a:rPr lang="en-US" sz="4500" b="1" kern="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500" kern="0">
                <a:effectLst/>
                <a:latin typeface="Arial" panose="020B0604020202020204" pitchFamily="34" charset="0"/>
                <a:ea typeface="Calibri" panose="020F0502020204030204" pitchFamily="34" charset="0"/>
                <a:cs typeface="Arial" panose="020B0604020202020204" pitchFamily="34" charset="0"/>
              </a:rPr>
              <a:t> giống như tắc kè,</a:t>
            </a:r>
            <a:r>
              <a:rPr lang="en-US" sz="4500" b="1" kern="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500" kern="0">
                <a:effectLst/>
                <a:latin typeface="Arial" panose="020B0604020202020204" pitchFamily="34" charset="0"/>
                <a:ea typeface="Calibri" panose="020F0502020204030204" pitchFamily="34" charset="0"/>
                <a:cs typeface="Arial" panose="020B0604020202020204" pitchFamily="34" charset="0"/>
              </a:rPr>
              <a:t> cũng không thể kiếm ăn</a:t>
            </a:r>
            <a:r>
              <a:rPr lang="en-US" sz="4500" b="1" kern="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500" kern="0">
                <a:effectLst/>
                <a:latin typeface="Arial" panose="020B0604020202020204" pitchFamily="34" charset="0"/>
                <a:ea typeface="Calibri" panose="020F0502020204030204" pitchFamily="34" charset="0"/>
                <a:cs typeface="Arial" panose="020B0604020202020204" pitchFamily="34" charset="0"/>
              </a:rPr>
              <a:t> theo cách của tắc kè. </a:t>
            </a:r>
          </a:p>
          <a:p>
            <a:pPr marL="685800" indent="-685800" algn="just">
              <a:lnSpc>
                <a:spcPct val="150000"/>
              </a:lnSpc>
              <a:buFont typeface="Wingdings" panose="05000000000000000000" pitchFamily="2" charset="2"/>
              <a:buChar char="§"/>
            </a:pPr>
            <a:r>
              <a:rPr lang="en-US" sz="4500" kern="0">
                <a:effectLst/>
                <a:latin typeface="Arial" panose="020B0604020202020204" pitchFamily="34" charset="0"/>
                <a:ea typeface="Calibri" panose="020F0502020204030204" pitchFamily="34" charset="0"/>
                <a:cs typeface="Arial" panose="020B0604020202020204" pitchFamily="34" charset="0"/>
              </a:rPr>
              <a:t>Thằn lằn xanh</a:t>
            </a:r>
            <a:r>
              <a:rPr lang="en-US" sz="4500" b="1" kern="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500" kern="0">
                <a:effectLst/>
                <a:latin typeface="Arial" panose="020B0604020202020204" pitchFamily="34" charset="0"/>
                <a:ea typeface="Calibri" panose="020F0502020204030204" pitchFamily="34" charset="0"/>
                <a:cs typeface="Arial" panose="020B0604020202020204" pitchFamily="34" charset="0"/>
              </a:rPr>
              <a:t> trở về với cái cây của mình</a:t>
            </a:r>
            <a:r>
              <a:rPr lang="en-US" sz="4500" b="1" kern="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500" b="1" kern="0">
                <a:effectLst/>
                <a:latin typeface="Arial" panose="020B0604020202020204" pitchFamily="34" charset="0"/>
                <a:ea typeface="Calibri" panose="020F0502020204030204" pitchFamily="34" charset="0"/>
                <a:cs typeface="Arial" panose="020B0604020202020204" pitchFamily="34" charset="0"/>
              </a:rPr>
              <a:t> </a:t>
            </a:r>
            <a:r>
              <a:rPr lang="en-US" sz="4500" kern="0">
                <a:effectLst/>
                <a:latin typeface="Arial" panose="020B0604020202020204" pitchFamily="34" charset="0"/>
                <a:ea typeface="Calibri" panose="020F0502020204030204" pitchFamily="34" charset="0"/>
                <a:cs typeface="Arial" panose="020B0604020202020204" pitchFamily="34" charset="0"/>
              </a:rPr>
              <a:t>và thích thú đi kiếm ăn</a:t>
            </a:r>
            <a:r>
              <a:rPr lang="en-US" sz="4500" b="1" kern="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500" kern="0">
                <a:effectLst/>
                <a:latin typeface="Arial" panose="020B0604020202020204" pitchFamily="34" charset="0"/>
                <a:ea typeface="Calibri" panose="020F0502020204030204" pitchFamily="34" charset="0"/>
                <a:cs typeface="Arial" panose="020B0604020202020204" pitchFamily="34" charset="0"/>
              </a:rPr>
              <a:t> vào ban ngày.</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4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315E392-0778-DEC1-753D-A9457027FD7F}"/>
              </a:ext>
            </a:extLst>
          </p:cNvPr>
          <p:cNvSpPr txBox="1"/>
          <p:nvPr/>
        </p:nvSpPr>
        <p:spPr>
          <a:xfrm>
            <a:off x="4495800" y="419100"/>
            <a:ext cx="92964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ĐỌC PHÂN VAI </a:t>
            </a:r>
          </a:p>
        </p:txBody>
      </p:sp>
      <p:sp>
        <p:nvSpPr>
          <p:cNvPr id="4" name="Freeform 4">
            <a:extLst>
              <a:ext uri="{FF2B5EF4-FFF2-40B4-BE49-F238E27FC236}">
                <a16:creationId xmlns:a16="http://schemas.microsoft.com/office/drawing/2014/main" xmlns="" id="{466D56DD-E2AC-8947-1A50-BFB3C038A697}"/>
              </a:ext>
            </a:extLst>
          </p:cNvPr>
          <p:cNvSpPr/>
          <p:nvPr/>
        </p:nvSpPr>
        <p:spPr>
          <a:xfrm flipH="1">
            <a:off x="533400" y="4545102"/>
            <a:ext cx="3276600" cy="5596677"/>
          </a:xfrm>
          <a:custGeom>
            <a:avLst/>
            <a:gdLst/>
            <a:ahLst/>
            <a:cxnLst/>
            <a:rect l="l" t="t" r="r" b="b"/>
            <a:pathLst>
              <a:path w="3619116" h="6181720">
                <a:moveTo>
                  <a:pt x="3619116" y="0"/>
                </a:moveTo>
                <a:lnTo>
                  <a:pt x="0" y="0"/>
                </a:lnTo>
                <a:lnTo>
                  <a:pt x="0" y="6181720"/>
                </a:lnTo>
                <a:lnTo>
                  <a:pt x="3619116" y="6181720"/>
                </a:lnTo>
                <a:lnTo>
                  <a:pt x="361911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10">
            <a:extLst>
              <a:ext uri="{FF2B5EF4-FFF2-40B4-BE49-F238E27FC236}">
                <a16:creationId xmlns:a16="http://schemas.microsoft.com/office/drawing/2014/main" xmlns="" id="{EEE6EDE4-FB4F-D57D-2F98-98DD13AFE330}"/>
              </a:ext>
            </a:extLst>
          </p:cNvPr>
          <p:cNvSpPr/>
          <p:nvPr/>
        </p:nvSpPr>
        <p:spPr>
          <a:xfrm flipH="1">
            <a:off x="7139373" y="4615238"/>
            <a:ext cx="4009254" cy="5526541"/>
          </a:xfrm>
          <a:custGeom>
            <a:avLst/>
            <a:gdLst/>
            <a:ahLst/>
            <a:cxnLst/>
            <a:rect l="l" t="t" r="r" b="b"/>
            <a:pathLst>
              <a:path w="5021957" h="6922497">
                <a:moveTo>
                  <a:pt x="5021957" y="0"/>
                </a:moveTo>
                <a:lnTo>
                  <a:pt x="0" y="0"/>
                </a:lnTo>
                <a:lnTo>
                  <a:pt x="0" y="6922496"/>
                </a:lnTo>
                <a:lnTo>
                  <a:pt x="5021957" y="6922496"/>
                </a:lnTo>
                <a:lnTo>
                  <a:pt x="502195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xmlns="" id="{B4A2ED04-B0BF-B9A0-52DF-24A8F46219FB}"/>
              </a:ext>
            </a:extLst>
          </p:cNvPr>
          <p:cNvSpPr/>
          <p:nvPr/>
        </p:nvSpPr>
        <p:spPr>
          <a:xfrm>
            <a:off x="13487400" y="4690322"/>
            <a:ext cx="3505200" cy="5539827"/>
          </a:xfrm>
          <a:custGeom>
            <a:avLst/>
            <a:gdLst/>
            <a:ahLst/>
            <a:cxnLst/>
            <a:rect l="l" t="t" r="r" b="b"/>
            <a:pathLst>
              <a:path w="4009255" h="6336466">
                <a:moveTo>
                  <a:pt x="0" y="0"/>
                </a:moveTo>
                <a:lnTo>
                  <a:pt x="4009255" y="0"/>
                </a:lnTo>
                <a:lnTo>
                  <a:pt x="4009255" y="6336466"/>
                </a:lnTo>
                <a:lnTo>
                  <a:pt x="0" y="63364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xmlns="" id="{CF768291-1E2C-54AC-E4E1-45A153D74615}"/>
              </a:ext>
            </a:extLst>
          </p:cNvPr>
          <p:cNvSpPr/>
          <p:nvPr/>
        </p:nvSpPr>
        <p:spPr>
          <a:xfrm>
            <a:off x="-228600" y="8953500"/>
            <a:ext cx="19354800" cy="3523232"/>
          </a:xfrm>
          <a:custGeom>
            <a:avLst/>
            <a:gdLst/>
            <a:ahLst/>
            <a:cxnLst/>
            <a:rect l="l" t="t" r="r" b="b"/>
            <a:pathLst>
              <a:path w="16230600" h="3025897">
                <a:moveTo>
                  <a:pt x="0" y="0"/>
                </a:moveTo>
                <a:lnTo>
                  <a:pt x="16230600" y="0"/>
                </a:lnTo>
                <a:lnTo>
                  <a:pt x="16230600" y="3025898"/>
                </a:lnTo>
                <a:lnTo>
                  <a:pt x="0" y="3025898"/>
                </a:lnTo>
                <a:lnTo>
                  <a:pt x="0" y="0"/>
                </a:lnTo>
                <a:close/>
              </a:path>
            </a:pathLst>
          </a:custGeom>
          <a:blipFill>
            <a:blip r:embed="rId8"/>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xmlns="" id="{87392561-C89E-1286-1F4A-24074791E131}"/>
              </a:ext>
            </a:extLst>
          </p:cNvPr>
          <p:cNvSpPr/>
          <p:nvPr/>
        </p:nvSpPr>
        <p:spPr>
          <a:xfrm>
            <a:off x="738187" y="1943100"/>
            <a:ext cx="3095625" cy="1828800"/>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Lời người dẫn chuyện </a:t>
            </a:r>
          </a:p>
        </p:txBody>
      </p:sp>
      <p:sp>
        <p:nvSpPr>
          <p:cNvPr id="3" name="Rectangle: Rounded Corners 2">
            <a:extLst>
              <a:ext uri="{FF2B5EF4-FFF2-40B4-BE49-F238E27FC236}">
                <a16:creationId xmlns:a16="http://schemas.microsoft.com/office/drawing/2014/main" xmlns="" id="{78E7A161-9CC4-F39B-BCC7-9957E2256FCB}"/>
              </a:ext>
            </a:extLst>
          </p:cNvPr>
          <p:cNvSpPr/>
          <p:nvPr/>
        </p:nvSpPr>
        <p:spPr>
          <a:xfrm>
            <a:off x="7596187" y="1943100"/>
            <a:ext cx="3095625" cy="1828800"/>
          </a:xfrm>
          <a:prstGeom prst="round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Lời của </a:t>
            </a:r>
          </a:p>
          <a:p>
            <a:pPr algn="ctr">
              <a:lnSpc>
                <a:spcPct val="150000"/>
              </a:lnSpc>
            </a:pPr>
            <a:r>
              <a:rPr lang="en-US" sz="3500">
                <a:solidFill>
                  <a:schemeClr val="tx1"/>
                </a:solidFill>
                <a:latin typeface="Arial" panose="020B0604020202020204" pitchFamily="34" charset="0"/>
                <a:cs typeface="Arial" panose="020B0604020202020204" pitchFamily="34" charset="0"/>
              </a:rPr>
              <a:t>thằn lằn xanh</a:t>
            </a:r>
          </a:p>
        </p:txBody>
      </p:sp>
      <p:sp>
        <p:nvSpPr>
          <p:cNvPr id="9" name="Rectangle: Rounded Corners 8">
            <a:extLst>
              <a:ext uri="{FF2B5EF4-FFF2-40B4-BE49-F238E27FC236}">
                <a16:creationId xmlns:a16="http://schemas.microsoft.com/office/drawing/2014/main" xmlns="" id="{985D762D-52CA-3B40-7502-BAD42FA1E836}"/>
              </a:ext>
            </a:extLst>
          </p:cNvPr>
          <p:cNvSpPr/>
          <p:nvPr/>
        </p:nvSpPr>
        <p:spPr>
          <a:xfrm>
            <a:off x="13692187" y="1943100"/>
            <a:ext cx="3095625" cy="1828800"/>
          </a:xfrm>
          <a:prstGeom prst="round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Lời của </a:t>
            </a:r>
          </a:p>
          <a:p>
            <a:pPr algn="ctr">
              <a:lnSpc>
                <a:spcPct val="150000"/>
              </a:lnSpc>
            </a:pPr>
            <a:r>
              <a:rPr lang="en-US" sz="3500">
                <a:solidFill>
                  <a:schemeClr val="tx1"/>
                </a:solidFill>
                <a:latin typeface="Arial" panose="020B0604020202020204" pitchFamily="34" charset="0"/>
                <a:cs typeface="Arial" panose="020B0604020202020204" pitchFamily="34" charset="0"/>
              </a:rPr>
              <a:t>tắc kè</a:t>
            </a:r>
          </a:p>
        </p:txBody>
      </p:sp>
    </p:spTree>
    <p:extLst>
      <p:ext uri="{BB962C8B-B14F-4D97-AF65-F5344CB8AC3E}">
        <p14:creationId xmlns:p14="http://schemas.microsoft.com/office/powerpoint/2010/main" val="1725145326"/>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grpSp>
        <p:nvGrpSpPr>
          <p:cNvPr id="2" name="Group 2"/>
          <p:cNvGrpSpPr/>
          <p:nvPr/>
        </p:nvGrpSpPr>
        <p:grpSpPr>
          <a:xfrm>
            <a:off x="1975677" y="1987521"/>
            <a:ext cx="14336644" cy="6311958"/>
            <a:chOff x="0" y="0"/>
            <a:chExt cx="11711094" cy="5366602"/>
          </a:xfrm>
        </p:grpSpPr>
        <p:sp>
          <p:nvSpPr>
            <p:cNvPr id="3" name="Freeform 3"/>
            <p:cNvSpPr/>
            <p:nvPr/>
          </p:nvSpPr>
          <p:spPr>
            <a:xfrm>
              <a:off x="-1" y="0"/>
              <a:ext cx="11718753"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FFF"/>
            </a:solidFill>
          </p:spPr>
          <p:txBody>
            <a:bodyPr/>
            <a:lstStyle/>
            <a:p>
              <a:endParaRPr lang="en-US"/>
            </a:p>
          </p:txBody>
        </p:sp>
      </p:grpSp>
      <p:sp>
        <p:nvSpPr>
          <p:cNvPr id="16" name="Freeform 16"/>
          <p:cNvSpPr/>
          <p:nvPr/>
        </p:nvSpPr>
        <p:spPr>
          <a:xfrm>
            <a:off x="8284995" y="705966"/>
            <a:ext cx="1718009" cy="1739756"/>
          </a:xfrm>
          <a:custGeom>
            <a:avLst/>
            <a:gdLst/>
            <a:ahLst/>
            <a:cxnLst/>
            <a:rect l="l" t="t" r="r" b="b"/>
            <a:pathLst>
              <a:path w="1718009" h="1739756">
                <a:moveTo>
                  <a:pt x="0" y="0"/>
                </a:moveTo>
                <a:lnTo>
                  <a:pt x="1718010" y="0"/>
                </a:lnTo>
                <a:lnTo>
                  <a:pt x="1718010" y="1739756"/>
                </a:lnTo>
                <a:lnTo>
                  <a:pt x="0" y="1739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a:off x="-685800" y="8448266"/>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7">
            <a:extLst>
              <a:ext uri="{FF2B5EF4-FFF2-40B4-BE49-F238E27FC236}">
                <a16:creationId xmlns:a16="http://schemas.microsoft.com/office/drawing/2014/main" xmlns="" id="{F378CC6C-CC26-5109-0972-E8DFEBFBBEE6}"/>
              </a:ext>
            </a:extLst>
          </p:cNvPr>
          <p:cNvSpPr/>
          <p:nvPr/>
        </p:nvSpPr>
        <p:spPr>
          <a:xfrm>
            <a:off x="3810000" y="8448266"/>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17">
            <a:extLst>
              <a:ext uri="{FF2B5EF4-FFF2-40B4-BE49-F238E27FC236}">
                <a16:creationId xmlns:a16="http://schemas.microsoft.com/office/drawing/2014/main" xmlns="" id="{5A9D19C3-8DC6-E06C-BB81-CC4213DABD32}"/>
              </a:ext>
            </a:extLst>
          </p:cNvPr>
          <p:cNvSpPr/>
          <p:nvPr/>
        </p:nvSpPr>
        <p:spPr>
          <a:xfrm>
            <a:off x="8153400" y="8579711"/>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7">
            <a:extLst>
              <a:ext uri="{FF2B5EF4-FFF2-40B4-BE49-F238E27FC236}">
                <a16:creationId xmlns:a16="http://schemas.microsoft.com/office/drawing/2014/main" xmlns="" id="{D95FA3D2-E32D-E6D7-9004-DE6172BF2364}"/>
              </a:ext>
            </a:extLst>
          </p:cNvPr>
          <p:cNvSpPr/>
          <p:nvPr/>
        </p:nvSpPr>
        <p:spPr>
          <a:xfrm>
            <a:off x="12649200" y="8579711"/>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xmlns="" id="{F7666A95-E053-57E4-ADD8-A1C51ABC36B2}"/>
              </a:ext>
            </a:extLst>
          </p:cNvPr>
          <p:cNvSpPr txBox="1"/>
          <p:nvPr/>
        </p:nvSpPr>
        <p:spPr>
          <a:xfrm>
            <a:off x="5295899" y="3689608"/>
            <a:ext cx="7696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TRẢ LỜI CÂU HỎI </a:t>
            </a:r>
          </a:p>
        </p:txBody>
      </p:sp>
    </p:spTree>
    <p:extLst>
      <p:ext uri="{BB962C8B-B14F-4D97-AF65-F5344CB8AC3E}">
        <p14:creationId xmlns:p14="http://schemas.microsoft.com/office/powerpoint/2010/main" val="365820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70467156-4AA6-D84C-E288-4A25D5AD0D60}"/>
              </a:ext>
            </a:extLst>
          </p:cNvPr>
          <p:cNvSpPr/>
          <p:nvPr/>
        </p:nvSpPr>
        <p:spPr>
          <a:xfrm>
            <a:off x="685800" y="336019"/>
            <a:ext cx="16916400" cy="98679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70ED3A2-4478-B938-DB0E-78F7ABB3E9CF}"/>
              </a:ext>
            </a:extLst>
          </p:cNvPr>
          <p:cNvSpPr txBox="1"/>
          <p:nvPr/>
        </p:nvSpPr>
        <p:spPr>
          <a:xfrm>
            <a:off x="6286500" y="419100"/>
            <a:ext cx="5715000" cy="938719"/>
          </a:xfrm>
          <a:prstGeom prst="rect">
            <a:avLst/>
          </a:prstGeom>
          <a:noFill/>
        </p:spPr>
        <p:txBody>
          <a:bodyPr wrap="square" rtlCol="0">
            <a:spAutoFit/>
          </a:bodyPr>
          <a:lstStyle/>
          <a:p>
            <a:pPr algn="ctr"/>
            <a:r>
              <a:rPr lang="en-US" sz="5500" b="1">
                <a:solidFill>
                  <a:srgbClr val="C00000"/>
                </a:solidFill>
                <a:latin typeface="Arial" panose="020B0604020202020204" pitchFamily="34" charset="0"/>
                <a:cs typeface="Arial" panose="020B0604020202020204" pitchFamily="34" charset="0"/>
              </a:rPr>
              <a:t>CÂU HỎI </a:t>
            </a:r>
          </a:p>
        </p:txBody>
      </p:sp>
      <p:sp>
        <p:nvSpPr>
          <p:cNvPr id="7" name="TextBox 6">
            <a:extLst>
              <a:ext uri="{FF2B5EF4-FFF2-40B4-BE49-F238E27FC236}">
                <a16:creationId xmlns:a16="http://schemas.microsoft.com/office/drawing/2014/main" xmlns="" id="{D6099639-A619-E11F-D7EF-4E7FB32C2ECA}"/>
              </a:ext>
            </a:extLst>
          </p:cNvPr>
          <p:cNvSpPr txBox="1"/>
          <p:nvPr/>
        </p:nvSpPr>
        <p:spPr>
          <a:xfrm>
            <a:off x="1143000" y="1502662"/>
            <a:ext cx="16459200" cy="5171737"/>
          </a:xfrm>
          <a:prstGeom prst="rect">
            <a:avLst/>
          </a:prstGeom>
          <a:noFill/>
        </p:spPr>
        <p:txBody>
          <a:bodyPr wrap="square" rtlCol="0">
            <a:spAutoFit/>
          </a:bodyPr>
          <a:lstStyle/>
          <a:p>
            <a:pPr algn="just">
              <a:lnSpc>
                <a:spcPct val="150000"/>
              </a:lnSpc>
            </a:pPr>
            <a:r>
              <a:rPr lang="en-US" sz="3200" b="1">
                <a:solidFill>
                  <a:srgbClr val="C00000"/>
                </a:solidFill>
                <a:latin typeface="Arial" panose="020B0604020202020204" pitchFamily="34" charset="0"/>
                <a:cs typeface="Arial" panose="020B0604020202020204" pitchFamily="34" charset="0"/>
              </a:rPr>
              <a:t>Câu 1. </a:t>
            </a:r>
            <a:r>
              <a:rPr lang="en-US" sz="3200">
                <a:latin typeface="Arial" panose="020B0604020202020204" pitchFamily="34" charset="0"/>
                <a:cs typeface="Arial" panose="020B0604020202020204" pitchFamily="34" charset="0"/>
              </a:rPr>
              <a:t>Thằn lằn xanh và tắc kè đã tự giới thiệu những gì trong lần đầu gặp gỡ? </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2. </a:t>
            </a:r>
            <a:r>
              <a:rPr lang="en-US" sz="3200">
                <a:latin typeface="Arial" panose="020B0604020202020204" pitchFamily="34" charset="0"/>
                <a:cs typeface="Arial" panose="020B0604020202020204" pitchFamily="34" charset="0"/>
              </a:rPr>
              <a:t>Vì sao hai bạn muốn đổi cuộc sống cho nhau? </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3. </a:t>
            </a:r>
            <a:r>
              <a:rPr lang="en-US" sz="3200">
                <a:latin typeface="Arial" panose="020B0604020202020204" pitchFamily="34" charset="0"/>
                <a:cs typeface="Arial" panose="020B0604020202020204" pitchFamily="34" charset="0"/>
              </a:rPr>
              <a:t>Hai bạn đã nhận ra điều gì khi thay đổi môi trường sống của mình?</a:t>
            </a:r>
          </a:p>
          <a:p>
            <a:pPr marL="285750" indent="-285750" algn="just">
              <a:lnSpc>
                <a:spcPct val="150000"/>
              </a:lnSpc>
              <a:buFontTx/>
              <a:buChar char="-"/>
            </a:pPr>
            <a:r>
              <a:rPr lang="en-US" sz="3200">
                <a:latin typeface="Arial" panose="020B0604020202020204" pitchFamily="34" charset="0"/>
                <a:cs typeface="Arial" panose="020B0604020202020204" pitchFamily="34" charset="0"/>
              </a:rPr>
              <a:t>Về sự phù hợp của đặc điểm cơ thể với môi trường sống. </a:t>
            </a:r>
          </a:p>
          <a:p>
            <a:pPr marL="285750" indent="-285750" algn="just">
              <a:lnSpc>
                <a:spcPct val="150000"/>
              </a:lnSpc>
              <a:buFontTx/>
              <a:buChar char="-"/>
            </a:pPr>
            <a:r>
              <a:rPr lang="en-US" sz="3200">
                <a:latin typeface="Arial" panose="020B0604020202020204" pitchFamily="34" charset="0"/>
                <a:cs typeface="Arial" panose="020B0604020202020204" pitchFamily="34" charset="0"/>
              </a:rPr>
              <a:t>Về hậu quả của việc thay đổi môi trường sống. </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4. </a:t>
            </a:r>
            <a:r>
              <a:rPr lang="en-US" sz="3200">
                <a:latin typeface="Arial" panose="020B0604020202020204" pitchFamily="34" charset="0"/>
                <a:cs typeface="Arial" panose="020B0604020202020204" pitchFamily="34" charset="0"/>
              </a:rPr>
              <a:t>Các bạn cảm thấy thế nào khi thay đổi môi trường sống trước đây của mình?</a:t>
            </a:r>
          </a:p>
          <a:p>
            <a:pPr algn="just">
              <a:lnSpc>
                <a:spcPct val="150000"/>
              </a:lnSpc>
            </a:pPr>
            <a:r>
              <a:rPr lang="en-US" sz="3200" b="1">
                <a:solidFill>
                  <a:srgbClr val="C00000"/>
                </a:solidFill>
                <a:latin typeface="Arial" panose="020B0604020202020204" pitchFamily="34" charset="0"/>
                <a:cs typeface="Arial" panose="020B0604020202020204" pitchFamily="34" charset="0"/>
              </a:rPr>
              <a:t>Câu 5. </a:t>
            </a:r>
            <a:r>
              <a:rPr lang="en-US" sz="3200">
                <a:latin typeface="Arial" panose="020B0604020202020204" pitchFamily="34" charset="0"/>
                <a:cs typeface="Arial" panose="020B0604020202020204" pitchFamily="34" charset="0"/>
              </a:rPr>
              <a:t>Tìm đọc đoạn văn trong bài có nội dung tương ứng với mỗi ý dưới đây: </a:t>
            </a:r>
          </a:p>
        </p:txBody>
      </p:sp>
      <p:sp>
        <p:nvSpPr>
          <p:cNvPr id="8" name="Rectangle 7">
            <a:extLst>
              <a:ext uri="{FF2B5EF4-FFF2-40B4-BE49-F238E27FC236}">
                <a16:creationId xmlns:a16="http://schemas.microsoft.com/office/drawing/2014/main" xmlns="" id="{94E0FD4D-6331-C3FC-27DD-774B92DC3104}"/>
              </a:ext>
            </a:extLst>
          </p:cNvPr>
          <p:cNvSpPr/>
          <p:nvPr/>
        </p:nvSpPr>
        <p:spPr>
          <a:xfrm>
            <a:off x="1714500" y="6745668"/>
            <a:ext cx="14859000" cy="914400"/>
          </a:xfrm>
          <a:custGeom>
            <a:avLst/>
            <a:gdLst>
              <a:gd name="connsiteX0" fmla="*/ 0 w 14859000"/>
              <a:gd name="connsiteY0" fmla="*/ 0 h 914400"/>
              <a:gd name="connsiteX1" fmla="*/ 14859000 w 14859000"/>
              <a:gd name="connsiteY1" fmla="*/ 0 h 914400"/>
              <a:gd name="connsiteX2" fmla="*/ 14859000 w 14859000"/>
              <a:gd name="connsiteY2" fmla="*/ 914400 h 914400"/>
              <a:gd name="connsiteX3" fmla="*/ 0 w 14859000"/>
              <a:gd name="connsiteY3" fmla="*/ 914400 h 914400"/>
              <a:gd name="connsiteX4" fmla="*/ 0 w 148590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0" h="914400" fill="none" extrusionOk="0">
                <a:moveTo>
                  <a:pt x="0" y="0"/>
                </a:moveTo>
                <a:cubicBezTo>
                  <a:pt x="7035235" y="71732"/>
                  <a:pt x="13250812" y="30857"/>
                  <a:pt x="14859000" y="0"/>
                </a:cubicBezTo>
                <a:cubicBezTo>
                  <a:pt x="14890089" y="193466"/>
                  <a:pt x="14909703" y="623519"/>
                  <a:pt x="14859000" y="914400"/>
                </a:cubicBezTo>
                <a:cubicBezTo>
                  <a:pt x="12571044" y="860384"/>
                  <a:pt x="5017491" y="1019171"/>
                  <a:pt x="0" y="914400"/>
                </a:cubicBezTo>
                <a:cubicBezTo>
                  <a:pt x="-8274" y="627651"/>
                  <a:pt x="-19511" y="176969"/>
                  <a:pt x="0" y="0"/>
                </a:cubicBezTo>
                <a:close/>
              </a:path>
              <a:path w="14859000" h="914400" stroke="0" extrusionOk="0">
                <a:moveTo>
                  <a:pt x="0" y="0"/>
                </a:moveTo>
                <a:cubicBezTo>
                  <a:pt x="2233694" y="148980"/>
                  <a:pt x="7913330" y="-144247"/>
                  <a:pt x="14859000" y="0"/>
                </a:cubicBezTo>
                <a:cubicBezTo>
                  <a:pt x="14854246" y="289600"/>
                  <a:pt x="14914196" y="621359"/>
                  <a:pt x="14859000" y="914400"/>
                </a:cubicBezTo>
                <a:cubicBezTo>
                  <a:pt x="10987874" y="986176"/>
                  <a:pt x="5972821" y="918450"/>
                  <a:pt x="0" y="914400"/>
                </a:cubicBezTo>
                <a:cubicBezTo>
                  <a:pt x="-39854" y="618942"/>
                  <a:pt x="-24229" y="159942"/>
                  <a:pt x="0" y="0"/>
                </a:cubicBezTo>
                <a:close/>
              </a:path>
            </a:pathLst>
          </a:custGeom>
          <a:solidFill>
            <a:srgbClr val="D7EBE2"/>
          </a:solidFill>
          <a:ln>
            <a:solidFill>
              <a:schemeClr val="accent3">
                <a:lumMod val="75000"/>
              </a:schemeClr>
            </a:solidFill>
            <a:extLst>
              <a:ext uri="{C807C97D-BFC1-408E-A445-0C87EB9F89A2}">
                <ask:lineSketchStyleProps xmlns:ask="http://schemas.microsoft.com/office/drawing/2018/sketchyshapes" xmlns="" sd="386322838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Arial" panose="020B0604020202020204" pitchFamily="34" charset="0"/>
                <a:cs typeface="Arial" panose="020B0604020202020204" pitchFamily="34" charset="0"/>
              </a:rPr>
              <a:t>a. Thằn lằn xanh và tắc kè vui vẻ trở lại cuộc sống của mình. </a:t>
            </a:r>
          </a:p>
        </p:txBody>
      </p:sp>
      <p:sp>
        <p:nvSpPr>
          <p:cNvPr id="9" name="Rectangle 8">
            <a:extLst>
              <a:ext uri="{FF2B5EF4-FFF2-40B4-BE49-F238E27FC236}">
                <a16:creationId xmlns:a16="http://schemas.microsoft.com/office/drawing/2014/main" xmlns="" id="{93D3E129-799C-788C-55B9-30C5D01F7114}"/>
              </a:ext>
            </a:extLst>
          </p:cNvPr>
          <p:cNvSpPr/>
          <p:nvPr/>
        </p:nvSpPr>
        <p:spPr>
          <a:xfrm>
            <a:off x="1714500" y="7876837"/>
            <a:ext cx="14859000" cy="914400"/>
          </a:xfrm>
          <a:custGeom>
            <a:avLst/>
            <a:gdLst>
              <a:gd name="connsiteX0" fmla="*/ 0 w 14859000"/>
              <a:gd name="connsiteY0" fmla="*/ 0 h 914400"/>
              <a:gd name="connsiteX1" fmla="*/ 14859000 w 14859000"/>
              <a:gd name="connsiteY1" fmla="*/ 0 h 914400"/>
              <a:gd name="connsiteX2" fmla="*/ 14859000 w 14859000"/>
              <a:gd name="connsiteY2" fmla="*/ 914400 h 914400"/>
              <a:gd name="connsiteX3" fmla="*/ 0 w 14859000"/>
              <a:gd name="connsiteY3" fmla="*/ 914400 h 914400"/>
              <a:gd name="connsiteX4" fmla="*/ 0 w 148590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0" h="914400" fill="none" extrusionOk="0">
                <a:moveTo>
                  <a:pt x="0" y="0"/>
                </a:moveTo>
                <a:cubicBezTo>
                  <a:pt x="7035235" y="71732"/>
                  <a:pt x="13250812" y="30857"/>
                  <a:pt x="14859000" y="0"/>
                </a:cubicBezTo>
                <a:cubicBezTo>
                  <a:pt x="14890089" y="193466"/>
                  <a:pt x="14909703" y="623519"/>
                  <a:pt x="14859000" y="914400"/>
                </a:cubicBezTo>
                <a:cubicBezTo>
                  <a:pt x="12571044" y="860384"/>
                  <a:pt x="5017491" y="1019171"/>
                  <a:pt x="0" y="914400"/>
                </a:cubicBezTo>
                <a:cubicBezTo>
                  <a:pt x="-8274" y="627651"/>
                  <a:pt x="-19511" y="176969"/>
                  <a:pt x="0" y="0"/>
                </a:cubicBezTo>
                <a:close/>
              </a:path>
              <a:path w="14859000" h="914400" stroke="0" extrusionOk="0">
                <a:moveTo>
                  <a:pt x="0" y="0"/>
                </a:moveTo>
                <a:cubicBezTo>
                  <a:pt x="2233694" y="148980"/>
                  <a:pt x="7913330" y="-144247"/>
                  <a:pt x="14859000" y="0"/>
                </a:cubicBezTo>
                <a:cubicBezTo>
                  <a:pt x="14854246" y="289600"/>
                  <a:pt x="14914196" y="621359"/>
                  <a:pt x="14859000" y="914400"/>
                </a:cubicBezTo>
                <a:cubicBezTo>
                  <a:pt x="10987874" y="986176"/>
                  <a:pt x="5972821" y="918450"/>
                  <a:pt x="0" y="914400"/>
                </a:cubicBezTo>
                <a:cubicBezTo>
                  <a:pt x="-39854" y="618942"/>
                  <a:pt x="-24229" y="159942"/>
                  <a:pt x="0" y="0"/>
                </a:cubicBezTo>
                <a:close/>
              </a:path>
            </a:pathLst>
          </a:custGeom>
          <a:solidFill>
            <a:srgbClr val="D7EBE2"/>
          </a:solidFill>
          <a:ln>
            <a:solidFill>
              <a:schemeClr val="accent3">
                <a:lumMod val="75000"/>
              </a:schemeClr>
            </a:solidFill>
            <a:extLst>
              <a:ext uri="{C807C97D-BFC1-408E-A445-0C87EB9F89A2}">
                <ask:lineSketchStyleProps xmlns:ask="http://schemas.microsoft.com/office/drawing/2018/sketchyshapes" xmlns="" sd="386322838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Arial" panose="020B0604020202020204" pitchFamily="34" charset="0"/>
                <a:cs typeface="Arial" panose="020B0604020202020204" pitchFamily="34" charset="0"/>
              </a:rPr>
              <a:t>b. Thằn lằn xanh không thích nghi được với môi trường sống của tắc kè. </a:t>
            </a:r>
          </a:p>
        </p:txBody>
      </p:sp>
      <p:sp>
        <p:nvSpPr>
          <p:cNvPr id="10" name="Rectangle 9">
            <a:extLst>
              <a:ext uri="{FF2B5EF4-FFF2-40B4-BE49-F238E27FC236}">
                <a16:creationId xmlns:a16="http://schemas.microsoft.com/office/drawing/2014/main" xmlns="" id="{F92AB78A-514F-8046-BA6C-2C903FA1FCF9}"/>
              </a:ext>
            </a:extLst>
          </p:cNvPr>
          <p:cNvSpPr/>
          <p:nvPr/>
        </p:nvSpPr>
        <p:spPr>
          <a:xfrm>
            <a:off x="1714500" y="9036581"/>
            <a:ext cx="14859000" cy="914400"/>
          </a:xfrm>
          <a:custGeom>
            <a:avLst/>
            <a:gdLst>
              <a:gd name="connsiteX0" fmla="*/ 0 w 14859000"/>
              <a:gd name="connsiteY0" fmla="*/ 0 h 914400"/>
              <a:gd name="connsiteX1" fmla="*/ 14859000 w 14859000"/>
              <a:gd name="connsiteY1" fmla="*/ 0 h 914400"/>
              <a:gd name="connsiteX2" fmla="*/ 14859000 w 14859000"/>
              <a:gd name="connsiteY2" fmla="*/ 914400 h 914400"/>
              <a:gd name="connsiteX3" fmla="*/ 0 w 14859000"/>
              <a:gd name="connsiteY3" fmla="*/ 914400 h 914400"/>
              <a:gd name="connsiteX4" fmla="*/ 0 w 148590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0" h="914400" fill="none" extrusionOk="0">
                <a:moveTo>
                  <a:pt x="0" y="0"/>
                </a:moveTo>
                <a:cubicBezTo>
                  <a:pt x="7035235" y="71732"/>
                  <a:pt x="13250812" y="30857"/>
                  <a:pt x="14859000" y="0"/>
                </a:cubicBezTo>
                <a:cubicBezTo>
                  <a:pt x="14890089" y="193466"/>
                  <a:pt x="14909703" y="623519"/>
                  <a:pt x="14859000" y="914400"/>
                </a:cubicBezTo>
                <a:cubicBezTo>
                  <a:pt x="12571044" y="860384"/>
                  <a:pt x="5017491" y="1019171"/>
                  <a:pt x="0" y="914400"/>
                </a:cubicBezTo>
                <a:cubicBezTo>
                  <a:pt x="-8274" y="627651"/>
                  <a:pt x="-19511" y="176969"/>
                  <a:pt x="0" y="0"/>
                </a:cubicBezTo>
                <a:close/>
              </a:path>
              <a:path w="14859000" h="914400" stroke="0" extrusionOk="0">
                <a:moveTo>
                  <a:pt x="0" y="0"/>
                </a:moveTo>
                <a:cubicBezTo>
                  <a:pt x="2233694" y="148980"/>
                  <a:pt x="7913330" y="-144247"/>
                  <a:pt x="14859000" y="0"/>
                </a:cubicBezTo>
                <a:cubicBezTo>
                  <a:pt x="14854246" y="289600"/>
                  <a:pt x="14914196" y="621359"/>
                  <a:pt x="14859000" y="914400"/>
                </a:cubicBezTo>
                <a:cubicBezTo>
                  <a:pt x="10987874" y="986176"/>
                  <a:pt x="5972821" y="918450"/>
                  <a:pt x="0" y="914400"/>
                </a:cubicBezTo>
                <a:cubicBezTo>
                  <a:pt x="-39854" y="618942"/>
                  <a:pt x="-24229" y="159942"/>
                  <a:pt x="0" y="0"/>
                </a:cubicBezTo>
                <a:close/>
              </a:path>
            </a:pathLst>
          </a:custGeom>
          <a:solidFill>
            <a:srgbClr val="D7EBE2"/>
          </a:solidFill>
          <a:ln>
            <a:solidFill>
              <a:schemeClr val="accent3">
                <a:lumMod val="75000"/>
              </a:schemeClr>
            </a:solidFill>
            <a:extLst>
              <a:ext uri="{C807C97D-BFC1-408E-A445-0C87EB9F89A2}">
                <ask:lineSketchStyleProps xmlns:ask="http://schemas.microsoft.com/office/drawing/2018/sketchyshapes" xmlns="" sd="386322838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Arial" panose="020B0604020202020204" pitchFamily="34" charset="0"/>
                <a:cs typeface="Arial" panose="020B0604020202020204" pitchFamily="34" charset="0"/>
              </a:rPr>
              <a:t>c. Tắc kè không chịu được khi sống trong cuộc sống của thằn lằn xanh. </a:t>
            </a:r>
          </a:p>
        </p:txBody>
      </p:sp>
    </p:spTree>
    <p:extLst>
      <p:ext uri="{BB962C8B-B14F-4D97-AF65-F5344CB8AC3E}">
        <p14:creationId xmlns:p14="http://schemas.microsoft.com/office/powerpoint/2010/main" val="357224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9920CAE-8074-6609-9EAA-977D753F3C19}"/>
              </a:ext>
            </a:extLst>
          </p:cNvPr>
          <p:cNvGrpSpPr/>
          <p:nvPr/>
        </p:nvGrpSpPr>
        <p:grpSpPr>
          <a:xfrm>
            <a:off x="571500" y="495300"/>
            <a:ext cx="17297400" cy="2057400"/>
            <a:chOff x="571500" y="495300"/>
            <a:chExt cx="17297400" cy="2057400"/>
          </a:xfrm>
        </p:grpSpPr>
        <p:sp>
          <p:nvSpPr>
            <p:cNvPr id="2" name="Rectangle: Rounded Corners 1">
              <a:extLst>
                <a:ext uri="{FF2B5EF4-FFF2-40B4-BE49-F238E27FC236}">
                  <a16:creationId xmlns:a16="http://schemas.microsoft.com/office/drawing/2014/main" xmlns="" id="{490B8422-892A-1E06-5332-BD886261F894}"/>
                </a:ext>
              </a:extLst>
            </p:cNvPr>
            <p:cNvSpPr/>
            <p:nvPr/>
          </p:nvSpPr>
          <p:spPr>
            <a:xfrm>
              <a:off x="571500" y="495300"/>
              <a:ext cx="17145000" cy="1905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23C9BBA9-F282-8A5E-0F67-BE56A25BD2A2}"/>
                </a:ext>
              </a:extLst>
            </p:cNvPr>
            <p:cNvSpPr/>
            <p:nvPr/>
          </p:nvSpPr>
          <p:spPr>
            <a:xfrm>
              <a:off x="723900" y="647700"/>
              <a:ext cx="17145000" cy="19050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E794802-B678-E18E-B4AE-F9C81598039A}"/>
                </a:ext>
              </a:extLst>
            </p:cNvPr>
            <p:cNvSpPr txBox="1"/>
            <p:nvPr/>
          </p:nvSpPr>
          <p:spPr>
            <a:xfrm>
              <a:off x="914400" y="604837"/>
              <a:ext cx="16878300" cy="1824923"/>
            </a:xfrm>
            <a:prstGeom prst="rect">
              <a:avLst/>
            </a:prstGeom>
            <a:noFill/>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Thằn lằn xanh và tắc kè đã tự giới thiệu những gì trong lần đầu gặp gỡ? </a:t>
              </a:r>
            </a:p>
          </p:txBody>
        </p:sp>
      </p:grpSp>
      <p:sp>
        <p:nvSpPr>
          <p:cNvPr id="7" name="Freeform 2">
            <a:extLst>
              <a:ext uri="{FF2B5EF4-FFF2-40B4-BE49-F238E27FC236}">
                <a16:creationId xmlns:a16="http://schemas.microsoft.com/office/drawing/2014/main" xmlns="" id="{AA133E45-F2B0-48FB-2870-74234751C724}"/>
              </a:ext>
            </a:extLst>
          </p:cNvPr>
          <p:cNvSpPr/>
          <p:nvPr/>
        </p:nvSpPr>
        <p:spPr>
          <a:xfrm>
            <a:off x="11410952" y="6330610"/>
            <a:ext cx="6057900" cy="3121706"/>
          </a:xfrm>
          <a:custGeom>
            <a:avLst/>
            <a:gdLst/>
            <a:ahLst/>
            <a:cxnLst/>
            <a:rect l="l" t="t" r="r" b="b"/>
            <a:pathLst>
              <a:path w="7315200" h="4109812">
                <a:moveTo>
                  <a:pt x="0" y="0"/>
                </a:moveTo>
                <a:lnTo>
                  <a:pt x="7315200" y="0"/>
                </a:lnTo>
                <a:lnTo>
                  <a:pt x="7315200" y="4109813"/>
                </a:lnTo>
                <a:lnTo>
                  <a:pt x="0" y="4109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xmlns="" id="{E62925AB-5152-C034-833B-C47B6915C133}"/>
              </a:ext>
            </a:extLst>
          </p:cNvPr>
          <p:cNvSpPr/>
          <p:nvPr/>
        </p:nvSpPr>
        <p:spPr>
          <a:xfrm>
            <a:off x="1009651" y="6591299"/>
            <a:ext cx="5162549" cy="3228975"/>
          </a:xfrm>
          <a:custGeom>
            <a:avLst/>
            <a:gdLst/>
            <a:ahLst/>
            <a:cxnLst/>
            <a:rect l="l" t="t" r="r" b="b"/>
            <a:pathLst>
              <a:path w="6107310" h="4114800">
                <a:moveTo>
                  <a:pt x="0" y="0"/>
                </a:moveTo>
                <a:lnTo>
                  <a:pt x="6107309" y="0"/>
                </a:lnTo>
                <a:lnTo>
                  <a:pt x="61073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Speech Bubble: Oval 8">
            <a:extLst>
              <a:ext uri="{FF2B5EF4-FFF2-40B4-BE49-F238E27FC236}">
                <a16:creationId xmlns:a16="http://schemas.microsoft.com/office/drawing/2014/main" xmlns="" id="{B24C901C-ECD6-24D8-F4DD-7A65C5D0F21A}"/>
              </a:ext>
            </a:extLst>
          </p:cNvPr>
          <p:cNvSpPr/>
          <p:nvPr/>
        </p:nvSpPr>
        <p:spPr>
          <a:xfrm>
            <a:off x="8763000" y="3604327"/>
            <a:ext cx="4090988" cy="2406310"/>
          </a:xfrm>
          <a:prstGeom prst="wedgeEllipseCallout">
            <a:avLst>
              <a:gd name="adj1" fmla="val 29896"/>
              <a:gd name="adj2" fmla="val 54188"/>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Mình là</a:t>
            </a:r>
          </a:p>
          <a:p>
            <a:pPr algn="ctr">
              <a:lnSpc>
                <a:spcPct val="150000"/>
              </a:lnSpc>
            </a:pPr>
            <a:r>
              <a:rPr lang="en-US" sz="3500">
                <a:solidFill>
                  <a:schemeClr val="tx1"/>
                </a:solidFill>
                <a:latin typeface="Arial" panose="020B0604020202020204" pitchFamily="34" charset="0"/>
                <a:cs typeface="Arial" panose="020B0604020202020204" pitchFamily="34" charset="0"/>
              </a:rPr>
              <a:t>thằn lằn xanh  </a:t>
            </a:r>
          </a:p>
        </p:txBody>
      </p:sp>
      <p:sp>
        <p:nvSpPr>
          <p:cNvPr id="10" name="Speech Bubble: Oval 9">
            <a:extLst>
              <a:ext uri="{FF2B5EF4-FFF2-40B4-BE49-F238E27FC236}">
                <a16:creationId xmlns:a16="http://schemas.microsoft.com/office/drawing/2014/main" xmlns="" id="{976A048E-5CD2-E4A4-F079-42D5E0B30FD1}"/>
              </a:ext>
            </a:extLst>
          </p:cNvPr>
          <p:cNvSpPr/>
          <p:nvPr/>
        </p:nvSpPr>
        <p:spPr>
          <a:xfrm>
            <a:off x="13120689" y="3604327"/>
            <a:ext cx="4748211" cy="2588170"/>
          </a:xfrm>
          <a:prstGeom prst="wedgeEllipseCallout">
            <a:avLst>
              <a:gd name="adj1" fmla="val -55818"/>
              <a:gd name="adj2" fmla="val 42907"/>
            </a:avLst>
          </a:prstGeom>
          <a:solidFill>
            <a:schemeClr val="accent3">
              <a:lumMod val="20000"/>
              <a:lumOff val="80000"/>
            </a:schemeClr>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Mình đi kiếm ăn vào ban ngày</a:t>
            </a:r>
          </a:p>
        </p:txBody>
      </p:sp>
      <p:sp>
        <p:nvSpPr>
          <p:cNvPr id="11" name="Speech Bubble: Oval 10">
            <a:extLst>
              <a:ext uri="{FF2B5EF4-FFF2-40B4-BE49-F238E27FC236}">
                <a16:creationId xmlns:a16="http://schemas.microsoft.com/office/drawing/2014/main" xmlns="" id="{B4BE9C74-8E95-A8A9-9CCD-3C2506513D40}"/>
              </a:ext>
            </a:extLst>
          </p:cNvPr>
          <p:cNvSpPr/>
          <p:nvPr/>
        </p:nvSpPr>
        <p:spPr>
          <a:xfrm>
            <a:off x="150018" y="4636983"/>
            <a:ext cx="3524250" cy="2406310"/>
          </a:xfrm>
          <a:prstGeom prst="wedgeEllipseCallout">
            <a:avLst>
              <a:gd name="adj1" fmla="val 15116"/>
              <a:gd name="adj2" fmla="val 60126"/>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Mình là</a:t>
            </a:r>
          </a:p>
          <a:p>
            <a:pPr algn="ctr">
              <a:lnSpc>
                <a:spcPct val="150000"/>
              </a:lnSpc>
            </a:pPr>
            <a:r>
              <a:rPr lang="en-US" sz="3500">
                <a:solidFill>
                  <a:schemeClr val="tx1"/>
                </a:solidFill>
                <a:latin typeface="Arial" panose="020B0604020202020204" pitchFamily="34" charset="0"/>
                <a:cs typeface="Arial" panose="020B0604020202020204" pitchFamily="34" charset="0"/>
              </a:rPr>
              <a:t>tắc kè</a:t>
            </a:r>
          </a:p>
        </p:txBody>
      </p:sp>
      <p:sp>
        <p:nvSpPr>
          <p:cNvPr id="12" name="Speech Bubble: Oval 11">
            <a:extLst>
              <a:ext uri="{FF2B5EF4-FFF2-40B4-BE49-F238E27FC236}">
                <a16:creationId xmlns:a16="http://schemas.microsoft.com/office/drawing/2014/main" xmlns="" id="{29C54C50-3BEE-6CFB-2BCE-7954950162D5}"/>
              </a:ext>
            </a:extLst>
          </p:cNvPr>
          <p:cNvSpPr/>
          <p:nvPr/>
        </p:nvSpPr>
        <p:spPr>
          <a:xfrm>
            <a:off x="6274594" y="7002631"/>
            <a:ext cx="4533900" cy="2406310"/>
          </a:xfrm>
          <a:prstGeom prst="wedgeEllipseCallout">
            <a:avLst>
              <a:gd name="adj1" fmla="val -57940"/>
              <a:gd name="adj2" fmla="val 8470"/>
            </a:avLst>
          </a:prstGeom>
          <a:solidFill>
            <a:schemeClr val="accent6">
              <a:lumMod val="20000"/>
              <a:lumOff val="8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Mình kiếm ăn vào buổi tối </a:t>
            </a:r>
          </a:p>
        </p:txBody>
      </p:sp>
    </p:spTree>
    <p:extLst>
      <p:ext uri="{BB962C8B-B14F-4D97-AF65-F5344CB8AC3E}">
        <p14:creationId xmlns:p14="http://schemas.microsoft.com/office/powerpoint/2010/main" val="31836871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9920CAE-8074-6609-9EAA-977D753F3C19}"/>
              </a:ext>
            </a:extLst>
          </p:cNvPr>
          <p:cNvGrpSpPr/>
          <p:nvPr/>
        </p:nvGrpSpPr>
        <p:grpSpPr>
          <a:xfrm>
            <a:off x="571500" y="495300"/>
            <a:ext cx="19278600" cy="2358323"/>
            <a:chOff x="571500" y="495300"/>
            <a:chExt cx="19278600" cy="2358323"/>
          </a:xfrm>
        </p:grpSpPr>
        <p:sp>
          <p:nvSpPr>
            <p:cNvPr id="2" name="Rectangle: Rounded Corners 1">
              <a:extLst>
                <a:ext uri="{FF2B5EF4-FFF2-40B4-BE49-F238E27FC236}">
                  <a16:creationId xmlns:a16="http://schemas.microsoft.com/office/drawing/2014/main" xmlns="" id="{490B8422-892A-1E06-5332-BD886261F894}"/>
                </a:ext>
              </a:extLst>
            </p:cNvPr>
            <p:cNvSpPr/>
            <p:nvPr/>
          </p:nvSpPr>
          <p:spPr>
            <a:xfrm>
              <a:off x="571500" y="495300"/>
              <a:ext cx="17145000" cy="1905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23C9BBA9-F282-8A5E-0F67-BE56A25BD2A2}"/>
                </a:ext>
              </a:extLst>
            </p:cNvPr>
            <p:cNvSpPr/>
            <p:nvPr/>
          </p:nvSpPr>
          <p:spPr>
            <a:xfrm>
              <a:off x="723900" y="647700"/>
              <a:ext cx="17145000" cy="19050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E794802-B678-E18E-B4AE-F9C81598039A}"/>
                </a:ext>
              </a:extLst>
            </p:cNvPr>
            <p:cNvSpPr txBox="1"/>
            <p:nvPr/>
          </p:nvSpPr>
          <p:spPr>
            <a:xfrm>
              <a:off x="2971800" y="1028700"/>
              <a:ext cx="16878300" cy="1824923"/>
            </a:xfrm>
            <a:prstGeom prst="rect">
              <a:avLst/>
            </a:prstGeom>
            <a:noFill/>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2. </a:t>
              </a:r>
              <a:r>
                <a:rPr lang="en-US" sz="4000">
                  <a:latin typeface="Arial" panose="020B0604020202020204" pitchFamily="34" charset="0"/>
                  <a:cs typeface="Arial" panose="020B0604020202020204" pitchFamily="34" charset="0"/>
                </a:rPr>
                <a:t>Vì sao hai bạn muốn đổi cuộc sống cho nhau? </a:t>
              </a:r>
            </a:p>
            <a:p>
              <a:pPr algn="just">
                <a:lnSpc>
                  <a:spcPct val="150000"/>
                </a:lnSpc>
              </a:pPr>
              <a:endParaRPr lang="en-US" sz="4000">
                <a:latin typeface="Arial" panose="020B0604020202020204" pitchFamily="34" charset="0"/>
                <a:cs typeface="Arial" panose="020B0604020202020204" pitchFamily="34" charset="0"/>
              </a:endParaRPr>
            </a:p>
          </p:txBody>
        </p:sp>
      </p:grpSp>
      <p:sp>
        <p:nvSpPr>
          <p:cNvPr id="13" name="Freeform 3">
            <a:extLst>
              <a:ext uri="{FF2B5EF4-FFF2-40B4-BE49-F238E27FC236}">
                <a16:creationId xmlns:a16="http://schemas.microsoft.com/office/drawing/2014/main" xmlns="" id="{E3B84E9B-39DE-01F9-0D91-D30A5DDDCCA3}"/>
              </a:ext>
            </a:extLst>
          </p:cNvPr>
          <p:cNvSpPr/>
          <p:nvPr/>
        </p:nvSpPr>
        <p:spPr>
          <a:xfrm>
            <a:off x="152400" y="3695700"/>
            <a:ext cx="5334000" cy="6591300"/>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Speech Bubble: Rectangle with Corners Rounded 13">
            <a:extLst>
              <a:ext uri="{FF2B5EF4-FFF2-40B4-BE49-F238E27FC236}">
                <a16:creationId xmlns:a16="http://schemas.microsoft.com/office/drawing/2014/main" xmlns="" id="{BE595A86-DD5D-36AD-75F2-909BD215AABC}"/>
              </a:ext>
            </a:extLst>
          </p:cNvPr>
          <p:cNvSpPr/>
          <p:nvPr/>
        </p:nvSpPr>
        <p:spPr>
          <a:xfrm>
            <a:off x="6248400" y="2989964"/>
            <a:ext cx="11125200" cy="3200400"/>
          </a:xfrm>
          <a:prstGeom prst="wedgeRoundRectCallout">
            <a:avLst>
              <a:gd name="adj1" fmla="val -53791"/>
              <a:gd name="adj2" fmla="val 38657"/>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Vì các bạn cảm thấy môi trường sống của mình quá quen thuộc và có vẻ nhàm chán </a:t>
            </a:r>
            <a:endParaRPr lang="en-US" sz="4000">
              <a:solidFill>
                <a:schemeClr val="tx1"/>
              </a:solidFill>
            </a:endParaRPr>
          </a:p>
        </p:txBody>
      </p:sp>
      <p:sp>
        <p:nvSpPr>
          <p:cNvPr id="15" name="Speech Bubble: Rectangle with Corners Rounded 14">
            <a:extLst>
              <a:ext uri="{FF2B5EF4-FFF2-40B4-BE49-F238E27FC236}">
                <a16:creationId xmlns:a16="http://schemas.microsoft.com/office/drawing/2014/main" xmlns="" id="{063AF6E9-7186-B255-DDD6-7E48E9A8503A}"/>
              </a:ext>
            </a:extLst>
          </p:cNvPr>
          <p:cNvSpPr/>
          <p:nvPr/>
        </p:nvSpPr>
        <p:spPr>
          <a:xfrm>
            <a:off x="6248400" y="6591300"/>
            <a:ext cx="11125200" cy="3200400"/>
          </a:xfrm>
          <a:prstGeom prst="wedgeRoundRectCallout">
            <a:avLst>
              <a:gd name="adj1" fmla="val -53663"/>
              <a:gd name="adj2" fmla="val -37236"/>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Nên</a:t>
            </a:r>
            <a:r>
              <a:rPr lang="en-US" sz="4000">
                <a:solidFill>
                  <a:schemeClr val="tx1"/>
                </a:solidFill>
              </a:rPr>
              <a:t> </a:t>
            </a:r>
            <a:r>
              <a:rPr lang="vi-VN" sz="4000">
                <a:solidFill>
                  <a:schemeClr val="tx1"/>
                </a:solidFill>
              </a:rPr>
              <a:t>các bạn thấy thích thú với môi trường sống khác của mình</a:t>
            </a:r>
            <a:endParaRPr lang="en-US" sz="4000">
              <a:solidFill>
                <a:schemeClr val="tx1"/>
              </a:solidFill>
            </a:endParaRPr>
          </a:p>
        </p:txBody>
      </p:sp>
    </p:spTree>
    <p:extLst>
      <p:ext uri="{BB962C8B-B14F-4D97-AF65-F5344CB8AC3E}">
        <p14:creationId xmlns:p14="http://schemas.microsoft.com/office/powerpoint/2010/main" val="121014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9920CAE-8074-6609-9EAA-977D753F3C19}"/>
              </a:ext>
            </a:extLst>
          </p:cNvPr>
          <p:cNvGrpSpPr/>
          <p:nvPr/>
        </p:nvGrpSpPr>
        <p:grpSpPr>
          <a:xfrm>
            <a:off x="404812" y="419100"/>
            <a:ext cx="17478375" cy="3505200"/>
            <a:chOff x="571500" y="495300"/>
            <a:chExt cx="17478375" cy="2057400"/>
          </a:xfrm>
        </p:grpSpPr>
        <p:sp>
          <p:nvSpPr>
            <p:cNvPr id="2" name="Rectangle: Rounded Corners 1">
              <a:extLst>
                <a:ext uri="{FF2B5EF4-FFF2-40B4-BE49-F238E27FC236}">
                  <a16:creationId xmlns:a16="http://schemas.microsoft.com/office/drawing/2014/main" xmlns="" id="{490B8422-892A-1E06-5332-BD886261F894}"/>
                </a:ext>
              </a:extLst>
            </p:cNvPr>
            <p:cNvSpPr/>
            <p:nvPr/>
          </p:nvSpPr>
          <p:spPr>
            <a:xfrm>
              <a:off x="571500" y="495300"/>
              <a:ext cx="17145000" cy="1905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23C9BBA9-F282-8A5E-0F67-BE56A25BD2A2}"/>
                </a:ext>
              </a:extLst>
            </p:cNvPr>
            <p:cNvSpPr/>
            <p:nvPr/>
          </p:nvSpPr>
          <p:spPr>
            <a:xfrm>
              <a:off x="723900" y="647700"/>
              <a:ext cx="17145000" cy="19050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E794802-B678-E18E-B4AE-F9C81598039A}"/>
                </a:ext>
              </a:extLst>
            </p:cNvPr>
            <p:cNvSpPr txBox="1"/>
            <p:nvPr/>
          </p:nvSpPr>
          <p:spPr>
            <a:xfrm>
              <a:off x="828675" y="808383"/>
              <a:ext cx="17221200" cy="1613105"/>
            </a:xfrm>
            <a:prstGeom prst="rect">
              <a:avLst/>
            </a:prstGeom>
            <a:noFill/>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3. </a:t>
              </a:r>
              <a:r>
                <a:rPr lang="vi-VN" sz="4000">
                  <a:latin typeface="Arial" panose="020B0604020202020204" pitchFamily="34" charset="0"/>
                  <a:cs typeface="Arial" panose="020B0604020202020204" pitchFamily="34" charset="0"/>
                </a:rPr>
                <a:t>Hai bạn đã nhận ra điều gì khi thay đổi môi trường sống của mình?</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Về sự phù hợp của đặc điểm cơ thể với môi trường sống. </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Về hậu quả của việc thay đổi môi trường sống. </a:t>
              </a:r>
            </a:p>
          </p:txBody>
        </p:sp>
      </p:grpSp>
      <p:graphicFrame>
        <p:nvGraphicFramePr>
          <p:cNvPr id="4" name="Table 3">
            <a:extLst>
              <a:ext uri="{FF2B5EF4-FFF2-40B4-BE49-F238E27FC236}">
                <a16:creationId xmlns:a16="http://schemas.microsoft.com/office/drawing/2014/main" xmlns="" id="{4C265A8A-C48A-CC4A-B303-74E9DD045409}"/>
              </a:ext>
            </a:extLst>
          </p:cNvPr>
          <p:cNvGraphicFramePr>
            <a:graphicFrameLocks noGrp="1"/>
          </p:cNvGraphicFramePr>
          <p:nvPr>
            <p:extLst>
              <p:ext uri="{D42A27DB-BD31-4B8C-83A1-F6EECF244321}">
                <p14:modId xmlns:p14="http://schemas.microsoft.com/office/powerpoint/2010/main" val="3956766107"/>
              </p:ext>
            </p:extLst>
          </p:nvPr>
        </p:nvGraphicFramePr>
        <p:xfrm>
          <a:off x="392905" y="4305300"/>
          <a:ext cx="17168813" cy="5722240"/>
        </p:xfrm>
        <a:graphic>
          <a:graphicData uri="http://schemas.openxmlformats.org/drawingml/2006/table">
            <a:tbl>
              <a:tblPr firstRow="1" firstCol="1" bandRow="1"/>
              <a:tblGrid>
                <a:gridCol w="11323879">
                  <a:extLst>
                    <a:ext uri="{9D8B030D-6E8A-4147-A177-3AD203B41FA5}">
                      <a16:colId xmlns:a16="http://schemas.microsoft.com/office/drawing/2014/main" xmlns="" val="3937139703"/>
                    </a:ext>
                  </a:extLst>
                </a:gridCol>
                <a:gridCol w="5844934">
                  <a:extLst>
                    <a:ext uri="{9D8B030D-6E8A-4147-A177-3AD203B41FA5}">
                      <a16:colId xmlns:a16="http://schemas.microsoft.com/office/drawing/2014/main" xmlns="" val="1794559979"/>
                    </a:ext>
                  </a:extLst>
                </a:gridCol>
              </a:tblGrid>
              <a:tr h="0">
                <a:tc>
                  <a:txBody>
                    <a:bodyPr/>
                    <a:lstStyle/>
                    <a:p>
                      <a:pPr marL="0" marR="0" algn="just">
                        <a:lnSpc>
                          <a:spcPct val="150000"/>
                        </a:lnSpc>
                        <a:spcBef>
                          <a:spcPts val="100"/>
                        </a:spcBef>
                        <a:spcAft>
                          <a:spcPts val="100"/>
                        </a:spcAft>
                      </a:pPr>
                      <a:r>
                        <a:rPr lang="en-US" sz="3200" b="1" kern="100">
                          <a:effectLst/>
                          <a:latin typeface="Arial" panose="020B0604020202020204" pitchFamily="34" charset="0"/>
                          <a:ea typeface="DengXian Light" panose="02010600030101010101" pitchFamily="2" charset="-122"/>
                          <a:cs typeface="Arial" panose="020B0604020202020204" pitchFamily="34" charset="0"/>
                        </a:rPr>
                        <a:t>Về sự phù hợp của đặc điểm cơ thể với môi trường sống</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50000"/>
                        </a:lnSpc>
                        <a:spcBef>
                          <a:spcPts val="100"/>
                        </a:spcBef>
                        <a:spcAft>
                          <a:spcPts val="100"/>
                        </a:spcAft>
                      </a:pPr>
                      <a:r>
                        <a:rPr lang="en-US" sz="3200" b="1" kern="100">
                          <a:effectLst/>
                          <a:latin typeface="Arial" panose="020B0604020202020204" pitchFamily="34" charset="0"/>
                          <a:ea typeface="DengXian Light" panose="02010600030101010101" pitchFamily="2" charset="-122"/>
                          <a:cs typeface="Arial" panose="020B0604020202020204" pitchFamily="34" charset="0"/>
                        </a:rPr>
                        <a:t>Về hậu quả của việc thay đổi môi trường sống.</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767486693"/>
                  </a:ext>
                </a:extLst>
              </a:tr>
              <a:tr h="0">
                <a:tc>
                  <a:txBody>
                    <a:bodyPr/>
                    <a:lstStyle/>
                    <a:p>
                      <a:pPr marL="0" marR="0" algn="just">
                        <a:lnSpc>
                          <a:spcPct val="150000"/>
                        </a:lnSpc>
                        <a:spcBef>
                          <a:spcPts val="100"/>
                        </a:spcBef>
                        <a:spcAft>
                          <a:spcPts val="100"/>
                        </a:spcAft>
                      </a:pPr>
                      <a:r>
                        <a:rPr lang="en-US" sz="32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Các bạn nhận ra các đặc điểm cơ thể mình không phù hợp với cuộc sống của người khác, cụ thể. </a:t>
                      </a: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Wingdings" panose="05000000000000000000" pitchFamily="2" charset="2"/>
                        <a:buChar char="§"/>
                      </a:pPr>
                      <a:r>
                        <a:rPr lang="en-US" sz="32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Tay và chân thằn lằn xanh không bám dính như tắc kè nên không thể bò trên tường như tắc kè. </a:t>
                      </a: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 typeface="Wingdings" panose="05000000000000000000" pitchFamily="2" charset="2"/>
                        <a:buChar char="§"/>
                      </a:pPr>
                      <a:r>
                        <a:rPr lang="en-US" sz="3200"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Da của tắc kè không chịu được sức nóng ban ngày như thằn lằn xanh.</a:t>
                      </a:r>
                      <a:r>
                        <a:rPr lang="en-US" sz="32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 </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3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Các bạn không thể kiếm thức ăn nên rất đói.</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xmlns="" val="657218389"/>
                  </a:ext>
                </a:extLst>
              </a:tr>
            </a:tbl>
          </a:graphicData>
        </a:graphic>
      </p:graphicFrame>
    </p:spTree>
    <p:extLst>
      <p:ext uri="{BB962C8B-B14F-4D97-AF65-F5344CB8AC3E}">
        <p14:creationId xmlns:p14="http://schemas.microsoft.com/office/powerpoint/2010/main" val="254937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9920CAE-8074-6609-9EAA-977D753F3C19}"/>
              </a:ext>
            </a:extLst>
          </p:cNvPr>
          <p:cNvGrpSpPr/>
          <p:nvPr/>
        </p:nvGrpSpPr>
        <p:grpSpPr>
          <a:xfrm>
            <a:off x="404812" y="419100"/>
            <a:ext cx="17297400" cy="2286000"/>
            <a:chOff x="571500" y="495300"/>
            <a:chExt cx="17297400" cy="2057400"/>
          </a:xfrm>
        </p:grpSpPr>
        <p:sp>
          <p:nvSpPr>
            <p:cNvPr id="2" name="Rectangle: Rounded Corners 1">
              <a:extLst>
                <a:ext uri="{FF2B5EF4-FFF2-40B4-BE49-F238E27FC236}">
                  <a16:creationId xmlns:a16="http://schemas.microsoft.com/office/drawing/2014/main" xmlns="" id="{490B8422-892A-1E06-5332-BD886261F894}"/>
                </a:ext>
              </a:extLst>
            </p:cNvPr>
            <p:cNvSpPr/>
            <p:nvPr/>
          </p:nvSpPr>
          <p:spPr>
            <a:xfrm>
              <a:off x="571500" y="495300"/>
              <a:ext cx="17145000" cy="1905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23C9BBA9-F282-8A5E-0F67-BE56A25BD2A2}"/>
                </a:ext>
              </a:extLst>
            </p:cNvPr>
            <p:cNvSpPr/>
            <p:nvPr/>
          </p:nvSpPr>
          <p:spPr>
            <a:xfrm>
              <a:off x="723900" y="647700"/>
              <a:ext cx="17145000" cy="19050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E794802-B678-E18E-B4AE-F9C81598039A}"/>
                </a:ext>
              </a:extLst>
            </p:cNvPr>
            <p:cNvSpPr txBox="1"/>
            <p:nvPr/>
          </p:nvSpPr>
          <p:spPr>
            <a:xfrm>
              <a:off x="954881" y="778984"/>
              <a:ext cx="16711613" cy="1642431"/>
            </a:xfrm>
            <a:prstGeom prst="rect">
              <a:avLst/>
            </a:prstGeom>
            <a:noFill/>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4. </a:t>
              </a:r>
              <a:r>
                <a:rPr lang="vi-VN" sz="4000">
                  <a:latin typeface="Arial" panose="020B0604020202020204" pitchFamily="34" charset="0"/>
                  <a:cs typeface="Arial" panose="020B0604020202020204" pitchFamily="34" charset="0"/>
                </a:rPr>
                <a:t>Các bạn cảm thấy thế nào khi thay đổi môi trường sống trước đây của mình?</a:t>
              </a:r>
            </a:p>
          </p:txBody>
        </p:sp>
      </p:grpSp>
      <p:sp>
        <p:nvSpPr>
          <p:cNvPr id="7" name="Freeform 2">
            <a:extLst>
              <a:ext uri="{FF2B5EF4-FFF2-40B4-BE49-F238E27FC236}">
                <a16:creationId xmlns:a16="http://schemas.microsoft.com/office/drawing/2014/main" xmlns="" id="{6E7E1FD0-E057-2C33-C0BD-99B068C53975}"/>
              </a:ext>
            </a:extLst>
          </p:cNvPr>
          <p:cNvSpPr/>
          <p:nvPr/>
        </p:nvSpPr>
        <p:spPr>
          <a:xfrm>
            <a:off x="76200" y="4833938"/>
            <a:ext cx="6729412" cy="5453062"/>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xmlns="" id="{8EF72442-8698-207A-2F5F-6675134E22BC}"/>
              </a:ext>
            </a:extLst>
          </p:cNvPr>
          <p:cNvSpPr txBox="1"/>
          <p:nvPr/>
        </p:nvSpPr>
        <p:spPr>
          <a:xfrm>
            <a:off x="6805612" y="3924300"/>
            <a:ext cx="10744200" cy="4594912"/>
          </a:xfrm>
          <a:prstGeom prst="rect">
            <a:avLst/>
          </a:prstGeom>
          <a:noFill/>
        </p:spPr>
        <p:txBody>
          <a:bodyPr wrap="square" rtlCol="0">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a:t>
            </a:r>
          </a:p>
          <a:p>
            <a:pPr algn="just">
              <a:lnSpc>
                <a:spcPct val="150000"/>
              </a:lnSpc>
            </a:pPr>
            <a:r>
              <a:rPr lang="en-US" sz="4000">
                <a:latin typeface="Arial" panose="020B0604020202020204" pitchFamily="34" charset="0"/>
                <a:cs typeface="Arial" panose="020B0604020202020204" pitchFamily="34" charset="0"/>
              </a:rPr>
              <a:t>Cảm xúc của các bạn khi được quay lại với môi trường sống trước đây của mình:</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Thích thú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Vui vẻ </a:t>
            </a:r>
          </a:p>
        </p:txBody>
      </p:sp>
    </p:spTree>
    <p:extLst>
      <p:ext uri="{BB962C8B-B14F-4D97-AF65-F5344CB8AC3E}">
        <p14:creationId xmlns:p14="http://schemas.microsoft.com/office/powerpoint/2010/main" val="330665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9EC79B-F17D-8426-BA75-B03EB38E2921}"/>
              </a:ext>
            </a:extLst>
          </p:cNvPr>
          <p:cNvSpPr txBox="1"/>
          <p:nvPr/>
        </p:nvSpPr>
        <p:spPr>
          <a:xfrm>
            <a:off x="5638800" y="342900"/>
            <a:ext cx="7010400" cy="938719"/>
          </a:xfrm>
          <a:prstGeom prst="rect">
            <a:avLst/>
          </a:prstGeom>
          <a:noFill/>
        </p:spPr>
        <p:txBody>
          <a:bodyPr wrap="square" rtlCol="0">
            <a:spAutoFit/>
          </a:bodyPr>
          <a:lstStyle/>
          <a:p>
            <a:pPr algn="ctr"/>
            <a:r>
              <a:rPr lang="en-US" sz="5500" b="1">
                <a:solidFill>
                  <a:schemeClr val="accent2">
                    <a:lumMod val="75000"/>
                  </a:schemeClr>
                </a:solidFill>
                <a:latin typeface="Arial" panose="020B0604020202020204" pitchFamily="34" charset="0"/>
                <a:cs typeface="Arial" panose="020B0604020202020204" pitchFamily="34" charset="0"/>
              </a:rPr>
              <a:t>MỞ RỘNG </a:t>
            </a:r>
          </a:p>
        </p:txBody>
      </p:sp>
      <p:grpSp>
        <p:nvGrpSpPr>
          <p:cNvPr id="5" name="Group 4">
            <a:extLst>
              <a:ext uri="{FF2B5EF4-FFF2-40B4-BE49-F238E27FC236}">
                <a16:creationId xmlns:a16="http://schemas.microsoft.com/office/drawing/2014/main" xmlns="" id="{B468C0D5-B694-3809-5586-06AF8E298A26}"/>
              </a:ext>
            </a:extLst>
          </p:cNvPr>
          <p:cNvGrpSpPr/>
          <p:nvPr/>
        </p:nvGrpSpPr>
        <p:grpSpPr>
          <a:xfrm>
            <a:off x="742950" y="1586419"/>
            <a:ext cx="16973550" cy="2109281"/>
            <a:chOff x="742950" y="1586419"/>
            <a:chExt cx="16973550" cy="2109281"/>
          </a:xfrm>
        </p:grpSpPr>
        <p:sp>
          <p:nvSpPr>
            <p:cNvPr id="3" name="Rectangle 2">
              <a:extLst>
                <a:ext uri="{FF2B5EF4-FFF2-40B4-BE49-F238E27FC236}">
                  <a16:creationId xmlns:a16="http://schemas.microsoft.com/office/drawing/2014/main" xmlns="" id="{53B01249-C892-4A69-292D-5F20042F19A7}"/>
                </a:ext>
              </a:extLst>
            </p:cNvPr>
            <p:cNvSpPr/>
            <p:nvPr/>
          </p:nvSpPr>
          <p:spPr>
            <a:xfrm>
              <a:off x="742950" y="1586419"/>
              <a:ext cx="16802100" cy="19812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6EA9E130-2EB1-AA1E-EAE7-EB0E8212CC20}"/>
                </a:ext>
              </a:extLst>
            </p:cNvPr>
            <p:cNvSpPr/>
            <p:nvPr/>
          </p:nvSpPr>
          <p:spPr>
            <a:xfrm>
              <a:off x="914400" y="1714500"/>
              <a:ext cx="16802100" cy="1981200"/>
            </a:xfrm>
            <a:prstGeom prst="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Thằn lằn xanh và tắc kè đã thay đổi thái độ sau khi trải nghiệm một cuộc sống khác. </a:t>
              </a:r>
            </a:p>
          </p:txBody>
        </p:sp>
      </p:grpSp>
      <p:grpSp>
        <p:nvGrpSpPr>
          <p:cNvPr id="6" name="Group 5">
            <a:extLst>
              <a:ext uri="{FF2B5EF4-FFF2-40B4-BE49-F238E27FC236}">
                <a16:creationId xmlns:a16="http://schemas.microsoft.com/office/drawing/2014/main" xmlns="" id="{4FBC2FB0-F78F-D700-907C-769055CF08E9}"/>
              </a:ext>
            </a:extLst>
          </p:cNvPr>
          <p:cNvGrpSpPr/>
          <p:nvPr/>
        </p:nvGrpSpPr>
        <p:grpSpPr>
          <a:xfrm>
            <a:off x="738187" y="4229100"/>
            <a:ext cx="16973550" cy="2109281"/>
            <a:chOff x="742950" y="1586419"/>
            <a:chExt cx="16973550" cy="2109281"/>
          </a:xfrm>
        </p:grpSpPr>
        <p:sp>
          <p:nvSpPr>
            <p:cNvPr id="7" name="Rectangle 6">
              <a:extLst>
                <a:ext uri="{FF2B5EF4-FFF2-40B4-BE49-F238E27FC236}">
                  <a16:creationId xmlns:a16="http://schemas.microsoft.com/office/drawing/2014/main" xmlns="" id="{B769008D-D3FE-8897-9A28-C46D50764E39}"/>
                </a:ext>
              </a:extLst>
            </p:cNvPr>
            <p:cNvSpPr/>
            <p:nvPr/>
          </p:nvSpPr>
          <p:spPr>
            <a:xfrm>
              <a:off x="742950" y="1586419"/>
              <a:ext cx="16802100" cy="19812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24B7BE1-74BD-17B4-E60D-329D75A060DE}"/>
                </a:ext>
              </a:extLst>
            </p:cNvPr>
            <p:cNvSpPr/>
            <p:nvPr/>
          </p:nvSpPr>
          <p:spPr>
            <a:xfrm>
              <a:off x="914400" y="1714500"/>
              <a:ext cx="16802100" cy="1981200"/>
            </a:xfrm>
            <a:prstGeom prst="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Trước đó, các bạn đều cảm thấy cuộc sống của mình nhàm chán, buồn tẻ</a:t>
              </a:r>
              <a:r>
                <a:rPr lang="en-US" sz="4000">
                  <a:solidFill>
                    <a:schemeClr val="tx1"/>
                  </a:solidFill>
                  <a:latin typeface="Arial" panose="020B0604020202020204" pitchFamily="34" charset="0"/>
                  <a:cs typeface="Arial" panose="020B0604020202020204" pitchFamily="34" charset="0"/>
                </a:rPr>
                <a:t>, muốn tìm kiếm sự thay đổi. </a:t>
              </a:r>
            </a:p>
          </p:txBody>
        </p:sp>
      </p:grpSp>
      <p:grpSp>
        <p:nvGrpSpPr>
          <p:cNvPr id="9" name="Group 8">
            <a:extLst>
              <a:ext uri="{FF2B5EF4-FFF2-40B4-BE49-F238E27FC236}">
                <a16:creationId xmlns:a16="http://schemas.microsoft.com/office/drawing/2014/main" xmlns="" id="{6810084F-94BB-1A31-3CAD-F31FBFDD97C4}"/>
              </a:ext>
            </a:extLst>
          </p:cNvPr>
          <p:cNvGrpSpPr/>
          <p:nvPr/>
        </p:nvGrpSpPr>
        <p:grpSpPr>
          <a:xfrm>
            <a:off x="738187" y="6999862"/>
            <a:ext cx="16973550" cy="2109281"/>
            <a:chOff x="742950" y="1586419"/>
            <a:chExt cx="16973550" cy="2109281"/>
          </a:xfrm>
        </p:grpSpPr>
        <p:sp>
          <p:nvSpPr>
            <p:cNvPr id="10" name="Rectangle 9">
              <a:extLst>
                <a:ext uri="{FF2B5EF4-FFF2-40B4-BE49-F238E27FC236}">
                  <a16:creationId xmlns:a16="http://schemas.microsoft.com/office/drawing/2014/main" xmlns="" id="{0E1FFCEE-A8A5-DFAD-D6F9-CC91AC5FADDC}"/>
                </a:ext>
              </a:extLst>
            </p:cNvPr>
            <p:cNvSpPr/>
            <p:nvPr/>
          </p:nvSpPr>
          <p:spPr>
            <a:xfrm>
              <a:off x="742950" y="1586419"/>
              <a:ext cx="16802100" cy="19812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3D11E9A-A45A-9BA7-78BC-DA980E9C3831}"/>
                </a:ext>
              </a:extLst>
            </p:cNvPr>
            <p:cNvSpPr/>
            <p:nvPr/>
          </p:nvSpPr>
          <p:spPr>
            <a:xfrm>
              <a:off x="914400" y="1714500"/>
              <a:ext cx="16802100" cy="1981200"/>
            </a:xfrm>
            <a:prstGeom prst="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Sau cùng các bạn đã nhận ra chính cuộc sống các bạn cảm thấy nhàm chán đó mới là cuộc sống đích thực của mình và trở nên vui vẻ trở lại. </a:t>
              </a:r>
            </a:p>
          </p:txBody>
        </p:sp>
      </p:grpSp>
    </p:spTree>
    <p:extLst>
      <p:ext uri="{BB962C8B-B14F-4D97-AF65-F5344CB8AC3E}">
        <p14:creationId xmlns:p14="http://schemas.microsoft.com/office/powerpoint/2010/main" val="321401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7AC74E-C2C7-D02A-E857-DB4A3C39C339}"/>
              </a:ext>
            </a:extLst>
          </p:cNvPr>
          <p:cNvPicPr>
            <a:picLocks noChangeAspect="1"/>
          </p:cNvPicPr>
          <p:nvPr/>
        </p:nvPicPr>
        <p:blipFill rotWithShape="1">
          <a:blip r:embed="rId2"/>
          <a:srcRect l="20713" t="35555" b="8149"/>
          <a:stretch/>
        </p:blipFill>
        <p:spPr>
          <a:xfrm>
            <a:off x="-457200" y="-952500"/>
            <a:ext cx="18897600" cy="11536034"/>
          </a:xfrm>
          <a:prstGeom prst="rect">
            <a:avLst/>
          </a:prstGeom>
        </p:spPr>
      </p:pic>
      <p:sp>
        <p:nvSpPr>
          <p:cNvPr id="4" name="Rectangle 3">
            <a:extLst>
              <a:ext uri="{FF2B5EF4-FFF2-40B4-BE49-F238E27FC236}">
                <a16:creationId xmlns:a16="http://schemas.microsoft.com/office/drawing/2014/main" xmlns="" id="{5399A826-4033-01DB-98B9-0FF5D79C1955}"/>
              </a:ext>
            </a:extLst>
          </p:cNvPr>
          <p:cNvSpPr/>
          <p:nvPr/>
        </p:nvSpPr>
        <p:spPr>
          <a:xfrm>
            <a:off x="609600" y="-647700"/>
            <a:ext cx="17297400" cy="4953000"/>
          </a:xfrm>
          <a:prstGeom prst="rect">
            <a:avLst/>
          </a:prstGeom>
          <a:gradFill>
            <a:gsLst>
              <a:gs pos="0">
                <a:srgbClr val="BFE6FF">
                  <a:alpha val="89000"/>
                </a:srgbClr>
              </a:gs>
              <a:gs pos="100000">
                <a:schemeClr val="bg1">
                  <a:lumMod val="0"/>
                  <a:lumOff val="100000"/>
                </a:schemeClr>
              </a:gs>
            </a:gsLst>
            <a:lin ang="5400000" scaled="1"/>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DB6C34F5-68D6-C2C8-A1FA-8368D283D89E}"/>
              </a:ext>
            </a:extLst>
          </p:cNvPr>
          <p:cNvSpPr txBox="1"/>
          <p:nvPr/>
        </p:nvSpPr>
        <p:spPr>
          <a:xfrm>
            <a:off x="5791200" y="266700"/>
            <a:ext cx="67056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ÔN BÀI CŨ </a:t>
            </a:r>
          </a:p>
        </p:txBody>
      </p:sp>
      <p:sp>
        <p:nvSpPr>
          <p:cNvPr id="7" name="TextBox 6">
            <a:extLst>
              <a:ext uri="{FF2B5EF4-FFF2-40B4-BE49-F238E27FC236}">
                <a16:creationId xmlns:a16="http://schemas.microsoft.com/office/drawing/2014/main" xmlns="" id="{EBBD82E6-B09C-D68D-D117-7CEB498C5B85}"/>
              </a:ext>
            </a:extLst>
          </p:cNvPr>
          <p:cNvSpPr txBox="1"/>
          <p:nvPr/>
        </p:nvSpPr>
        <p:spPr>
          <a:xfrm>
            <a:off x="2019300" y="1359296"/>
            <a:ext cx="14478000"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Em hãy đọc lại và tóm tắt câu chuyện “Công chúa và người dẫn chuyện” </a:t>
            </a:r>
          </a:p>
        </p:txBody>
      </p:sp>
    </p:spTree>
    <p:extLst>
      <p:ext uri="{BB962C8B-B14F-4D97-AF65-F5344CB8AC3E}">
        <p14:creationId xmlns:p14="http://schemas.microsoft.com/office/powerpoint/2010/main" val="202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9920CAE-8074-6609-9EAA-977D753F3C19}"/>
              </a:ext>
            </a:extLst>
          </p:cNvPr>
          <p:cNvGrpSpPr/>
          <p:nvPr/>
        </p:nvGrpSpPr>
        <p:grpSpPr>
          <a:xfrm>
            <a:off x="404812" y="419100"/>
            <a:ext cx="17297400" cy="2286000"/>
            <a:chOff x="571500" y="495300"/>
            <a:chExt cx="17297400" cy="2057400"/>
          </a:xfrm>
        </p:grpSpPr>
        <p:sp>
          <p:nvSpPr>
            <p:cNvPr id="2" name="Rectangle: Rounded Corners 1">
              <a:extLst>
                <a:ext uri="{FF2B5EF4-FFF2-40B4-BE49-F238E27FC236}">
                  <a16:creationId xmlns:a16="http://schemas.microsoft.com/office/drawing/2014/main" xmlns="" id="{490B8422-892A-1E06-5332-BD886261F894}"/>
                </a:ext>
              </a:extLst>
            </p:cNvPr>
            <p:cNvSpPr/>
            <p:nvPr/>
          </p:nvSpPr>
          <p:spPr>
            <a:xfrm>
              <a:off x="571500" y="495300"/>
              <a:ext cx="17145000" cy="1905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23C9BBA9-F282-8A5E-0F67-BE56A25BD2A2}"/>
                </a:ext>
              </a:extLst>
            </p:cNvPr>
            <p:cNvSpPr/>
            <p:nvPr/>
          </p:nvSpPr>
          <p:spPr>
            <a:xfrm>
              <a:off x="723900" y="647700"/>
              <a:ext cx="17145000" cy="1905000"/>
            </a:xfrm>
            <a:prstGeom prst="roundRect">
              <a:avLst/>
            </a:prstGeom>
            <a:solidFill>
              <a:schemeClr val="bg1"/>
            </a:solidFill>
            <a:ln w="38100">
              <a:solidFill>
                <a:schemeClr val="accent4">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E794802-B678-E18E-B4AE-F9C81598039A}"/>
                </a:ext>
              </a:extLst>
            </p:cNvPr>
            <p:cNvSpPr txBox="1"/>
            <p:nvPr/>
          </p:nvSpPr>
          <p:spPr>
            <a:xfrm>
              <a:off x="954881" y="778984"/>
              <a:ext cx="16711613" cy="1642431"/>
            </a:xfrm>
            <a:prstGeom prst="rect">
              <a:avLst/>
            </a:prstGeom>
            <a:noFill/>
          </p:spPr>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5. </a:t>
              </a:r>
              <a:r>
                <a:rPr lang="vi-VN" sz="4000">
                  <a:latin typeface="Arial" panose="020B0604020202020204" pitchFamily="34" charset="0"/>
                  <a:cs typeface="Arial" panose="020B0604020202020204" pitchFamily="34" charset="0"/>
                </a:rPr>
                <a:t>Tìm đọc đoạn văn trong bài có nội dung tương ứng với mỗi ý dưới đây: </a:t>
              </a:r>
            </a:p>
          </p:txBody>
        </p:sp>
      </p:grpSp>
      <p:sp>
        <p:nvSpPr>
          <p:cNvPr id="4" name="Rectangle 3">
            <a:extLst>
              <a:ext uri="{FF2B5EF4-FFF2-40B4-BE49-F238E27FC236}">
                <a16:creationId xmlns:a16="http://schemas.microsoft.com/office/drawing/2014/main" xmlns="" id="{F2AA0BA8-1E91-80B7-C7D5-4F3E5A066CC3}"/>
              </a:ext>
            </a:extLst>
          </p:cNvPr>
          <p:cNvSpPr/>
          <p:nvPr/>
        </p:nvSpPr>
        <p:spPr>
          <a:xfrm>
            <a:off x="385762" y="3238500"/>
            <a:ext cx="8508207" cy="1905000"/>
          </a:xfrm>
          <a:custGeom>
            <a:avLst/>
            <a:gdLst>
              <a:gd name="connsiteX0" fmla="*/ 0 w 8508207"/>
              <a:gd name="connsiteY0" fmla="*/ 0 h 1905000"/>
              <a:gd name="connsiteX1" fmla="*/ 8508207 w 8508207"/>
              <a:gd name="connsiteY1" fmla="*/ 0 h 1905000"/>
              <a:gd name="connsiteX2" fmla="*/ 8508207 w 8508207"/>
              <a:gd name="connsiteY2" fmla="*/ 1905000 h 1905000"/>
              <a:gd name="connsiteX3" fmla="*/ 0 w 8508207"/>
              <a:gd name="connsiteY3" fmla="*/ 1905000 h 1905000"/>
              <a:gd name="connsiteX4" fmla="*/ 0 w 8508207"/>
              <a:gd name="connsiteY4" fmla="*/ 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207" h="1905000" fill="none" extrusionOk="0">
                <a:moveTo>
                  <a:pt x="0" y="0"/>
                </a:moveTo>
                <a:cubicBezTo>
                  <a:pt x="2041744" y="71732"/>
                  <a:pt x="4865557" y="30857"/>
                  <a:pt x="8508207" y="0"/>
                </a:cubicBezTo>
                <a:cubicBezTo>
                  <a:pt x="8376472" y="632735"/>
                  <a:pt x="8445382" y="1155057"/>
                  <a:pt x="8508207" y="1905000"/>
                </a:cubicBezTo>
                <a:cubicBezTo>
                  <a:pt x="7590586" y="1850984"/>
                  <a:pt x="3368694" y="2009771"/>
                  <a:pt x="0" y="1905000"/>
                </a:cubicBezTo>
                <a:cubicBezTo>
                  <a:pt x="60998" y="1060888"/>
                  <a:pt x="-44527" y="942953"/>
                  <a:pt x="0" y="0"/>
                </a:cubicBezTo>
                <a:close/>
              </a:path>
              <a:path w="8508207" h="1905000" stroke="0" extrusionOk="0">
                <a:moveTo>
                  <a:pt x="0" y="0"/>
                </a:moveTo>
                <a:cubicBezTo>
                  <a:pt x="1203437" y="148980"/>
                  <a:pt x="6165855" y="-144247"/>
                  <a:pt x="8508207" y="0"/>
                </a:cubicBezTo>
                <a:cubicBezTo>
                  <a:pt x="8517205" y="392898"/>
                  <a:pt x="8534499" y="996784"/>
                  <a:pt x="8508207" y="1905000"/>
                </a:cubicBezTo>
                <a:cubicBezTo>
                  <a:pt x="5715920" y="1976776"/>
                  <a:pt x="2135305" y="1909050"/>
                  <a:pt x="0" y="1905000"/>
                </a:cubicBezTo>
                <a:cubicBezTo>
                  <a:pt x="137402" y="1297116"/>
                  <a:pt x="31539" y="195197"/>
                  <a:pt x="0" y="0"/>
                </a:cubicBezTo>
                <a:close/>
              </a:path>
            </a:pathLst>
          </a:custGeom>
          <a:solidFill>
            <a:schemeClr val="accent5">
              <a:lumMod val="20000"/>
              <a:lumOff val="80000"/>
            </a:schemeClr>
          </a:solidFill>
          <a:ln>
            <a:solidFill>
              <a:schemeClr val="accent5">
                <a:lumMod val="60000"/>
                <a:lumOff val="40000"/>
              </a:schemeClr>
            </a:solidFill>
            <a:extLst>
              <a:ext uri="{C807C97D-BFC1-408E-A445-0C87EB9F89A2}">
                <ask:lineSketchStyleProps xmlns:ask="http://schemas.microsoft.com/office/drawing/2018/sketchyshapes" xmlns="" sd="386322838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a. Thằn lằn xanh và tắc kè vui vẻ trở lại cuộc sống của mình. </a:t>
            </a:r>
          </a:p>
        </p:txBody>
      </p:sp>
      <p:sp>
        <p:nvSpPr>
          <p:cNvPr id="9" name="Rectangle 8">
            <a:extLst>
              <a:ext uri="{FF2B5EF4-FFF2-40B4-BE49-F238E27FC236}">
                <a16:creationId xmlns:a16="http://schemas.microsoft.com/office/drawing/2014/main" xmlns="" id="{57BE6AA3-3CCD-3B9A-19A5-5AC643B83A8F}"/>
              </a:ext>
            </a:extLst>
          </p:cNvPr>
          <p:cNvSpPr/>
          <p:nvPr/>
        </p:nvSpPr>
        <p:spPr>
          <a:xfrm>
            <a:off x="385762" y="5506508"/>
            <a:ext cx="8508207" cy="1905000"/>
          </a:xfrm>
          <a:custGeom>
            <a:avLst/>
            <a:gdLst>
              <a:gd name="connsiteX0" fmla="*/ 0 w 8508207"/>
              <a:gd name="connsiteY0" fmla="*/ 0 h 1905000"/>
              <a:gd name="connsiteX1" fmla="*/ 8508207 w 8508207"/>
              <a:gd name="connsiteY1" fmla="*/ 0 h 1905000"/>
              <a:gd name="connsiteX2" fmla="*/ 8508207 w 8508207"/>
              <a:gd name="connsiteY2" fmla="*/ 1905000 h 1905000"/>
              <a:gd name="connsiteX3" fmla="*/ 0 w 8508207"/>
              <a:gd name="connsiteY3" fmla="*/ 1905000 h 1905000"/>
              <a:gd name="connsiteX4" fmla="*/ 0 w 8508207"/>
              <a:gd name="connsiteY4" fmla="*/ 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207" h="1905000" fill="none" extrusionOk="0">
                <a:moveTo>
                  <a:pt x="0" y="0"/>
                </a:moveTo>
                <a:cubicBezTo>
                  <a:pt x="2041744" y="71732"/>
                  <a:pt x="4865557" y="30857"/>
                  <a:pt x="8508207" y="0"/>
                </a:cubicBezTo>
                <a:cubicBezTo>
                  <a:pt x="8376472" y="632735"/>
                  <a:pt x="8445382" y="1155057"/>
                  <a:pt x="8508207" y="1905000"/>
                </a:cubicBezTo>
                <a:cubicBezTo>
                  <a:pt x="7590586" y="1850984"/>
                  <a:pt x="3368694" y="2009771"/>
                  <a:pt x="0" y="1905000"/>
                </a:cubicBezTo>
                <a:cubicBezTo>
                  <a:pt x="60998" y="1060888"/>
                  <a:pt x="-44527" y="942953"/>
                  <a:pt x="0" y="0"/>
                </a:cubicBezTo>
                <a:close/>
              </a:path>
              <a:path w="8508207" h="1905000" stroke="0" extrusionOk="0">
                <a:moveTo>
                  <a:pt x="0" y="0"/>
                </a:moveTo>
                <a:cubicBezTo>
                  <a:pt x="1203437" y="148980"/>
                  <a:pt x="6165855" y="-144247"/>
                  <a:pt x="8508207" y="0"/>
                </a:cubicBezTo>
                <a:cubicBezTo>
                  <a:pt x="8517205" y="392898"/>
                  <a:pt x="8534499" y="996784"/>
                  <a:pt x="8508207" y="1905000"/>
                </a:cubicBezTo>
                <a:cubicBezTo>
                  <a:pt x="5715920" y="1976776"/>
                  <a:pt x="2135305" y="1909050"/>
                  <a:pt x="0" y="1905000"/>
                </a:cubicBezTo>
                <a:cubicBezTo>
                  <a:pt x="137402" y="1297116"/>
                  <a:pt x="31539" y="195197"/>
                  <a:pt x="0" y="0"/>
                </a:cubicBezTo>
                <a:close/>
              </a:path>
            </a:pathLst>
          </a:custGeom>
          <a:solidFill>
            <a:schemeClr val="accent5">
              <a:lumMod val="20000"/>
              <a:lumOff val="80000"/>
            </a:schemeClr>
          </a:solidFill>
          <a:ln>
            <a:solidFill>
              <a:schemeClr val="accent5">
                <a:lumMod val="60000"/>
                <a:lumOff val="40000"/>
              </a:schemeClr>
            </a:solidFill>
            <a:extLst>
              <a:ext uri="{C807C97D-BFC1-408E-A445-0C87EB9F89A2}">
                <ask:lineSketchStyleProps xmlns:ask="http://schemas.microsoft.com/office/drawing/2018/sketchyshapes" xmlns="" sd="386322838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b. Thằn lằn xanh không thích nghi được với môi trường sống của tắc kè. </a:t>
            </a:r>
          </a:p>
        </p:txBody>
      </p:sp>
      <p:sp>
        <p:nvSpPr>
          <p:cNvPr id="10" name="Rectangle 9">
            <a:extLst>
              <a:ext uri="{FF2B5EF4-FFF2-40B4-BE49-F238E27FC236}">
                <a16:creationId xmlns:a16="http://schemas.microsoft.com/office/drawing/2014/main" xmlns="" id="{C5E5395E-AE65-059E-3DFB-8AE4BA5B1ABE}"/>
              </a:ext>
            </a:extLst>
          </p:cNvPr>
          <p:cNvSpPr/>
          <p:nvPr/>
        </p:nvSpPr>
        <p:spPr>
          <a:xfrm>
            <a:off x="404812" y="7793567"/>
            <a:ext cx="8508207" cy="1905000"/>
          </a:xfrm>
          <a:custGeom>
            <a:avLst/>
            <a:gdLst>
              <a:gd name="connsiteX0" fmla="*/ 0 w 8508207"/>
              <a:gd name="connsiteY0" fmla="*/ 0 h 1905000"/>
              <a:gd name="connsiteX1" fmla="*/ 8508207 w 8508207"/>
              <a:gd name="connsiteY1" fmla="*/ 0 h 1905000"/>
              <a:gd name="connsiteX2" fmla="*/ 8508207 w 8508207"/>
              <a:gd name="connsiteY2" fmla="*/ 1905000 h 1905000"/>
              <a:gd name="connsiteX3" fmla="*/ 0 w 8508207"/>
              <a:gd name="connsiteY3" fmla="*/ 1905000 h 1905000"/>
              <a:gd name="connsiteX4" fmla="*/ 0 w 8508207"/>
              <a:gd name="connsiteY4" fmla="*/ 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8207" h="1905000" fill="none" extrusionOk="0">
                <a:moveTo>
                  <a:pt x="0" y="0"/>
                </a:moveTo>
                <a:cubicBezTo>
                  <a:pt x="2041744" y="71732"/>
                  <a:pt x="4865557" y="30857"/>
                  <a:pt x="8508207" y="0"/>
                </a:cubicBezTo>
                <a:cubicBezTo>
                  <a:pt x="8376472" y="632735"/>
                  <a:pt x="8445382" y="1155057"/>
                  <a:pt x="8508207" y="1905000"/>
                </a:cubicBezTo>
                <a:cubicBezTo>
                  <a:pt x="7590586" y="1850984"/>
                  <a:pt x="3368694" y="2009771"/>
                  <a:pt x="0" y="1905000"/>
                </a:cubicBezTo>
                <a:cubicBezTo>
                  <a:pt x="60998" y="1060888"/>
                  <a:pt x="-44527" y="942953"/>
                  <a:pt x="0" y="0"/>
                </a:cubicBezTo>
                <a:close/>
              </a:path>
              <a:path w="8508207" h="1905000" stroke="0" extrusionOk="0">
                <a:moveTo>
                  <a:pt x="0" y="0"/>
                </a:moveTo>
                <a:cubicBezTo>
                  <a:pt x="1203437" y="148980"/>
                  <a:pt x="6165855" y="-144247"/>
                  <a:pt x="8508207" y="0"/>
                </a:cubicBezTo>
                <a:cubicBezTo>
                  <a:pt x="8517205" y="392898"/>
                  <a:pt x="8534499" y="996784"/>
                  <a:pt x="8508207" y="1905000"/>
                </a:cubicBezTo>
                <a:cubicBezTo>
                  <a:pt x="5715920" y="1976776"/>
                  <a:pt x="2135305" y="1909050"/>
                  <a:pt x="0" y="1905000"/>
                </a:cubicBezTo>
                <a:cubicBezTo>
                  <a:pt x="137402" y="1297116"/>
                  <a:pt x="31539" y="195197"/>
                  <a:pt x="0" y="0"/>
                </a:cubicBezTo>
                <a:close/>
              </a:path>
            </a:pathLst>
          </a:custGeom>
          <a:solidFill>
            <a:schemeClr val="accent5">
              <a:lumMod val="20000"/>
              <a:lumOff val="80000"/>
            </a:schemeClr>
          </a:solidFill>
          <a:ln>
            <a:solidFill>
              <a:schemeClr val="accent5">
                <a:lumMod val="60000"/>
                <a:lumOff val="40000"/>
              </a:schemeClr>
            </a:solidFill>
            <a:extLst>
              <a:ext uri="{C807C97D-BFC1-408E-A445-0C87EB9F89A2}">
                <ask:lineSketchStyleProps xmlns:ask="http://schemas.microsoft.com/office/drawing/2018/sketchyshapes" xmlns="" sd="386322838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 Tắc kè không chịu được khi sống trong cuộc sống của thằn lằn xanh. </a:t>
            </a:r>
          </a:p>
        </p:txBody>
      </p:sp>
      <p:cxnSp>
        <p:nvCxnSpPr>
          <p:cNvPr id="12" name="Straight Arrow Connector 11">
            <a:extLst>
              <a:ext uri="{FF2B5EF4-FFF2-40B4-BE49-F238E27FC236}">
                <a16:creationId xmlns:a16="http://schemas.microsoft.com/office/drawing/2014/main" xmlns="" id="{B5883895-D3B1-8DAD-9C7E-D0422426501D}"/>
              </a:ext>
            </a:extLst>
          </p:cNvPr>
          <p:cNvCxnSpPr>
            <a:cxnSpLocks/>
          </p:cNvCxnSpPr>
          <p:nvPr/>
        </p:nvCxnSpPr>
        <p:spPr>
          <a:xfrm>
            <a:off x="8977312" y="4042662"/>
            <a:ext cx="8382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6B394324-0C2F-4E4D-CD67-18F7D196EF57}"/>
              </a:ext>
            </a:extLst>
          </p:cNvPr>
          <p:cNvSpPr txBox="1"/>
          <p:nvPr/>
        </p:nvSpPr>
        <p:spPr>
          <a:xfrm>
            <a:off x="9996488" y="3004498"/>
            <a:ext cx="8177212" cy="1608325"/>
          </a:xfrm>
          <a:prstGeom prst="rect">
            <a:avLst/>
          </a:prstGeom>
          <a:noFill/>
        </p:spPr>
        <p:txBody>
          <a:bodyPr wrap="square">
            <a:spAutoFit/>
          </a:bodyPr>
          <a:lstStyle/>
          <a:p>
            <a:pPr>
              <a:lnSpc>
                <a:spcPct val="150000"/>
              </a:lnSpc>
            </a:pPr>
            <a:r>
              <a:rPr lang="en-US" sz="3500">
                <a:latin typeface="Arial" panose="020B0604020202020204" pitchFamily="34" charset="0"/>
                <a:cs typeface="Arial" panose="020B0604020202020204" pitchFamily="34" charset="0"/>
              </a:rPr>
              <a:t>“</a:t>
            </a:r>
            <a:r>
              <a:rPr lang="en-US" sz="3500" i="1">
                <a:latin typeface="Arial" panose="020B0604020202020204" pitchFamily="34" charset="0"/>
                <a:cs typeface="Arial" panose="020B0604020202020204" pitchFamily="34" charset="0"/>
              </a:rPr>
              <a:t>Thế là hai bạn quyết định đổi lại cuộc sống cho nhau</a:t>
            </a:r>
            <a:r>
              <a:rPr lang="en-US" sz="3500">
                <a:latin typeface="Arial" panose="020B0604020202020204" pitchFamily="34" charset="0"/>
                <a:cs typeface="Arial" panose="020B0604020202020204" pitchFamily="34" charset="0"/>
              </a:rPr>
              <a:t>.” đến “ </a:t>
            </a:r>
            <a:r>
              <a:rPr lang="en-US" sz="3500" i="1">
                <a:latin typeface="Arial" panose="020B0604020202020204" pitchFamily="34" charset="0"/>
                <a:cs typeface="Arial" panose="020B0604020202020204" pitchFamily="34" charset="0"/>
              </a:rPr>
              <a:t>về cuộc sống</a:t>
            </a:r>
            <a:r>
              <a:rPr lang="en-US" sz="3500">
                <a:latin typeface="Arial" panose="020B0604020202020204" pitchFamily="34" charset="0"/>
                <a:cs typeface="Arial" panose="020B0604020202020204" pitchFamily="34" charset="0"/>
              </a:rPr>
              <a:t>.” </a:t>
            </a:r>
          </a:p>
        </p:txBody>
      </p:sp>
      <p:cxnSp>
        <p:nvCxnSpPr>
          <p:cNvPr id="16" name="Straight Arrow Connector 15">
            <a:extLst>
              <a:ext uri="{FF2B5EF4-FFF2-40B4-BE49-F238E27FC236}">
                <a16:creationId xmlns:a16="http://schemas.microsoft.com/office/drawing/2014/main" xmlns="" id="{D30D3F0C-6DD8-E411-3828-399C01006C09}"/>
              </a:ext>
            </a:extLst>
          </p:cNvPr>
          <p:cNvCxnSpPr>
            <a:cxnSpLocks/>
          </p:cNvCxnSpPr>
          <p:nvPr/>
        </p:nvCxnSpPr>
        <p:spPr>
          <a:xfrm>
            <a:off x="8977312" y="6351619"/>
            <a:ext cx="8382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B72D3329-ADB7-7DB9-C648-B45A93F03479}"/>
              </a:ext>
            </a:extLst>
          </p:cNvPr>
          <p:cNvSpPr txBox="1"/>
          <p:nvPr/>
        </p:nvSpPr>
        <p:spPr>
          <a:xfrm>
            <a:off x="9996488" y="4995269"/>
            <a:ext cx="7948612" cy="2416239"/>
          </a:xfrm>
          <a:prstGeom prst="rect">
            <a:avLst/>
          </a:prstGeom>
          <a:noFill/>
        </p:spPr>
        <p:txBody>
          <a:bodyPr wrap="square">
            <a:spAutoFit/>
          </a:bodyPr>
          <a:lstStyle/>
          <a:p>
            <a:pPr algn="just">
              <a:lnSpc>
                <a:spcPct val="150000"/>
              </a:lnSpc>
            </a:pPr>
            <a:r>
              <a:rPr lang="vi-VN" sz="3500">
                <a:solidFill>
                  <a:srgbClr val="002060"/>
                </a:solidFill>
                <a:latin typeface="Arial" panose="020B0604020202020204" pitchFamily="34" charset="0"/>
                <a:cs typeface="Arial" panose="020B0604020202020204" pitchFamily="34" charset="0"/>
              </a:rPr>
              <a:t>“</a:t>
            </a:r>
            <a:r>
              <a:rPr lang="vi-VN" sz="3500" i="1">
                <a:solidFill>
                  <a:srgbClr val="002060"/>
                </a:solidFill>
                <a:latin typeface="Arial" panose="020B0604020202020204" pitchFamily="34" charset="0"/>
                <a:cs typeface="Arial" panose="020B0604020202020204" pitchFamily="34" charset="0"/>
              </a:rPr>
              <a:t>Thằn lằn xanh nhận ra tay và chân của mình không bám dính như tắc kè </a:t>
            </a:r>
            <a:r>
              <a:rPr lang="vi-VN" sz="3500">
                <a:solidFill>
                  <a:srgbClr val="002060"/>
                </a:solidFill>
                <a:latin typeface="Arial" panose="020B0604020202020204" pitchFamily="34" charset="0"/>
                <a:cs typeface="Arial" panose="020B0604020202020204" pitchFamily="34" charset="0"/>
              </a:rPr>
              <a:t>” đến “ </a:t>
            </a:r>
            <a:r>
              <a:rPr lang="vi-VN" sz="3500" i="1">
                <a:solidFill>
                  <a:srgbClr val="002060"/>
                </a:solidFill>
                <a:latin typeface="Arial" panose="020B0604020202020204" pitchFamily="34" charset="0"/>
                <a:cs typeface="Arial" panose="020B0604020202020204" pitchFamily="34" charset="0"/>
              </a:rPr>
              <a:t>quá rồi!</a:t>
            </a:r>
            <a:r>
              <a:rPr lang="vi-VN" sz="3500">
                <a:solidFill>
                  <a:srgbClr val="002060"/>
                </a:solidFill>
                <a:latin typeface="Arial" panose="020B0604020202020204" pitchFamily="34" charset="0"/>
                <a:cs typeface="Arial" panose="020B0604020202020204" pitchFamily="34" charset="0"/>
              </a:rPr>
              <a:t>” </a:t>
            </a:r>
            <a:endParaRPr lang="en-US" sz="3500">
              <a:solidFill>
                <a:srgbClr val="002060"/>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xmlns="" id="{210DB990-4E04-44B4-A78B-377B70566504}"/>
              </a:ext>
            </a:extLst>
          </p:cNvPr>
          <p:cNvCxnSpPr>
            <a:cxnSpLocks/>
          </p:cNvCxnSpPr>
          <p:nvPr/>
        </p:nvCxnSpPr>
        <p:spPr>
          <a:xfrm>
            <a:off x="8977312" y="9001686"/>
            <a:ext cx="8382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2B68793A-3991-50C6-8C05-B432EC5C7ABB}"/>
              </a:ext>
            </a:extLst>
          </p:cNvPr>
          <p:cNvSpPr txBox="1"/>
          <p:nvPr/>
        </p:nvSpPr>
        <p:spPr>
          <a:xfrm>
            <a:off x="9996488" y="7793567"/>
            <a:ext cx="7948612" cy="2416239"/>
          </a:xfrm>
          <a:prstGeom prst="rect">
            <a:avLst/>
          </a:prstGeom>
          <a:noFill/>
        </p:spPr>
        <p:txBody>
          <a:bodyPr wrap="square">
            <a:spAutoFit/>
          </a:bodyPr>
          <a:lstStyle/>
          <a:p>
            <a:pPr algn="just">
              <a:lnSpc>
                <a:spcPct val="150000"/>
              </a:lnSpc>
            </a:pPr>
            <a:r>
              <a:rPr lang="vi-VN" sz="3500">
                <a:solidFill>
                  <a:schemeClr val="accent2">
                    <a:lumMod val="75000"/>
                  </a:schemeClr>
                </a:solidFill>
                <a:latin typeface="Arial" panose="020B0604020202020204" pitchFamily="34" charset="0"/>
                <a:cs typeface="Arial" panose="020B0604020202020204" pitchFamily="34" charset="0"/>
              </a:rPr>
              <a:t>“</a:t>
            </a:r>
            <a:r>
              <a:rPr lang="vi-VN" sz="3500" i="1">
                <a:solidFill>
                  <a:schemeClr val="accent2">
                    <a:lumMod val="75000"/>
                  </a:schemeClr>
                </a:solidFill>
                <a:latin typeface="Arial" panose="020B0604020202020204" pitchFamily="34" charset="0"/>
                <a:cs typeface="Arial" panose="020B0604020202020204" pitchFamily="34" charset="0"/>
              </a:rPr>
              <a:t>Trong khi đó, tắc kè cũng cảm thấy mình không thể chịu được sức nóng của ban ngày.” </a:t>
            </a:r>
            <a:r>
              <a:rPr lang="vi-VN" sz="3500">
                <a:solidFill>
                  <a:schemeClr val="accent2">
                    <a:lumMod val="75000"/>
                  </a:schemeClr>
                </a:solidFill>
                <a:latin typeface="Arial" panose="020B0604020202020204" pitchFamily="34" charset="0"/>
                <a:cs typeface="Arial" panose="020B0604020202020204" pitchFamily="34" charset="0"/>
              </a:rPr>
              <a:t>đến “</a:t>
            </a:r>
            <a:r>
              <a:rPr lang="vi-VN" sz="3500" i="1">
                <a:solidFill>
                  <a:schemeClr val="accent2">
                    <a:lumMod val="75000"/>
                  </a:schemeClr>
                </a:solidFill>
                <a:latin typeface="Arial" panose="020B0604020202020204" pitchFamily="34" charset="0"/>
                <a:cs typeface="Arial" panose="020B0604020202020204" pitchFamily="34" charset="0"/>
              </a:rPr>
              <a:t>quá rồi!” </a:t>
            </a:r>
            <a:endParaRPr lang="en-US" sz="3500" i="1">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1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4"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4DFC205-8F1D-42F6-CB4A-C92C384E1F26}"/>
              </a:ext>
            </a:extLst>
          </p:cNvPr>
          <p:cNvSpPr txBox="1"/>
          <p:nvPr/>
        </p:nvSpPr>
        <p:spPr>
          <a:xfrm>
            <a:off x="4495800" y="419100"/>
            <a:ext cx="92964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Ý NGHĨA CỦA BÀI HỌC </a:t>
            </a:r>
          </a:p>
        </p:txBody>
      </p:sp>
      <p:sp>
        <p:nvSpPr>
          <p:cNvPr id="4" name="TextBox 3">
            <a:extLst>
              <a:ext uri="{FF2B5EF4-FFF2-40B4-BE49-F238E27FC236}">
                <a16:creationId xmlns:a16="http://schemas.microsoft.com/office/drawing/2014/main" xmlns="" id="{D5BAAE6E-171C-A0B9-7509-BF2461D33C85}"/>
              </a:ext>
            </a:extLst>
          </p:cNvPr>
          <p:cNvSpPr txBox="1"/>
          <p:nvPr/>
        </p:nvSpPr>
        <p:spPr>
          <a:xfrm>
            <a:off x="952500" y="1497117"/>
            <a:ext cx="16383000"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Mỗi loài vật có một tập tính riêng, một môi trường sống riêng phù hợp với các đặc điểm cơ thể (sinh học) của chúng.</a:t>
            </a:r>
            <a:endParaRPr lang="en-US" sz="4000"/>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Nếu muốn thay đổi môi trường sống, cần phải tính toán đến việc con vật có thích nghi được với môi trường sống hay không, nếu không sẽ phải chịu các tổn thất nặng nề. </a:t>
            </a:r>
          </a:p>
        </p:txBody>
      </p:sp>
      <p:grpSp>
        <p:nvGrpSpPr>
          <p:cNvPr id="6" name="Group 5">
            <a:extLst>
              <a:ext uri="{FF2B5EF4-FFF2-40B4-BE49-F238E27FC236}">
                <a16:creationId xmlns:a16="http://schemas.microsoft.com/office/drawing/2014/main" xmlns="" id="{47F0EA1D-668E-2690-0C1B-25F7F20280A8}"/>
              </a:ext>
            </a:extLst>
          </p:cNvPr>
          <p:cNvGrpSpPr/>
          <p:nvPr/>
        </p:nvGrpSpPr>
        <p:grpSpPr>
          <a:xfrm>
            <a:off x="762000" y="6049166"/>
            <a:ext cx="17145000" cy="3834806"/>
            <a:chOff x="762000" y="6033094"/>
            <a:chExt cx="17145000" cy="3834806"/>
          </a:xfrm>
        </p:grpSpPr>
        <p:sp>
          <p:nvSpPr>
            <p:cNvPr id="5" name="Rectangle: Rounded Corners 4">
              <a:extLst>
                <a:ext uri="{FF2B5EF4-FFF2-40B4-BE49-F238E27FC236}">
                  <a16:creationId xmlns:a16="http://schemas.microsoft.com/office/drawing/2014/main" xmlns="" id="{B85FC570-9BF5-4DB8-598C-8D8D52BCC502}"/>
                </a:ext>
              </a:extLst>
            </p:cNvPr>
            <p:cNvSpPr/>
            <p:nvPr/>
          </p:nvSpPr>
          <p:spPr>
            <a:xfrm>
              <a:off x="762000" y="6515100"/>
              <a:ext cx="16764000" cy="3352800"/>
            </a:xfrm>
            <a:prstGeom prst="roundRect">
              <a:avLst/>
            </a:prstGeom>
            <a:solidFill>
              <a:schemeClr val="accent6">
                <a:lumMod val="20000"/>
                <a:lumOff val="80000"/>
              </a:schemeClr>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Chúng ta cần phải biết điều gì phù hợp với bản thân và phải biết hài lòng với những gì bản thân có, chớ thích những thứ của người khác trong khi những thứ đó không phù hợp với mình. </a:t>
              </a:r>
            </a:p>
          </p:txBody>
        </p:sp>
        <p:pic>
          <p:nvPicPr>
            <p:cNvPr id="2050" name="Picture 2" descr="Pin ">
              <a:extLst>
                <a:ext uri="{FF2B5EF4-FFF2-40B4-BE49-F238E27FC236}">
                  <a16:creationId xmlns:a16="http://schemas.microsoft.com/office/drawing/2014/main" xmlns="" id="{BF333309-AE44-BE58-35FA-259FBC0DA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7405" y="6033094"/>
              <a:ext cx="889595" cy="889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826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185CE47-9B43-8C62-B1D9-BF53124E8A01}"/>
              </a:ext>
            </a:extLst>
          </p:cNvPr>
          <p:cNvGrpSpPr/>
          <p:nvPr/>
        </p:nvGrpSpPr>
        <p:grpSpPr>
          <a:xfrm>
            <a:off x="976125" y="647700"/>
            <a:ext cx="16335749" cy="1732590"/>
            <a:chOff x="1114051" y="815130"/>
            <a:chExt cx="16335749" cy="1732590"/>
          </a:xfrm>
        </p:grpSpPr>
        <p:sp>
          <p:nvSpPr>
            <p:cNvPr id="3" name="TextBox 14">
              <a:extLst>
                <a:ext uri="{FF2B5EF4-FFF2-40B4-BE49-F238E27FC236}">
                  <a16:creationId xmlns:a16="http://schemas.microsoft.com/office/drawing/2014/main" xmlns="" id="{9A045B38-1B6A-907D-9AAC-CB58196D0232}"/>
                </a:ext>
              </a:extLst>
            </p:cNvPr>
            <p:cNvSpPr txBox="1"/>
            <p:nvPr/>
          </p:nvSpPr>
          <p:spPr>
            <a:xfrm>
              <a:off x="2819400" y="815130"/>
              <a:ext cx="14630400" cy="1732590"/>
            </a:xfrm>
            <a:prstGeom prst="rect">
              <a:avLst/>
            </a:prstGeom>
          </p:spPr>
          <p:txBody>
            <a:bodyPr wrap="square" lIns="0" tIns="0" rIns="0" bIns="0" rtlCol="0" anchor="t">
              <a:spAutoFit/>
            </a:bodyPr>
            <a:lstStyle/>
            <a:p>
              <a:pPr marL="0" lvl="0" indent="0" algn="just">
                <a:lnSpc>
                  <a:spcPct val="150000"/>
                </a:lnSpc>
              </a:pPr>
              <a:r>
                <a:rPr lang="en-US" sz="4000" u="none">
                  <a:solidFill>
                    <a:srgbClr val="002060"/>
                  </a:solidFill>
                  <a:latin typeface="Arial" panose="020B0604020202020204" pitchFamily="34" charset="0"/>
                  <a:cs typeface="Arial" panose="020B0604020202020204" pitchFamily="34" charset="0"/>
                </a:rPr>
                <a:t>Hành động bắt và nuôi nhốt động vật hoang dã trong không gian chật, hẹp thì môi trường đó có phù hợp với các con vật không? </a:t>
              </a:r>
            </a:p>
          </p:txBody>
        </p:sp>
        <p:pic>
          <p:nvPicPr>
            <p:cNvPr id="4" name="Picture 3">
              <a:extLst>
                <a:ext uri="{FF2B5EF4-FFF2-40B4-BE49-F238E27FC236}">
                  <a16:creationId xmlns:a16="http://schemas.microsoft.com/office/drawing/2014/main" xmlns="" id="{BE7540BE-B3E2-5D58-C909-E4C4C5E354DF}"/>
                </a:ext>
              </a:extLst>
            </p:cNvPr>
            <p:cNvPicPr>
              <a:picLocks noChangeAspect="1"/>
            </p:cNvPicPr>
            <p:nvPr/>
          </p:nvPicPr>
          <p:blipFill>
            <a:blip r:embed="rId2"/>
            <a:stretch>
              <a:fillRect/>
            </a:stretch>
          </p:blipFill>
          <p:spPr>
            <a:xfrm>
              <a:off x="1114051" y="1188363"/>
              <a:ext cx="1219200" cy="1219200"/>
            </a:xfrm>
            <a:prstGeom prst="rect">
              <a:avLst/>
            </a:prstGeom>
          </p:spPr>
        </p:pic>
      </p:grpSp>
      <p:pic>
        <p:nvPicPr>
          <p:cNvPr id="6" name="Picture 5">
            <a:extLst>
              <a:ext uri="{FF2B5EF4-FFF2-40B4-BE49-F238E27FC236}">
                <a16:creationId xmlns:a16="http://schemas.microsoft.com/office/drawing/2014/main" xmlns="" id="{A721B4D8-212E-6AB2-C359-56522293C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653043"/>
            <a:ext cx="7620000" cy="4572000"/>
          </a:xfrm>
          <a:prstGeom prst="roundRect">
            <a:avLst/>
          </a:prstGeom>
        </p:spPr>
      </p:pic>
      <p:pic>
        <p:nvPicPr>
          <p:cNvPr id="8" name="Picture 7">
            <a:extLst>
              <a:ext uri="{FF2B5EF4-FFF2-40B4-BE49-F238E27FC236}">
                <a16:creationId xmlns:a16="http://schemas.microsoft.com/office/drawing/2014/main" xmlns="" id="{A927075E-9617-661A-1161-7565229EB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6674" y="4657805"/>
            <a:ext cx="6096000" cy="4575425"/>
          </a:xfrm>
          <a:prstGeom prst="roundRect">
            <a:avLst/>
          </a:prstGeom>
        </p:spPr>
      </p:pic>
      <p:sp>
        <p:nvSpPr>
          <p:cNvPr id="9" name="TextBox 8">
            <a:extLst>
              <a:ext uri="{FF2B5EF4-FFF2-40B4-BE49-F238E27FC236}">
                <a16:creationId xmlns:a16="http://schemas.microsoft.com/office/drawing/2014/main" xmlns="" id="{51E12428-6451-04C2-83D2-D36F487378B4}"/>
              </a:ext>
            </a:extLst>
          </p:cNvPr>
          <p:cNvSpPr txBox="1"/>
          <p:nvPr/>
        </p:nvSpPr>
        <p:spPr>
          <a:xfrm>
            <a:off x="557118" y="3086100"/>
            <a:ext cx="17173763" cy="861133"/>
          </a:xfrm>
          <a:prstGeom prst="rect">
            <a:avLst/>
          </a:prstGeom>
          <a:noFill/>
        </p:spPr>
        <p:txBody>
          <a:bodyPr wrap="square" rtlCol="0">
            <a:spAutoFit/>
          </a:bodyPr>
          <a:lstStyle/>
          <a:p>
            <a:pPr algn="ctr">
              <a:lnSpc>
                <a:spcPct val="150000"/>
              </a:lnSpc>
            </a:pPr>
            <a:r>
              <a:rPr lang="en-US" sz="3800" b="1">
                <a:solidFill>
                  <a:srgbClr val="C00000"/>
                </a:solidFill>
                <a:latin typeface="Arial" panose="020B0604020202020204" pitchFamily="34" charset="0"/>
                <a:cs typeface="Arial" panose="020B0604020202020204" pitchFamily="34" charset="0"/>
              </a:rPr>
              <a:t>TUYỆT ĐỐI KHÔNG ĐƯỢC BẮT NHỐT</a:t>
            </a:r>
          </a:p>
        </p:txBody>
      </p:sp>
      <p:pic>
        <p:nvPicPr>
          <p:cNvPr id="11" name="Graphic 10" descr="Close with solid fill">
            <a:extLst>
              <a:ext uri="{FF2B5EF4-FFF2-40B4-BE49-F238E27FC236}">
                <a16:creationId xmlns:a16="http://schemas.microsoft.com/office/drawing/2014/main" xmlns="" id="{F8EB2A87-AB88-FC4C-5759-457A6CB732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159721" y="4076700"/>
            <a:ext cx="5968558" cy="5968558"/>
          </a:xfrm>
          <a:prstGeom prst="rect">
            <a:avLst/>
          </a:prstGeom>
        </p:spPr>
      </p:pic>
    </p:spTree>
    <p:extLst>
      <p:ext uri="{BB962C8B-B14F-4D97-AF65-F5344CB8AC3E}">
        <p14:creationId xmlns:p14="http://schemas.microsoft.com/office/powerpoint/2010/main" val="3941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grpSp>
        <p:nvGrpSpPr>
          <p:cNvPr id="2" name="Group 2"/>
          <p:cNvGrpSpPr/>
          <p:nvPr/>
        </p:nvGrpSpPr>
        <p:grpSpPr>
          <a:xfrm>
            <a:off x="1975677" y="1987521"/>
            <a:ext cx="14336644" cy="6311958"/>
            <a:chOff x="0" y="0"/>
            <a:chExt cx="11711094" cy="5366602"/>
          </a:xfrm>
        </p:grpSpPr>
        <p:sp>
          <p:nvSpPr>
            <p:cNvPr id="3" name="Freeform 3"/>
            <p:cNvSpPr/>
            <p:nvPr/>
          </p:nvSpPr>
          <p:spPr>
            <a:xfrm>
              <a:off x="-1" y="0"/>
              <a:ext cx="11718753"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FFF"/>
            </a:solidFill>
          </p:spPr>
          <p:txBody>
            <a:bodyPr/>
            <a:lstStyle/>
            <a:p>
              <a:endParaRPr lang="en-US"/>
            </a:p>
          </p:txBody>
        </p:sp>
      </p:grpSp>
      <p:sp>
        <p:nvSpPr>
          <p:cNvPr id="16" name="Freeform 16"/>
          <p:cNvSpPr/>
          <p:nvPr/>
        </p:nvSpPr>
        <p:spPr>
          <a:xfrm>
            <a:off x="8284995" y="705966"/>
            <a:ext cx="1718009" cy="1739756"/>
          </a:xfrm>
          <a:custGeom>
            <a:avLst/>
            <a:gdLst/>
            <a:ahLst/>
            <a:cxnLst/>
            <a:rect l="l" t="t" r="r" b="b"/>
            <a:pathLst>
              <a:path w="1718009" h="1739756">
                <a:moveTo>
                  <a:pt x="0" y="0"/>
                </a:moveTo>
                <a:lnTo>
                  <a:pt x="1718010" y="0"/>
                </a:lnTo>
                <a:lnTo>
                  <a:pt x="1718010" y="1739756"/>
                </a:lnTo>
                <a:lnTo>
                  <a:pt x="0" y="1739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a:off x="-685800" y="8448266"/>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7">
            <a:extLst>
              <a:ext uri="{FF2B5EF4-FFF2-40B4-BE49-F238E27FC236}">
                <a16:creationId xmlns:a16="http://schemas.microsoft.com/office/drawing/2014/main" xmlns="" id="{F378CC6C-CC26-5109-0972-E8DFEBFBBEE6}"/>
              </a:ext>
            </a:extLst>
          </p:cNvPr>
          <p:cNvSpPr/>
          <p:nvPr/>
        </p:nvSpPr>
        <p:spPr>
          <a:xfrm>
            <a:off x="3810000" y="8448266"/>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17">
            <a:extLst>
              <a:ext uri="{FF2B5EF4-FFF2-40B4-BE49-F238E27FC236}">
                <a16:creationId xmlns:a16="http://schemas.microsoft.com/office/drawing/2014/main" xmlns="" id="{5A9D19C3-8DC6-E06C-BB81-CC4213DABD32}"/>
              </a:ext>
            </a:extLst>
          </p:cNvPr>
          <p:cNvSpPr/>
          <p:nvPr/>
        </p:nvSpPr>
        <p:spPr>
          <a:xfrm>
            <a:off x="8153400" y="8579711"/>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7">
            <a:extLst>
              <a:ext uri="{FF2B5EF4-FFF2-40B4-BE49-F238E27FC236}">
                <a16:creationId xmlns:a16="http://schemas.microsoft.com/office/drawing/2014/main" xmlns="" id="{D95FA3D2-E32D-E6D7-9004-DE6172BF2364}"/>
              </a:ext>
            </a:extLst>
          </p:cNvPr>
          <p:cNvSpPr/>
          <p:nvPr/>
        </p:nvSpPr>
        <p:spPr>
          <a:xfrm>
            <a:off x="12649200" y="8579711"/>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xmlns="" id="{F7666A95-E053-57E4-ADD8-A1C51ABC36B2}"/>
              </a:ext>
            </a:extLst>
          </p:cNvPr>
          <p:cNvSpPr txBox="1"/>
          <p:nvPr/>
        </p:nvSpPr>
        <p:spPr>
          <a:xfrm>
            <a:off x="5295899" y="3689608"/>
            <a:ext cx="7696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en-US" sz="6500" b="1">
                <a:latin typeface="Arial" panose="020B0604020202020204" pitchFamily="34" charset="0"/>
                <a:cs typeface="Arial" panose="020B0604020202020204" pitchFamily="34" charset="0"/>
              </a:rPr>
              <a:t>LUYỆN ĐỌC LẠI </a:t>
            </a:r>
          </a:p>
        </p:txBody>
      </p:sp>
    </p:spTree>
    <p:extLst>
      <p:ext uri="{BB962C8B-B14F-4D97-AF65-F5344CB8AC3E}">
        <p14:creationId xmlns:p14="http://schemas.microsoft.com/office/powerpoint/2010/main" val="2055571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909662C-C378-AC16-36DF-D85FEF9F410C}"/>
              </a:ext>
            </a:extLst>
          </p:cNvPr>
          <p:cNvSpPr txBox="1"/>
          <p:nvPr/>
        </p:nvSpPr>
        <p:spPr>
          <a:xfrm>
            <a:off x="4572000" y="495300"/>
            <a:ext cx="9144000" cy="938719"/>
          </a:xfrm>
          <a:prstGeom prst="rect">
            <a:avLst/>
          </a:prstGeom>
          <a:noFill/>
        </p:spPr>
        <p:txBody>
          <a:bodyPr wrap="square" rtlCol="0">
            <a:spAutoFit/>
          </a:bodyPr>
          <a:lstStyle/>
          <a:p>
            <a:pPr algn="ctr"/>
            <a:r>
              <a:rPr lang="en-US" sz="5500" b="1">
                <a:solidFill>
                  <a:schemeClr val="accent5">
                    <a:lumMod val="50000"/>
                  </a:schemeClr>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xmlns="" id="{27DD22F8-147D-9A68-FBC2-E563A0D62408}"/>
              </a:ext>
            </a:extLst>
          </p:cNvPr>
          <p:cNvSpPr/>
          <p:nvPr/>
        </p:nvSpPr>
        <p:spPr>
          <a:xfrm>
            <a:off x="0" y="3686175"/>
            <a:ext cx="7543800" cy="6605587"/>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xmlns="" id="{6583D798-0D67-74B6-E5F0-D1AF3188359B}"/>
              </a:ext>
            </a:extLst>
          </p:cNvPr>
          <p:cNvSpPr txBox="1"/>
          <p:nvPr/>
        </p:nvSpPr>
        <p:spPr>
          <a:xfrm>
            <a:off x="7543800" y="2705100"/>
            <a:ext cx="9829800" cy="644157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Cùng đọc luân phiên các đoạn văn trong bài đọc.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Chú ý đọc diễn cảm toàn bài, một số từ ngữ dễ phát âm sai, những từ khó đọc.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Nhận xét cách đọc của bạn, chỉ ra những lỗi cần khắc phục trong phần đọc của bạn. </a:t>
            </a:r>
          </a:p>
        </p:txBody>
      </p:sp>
    </p:spTree>
    <p:extLst>
      <p:ext uri="{BB962C8B-B14F-4D97-AF65-F5344CB8AC3E}">
        <p14:creationId xmlns:p14="http://schemas.microsoft.com/office/powerpoint/2010/main" val="60777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grpSp>
        <p:nvGrpSpPr>
          <p:cNvPr id="8" name="Group 8"/>
          <p:cNvGrpSpPr/>
          <p:nvPr/>
        </p:nvGrpSpPr>
        <p:grpSpPr>
          <a:xfrm>
            <a:off x="2487708" y="800100"/>
            <a:ext cx="13106400" cy="7708429"/>
            <a:chOff x="0" y="0"/>
            <a:chExt cx="6559890" cy="5455375"/>
          </a:xfrm>
        </p:grpSpPr>
        <p:sp>
          <p:nvSpPr>
            <p:cNvPr id="9" name="Freeform 9"/>
            <p:cNvSpPr/>
            <p:nvPr/>
          </p:nvSpPr>
          <p:spPr>
            <a:xfrm>
              <a:off x="-1" y="0"/>
              <a:ext cx="6567549" cy="5455376"/>
            </a:xfrm>
            <a:custGeom>
              <a:avLst/>
              <a:gdLst/>
              <a:ahLst/>
              <a:cxnLst/>
              <a:rect l="l" t="t" r="r" b="b"/>
              <a:pathLst>
                <a:path w="6567549" h="5455376">
                  <a:moveTo>
                    <a:pt x="6061110" y="5438457"/>
                  </a:moveTo>
                  <a:cubicBezTo>
                    <a:pt x="6061110" y="5438457"/>
                    <a:pt x="5824114" y="5428487"/>
                    <a:pt x="5461975" y="5441931"/>
                  </a:cubicBezTo>
                  <a:cubicBezTo>
                    <a:pt x="5099837" y="5455376"/>
                    <a:pt x="490924" y="5455376"/>
                    <a:pt x="490924" y="5455376"/>
                  </a:cubicBezTo>
                  <a:cubicBezTo>
                    <a:pt x="245502" y="5455376"/>
                    <a:pt x="32509" y="5358107"/>
                    <a:pt x="31032" y="5197994"/>
                  </a:cubicBezTo>
                  <a:cubicBezTo>
                    <a:pt x="31032" y="5197994"/>
                    <a:pt x="0" y="345704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014561" y="0"/>
                    <a:pt x="6014561" y="0"/>
                  </a:cubicBezTo>
                  <a:cubicBezTo>
                    <a:pt x="6326462" y="0"/>
                    <a:pt x="6559891" y="101069"/>
                    <a:pt x="6552033" y="303616"/>
                  </a:cubicBezTo>
                  <a:cubicBezTo>
                    <a:pt x="6552033" y="303616"/>
                    <a:pt x="6550038" y="3203497"/>
                    <a:pt x="6558794" y="4498406"/>
                  </a:cubicBezTo>
                  <a:cubicBezTo>
                    <a:pt x="6567549" y="4791708"/>
                    <a:pt x="6521001" y="5124779"/>
                    <a:pt x="6521001" y="5124779"/>
                  </a:cubicBezTo>
                  <a:cubicBezTo>
                    <a:pt x="6518036" y="5304804"/>
                    <a:pt x="6306532" y="5438457"/>
                    <a:pt x="6061110" y="5438457"/>
                  </a:cubicBezTo>
                  <a:close/>
                </a:path>
              </a:pathLst>
            </a:custGeom>
            <a:solidFill>
              <a:srgbClr val="FFFFFF"/>
            </a:solidFill>
          </p:spPr>
          <p:txBody>
            <a:bodyPr/>
            <a:lstStyle/>
            <a:p>
              <a:endParaRPr lang="en-US"/>
            </a:p>
          </p:txBody>
        </p:sp>
      </p:grpSp>
      <p:sp>
        <p:nvSpPr>
          <p:cNvPr id="2" name="Freeform 2"/>
          <p:cNvSpPr/>
          <p:nvPr/>
        </p:nvSpPr>
        <p:spPr>
          <a:xfrm flipH="1">
            <a:off x="14394952" y="378022"/>
            <a:ext cx="6048000" cy="3870720"/>
          </a:xfrm>
          <a:custGeom>
            <a:avLst/>
            <a:gdLst/>
            <a:ahLst/>
            <a:cxnLst/>
            <a:rect l="l" t="t" r="r" b="b"/>
            <a:pathLst>
              <a:path w="6048000" h="3870720">
                <a:moveTo>
                  <a:pt x="6048000" y="0"/>
                </a:moveTo>
                <a:lnTo>
                  <a:pt x="0" y="0"/>
                </a:lnTo>
                <a:lnTo>
                  <a:pt x="0" y="3870720"/>
                </a:lnTo>
                <a:lnTo>
                  <a:pt x="6048000" y="3870720"/>
                </a:lnTo>
                <a:lnTo>
                  <a:pt x="604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167734" y="4586295"/>
            <a:ext cx="3124657" cy="6534454"/>
          </a:xfrm>
          <a:custGeom>
            <a:avLst/>
            <a:gdLst/>
            <a:ahLst/>
            <a:cxnLst/>
            <a:rect l="l" t="t" r="r" b="b"/>
            <a:pathLst>
              <a:path w="4919056" h="10287000">
                <a:moveTo>
                  <a:pt x="0" y="0"/>
                </a:moveTo>
                <a:lnTo>
                  <a:pt x="4919057" y="0"/>
                </a:lnTo>
                <a:lnTo>
                  <a:pt x="4919057" y="10287000"/>
                </a:lnTo>
                <a:lnTo>
                  <a:pt x="0" y="10287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2361136" y="-563366"/>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0" y="4341191"/>
            <a:ext cx="3124657" cy="6534454"/>
          </a:xfrm>
          <a:custGeom>
            <a:avLst/>
            <a:gdLst/>
            <a:ahLst/>
            <a:cxnLst/>
            <a:rect l="l" t="t" r="r" b="b"/>
            <a:pathLst>
              <a:path w="4919056" h="10287000">
                <a:moveTo>
                  <a:pt x="0" y="0"/>
                </a:moveTo>
                <a:lnTo>
                  <a:pt x="4919057" y="0"/>
                </a:lnTo>
                <a:lnTo>
                  <a:pt x="4919057" y="10287000"/>
                </a:lnTo>
                <a:lnTo>
                  <a:pt x="0" y="10287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flipH="1">
            <a:off x="0" y="7904657"/>
            <a:ext cx="5486400" cy="2777490"/>
          </a:xfrm>
          <a:custGeom>
            <a:avLst/>
            <a:gdLst/>
            <a:ahLst/>
            <a:cxnLst/>
            <a:rect l="l" t="t" r="r" b="b"/>
            <a:pathLst>
              <a:path w="5486400" h="2777490">
                <a:moveTo>
                  <a:pt x="5486400" y="0"/>
                </a:moveTo>
                <a:lnTo>
                  <a:pt x="0" y="0"/>
                </a:lnTo>
                <a:lnTo>
                  <a:pt x="0" y="2777490"/>
                </a:lnTo>
                <a:lnTo>
                  <a:pt x="5486400" y="2777490"/>
                </a:lnTo>
                <a:lnTo>
                  <a:pt x="548640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flipH="1">
            <a:off x="14208057" y="8346036"/>
            <a:ext cx="5486400" cy="2777490"/>
          </a:xfrm>
          <a:custGeom>
            <a:avLst/>
            <a:gdLst/>
            <a:ahLst/>
            <a:cxnLst/>
            <a:rect l="l" t="t" r="r" b="b"/>
            <a:pathLst>
              <a:path w="5486400" h="2777490">
                <a:moveTo>
                  <a:pt x="5486400" y="0"/>
                </a:moveTo>
                <a:lnTo>
                  <a:pt x="0" y="0"/>
                </a:lnTo>
                <a:lnTo>
                  <a:pt x="0" y="2777490"/>
                </a:lnTo>
                <a:lnTo>
                  <a:pt x="5486400" y="2777490"/>
                </a:lnTo>
                <a:lnTo>
                  <a:pt x="548640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TextBox 14"/>
          <p:cNvSpPr txBox="1"/>
          <p:nvPr/>
        </p:nvSpPr>
        <p:spPr>
          <a:xfrm>
            <a:off x="4601271" y="1672759"/>
            <a:ext cx="8704457" cy="884858"/>
          </a:xfrm>
          <a:prstGeom prst="rect">
            <a:avLst/>
          </a:prstGeom>
        </p:spPr>
        <p:txBody>
          <a:bodyPr lIns="0" tIns="0" rIns="0" bIns="0" rtlCol="0" anchor="t">
            <a:spAutoFit/>
          </a:bodyPr>
          <a:lstStyle/>
          <a:p>
            <a:pPr marL="0" lvl="0" indent="0" algn="ctr">
              <a:lnSpc>
                <a:spcPts val="6880"/>
              </a:lnSpc>
            </a:pPr>
            <a:r>
              <a:rPr lang="en-US" sz="6000" b="1" u="none">
                <a:solidFill>
                  <a:srgbClr val="724E39"/>
                </a:solidFill>
                <a:latin typeface="Arial" panose="020B0604020202020204" pitchFamily="34" charset="0"/>
                <a:cs typeface="Arial" panose="020B0604020202020204" pitchFamily="34" charset="0"/>
              </a:rPr>
              <a:t>HƯỚNG DẪN VỀ NHÀ </a:t>
            </a:r>
          </a:p>
        </p:txBody>
      </p:sp>
      <p:sp>
        <p:nvSpPr>
          <p:cNvPr id="16" name="TextBox 15">
            <a:extLst>
              <a:ext uri="{FF2B5EF4-FFF2-40B4-BE49-F238E27FC236}">
                <a16:creationId xmlns:a16="http://schemas.microsoft.com/office/drawing/2014/main" xmlns="" id="{CEC6C60D-FAB9-F4CC-CF98-520C5F92582A}"/>
              </a:ext>
            </a:extLst>
          </p:cNvPr>
          <p:cNvSpPr txBox="1"/>
          <p:nvPr/>
        </p:nvSpPr>
        <p:spPr>
          <a:xfrm>
            <a:off x="2971800" y="3116247"/>
            <a:ext cx="11963400"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Luyện đọc lại bài đọc, hiểu được ý nghĩa của bài.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Kể lại cho người thân nghe về bài học mà em được biết thông qua bài.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Chuẩn bị ch tiết học mới, </a:t>
            </a:r>
            <a:r>
              <a:rPr lang="en-US" sz="4000" b="1" i="1">
                <a:latin typeface="Arial" panose="020B0604020202020204" pitchFamily="34" charset="0"/>
                <a:cs typeface="Arial" panose="020B0604020202020204" pitchFamily="34" charset="0"/>
              </a:rPr>
              <a:t>Tiết 2. Luyện từ và câu – Luyện tập về danh từ. </a:t>
            </a:r>
          </a:p>
        </p:txBody>
      </p:sp>
    </p:spTree>
    <p:extLst>
      <p:ext uri="{BB962C8B-B14F-4D97-AF65-F5344CB8AC3E}">
        <p14:creationId xmlns:p14="http://schemas.microsoft.com/office/powerpoint/2010/main" val="362632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sp>
        <p:nvSpPr>
          <p:cNvPr id="2" name="Freeform 2"/>
          <p:cNvSpPr/>
          <p:nvPr/>
        </p:nvSpPr>
        <p:spPr>
          <a:xfrm>
            <a:off x="11299515" y="8206115"/>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042715" y="237108"/>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4799772" y="1028700"/>
            <a:ext cx="4919056" cy="10287000"/>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3250045" y="5673594"/>
            <a:ext cx="4009255" cy="6336466"/>
          </a:xfrm>
          <a:custGeom>
            <a:avLst/>
            <a:gdLst/>
            <a:ahLst/>
            <a:cxnLst/>
            <a:rect l="l" t="t" r="r" b="b"/>
            <a:pathLst>
              <a:path w="4009255" h="6336466">
                <a:moveTo>
                  <a:pt x="0" y="0"/>
                </a:moveTo>
                <a:lnTo>
                  <a:pt x="4009255" y="0"/>
                </a:lnTo>
                <a:lnTo>
                  <a:pt x="4009255" y="6336466"/>
                </a:lnTo>
                <a:lnTo>
                  <a:pt x="0" y="6336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024000" y="-1263456"/>
            <a:ext cx="6048000" cy="387072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p:cNvSpPr txBox="1"/>
          <p:nvPr/>
        </p:nvSpPr>
        <p:spPr>
          <a:xfrm>
            <a:off x="609600" y="3164274"/>
            <a:ext cx="14000241" cy="3465179"/>
          </a:xfrm>
          <a:prstGeom prst="rect">
            <a:avLst/>
          </a:prstGeom>
        </p:spPr>
        <p:txBody>
          <a:bodyPr wrap="square" lIns="0" tIns="0" rIns="0" bIns="0" rtlCol="0" anchor="t">
            <a:spAutoFit/>
          </a:bodyPr>
          <a:lstStyle/>
          <a:p>
            <a:pPr algn="ctr">
              <a:lnSpc>
                <a:spcPct val="150000"/>
              </a:lnSpc>
            </a:pPr>
            <a:r>
              <a:rPr lang="en-US" sz="8000" b="1">
                <a:solidFill>
                  <a:srgbClr val="724E39"/>
                </a:solidFill>
                <a:latin typeface="Arial" panose="020B0604020202020204" pitchFamily="34" charset="0"/>
                <a:cs typeface="Arial" panose="020B0604020202020204" pitchFamily="34" charset="0"/>
              </a:rPr>
              <a:t>BÀI HỌC ĐẾN ĐÂY LÀ HẾT!</a:t>
            </a:r>
          </a:p>
          <a:p>
            <a:pPr algn="ctr">
              <a:lnSpc>
                <a:spcPct val="150000"/>
              </a:lnSpc>
            </a:pPr>
            <a:r>
              <a:rPr lang="en-US" sz="8000" b="1">
                <a:solidFill>
                  <a:srgbClr val="724E39"/>
                </a:solidFill>
                <a:latin typeface="Arial" panose="020B0604020202020204" pitchFamily="34" charset="0"/>
                <a:cs typeface="Arial" panose="020B0604020202020204" pitchFamily="34" charset="0"/>
              </a:rPr>
              <a:t>CẢM ƠN CÁC EM!</a:t>
            </a:r>
          </a:p>
        </p:txBody>
      </p:sp>
      <p:sp>
        <p:nvSpPr>
          <p:cNvPr id="17" name="Freeform 2">
            <a:extLst>
              <a:ext uri="{FF2B5EF4-FFF2-40B4-BE49-F238E27FC236}">
                <a16:creationId xmlns:a16="http://schemas.microsoft.com/office/drawing/2014/main" xmlns="" id="{8FC366FA-CAA8-F2C7-8C36-3423CBC718A5}"/>
              </a:ext>
            </a:extLst>
          </p:cNvPr>
          <p:cNvSpPr/>
          <p:nvPr/>
        </p:nvSpPr>
        <p:spPr>
          <a:xfrm>
            <a:off x="-2804170" y="8117604"/>
            <a:ext cx="4578295" cy="2317762"/>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xmlns="" id="{C0B2676F-25CC-F0C7-DCA0-131E770C83E7}"/>
              </a:ext>
            </a:extLst>
          </p:cNvPr>
          <p:cNvSpPr/>
          <p:nvPr/>
        </p:nvSpPr>
        <p:spPr>
          <a:xfrm>
            <a:off x="940593" y="6949108"/>
            <a:ext cx="1667065" cy="3486258"/>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33012712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ED4F1D3-D96A-2B76-AF8D-F24DEE3B483D}"/>
              </a:ext>
            </a:extLst>
          </p:cNvPr>
          <p:cNvSpPr txBox="1"/>
          <p:nvPr/>
        </p:nvSpPr>
        <p:spPr>
          <a:xfrm>
            <a:off x="5715000" y="419100"/>
            <a:ext cx="68580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KHỞI ĐỘNG </a:t>
            </a:r>
          </a:p>
        </p:txBody>
      </p:sp>
      <p:sp>
        <p:nvSpPr>
          <p:cNvPr id="3" name="TextBox 2">
            <a:extLst>
              <a:ext uri="{FF2B5EF4-FFF2-40B4-BE49-F238E27FC236}">
                <a16:creationId xmlns:a16="http://schemas.microsoft.com/office/drawing/2014/main" xmlns="" id="{4E96A89E-719E-F09F-1BBF-62E42037CB60}"/>
              </a:ext>
            </a:extLst>
          </p:cNvPr>
          <p:cNvSpPr txBox="1"/>
          <p:nvPr/>
        </p:nvSpPr>
        <p:spPr>
          <a:xfrm>
            <a:off x="1447800" y="1790700"/>
            <a:ext cx="15392400" cy="707886"/>
          </a:xfrm>
          <a:prstGeom prst="rect">
            <a:avLst/>
          </a:prstGeom>
          <a:noFill/>
        </p:spPr>
        <p:txBody>
          <a:bodyPr wrap="square" rtlCol="0">
            <a:spAutoFit/>
          </a:bodyPr>
          <a:lstStyle/>
          <a:p>
            <a:r>
              <a:rPr lang="en-US" sz="4000">
                <a:solidFill>
                  <a:srgbClr val="C00000"/>
                </a:solidFill>
                <a:latin typeface="Arial" panose="020B0604020202020204" pitchFamily="34" charset="0"/>
                <a:cs typeface="Arial" panose="020B0604020202020204" pitchFamily="34" charset="0"/>
              </a:rPr>
              <a:t>Em hãy nói về môi trường sống của một số loài động vật sau đây: </a:t>
            </a:r>
          </a:p>
        </p:txBody>
      </p:sp>
      <p:pic>
        <p:nvPicPr>
          <p:cNvPr id="4" name="Picture 3">
            <a:extLst>
              <a:ext uri="{FF2B5EF4-FFF2-40B4-BE49-F238E27FC236}">
                <a16:creationId xmlns:a16="http://schemas.microsoft.com/office/drawing/2014/main" xmlns="" id="{B008D2AC-C8AF-CC8A-B59C-0113363EF757}"/>
              </a:ext>
            </a:extLst>
          </p:cNvPr>
          <p:cNvPicPr>
            <a:picLocks noChangeAspect="1"/>
          </p:cNvPicPr>
          <p:nvPr/>
        </p:nvPicPr>
        <p:blipFill>
          <a:blip r:embed="rId2"/>
          <a:stretch>
            <a:fillRect/>
          </a:stretch>
        </p:blipFill>
        <p:spPr>
          <a:xfrm>
            <a:off x="228600" y="3079984"/>
            <a:ext cx="5664422" cy="339865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a:extLst>
              <a:ext uri="{FF2B5EF4-FFF2-40B4-BE49-F238E27FC236}">
                <a16:creationId xmlns:a16="http://schemas.microsoft.com/office/drawing/2014/main" xmlns="" id="{A448D8CD-D504-85A2-B949-475DDD3748D6}"/>
              </a:ext>
            </a:extLst>
          </p:cNvPr>
          <p:cNvPicPr>
            <a:picLocks noChangeAspect="1"/>
          </p:cNvPicPr>
          <p:nvPr/>
        </p:nvPicPr>
        <p:blipFill rotWithShape="1">
          <a:blip r:embed="rId3"/>
          <a:srcRect r="6954"/>
          <a:stretch/>
        </p:blipFill>
        <p:spPr>
          <a:xfrm>
            <a:off x="6519862" y="3063456"/>
            <a:ext cx="5248275" cy="339865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xmlns="" id="{DB6BFD84-2868-1918-CBA4-EB5286C5609A}"/>
              </a:ext>
            </a:extLst>
          </p:cNvPr>
          <p:cNvPicPr>
            <a:picLocks noChangeAspect="1"/>
          </p:cNvPicPr>
          <p:nvPr/>
        </p:nvPicPr>
        <p:blipFill>
          <a:blip r:embed="rId4"/>
          <a:stretch>
            <a:fillRect/>
          </a:stretch>
        </p:blipFill>
        <p:spPr>
          <a:xfrm>
            <a:off x="12394977" y="3118084"/>
            <a:ext cx="5664423" cy="339865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Arrow: Down 6">
            <a:extLst>
              <a:ext uri="{FF2B5EF4-FFF2-40B4-BE49-F238E27FC236}">
                <a16:creationId xmlns:a16="http://schemas.microsoft.com/office/drawing/2014/main" xmlns="" id="{1EDA735F-97F9-CDC7-9646-75A9B6989F0D}"/>
              </a:ext>
            </a:extLst>
          </p:cNvPr>
          <p:cNvSpPr/>
          <p:nvPr/>
        </p:nvSpPr>
        <p:spPr>
          <a:xfrm>
            <a:off x="2590800" y="6755235"/>
            <a:ext cx="68580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xmlns="" id="{33978514-44FA-70E0-639A-0213623C8244}"/>
              </a:ext>
            </a:extLst>
          </p:cNvPr>
          <p:cNvSpPr/>
          <p:nvPr/>
        </p:nvSpPr>
        <p:spPr>
          <a:xfrm>
            <a:off x="8801099" y="6755235"/>
            <a:ext cx="68580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xmlns="" id="{6DCBE9BA-2449-F492-ADD0-5F5F2BBCFFA8}"/>
              </a:ext>
            </a:extLst>
          </p:cNvPr>
          <p:cNvSpPr/>
          <p:nvPr/>
        </p:nvSpPr>
        <p:spPr>
          <a:xfrm>
            <a:off x="14943246" y="6755235"/>
            <a:ext cx="68580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B6787271-187B-5ED8-A21D-5A897AB76775}"/>
              </a:ext>
            </a:extLst>
          </p:cNvPr>
          <p:cNvSpPr/>
          <p:nvPr/>
        </p:nvSpPr>
        <p:spPr>
          <a:xfrm>
            <a:off x="800100" y="8191500"/>
            <a:ext cx="4267200" cy="9906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Sa mạc </a:t>
            </a:r>
          </a:p>
        </p:txBody>
      </p:sp>
      <p:sp>
        <p:nvSpPr>
          <p:cNvPr id="12" name="Rectangle 11">
            <a:extLst>
              <a:ext uri="{FF2B5EF4-FFF2-40B4-BE49-F238E27FC236}">
                <a16:creationId xmlns:a16="http://schemas.microsoft.com/office/drawing/2014/main" xmlns="" id="{C97581B5-2589-16E0-0758-1896EAA20DDC}"/>
              </a:ext>
            </a:extLst>
          </p:cNvPr>
          <p:cNvSpPr/>
          <p:nvPr/>
        </p:nvSpPr>
        <p:spPr>
          <a:xfrm>
            <a:off x="7010399" y="8191500"/>
            <a:ext cx="4267200" cy="9906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Vùng băng giá</a:t>
            </a:r>
          </a:p>
        </p:txBody>
      </p:sp>
      <p:sp>
        <p:nvSpPr>
          <p:cNvPr id="13" name="Rectangle 12">
            <a:extLst>
              <a:ext uri="{FF2B5EF4-FFF2-40B4-BE49-F238E27FC236}">
                <a16:creationId xmlns:a16="http://schemas.microsoft.com/office/drawing/2014/main" xmlns="" id="{F6AB5472-BBBE-AA21-948D-D4E7D0BBFAE5}"/>
              </a:ext>
            </a:extLst>
          </p:cNvPr>
          <p:cNvSpPr/>
          <p:nvPr/>
        </p:nvSpPr>
        <p:spPr>
          <a:xfrm>
            <a:off x="13152546" y="8191500"/>
            <a:ext cx="4267200" cy="9906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Trong rừng</a:t>
            </a:r>
          </a:p>
        </p:txBody>
      </p:sp>
    </p:spTree>
    <p:extLst>
      <p:ext uri="{BB962C8B-B14F-4D97-AF65-F5344CB8AC3E}">
        <p14:creationId xmlns:p14="http://schemas.microsoft.com/office/powerpoint/2010/main" val="10577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9"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sp>
        <p:nvSpPr>
          <p:cNvPr id="2" name="Freeform 2"/>
          <p:cNvSpPr/>
          <p:nvPr/>
        </p:nvSpPr>
        <p:spPr>
          <a:xfrm flipH="1">
            <a:off x="14798899" y="302242"/>
            <a:ext cx="5486400" cy="2991442"/>
          </a:xfrm>
          <a:custGeom>
            <a:avLst/>
            <a:gdLst/>
            <a:ahLst/>
            <a:cxnLst/>
            <a:rect l="l" t="t" r="r" b="b"/>
            <a:pathLst>
              <a:path w="6048000" h="3870720">
                <a:moveTo>
                  <a:pt x="6048000" y="0"/>
                </a:moveTo>
                <a:lnTo>
                  <a:pt x="0" y="0"/>
                </a:lnTo>
                <a:lnTo>
                  <a:pt x="0" y="3870720"/>
                </a:lnTo>
                <a:lnTo>
                  <a:pt x="6048000" y="3870720"/>
                </a:lnTo>
                <a:lnTo>
                  <a:pt x="604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826600" y="674031"/>
            <a:ext cx="4919056" cy="10287000"/>
          </a:xfrm>
          <a:custGeom>
            <a:avLst/>
            <a:gdLst/>
            <a:ahLst/>
            <a:cxnLst/>
            <a:rect l="l" t="t" r="r" b="b"/>
            <a:pathLst>
              <a:path w="4919056" h="10287000">
                <a:moveTo>
                  <a:pt x="0" y="0"/>
                </a:moveTo>
                <a:lnTo>
                  <a:pt x="4919057" y="0"/>
                </a:lnTo>
                <a:lnTo>
                  <a:pt x="4919057" y="10287000"/>
                </a:lnTo>
                <a:lnTo>
                  <a:pt x="0" y="10287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905000" y="8117908"/>
            <a:ext cx="4191000" cy="2682240"/>
          </a:xfrm>
          <a:custGeom>
            <a:avLst/>
            <a:gdLst/>
            <a:ahLst/>
            <a:cxnLst/>
            <a:rect l="l" t="t" r="r" b="b"/>
            <a:pathLst>
              <a:path w="6048000" h="3870720">
                <a:moveTo>
                  <a:pt x="0" y="0"/>
                </a:moveTo>
                <a:lnTo>
                  <a:pt x="6048000" y="0"/>
                </a:lnTo>
                <a:lnTo>
                  <a:pt x="6048000" y="3870720"/>
                </a:lnTo>
                <a:lnTo>
                  <a:pt x="0" y="38707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flipH="1">
            <a:off x="14013106" y="8345550"/>
            <a:ext cx="5486400" cy="2777490"/>
          </a:xfrm>
          <a:custGeom>
            <a:avLst/>
            <a:gdLst/>
            <a:ahLst/>
            <a:cxnLst/>
            <a:rect l="l" t="t" r="r" b="b"/>
            <a:pathLst>
              <a:path w="5486400" h="2777490">
                <a:moveTo>
                  <a:pt x="5486400" y="0"/>
                </a:moveTo>
                <a:lnTo>
                  <a:pt x="0" y="0"/>
                </a:lnTo>
                <a:lnTo>
                  <a:pt x="0" y="2777490"/>
                </a:lnTo>
                <a:lnTo>
                  <a:pt x="5486400" y="2777490"/>
                </a:lnTo>
                <a:lnTo>
                  <a:pt x="548640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8" name="Group 8"/>
          <p:cNvGrpSpPr/>
          <p:nvPr/>
        </p:nvGrpSpPr>
        <p:grpSpPr>
          <a:xfrm>
            <a:off x="838200" y="674031"/>
            <a:ext cx="13792200" cy="8938938"/>
            <a:chOff x="0" y="0"/>
            <a:chExt cx="6559890" cy="5455375"/>
          </a:xfrm>
        </p:grpSpPr>
        <p:sp>
          <p:nvSpPr>
            <p:cNvPr id="9" name="Freeform 9"/>
            <p:cNvSpPr/>
            <p:nvPr/>
          </p:nvSpPr>
          <p:spPr>
            <a:xfrm>
              <a:off x="-1" y="0"/>
              <a:ext cx="6567549" cy="5455376"/>
            </a:xfrm>
            <a:custGeom>
              <a:avLst/>
              <a:gdLst/>
              <a:ahLst/>
              <a:cxnLst/>
              <a:rect l="l" t="t" r="r" b="b"/>
              <a:pathLst>
                <a:path w="6567549" h="5455376">
                  <a:moveTo>
                    <a:pt x="6061110" y="5438457"/>
                  </a:moveTo>
                  <a:cubicBezTo>
                    <a:pt x="6061110" y="5438457"/>
                    <a:pt x="5824114" y="5428487"/>
                    <a:pt x="5461975" y="5441931"/>
                  </a:cubicBezTo>
                  <a:cubicBezTo>
                    <a:pt x="5099837" y="5455376"/>
                    <a:pt x="490924" y="5455376"/>
                    <a:pt x="490924" y="5455376"/>
                  </a:cubicBezTo>
                  <a:cubicBezTo>
                    <a:pt x="245502" y="5455376"/>
                    <a:pt x="32509" y="5358107"/>
                    <a:pt x="31032" y="5197994"/>
                  </a:cubicBezTo>
                  <a:cubicBezTo>
                    <a:pt x="31032" y="5197994"/>
                    <a:pt x="0" y="345704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014561" y="0"/>
                    <a:pt x="6014561" y="0"/>
                  </a:cubicBezTo>
                  <a:cubicBezTo>
                    <a:pt x="6326462" y="0"/>
                    <a:pt x="6559891" y="101069"/>
                    <a:pt x="6552033" y="303616"/>
                  </a:cubicBezTo>
                  <a:cubicBezTo>
                    <a:pt x="6552033" y="303616"/>
                    <a:pt x="6550038" y="3203497"/>
                    <a:pt x="6558794" y="4498406"/>
                  </a:cubicBezTo>
                  <a:cubicBezTo>
                    <a:pt x="6567549" y="4791708"/>
                    <a:pt x="6521001" y="5124779"/>
                    <a:pt x="6521001" y="5124779"/>
                  </a:cubicBezTo>
                  <a:cubicBezTo>
                    <a:pt x="6518036" y="5304804"/>
                    <a:pt x="6306532" y="5438457"/>
                    <a:pt x="6061110" y="5438457"/>
                  </a:cubicBezTo>
                  <a:close/>
                </a:path>
              </a:pathLst>
            </a:custGeom>
            <a:solidFill>
              <a:srgbClr val="FFFFFF"/>
            </a:solidFill>
          </p:spPr>
          <p:txBody>
            <a:bodyPr/>
            <a:lstStyle/>
            <a:p>
              <a:endParaRPr lang="en-US"/>
            </a:p>
          </p:txBody>
        </p:sp>
      </p:grpSp>
      <p:sp>
        <p:nvSpPr>
          <p:cNvPr id="10" name="Freeform 10"/>
          <p:cNvSpPr/>
          <p:nvPr/>
        </p:nvSpPr>
        <p:spPr>
          <a:xfrm>
            <a:off x="13348354" y="5457791"/>
            <a:ext cx="3407952" cy="6085629"/>
          </a:xfrm>
          <a:custGeom>
            <a:avLst/>
            <a:gdLst/>
            <a:ahLst/>
            <a:cxnLst/>
            <a:rect l="l" t="t" r="r" b="b"/>
            <a:pathLst>
              <a:path w="3407952" h="6085629">
                <a:moveTo>
                  <a:pt x="0" y="0"/>
                </a:moveTo>
                <a:lnTo>
                  <a:pt x="3407952" y="0"/>
                </a:lnTo>
                <a:lnTo>
                  <a:pt x="3407952" y="6085630"/>
                </a:lnTo>
                <a:lnTo>
                  <a:pt x="0" y="60856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xmlns="" id="{4E335F1B-4FA8-1037-0F10-0D71108BB692}"/>
              </a:ext>
            </a:extLst>
          </p:cNvPr>
          <p:cNvGrpSpPr/>
          <p:nvPr/>
        </p:nvGrpSpPr>
        <p:grpSpPr>
          <a:xfrm>
            <a:off x="1114051" y="815130"/>
            <a:ext cx="13198699" cy="1747273"/>
            <a:chOff x="1114051" y="815130"/>
            <a:chExt cx="13198699" cy="1747273"/>
          </a:xfrm>
        </p:grpSpPr>
        <p:sp>
          <p:nvSpPr>
            <p:cNvPr id="14" name="TextBox 14"/>
            <p:cNvSpPr txBox="1"/>
            <p:nvPr/>
          </p:nvSpPr>
          <p:spPr>
            <a:xfrm>
              <a:off x="2819400" y="815130"/>
              <a:ext cx="11493350" cy="1747273"/>
            </a:xfrm>
            <a:prstGeom prst="rect">
              <a:avLst/>
            </a:prstGeom>
          </p:spPr>
          <p:txBody>
            <a:bodyPr wrap="square" lIns="0" tIns="0" rIns="0" bIns="0" rtlCol="0" anchor="t">
              <a:spAutoFit/>
            </a:bodyPr>
            <a:lstStyle/>
            <a:p>
              <a:pPr marL="0" lvl="0" indent="0" algn="just">
                <a:lnSpc>
                  <a:spcPct val="150000"/>
                </a:lnSpc>
              </a:pPr>
              <a:r>
                <a:rPr lang="vi-VN" sz="4000" u="none">
                  <a:solidFill>
                    <a:srgbClr val="002060"/>
                  </a:solidFill>
                </a:rPr>
                <a:t>Chuyện gì sẽ xảy ra nếu chúng ta đổi môi trường sống của lạc đà và chim cánh cụt cho nhau? </a:t>
              </a:r>
              <a:endParaRPr lang="en-US" sz="4000" u="none">
                <a:solidFill>
                  <a:srgbClr val="002060"/>
                </a:solidFill>
              </a:endParaRPr>
            </a:p>
          </p:txBody>
        </p:sp>
        <p:pic>
          <p:nvPicPr>
            <p:cNvPr id="16" name="Picture 15">
              <a:extLst>
                <a:ext uri="{FF2B5EF4-FFF2-40B4-BE49-F238E27FC236}">
                  <a16:creationId xmlns:a16="http://schemas.microsoft.com/office/drawing/2014/main" xmlns="" id="{E7725097-7A74-9A9C-BC9A-708BFD05DD64}"/>
                </a:ext>
              </a:extLst>
            </p:cNvPr>
            <p:cNvPicPr>
              <a:picLocks noChangeAspect="1"/>
            </p:cNvPicPr>
            <p:nvPr/>
          </p:nvPicPr>
          <p:blipFill>
            <a:blip r:embed="rId10"/>
            <a:stretch>
              <a:fillRect/>
            </a:stretch>
          </p:blipFill>
          <p:spPr>
            <a:xfrm>
              <a:off x="1114051" y="1188363"/>
              <a:ext cx="1219200" cy="1219200"/>
            </a:xfrm>
            <a:prstGeom prst="rect">
              <a:avLst/>
            </a:prstGeom>
          </p:spPr>
        </p:pic>
      </p:grpSp>
      <p:pic>
        <p:nvPicPr>
          <p:cNvPr id="18" name="Picture 17">
            <a:extLst>
              <a:ext uri="{FF2B5EF4-FFF2-40B4-BE49-F238E27FC236}">
                <a16:creationId xmlns:a16="http://schemas.microsoft.com/office/drawing/2014/main" xmlns="" id="{838529E3-F857-716C-DAA5-89BB852F09E7}"/>
              </a:ext>
            </a:extLst>
          </p:cNvPr>
          <p:cNvPicPr>
            <a:picLocks noChangeAspect="1"/>
          </p:cNvPicPr>
          <p:nvPr/>
        </p:nvPicPr>
        <p:blipFill>
          <a:blip r:embed="rId11"/>
          <a:stretch>
            <a:fillRect/>
          </a:stretch>
        </p:blipFill>
        <p:spPr>
          <a:xfrm>
            <a:off x="1343057" y="3092186"/>
            <a:ext cx="5348172" cy="320890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8">
            <a:extLst>
              <a:ext uri="{FF2B5EF4-FFF2-40B4-BE49-F238E27FC236}">
                <a16:creationId xmlns:a16="http://schemas.microsoft.com/office/drawing/2014/main" xmlns="" id="{29BB3B94-B2F5-3914-C19B-2361F42DBBE4}"/>
              </a:ext>
            </a:extLst>
          </p:cNvPr>
          <p:cNvPicPr>
            <a:picLocks noChangeAspect="1"/>
          </p:cNvPicPr>
          <p:nvPr/>
        </p:nvPicPr>
        <p:blipFill rotWithShape="1">
          <a:blip r:embed="rId12"/>
          <a:srcRect r="6954"/>
          <a:stretch/>
        </p:blipFill>
        <p:spPr>
          <a:xfrm>
            <a:off x="8871341" y="3092185"/>
            <a:ext cx="4955259" cy="320890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Arrow: Right 19">
            <a:extLst>
              <a:ext uri="{FF2B5EF4-FFF2-40B4-BE49-F238E27FC236}">
                <a16:creationId xmlns:a16="http://schemas.microsoft.com/office/drawing/2014/main" xmlns="" id="{A980EDE6-9E4D-D646-F274-6359357B6FB8}"/>
              </a:ext>
            </a:extLst>
          </p:cNvPr>
          <p:cNvSpPr/>
          <p:nvPr/>
        </p:nvSpPr>
        <p:spPr>
          <a:xfrm>
            <a:off x="7196088" y="4080651"/>
            <a:ext cx="1219200" cy="381000"/>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xmlns="" id="{3044EFA1-AC9E-6865-0A05-1553FAAF3D17}"/>
              </a:ext>
            </a:extLst>
          </p:cNvPr>
          <p:cNvSpPr/>
          <p:nvPr/>
        </p:nvSpPr>
        <p:spPr>
          <a:xfrm flipH="1">
            <a:off x="7196088" y="4776787"/>
            <a:ext cx="1219200" cy="381000"/>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3DBC58CB-C60F-7210-2596-E80248AA19AD}"/>
              </a:ext>
            </a:extLst>
          </p:cNvPr>
          <p:cNvGrpSpPr/>
          <p:nvPr/>
        </p:nvGrpSpPr>
        <p:grpSpPr>
          <a:xfrm>
            <a:off x="899146" y="6763454"/>
            <a:ext cx="11980519" cy="2615460"/>
            <a:chOff x="899146" y="6763454"/>
            <a:chExt cx="11980519" cy="2615460"/>
          </a:xfrm>
        </p:grpSpPr>
        <p:pic>
          <p:nvPicPr>
            <p:cNvPr id="23" name="Graphic 22" descr="Back with solid fill">
              <a:extLst>
                <a:ext uri="{FF2B5EF4-FFF2-40B4-BE49-F238E27FC236}">
                  <a16:creationId xmlns:a16="http://schemas.microsoft.com/office/drawing/2014/main" xmlns="" id="{5271835B-3C20-C26E-90F8-F412ED6BFF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flipV="1">
              <a:off x="899146" y="7318717"/>
              <a:ext cx="1771618" cy="1366518"/>
            </a:xfrm>
            <a:prstGeom prst="rect">
              <a:avLst/>
            </a:prstGeom>
          </p:spPr>
        </p:pic>
        <p:sp>
          <p:nvSpPr>
            <p:cNvPr id="24" name="TextBox 23">
              <a:extLst>
                <a:ext uri="{FF2B5EF4-FFF2-40B4-BE49-F238E27FC236}">
                  <a16:creationId xmlns:a16="http://schemas.microsoft.com/office/drawing/2014/main" xmlns="" id="{3127E2AF-C498-D080-A276-75EEB7732D84}"/>
                </a:ext>
              </a:extLst>
            </p:cNvPr>
            <p:cNvSpPr txBox="1"/>
            <p:nvPr/>
          </p:nvSpPr>
          <p:spPr>
            <a:xfrm>
              <a:off x="2731711" y="6763454"/>
              <a:ext cx="10147954" cy="2615460"/>
            </a:xfrm>
            <a:prstGeom prst="rect">
              <a:avLst/>
            </a:prstGeom>
            <a:noFill/>
          </p:spPr>
          <p:txBody>
            <a:bodyPr wrap="square" rtlCol="0">
              <a:spAutoFit/>
            </a:bodyPr>
            <a:lstStyle/>
            <a:p>
              <a:pPr algn="just">
                <a:lnSpc>
                  <a:spcPct val="150000"/>
                </a:lnSpc>
              </a:pPr>
              <a:r>
                <a:rPr lang="en-US" sz="3800">
                  <a:solidFill>
                    <a:srgbClr val="C00000"/>
                  </a:solidFill>
                  <a:latin typeface="Arial" panose="020B0604020202020204" pitchFamily="34" charset="0"/>
                  <a:cs typeface="Arial" panose="020B0604020202020204" pitchFamily="34" charset="0"/>
                </a:rPr>
                <a:t>Hai loài động vật sẽ không thích nghi được với môi trường sống của nhau do đặc điểm cơ thể của từng loài.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248E46-504B-A476-4E4F-9F7D49F90D00}"/>
              </a:ext>
            </a:extLst>
          </p:cNvPr>
          <p:cNvSpPr txBox="1"/>
          <p:nvPr/>
        </p:nvSpPr>
        <p:spPr>
          <a:xfrm>
            <a:off x="2019300" y="495300"/>
            <a:ext cx="14249400" cy="861774"/>
          </a:xfrm>
          <a:prstGeom prst="rect">
            <a:avLst/>
          </a:prstGeom>
          <a:noFill/>
        </p:spPr>
        <p:txBody>
          <a:bodyPr wrap="square" rtlCol="0">
            <a:spAutoFit/>
          </a:bodyPr>
          <a:lstStyle/>
          <a:p>
            <a:pPr algn="ctr"/>
            <a:r>
              <a:rPr lang="en-US" sz="5000" b="1">
                <a:solidFill>
                  <a:srgbClr val="7030A0"/>
                </a:solidFill>
                <a:latin typeface="Arial" panose="020B0604020202020204" pitchFamily="34" charset="0"/>
                <a:cs typeface="Arial" panose="020B0604020202020204" pitchFamily="34" charset="0"/>
              </a:rPr>
              <a:t>QUAN SÁT TRANH MINH HỌA </a:t>
            </a:r>
          </a:p>
        </p:txBody>
      </p:sp>
      <p:pic>
        <p:nvPicPr>
          <p:cNvPr id="33" name="Picture 32">
            <a:extLst>
              <a:ext uri="{FF2B5EF4-FFF2-40B4-BE49-F238E27FC236}">
                <a16:creationId xmlns:a16="http://schemas.microsoft.com/office/drawing/2014/main" xmlns="" id="{5AFFB690-B131-ECE7-8E3C-0F19BE8EEBD0}"/>
              </a:ext>
            </a:extLst>
          </p:cNvPr>
          <p:cNvPicPr>
            <a:picLocks noChangeAspect="1"/>
          </p:cNvPicPr>
          <p:nvPr/>
        </p:nvPicPr>
        <p:blipFill>
          <a:blip r:embed="rId2"/>
          <a:stretch>
            <a:fillRect/>
          </a:stretch>
        </p:blipFill>
        <p:spPr>
          <a:xfrm>
            <a:off x="-33338" y="2247900"/>
            <a:ext cx="13104215" cy="8343900"/>
          </a:xfrm>
          <a:prstGeom prst="rect">
            <a:avLst/>
          </a:prstGeom>
        </p:spPr>
      </p:pic>
      <p:sp>
        <p:nvSpPr>
          <p:cNvPr id="35" name="Speech Bubble: Rectangle with Corners Rounded 34">
            <a:extLst>
              <a:ext uri="{FF2B5EF4-FFF2-40B4-BE49-F238E27FC236}">
                <a16:creationId xmlns:a16="http://schemas.microsoft.com/office/drawing/2014/main" xmlns="" id="{F40AB2E6-1EB9-94FB-EB7F-54CC210E451B}"/>
              </a:ext>
            </a:extLst>
          </p:cNvPr>
          <p:cNvSpPr/>
          <p:nvPr/>
        </p:nvSpPr>
        <p:spPr>
          <a:xfrm>
            <a:off x="12420600" y="2933700"/>
            <a:ext cx="5762626" cy="5791200"/>
          </a:xfrm>
          <a:prstGeom prst="wedgeRoundRectCallout">
            <a:avLst>
              <a:gd name="adj1" fmla="val -48582"/>
              <a:gd name="adj2" fmla="val 60714"/>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Em hãy cho biết nội dung của bức tranh nói về điều gì? </a:t>
            </a:r>
          </a:p>
        </p:txBody>
      </p:sp>
    </p:spTree>
    <p:extLst>
      <p:ext uri="{BB962C8B-B14F-4D97-AF65-F5344CB8AC3E}">
        <p14:creationId xmlns:p14="http://schemas.microsoft.com/office/powerpoint/2010/main" val="374211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0581F90-6166-6DA1-F43E-B33533C53BD5}"/>
              </a:ext>
            </a:extLst>
          </p:cNvPr>
          <p:cNvGrpSpPr/>
          <p:nvPr/>
        </p:nvGrpSpPr>
        <p:grpSpPr>
          <a:xfrm>
            <a:off x="-381000" y="723900"/>
            <a:ext cx="13827284" cy="7752408"/>
            <a:chOff x="176914" y="1104900"/>
            <a:chExt cx="13827284" cy="7752408"/>
          </a:xfrm>
        </p:grpSpPr>
        <p:pic>
          <p:nvPicPr>
            <p:cNvPr id="3" name="Picture 2">
              <a:extLst>
                <a:ext uri="{FF2B5EF4-FFF2-40B4-BE49-F238E27FC236}">
                  <a16:creationId xmlns:a16="http://schemas.microsoft.com/office/drawing/2014/main" xmlns="" id="{64DFDFCA-5D8F-6479-E8BD-B1FD58568CA4}"/>
                </a:ext>
              </a:extLst>
            </p:cNvPr>
            <p:cNvPicPr>
              <a:picLocks noChangeAspect="1"/>
            </p:cNvPicPr>
            <p:nvPr/>
          </p:nvPicPr>
          <p:blipFill>
            <a:blip r:embed="rId2"/>
            <a:stretch>
              <a:fillRect/>
            </a:stretch>
          </p:blipFill>
          <p:spPr>
            <a:xfrm>
              <a:off x="1142999" y="1104900"/>
              <a:ext cx="12861199" cy="7752408"/>
            </a:xfrm>
            <a:prstGeom prst="rect">
              <a:avLst/>
            </a:prstGeom>
          </p:spPr>
        </p:pic>
        <p:sp>
          <p:nvSpPr>
            <p:cNvPr id="4" name="Freeform 7">
              <a:extLst>
                <a:ext uri="{FF2B5EF4-FFF2-40B4-BE49-F238E27FC236}">
                  <a16:creationId xmlns:a16="http://schemas.microsoft.com/office/drawing/2014/main" xmlns="" id="{8EE88201-67F8-270C-01D1-E8C50A2F7766}"/>
                </a:ext>
              </a:extLst>
            </p:cNvPr>
            <p:cNvSpPr/>
            <p:nvPr/>
          </p:nvSpPr>
          <p:spPr>
            <a:xfrm rot="20238756">
              <a:off x="176914" y="1275877"/>
              <a:ext cx="4410648" cy="837262"/>
            </a:xfrm>
            <a:custGeom>
              <a:avLst/>
              <a:gdLst/>
              <a:ahLst/>
              <a:cxnLst/>
              <a:rect l="l" t="t" r="r" b="b"/>
              <a:pathLst>
                <a:path w="2635344" h="606129">
                  <a:moveTo>
                    <a:pt x="0" y="0"/>
                  </a:moveTo>
                  <a:lnTo>
                    <a:pt x="2635343" y="0"/>
                  </a:lnTo>
                  <a:lnTo>
                    <a:pt x="2635343" y="606129"/>
                  </a:lnTo>
                  <a:lnTo>
                    <a:pt x="0" y="6061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6" name="Rectangle: Rounded Corners 5">
            <a:extLst>
              <a:ext uri="{FF2B5EF4-FFF2-40B4-BE49-F238E27FC236}">
                <a16:creationId xmlns:a16="http://schemas.microsoft.com/office/drawing/2014/main" xmlns="" id="{9E098791-FDF1-420B-0E8A-670C85CF0F76}"/>
              </a:ext>
            </a:extLst>
          </p:cNvPr>
          <p:cNvSpPr/>
          <p:nvPr/>
        </p:nvSpPr>
        <p:spPr>
          <a:xfrm>
            <a:off x="6019800" y="5114925"/>
            <a:ext cx="11887200" cy="4876800"/>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ysClr val="windowText" lastClr="000000"/>
                </a:solidFill>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en-US" sz="4000">
                <a:solidFill>
                  <a:sysClr val="windowText" lastClr="000000"/>
                </a:solidFill>
                <a:latin typeface="Arial" panose="020B0604020202020204" pitchFamily="34" charset="0"/>
                <a:cs typeface="Arial" panose="020B0604020202020204" pitchFamily="34" charset="0"/>
              </a:rPr>
              <a:t>Bức tranh nói về </a:t>
            </a:r>
            <a:r>
              <a:rPr lang="vi-VN" sz="4000">
                <a:solidFill>
                  <a:sysClr val="windowText" lastClr="000000"/>
                </a:solidFill>
                <a:latin typeface="Arial" panose="020B0604020202020204" pitchFamily="34" charset="0"/>
                <a:cs typeface="Arial" panose="020B0604020202020204" pitchFamily="34" charset="0"/>
              </a:rPr>
              <a:t>một chú thằn lằn đang đứng trên cây và một chú tắc kè đang bò trên tường.</a:t>
            </a:r>
            <a:endParaRPr lang="en-US" sz="4000">
              <a:solidFill>
                <a:sysClr val="windowText" lastClr="00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solidFill>
                  <a:sysClr val="windowText" lastClr="000000"/>
                </a:solidFill>
                <a:latin typeface="Arial" panose="020B0604020202020204" pitchFamily="34" charset="0"/>
                <a:cs typeface="Arial" panose="020B0604020202020204" pitchFamily="34" charset="0"/>
              </a:rPr>
              <a:t>Hai chú có vẻ như đang nói chuyện với nhau.</a:t>
            </a:r>
            <a:r>
              <a:rPr lang="en-US" sz="4000">
                <a:solidFill>
                  <a:sysClr val="windowText" lastClr="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322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grpSp>
        <p:nvGrpSpPr>
          <p:cNvPr id="2" name="Group 2"/>
          <p:cNvGrpSpPr/>
          <p:nvPr/>
        </p:nvGrpSpPr>
        <p:grpSpPr>
          <a:xfrm>
            <a:off x="1589156" y="1707289"/>
            <a:ext cx="15109688" cy="6924006"/>
            <a:chOff x="0" y="0"/>
            <a:chExt cx="11711094" cy="5366602"/>
          </a:xfrm>
        </p:grpSpPr>
        <p:sp>
          <p:nvSpPr>
            <p:cNvPr id="3" name="Freeform 3"/>
            <p:cNvSpPr/>
            <p:nvPr/>
          </p:nvSpPr>
          <p:spPr>
            <a:xfrm>
              <a:off x="-1" y="0"/>
              <a:ext cx="11718753"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FFF"/>
            </a:solidFill>
          </p:spPr>
          <p:txBody>
            <a:bodyPr/>
            <a:lstStyle/>
            <a:p>
              <a:endParaRPr lang="en-US"/>
            </a:p>
          </p:txBody>
        </p:sp>
      </p:grpSp>
      <p:sp>
        <p:nvSpPr>
          <p:cNvPr id="13" name="TextBox 13"/>
          <p:cNvSpPr txBox="1"/>
          <p:nvPr/>
        </p:nvSpPr>
        <p:spPr>
          <a:xfrm>
            <a:off x="1803379" y="2304547"/>
            <a:ext cx="14681239" cy="3465179"/>
          </a:xfrm>
          <a:prstGeom prst="rect">
            <a:avLst/>
          </a:prstGeom>
        </p:spPr>
        <p:txBody>
          <a:bodyPr wrap="square" lIns="0" tIns="0" rIns="0" bIns="0" rtlCol="0" anchor="t">
            <a:spAutoFit/>
          </a:bodyPr>
          <a:lstStyle/>
          <a:p>
            <a:pPr marL="0" lvl="1" indent="0" algn="ctr">
              <a:lnSpc>
                <a:spcPct val="150000"/>
              </a:lnSpc>
            </a:pPr>
            <a:r>
              <a:rPr lang="en-US" sz="8000" b="1" u="none">
                <a:solidFill>
                  <a:srgbClr val="342D2A"/>
                </a:solidFill>
                <a:latin typeface="Arial" panose="020B0604020202020204" pitchFamily="34" charset="0"/>
                <a:cs typeface="Arial" panose="020B0604020202020204" pitchFamily="34" charset="0"/>
              </a:rPr>
              <a:t>BÀI 5. </a:t>
            </a:r>
          </a:p>
          <a:p>
            <a:pPr marL="0" lvl="1" indent="0" algn="ctr">
              <a:lnSpc>
                <a:spcPct val="150000"/>
              </a:lnSpc>
            </a:pPr>
            <a:r>
              <a:rPr lang="en-US" sz="8000" b="1" u="none">
                <a:solidFill>
                  <a:srgbClr val="342D2A"/>
                </a:solidFill>
                <a:latin typeface="Arial" panose="020B0604020202020204" pitchFamily="34" charset="0"/>
                <a:cs typeface="Arial" panose="020B0604020202020204" pitchFamily="34" charset="0"/>
              </a:rPr>
              <a:t>THẰN LẰN XANH VÀ TẮC KÈ </a:t>
            </a:r>
          </a:p>
        </p:txBody>
      </p:sp>
      <p:sp>
        <p:nvSpPr>
          <p:cNvPr id="14" name="Freeform 14"/>
          <p:cNvSpPr/>
          <p:nvPr/>
        </p:nvSpPr>
        <p:spPr>
          <a:xfrm>
            <a:off x="14799772" y="4317649"/>
            <a:ext cx="4919056" cy="10287000"/>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15"/>
          <p:cNvSpPr/>
          <p:nvPr/>
        </p:nvSpPr>
        <p:spPr>
          <a:xfrm flipH="1">
            <a:off x="-1430828" y="4317649"/>
            <a:ext cx="4919056" cy="10287000"/>
          </a:xfrm>
          <a:custGeom>
            <a:avLst/>
            <a:gdLst/>
            <a:ahLst/>
            <a:cxnLst/>
            <a:rect l="l" t="t" r="r" b="b"/>
            <a:pathLst>
              <a:path w="4919056" h="10287000">
                <a:moveTo>
                  <a:pt x="4919056" y="0"/>
                </a:moveTo>
                <a:lnTo>
                  <a:pt x="0" y="0"/>
                </a:lnTo>
                <a:lnTo>
                  <a:pt x="0" y="10287000"/>
                </a:lnTo>
                <a:lnTo>
                  <a:pt x="4919056" y="10287000"/>
                </a:lnTo>
                <a:lnTo>
                  <a:pt x="491905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16"/>
          <p:cNvSpPr/>
          <p:nvPr/>
        </p:nvSpPr>
        <p:spPr>
          <a:xfrm>
            <a:off x="8284995" y="644864"/>
            <a:ext cx="1718009" cy="1739756"/>
          </a:xfrm>
          <a:custGeom>
            <a:avLst/>
            <a:gdLst/>
            <a:ahLst/>
            <a:cxnLst/>
            <a:rect l="l" t="t" r="r" b="b"/>
            <a:pathLst>
              <a:path w="1718009" h="1739756">
                <a:moveTo>
                  <a:pt x="0" y="0"/>
                </a:moveTo>
                <a:lnTo>
                  <a:pt x="1718010" y="0"/>
                </a:lnTo>
                <a:lnTo>
                  <a:pt x="1718010" y="1739756"/>
                </a:lnTo>
                <a:lnTo>
                  <a:pt x="0" y="1739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p:cNvSpPr/>
          <p:nvPr/>
        </p:nvSpPr>
        <p:spPr>
          <a:xfrm>
            <a:off x="0" y="925830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a:off x="12331889" y="9258300"/>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19"/>
          <p:cNvSpPr/>
          <p:nvPr/>
        </p:nvSpPr>
        <p:spPr>
          <a:xfrm rot="-259553" flipH="1">
            <a:off x="1166022" y="8113809"/>
            <a:ext cx="1538335" cy="1088022"/>
          </a:xfrm>
          <a:custGeom>
            <a:avLst/>
            <a:gdLst/>
            <a:ahLst/>
            <a:cxnLst/>
            <a:rect l="l" t="t" r="r" b="b"/>
            <a:pathLst>
              <a:path w="1538335" h="1088022">
                <a:moveTo>
                  <a:pt x="1538335" y="0"/>
                </a:moveTo>
                <a:lnTo>
                  <a:pt x="0" y="0"/>
                </a:lnTo>
                <a:lnTo>
                  <a:pt x="0" y="1088023"/>
                </a:lnTo>
                <a:lnTo>
                  <a:pt x="1538335" y="1088023"/>
                </a:lnTo>
                <a:lnTo>
                  <a:pt x="153833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p:cNvSpPr/>
          <p:nvPr/>
        </p:nvSpPr>
        <p:spPr>
          <a:xfrm rot="62221">
            <a:off x="16270234" y="2883707"/>
            <a:ext cx="1538335" cy="1088022"/>
          </a:xfrm>
          <a:custGeom>
            <a:avLst/>
            <a:gdLst/>
            <a:ahLst/>
            <a:cxnLst/>
            <a:rect l="l" t="t" r="r" b="b"/>
            <a:pathLst>
              <a:path w="1538335" h="1088022">
                <a:moveTo>
                  <a:pt x="0" y="0"/>
                </a:moveTo>
                <a:lnTo>
                  <a:pt x="1538335" y="0"/>
                </a:lnTo>
                <a:lnTo>
                  <a:pt x="1538335" y="1088023"/>
                </a:lnTo>
                <a:lnTo>
                  <a:pt x="0" y="10880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xmlns="" id="{707D6AF6-4333-F3E6-0CA2-78D056C1F0E7}"/>
              </a:ext>
            </a:extLst>
          </p:cNvPr>
          <p:cNvSpPr txBox="1"/>
          <p:nvPr/>
        </p:nvSpPr>
        <p:spPr>
          <a:xfrm>
            <a:off x="4174025" y="6396730"/>
            <a:ext cx="9939945" cy="1169551"/>
          </a:xfrm>
          <a:prstGeom prst="rect">
            <a:avLst/>
          </a:prstGeom>
          <a:noFill/>
        </p:spPr>
        <p:txBody>
          <a:bodyPr wrap="square" rtlCol="0">
            <a:spAutoFit/>
          </a:bodyPr>
          <a:lstStyle/>
          <a:p>
            <a:pPr algn="ctr"/>
            <a:r>
              <a:rPr lang="en-US" sz="7000" b="1">
                <a:solidFill>
                  <a:srgbClr val="FF0000"/>
                </a:solidFill>
                <a:latin typeface="Arial" panose="020B0604020202020204" pitchFamily="34" charset="0"/>
                <a:cs typeface="Arial" panose="020B0604020202020204" pitchFamily="34" charset="0"/>
              </a:rPr>
              <a:t>(TIẾT 1. ĐỌC) </a:t>
            </a:r>
          </a:p>
        </p:txBody>
      </p:sp>
    </p:spTree>
    <p:extLst>
      <p:ext uri="{BB962C8B-B14F-4D97-AF65-F5344CB8AC3E}">
        <p14:creationId xmlns:p14="http://schemas.microsoft.com/office/powerpoint/2010/main" val="1146224754"/>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sp>
        <p:nvSpPr>
          <p:cNvPr id="2" name="Freeform 2"/>
          <p:cNvSpPr/>
          <p:nvPr/>
        </p:nvSpPr>
        <p:spPr>
          <a:xfrm>
            <a:off x="1396583" y="381582"/>
            <a:ext cx="15494835" cy="9523836"/>
          </a:xfrm>
          <a:custGeom>
            <a:avLst/>
            <a:gdLst/>
            <a:ahLst/>
            <a:cxnLst/>
            <a:rect l="l" t="t" r="r" b="b"/>
            <a:pathLst>
              <a:path w="15494835" h="9523836">
                <a:moveTo>
                  <a:pt x="0" y="0"/>
                </a:moveTo>
                <a:lnTo>
                  <a:pt x="15494834" y="0"/>
                </a:lnTo>
                <a:lnTo>
                  <a:pt x="15494834" y="9523836"/>
                </a:lnTo>
                <a:lnTo>
                  <a:pt x="0" y="95238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3971401" y="1383376"/>
            <a:ext cx="10345198" cy="1136978"/>
          </a:xfrm>
          <a:prstGeom prst="rect">
            <a:avLst/>
          </a:prstGeom>
        </p:spPr>
        <p:txBody>
          <a:bodyPr lIns="0" tIns="0" rIns="0" bIns="0" rtlCol="0" anchor="t">
            <a:spAutoFit/>
          </a:bodyPr>
          <a:lstStyle/>
          <a:p>
            <a:pPr algn="ctr">
              <a:lnSpc>
                <a:spcPts val="9999"/>
              </a:lnSpc>
            </a:pPr>
            <a:r>
              <a:rPr lang="en-US" sz="6000" b="1">
                <a:solidFill>
                  <a:srgbClr val="724E39"/>
                </a:solidFill>
                <a:latin typeface="Arial" panose="020B0604020202020204" pitchFamily="34" charset="0"/>
                <a:cs typeface="Arial" panose="020B0604020202020204" pitchFamily="34" charset="0"/>
              </a:rPr>
              <a:t>NỘI DUNG BÀI HỌC </a:t>
            </a:r>
          </a:p>
        </p:txBody>
      </p:sp>
      <p:sp>
        <p:nvSpPr>
          <p:cNvPr id="5" name="Freeform 5"/>
          <p:cNvSpPr/>
          <p:nvPr/>
        </p:nvSpPr>
        <p:spPr>
          <a:xfrm>
            <a:off x="14799772" y="4317649"/>
            <a:ext cx="4919056" cy="10287000"/>
          </a:xfrm>
          <a:custGeom>
            <a:avLst/>
            <a:gdLst/>
            <a:ahLst/>
            <a:cxnLst/>
            <a:rect l="l" t="t" r="r" b="b"/>
            <a:pathLst>
              <a:path w="4919056" h="10287000">
                <a:moveTo>
                  <a:pt x="0" y="0"/>
                </a:moveTo>
                <a:lnTo>
                  <a:pt x="4919056" y="0"/>
                </a:lnTo>
                <a:lnTo>
                  <a:pt x="4919056" y="10287000"/>
                </a:lnTo>
                <a:lnTo>
                  <a:pt x="0" y="10287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flipH="1">
            <a:off x="-1430828" y="4317649"/>
            <a:ext cx="4919056" cy="10287000"/>
          </a:xfrm>
          <a:custGeom>
            <a:avLst/>
            <a:gdLst/>
            <a:ahLst/>
            <a:cxnLst/>
            <a:rect l="l" t="t" r="r" b="b"/>
            <a:pathLst>
              <a:path w="4919056" h="10287000">
                <a:moveTo>
                  <a:pt x="4919056" y="0"/>
                </a:moveTo>
                <a:lnTo>
                  <a:pt x="0" y="0"/>
                </a:lnTo>
                <a:lnTo>
                  <a:pt x="0" y="10287000"/>
                </a:lnTo>
                <a:lnTo>
                  <a:pt x="4919056" y="10287000"/>
                </a:lnTo>
                <a:lnTo>
                  <a:pt x="491905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0" y="8751612"/>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2354185" y="8751612"/>
            <a:ext cx="5486400" cy="2777490"/>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698468" y="9534230"/>
            <a:ext cx="1225623" cy="1212253"/>
          </a:xfrm>
          <a:custGeom>
            <a:avLst/>
            <a:gdLst/>
            <a:ahLst/>
            <a:cxnLst/>
            <a:rect l="l" t="t" r="r" b="b"/>
            <a:pathLst>
              <a:path w="1225623" h="1212253">
                <a:moveTo>
                  <a:pt x="0" y="0"/>
                </a:moveTo>
                <a:lnTo>
                  <a:pt x="1225623" y="0"/>
                </a:lnTo>
                <a:lnTo>
                  <a:pt x="1225623" y="1212253"/>
                </a:lnTo>
                <a:lnTo>
                  <a:pt x="0" y="12122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62221">
            <a:off x="15616005" y="2531750"/>
            <a:ext cx="1267404" cy="896400"/>
          </a:xfrm>
          <a:custGeom>
            <a:avLst/>
            <a:gdLst/>
            <a:ahLst/>
            <a:cxnLst/>
            <a:rect l="l" t="t" r="r" b="b"/>
            <a:pathLst>
              <a:path w="1267404" h="896400">
                <a:moveTo>
                  <a:pt x="0" y="0"/>
                </a:moveTo>
                <a:lnTo>
                  <a:pt x="1267404" y="0"/>
                </a:lnTo>
                <a:lnTo>
                  <a:pt x="1267404" y="896401"/>
                </a:lnTo>
                <a:lnTo>
                  <a:pt x="0" y="8964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xmlns="" id="{D21C163D-F0F5-5507-4FCC-717F437DA79B}"/>
              </a:ext>
            </a:extLst>
          </p:cNvPr>
          <p:cNvGrpSpPr/>
          <p:nvPr/>
        </p:nvGrpSpPr>
        <p:grpSpPr>
          <a:xfrm>
            <a:off x="3116717" y="3041624"/>
            <a:ext cx="7372350" cy="1092607"/>
            <a:chOff x="3048000" y="3041624"/>
            <a:chExt cx="7372350" cy="1092607"/>
          </a:xfrm>
        </p:grpSpPr>
        <p:sp>
          <p:nvSpPr>
            <p:cNvPr id="11" name="TextBox 10">
              <a:extLst>
                <a:ext uri="{FF2B5EF4-FFF2-40B4-BE49-F238E27FC236}">
                  <a16:creationId xmlns:a16="http://schemas.microsoft.com/office/drawing/2014/main" xmlns="" id="{134C5C48-385C-D6F5-18BD-3D979145D639}"/>
                </a:ext>
              </a:extLst>
            </p:cNvPr>
            <p:cNvSpPr txBox="1"/>
            <p:nvPr/>
          </p:nvSpPr>
          <p:spPr>
            <a:xfrm>
              <a:off x="3048000" y="3041624"/>
              <a:ext cx="1447800" cy="1092607"/>
            </a:xfrm>
            <a:prstGeom prst="rect">
              <a:avLst/>
            </a:prstGeom>
            <a:noFill/>
          </p:spPr>
          <p:txBody>
            <a:bodyPr wrap="square" rtlCol="0">
              <a:spAutoFit/>
            </a:bodyPr>
            <a:lstStyle/>
            <a:p>
              <a:r>
                <a:rPr lang="en-US" sz="6500">
                  <a:latin typeface="Amasis MT Pro Black" panose="02040A04050005020304" pitchFamily="18" charset="0"/>
                </a:rPr>
                <a:t>01</a:t>
              </a:r>
            </a:p>
          </p:txBody>
        </p:sp>
        <p:sp>
          <p:nvSpPr>
            <p:cNvPr id="12" name="TextBox 11">
              <a:extLst>
                <a:ext uri="{FF2B5EF4-FFF2-40B4-BE49-F238E27FC236}">
                  <a16:creationId xmlns:a16="http://schemas.microsoft.com/office/drawing/2014/main" xmlns="" id="{E404D0D8-24B2-1914-F2DE-CB9558663A11}"/>
                </a:ext>
              </a:extLst>
            </p:cNvPr>
            <p:cNvSpPr txBox="1"/>
            <p:nvPr/>
          </p:nvSpPr>
          <p:spPr>
            <a:xfrm>
              <a:off x="4933950" y="3195512"/>
              <a:ext cx="54864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Đọc văn bản </a:t>
              </a:r>
            </a:p>
          </p:txBody>
        </p:sp>
      </p:grpSp>
      <p:grpSp>
        <p:nvGrpSpPr>
          <p:cNvPr id="14" name="Group 13">
            <a:extLst>
              <a:ext uri="{FF2B5EF4-FFF2-40B4-BE49-F238E27FC236}">
                <a16:creationId xmlns:a16="http://schemas.microsoft.com/office/drawing/2014/main" xmlns="" id="{2B3DBEAC-4329-AA95-27D0-9E0162206BA1}"/>
              </a:ext>
            </a:extLst>
          </p:cNvPr>
          <p:cNvGrpSpPr/>
          <p:nvPr/>
        </p:nvGrpSpPr>
        <p:grpSpPr>
          <a:xfrm>
            <a:off x="4580962" y="4971812"/>
            <a:ext cx="7372350" cy="1092607"/>
            <a:chOff x="3048000" y="3041624"/>
            <a:chExt cx="7372350" cy="1092607"/>
          </a:xfrm>
        </p:grpSpPr>
        <p:sp>
          <p:nvSpPr>
            <p:cNvPr id="15" name="TextBox 14">
              <a:extLst>
                <a:ext uri="{FF2B5EF4-FFF2-40B4-BE49-F238E27FC236}">
                  <a16:creationId xmlns:a16="http://schemas.microsoft.com/office/drawing/2014/main" xmlns="" id="{9805E5C5-3688-9706-9147-931EB02086F2}"/>
                </a:ext>
              </a:extLst>
            </p:cNvPr>
            <p:cNvSpPr txBox="1"/>
            <p:nvPr/>
          </p:nvSpPr>
          <p:spPr>
            <a:xfrm>
              <a:off x="3048000" y="3041624"/>
              <a:ext cx="1447800" cy="1092607"/>
            </a:xfrm>
            <a:prstGeom prst="rect">
              <a:avLst/>
            </a:prstGeom>
            <a:noFill/>
          </p:spPr>
          <p:txBody>
            <a:bodyPr wrap="square" rtlCol="0">
              <a:spAutoFit/>
            </a:bodyPr>
            <a:lstStyle/>
            <a:p>
              <a:r>
                <a:rPr lang="en-US" sz="6500">
                  <a:latin typeface="Amasis MT Pro Black" panose="02040A04050005020304" pitchFamily="18" charset="0"/>
                </a:rPr>
                <a:t>02</a:t>
              </a:r>
            </a:p>
          </p:txBody>
        </p:sp>
        <p:sp>
          <p:nvSpPr>
            <p:cNvPr id="16" name="TextBox 15">
              <a:extLst>
                <a:ext uri="{FF2B5EF4-FFF2-40B4-BE49-F238E27FC236}">
                  <a16:creationId xmlns:a16="http://schemas.microsoft.com/office/drawing/2014/main" xmlns="" id="{D3603B74-359B-2DD5-F45D-551FC8BA74C8}"/>
                </a:ext>
              </a:extLst>
            </p:cNvPr>
            <p:cNvSpPr txBox="1"/>
            <p:nvPr/>
          </p:nvSpPr>
          <p:spPr>
            <a:xfrm>
              <a:off x="4933950" y="3195512"/>
              <a:ext cx="54864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Trả lời câu hỏi </a:t>
              </a:r>
            </a:p>
          </p:txBody>
        </p:sp>
      </p:grpSp>
      <p:grpSp>
        <p:nvGrpSpPr>
          <p:cNvPr id="17" name="Group 16">
            <a:extLst>
              <a:ext uri="{FF2B5EF4-FFF2-40B4-BE49-F238E27FC236}">
                <a16:creationId xmlns:a16="http://schemas.microsoft.com/office/drawing/2014/main" xmlns="" id="{7FA0796E-2488-53EE-CA18-1F6D093EE180}"/>
              </a:ext>
            </a:extLst>
          </p:cNvPr>
          <p:cNvGrpSpPr/>
          <p:nvPr/>
        </p:nvGrpSpPr>
        <p:grpSpPr>
          <a:xfrm>
            <a:off x="8235647" y="6581624"/>
            <a:ext cx="7372350" cy="1092607"/>
            <a:chOff x="3048000" y="3041624"/>
            <a:chExt cx="7372350" cy="1092607"/>
          </a:xfrm>
        </p:grpSpPr>
        <p:sp>
          <p:nvSpPr>
            <p:cNvPr id="18" name="TextBox 17">
              <a:extLst>
                <a:ext uri="{FF2B5EF4-FFF2-40B4-BE49-F238E27FC236}">
                  <a16:creationId xmlns:a16="http://schemas.microsoft.com/office/drawing/2014/main" xmlns="" id="{2AD89DED-C971-C053-C2BD-1FA4B4AE96E9}"/>
                </a:ext>
              </a:extLst>
            </p:cNvPr>
            <p:cNvSpPr txBox="1"/>
            <p:nvPr/>
          </p:nvSpPr>
          <p:spPr>
            <a:xfrm>
              <a:off x="3048000" y="3041624"/>
              <a:ext cx="1447800" cy="1092607"/>
            </a:xfrm>
            <a:prstGeom prst="rect">
              <a:avLst/>
            </a:prstGeom>
            <a:noFill/>
          </p:spPr>
          <p:txBody>
            <a:bodyPr wrap="square" rtlCol="0">
              <a:spAutoFit/>
            </a:bodyPr>
            <a:lstStyle/>
            <a:p>
              <a:r>
                <a:rPr lang="en-US" sz="6500">
                  <a:latin typeface="Amasis MT Pro Black" panose="02040A04050005020304" pitchFamily="18" charset="0"/>
                </a:rPr>
                <a:t>03</a:t>
              </a:r>
            </a:p>
          </p:txBody>
        </p:sp>
        <p:sp>
          <p:nvSpPr>
            <p:cNvPr id="19" name="TextBox 18">
              <a:extLst>
                <a:ext uri="{FF2B5EF4-FFF2-40B4-BE49-F238E27FC236}">
                  <a16:creationId xmlns:a16="http://schemas.microsoft.com/office/drawing/2014/main" xmlns="" id="{C281498E-4210-A3EC-E599-DB504829237E}"/>
                </a:ext>
              </a:extLst>
            </p:cNvPr>
            <p:cNvSpPr txBox="1"/>
            <p:nvPr/>
          </p:nvSpPr>
          <p:spPr>
            <a:xfrm>
              <a:off x="4933950" y="3195512"/>
              <a:ext cx="54864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Luyện đọc lại </a:t>
              </a:r>
            </a:p>
          </p:txBody>
        </p:sp>
      </p:grpSp>
    </p:spTree>
    <p:extLst>
      <p:ext uri="{BB962C8B-B14F-4D97-AF65-F5344CB8AC3E}">
        <p14:creationId xmlns:p14="http://schemas.microsoft.com/office/powerpoint/2010/main" val="25846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DDB"/>
        </a:solidFill>
        <a:effectLst/>
      </p:bgPr>
    </p:bg>
    <p:spTree>
      <p:nvGrpSpPr>
        <p:cNvPr id="1" name=""/>
        <p:cNvGrpSpPr/>
        <p:nvPr/>
      </p:nvGrpSpPr>
      <p:grpSpPr>
        <a:xfrm>
          <a:off x="0" y="0"/>
          <a:ext cx="0" cy="0"/>
          <a:chOff x="0" y="0"/>
          <a:chExt cx="0" cy="0"/>
        </a:xfrm>
      </p:grpSpPr>
      <p:grpSp>
        <p:nvGrpSpPr>
          <p:cNvPr id="2" name="Group 2"/>
          <p:cNvGrpSpPr/>
          <p:nvPr/>
        </p:nvGrpSpPr>
        <p:grpSpPr>
          <a:xfrm>
            <a:off x="1975677" y="1987521"/>
            <a:ext cx="14336644" cy="6311958"/>
            <a:chOff x="0" y="0"/>
            <a:chExt cx="11711094" cy="5366602"/>
          </a:xfrm>
        </p:grpSpPr>
        <p:sp>
          <p:nvSpPr>
            <p:cNvPr id="3" name="Freeform 3"/>
            <p:cNvSpPr/>
            <p:nvPr/>
          </p:nvSpPr>
          <p:spPr>
            <a:xfrm>
              <a:off x="-1" y="0"/>
              <a:ext cx="11718753"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FFF"/>
            </a:solidFill>
          </p:spPr>
          <p:txBody>
            <a:bodyPr/>
            <a:lstStyle/>
            <a:p>
              <a:endParaRPr lang="en-US"/>
            </a:p>
          </p:txBody>
        </p:sp>
      </p:grpSp>
      <p:sp>
        <p:nvSpPr>
          <p:cNvPr id="16" name="Freeform 16"/>
          <p:cNvSpPr/>
          <p:nvPr/>
        </p:nvSpPr>
        <p:spPr>
          <a:xfrm>
            <a:off x="8284995" y="705966"/>
            <a:ext cx="1718009" cy="1739756"/>
          </a:xfrm>
          <a:custGeom>
            <a:avLst/>
            <a:gdLst/>
            <a:ahLst/>
            <a:cxnLst/>
            <a:rect l="l" t="t" r="r" b="b"/>
            <a:pathLst>
              <a:path w="1718009" h="1739756">
                <a:moveTo>
                  <a:pt x="0" y="0"/>
                </a:moveTo>
                <a:lnTo>
                  <a:pt x="1718010" y="0"/>
                </a:lnTo>
                <a:lnTo>
                  <a:pt x="1718010" y="1739756"/>
                </a:lnTo>
                <a:lnTo>
                  <a:pt x="0" y="1739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a:off x="-685800" y="8448266"/>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7">
            <a:extLst>
              <a:ext uri="{FF2B5EF4-FFF2-40B4-BE49-F238E27FC236}">
                <a16:creationId xmlns:a16="http://schemas.microsoft.com/office/drawing/2014/main" xmlns="" id="{F378CC6C-CC26-5109-0972-E8DFEBFBBEE6}"/>
              </a:ext>
            </a:extLst>
          </p:cNvPr>
          <p:cNvSpPr/>
          <p:nvPr/>
        </p:nvSpPr>
        <p:spPr>
          <a:xfrm>
            <a:off x="3810000" y="8448266"/>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17">
            <a:extLst>
              <a:ext uri="{FF2B5EF4-FFF2-40B4-BE49-F238E27FC236}">
                <a16:creationId xmlns:a16="http://schemas.microsoft.com/office/drawing/2014/main" xmlns="" id="{5A9D19C3-8DC6-E06C-BB81-CC4213DABD32}"/>
              </a:ext>
            </a:extLst>
          </p:cNvPr>
          <p:cNvSpPr/>
          <p:nvPr/>
        </p:nvSpPr>
        <p:spPr>
          <a:xfrm>
            <a:off x="8153400" y="8579711"/>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7">
            <a:extLst>
              <a:ext uri="{FF2B5EF4-FFF2-40B4-BE49-F238E27FC236}">
                <a16:creationId xmlns:a16="http://schemas.microsoft.com/office/drawing/2014/main" xmlns="" id="{D95FA3D2-E32D-E6D7-9004-DE6172BF2364}"/>
              </a:ext>
            </a:extLst>
          </p:cNvPr>
          <p:cNvSpPr/>
          <p:nvPr/>
        </p:nvSpPr>
        <p:spPr>
          <a:xfrm>
            <a:off x="12649200" y="8579711"/>
            <a:ext cx="6019800" cy="2993857"/>
          </a:xfrm>
          <a:custGeom>
            <a:avLst/>
            <a:gdLst/>
            <a:ahLst/>
            <a:cxnLst/>
            <a:rect l="l" t="t" r="r" b="b"/>
            <a:pathLst>
              <a:path w="5486400" h="2777490">
                <a:moveTo>
                  <a:pt x="0" y="0"/>
                </a:moveTo>
                <a:lnTo>
                  <a:pt x="5486400" y="0"/>
                </a:lnTo>
                <a:lnTo>
                  <a:pt x="5486400" y="2777490"/>
                </a:lnTo>
                <a:lnTo>
                  <a:pt x="0" y="27774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xmlns="" id="{F7666A95-E053-57E4-ADD8-A1C51ABC36B2}"/>
              </a:ext>
            </a:extLst>
          </p:cNvPr>
          <p:cNvSpPr txBox="1"/>
          <p:nvPr/>
        </p:nvSpPr>
        <p:spPr>
          <a:xfrm>
            <a:off x="5295899" y="3689608"/>
            <a:ext cx="7696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ĐỌC VĂN BẢN </a:t>
            </a:r>
          </a:p>
        </p:txBody>
      </p:sp>
    </p:spTree>
    <p:extLst>
      <p:ext uri="{BB962C8B-B14F-4D97-AF65-F5344CB8AC3E}">
        <p14:creationId xmlns:p14="http://schemas.microsoft.com/office/powerpoint/2010/main" val="2407606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1285</Words>
  <Application>Microsoft Office PowerPoint</Application>
  <PresentationFormat>Custom</PresentationFormat>
  <Paragraphs>105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DengXian Light</vt:lpstr>
      <vt:lpstr>Calibri</vt:lpstr>
      <vt:lpstr>Wingdings</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Green Playful Illustration Bingo Digital Game Presentation</dc:title>
  <dc:creator>Administrator</dc:creator>
  <cp:lastModifiedBy>A</cp:lastModifiedBy>
  <cp:revision>5</cp:revision>
  <dcterms:created xsi:type="dcterms:W3CDTF">2006-08-16T00:00:00Z</dcterms:created>
  <dcterms:modified xsi:type="dcterms:W3CDTF">2024-05-12T15:40:49Z</dcterms:modified>
  <dc:identifier>DAFoeWe5SLo</dc:identifier>
</cp:coreProperties>
</file>