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7" r:id="rId3"/>
    <p:sldId id="268" r:id="rId4"/>
    <p:sldId id="267" r:id="rId5"/>
    <p:sldId id="263" r:id="rId6"/>
    <p:sldId id="269" r:id="rId7"/>
    <p:sldId id="270" r:id="rId8"/>
    <p:sldId id="273" r:id="rId9"/>
    <p:sldId id="274" r:id="rId10"/>
    <p:sldId id="271" r:id="rId11"/>
    <p:sldId id="272" r:id="rId12"/>
    <p:sldId id="264" r:id="rId13"/>
    <p:sldId id="275" r:id="rId14"/>
    <p:sldId id="276" r:id="rId15"/>
    <p:sldId id="277" r:id="rId16"/>
    <p:sldId id="278" r:id="rId1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1AF"/>
    <a:srgbClr val="FFED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93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58FE4F-FF0D-4209-BD8C-0A8F28D93DD7}" type="datetimeFigureOut">
              <a:rPr lang="en-US" smtClean="0"/>
              <a:t>5/14/2024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773A6-9EDD-45E2-A918-562A55D1850E}" type="slidenum">
              <a:rPr lang="en-US" smtClean="0"/>
              <a:t>‹#›</a:t>
            </a:fld>
            <a:endParaRPr lang="en-US"/>
          </a:p>
        </p:txBody>
      </p:sp>
    </p:spTree>
    <p:extLst>
      <p:ext uri="{BB962C8B-B14F-4D97-AF65-F5344CB8AC3E}">
        <p14:creationId xmlns:p14="http://schemas.microsoft.com/office/powerpoint/2010/main" val="2414454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3.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7"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sv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DCF"/>
        </a:solidFill>
        <a:effectLst/>
      </p:bgPr>
    </p:bg>
    <p:spTree>
      <p:nvGrpSpPr>
        <p:cNvPr id="1" name=""/>
        <p:cNvGrpSpPr/>
        <p:nvPr/>
      </p:nvGrpSpPr>
      <p:grpSpPr>
        <a:xfrm>
          <a:off x="0" y="0"/>
          <a:ext cx="0" cy="0"/>
          <a:chOff x="0" y="0"/>
          <a:chExt cx="0" cy="0"/>
        </a:xfrm>
      </p:grpSpPr>
      <p:grpSp>
        <p:nvGrpSpPr>
          <p:cNvPr id="9" name="Group 8"/>
          <p:cNvGrpSpPr/>
          <p:nvPr/>
        </p:nvGrpSpPr>
        <p:grpSpPr>
          <a:xfrm>
            <a:off x="1371600" y="1333500"/>
            <a:ext cx="15459587" cy="7364670"/>
            <a:chOff x="1676400" y="1638300"/>
            <a:chExt cx="15459587" cy="7364670"/>
          </a:xfrm>
        </p:grpSpPr>
        <p:sp>
          <p:nvSpPr>
            <p:cNvPr id="2" name="Freeform 2"/>
            <p:cNvSpPr/>
            <p:nvPr/>
          </p:nvSpPr>
          <p:spPr>
            <a:xfrm>
              <a:off x="1676400" y="1638300"/>
              <a:ext cx="15459587" cy="7364670"/>
            </a:xfrm>
            <a:custGeom>
              <a:avLst/>
              <a:gdLst/>
              <a:ahLst/>
              <a:cxnLst/>
              <a:rect l="l" t="t" r="r" b="b"/>
              <a:pathLst>
                <a:path w="14414402" h="6502861">
                  <a:moveTo>
                    <a:pt x="0" y="0"/>
                  </a:moveTo>
                  <a:lnTo>
                    <a:pt x="14414402" y="0"/>
                  </a:lnTo>
                  <a:lnTo>
                    <a:pt x="14414402" y="6502861"/>
                  </a:lnTo>
                  <a:lnTo>
                    <a:pt x="0" y="65028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2284712" y="2476500"/>
              <a:ext cx="14242961" cy="5465727"/>
            </a:xfrm>
            <a:prstGeom prst="rect">
              <a:avLst/>
            </a:prstGeom>
          </p:spPr>
          <p:txBody>
            <a:bodyPr wrap="square" lIns="0" tIns="0" rIns="0" bIns="0" rtlCol="0" anchor="t">
              <a:spAutoFit/>
            </a:bodyPr>
            <a:lstStyle/>
            <a:p>
              <a:pPr algn="ctr">
                <a:lnSpc>
                  <a:spcPct val="150000"/>
                </a:lnSpc>
                <a:spcBef>
                  <a:spcPts val="600"/>
                </a:spcBef>
                <a:spcAft>
                  <a:spcPts val="600"/>
                </a:spcAft>
              </a:pPr>
              <a:r>
                <a:rPr lang="en-US" sz="8000" b="1" dirty="0">
                  <a:solidFill>
                    <a:srgbClr val="DE602A"/>
                  </a:solidFill>
                  <a:latin typeface="Arial" panose="020B0604020202020204" pitchFamily="34" charset="0"/>
                  <a:cs typeface="Arial" panose="020B0604020202020204" pitchFamily="34" charset="0"/>
                </a:rPr>
                <a:t>CHÀO MỪNG CẢ LỚP</a:t>
              </a:r>
              <a:br>
                <a:rPr lang="en-US" sz="8000" b="1" dirty="0">
                  <a:solidFill>
                    <a:srgbClr val="DE602A"/>
                  </a:solidFill>
                  <a:latin typeface="Arial" panose="020B0604020202020204" pitchFamily="34" charset="0"/>
                  <a:cs typeface="Arial" panose="020B0604020202020204" pitchFamily="34" charset="0"/>
                </a:rPr>
              </a:br>
              <a:r>
                <a:rPr lang="en-US" sz="8000" b="1" dirty="0">
                  <a:solidFill>
                    <a:srgbClr val="DE602A"/>
                  </a:solidFill>
                  <a:latin typeface="Arial" panose="020B0604020202020204" pitchFamily="34" charset="0"/>
                  <a:cs typeface="Arial" panose="020B0604020202020204" pitchFamily="34" charset="0"/>
                </a:rPr>
                <a:t>ĐẾN VỚI TIẾT HỌC </a:t>
              </a:r>
            </a:p>
            <a:p>
              <a:pPr algn="ctr">
                <a:lnSpc>
                  <a:spcPct val="150000"/>
                </a:lnSpc>
                <a:spcBef>
                  <a:spcPts val="600"/>
                </a:spcBef>
                <a:spcAft>
                  <a:spcPts val="600"/>
                </a:spcAft>
              </a:pPr>
              <a:r>
                <a:rPr lang="en-US" sz="8000" b="1" dirty="0">
                  <a:solidFill>
                    <a:srgbClr val="DE602A"/>
                  </a:solidFill>
                  <a:latin typeface="Arial" panose="020B0604020202020204" pitchFamily="34" charset="0"/>
                  <a:cs typeface="Arial" panose="020B0604020202020204" pitchFamily="34" charset="0"/>
                </a:rPr>
                <a:t>NGÀY HÔM NAY!</a:t>
              </a:r>
            </a:p>
          </p:txBody>
        </p:sp>
      </p:grpSp>
      <p:sp>
        <p:nvSpPr>
          <p:cNvPr id="10" name="Freeform 3"/>
          <p:cNvSpPr/>
          <p:nvPr/>
        </p:nvSpPr>
        <p:spPr>
          <a:xfrm>
            <a:off x="4194497" y="8073656"/>
            <a:ext cx="9813790" cy="1249028"/>
          </a:xfrm>
          <a:custGeom>
            <a:avLst/>
            <a:gdLst/>
            <a:ahLst/>
            <a:cxnLst/>
            <a:rect l="l" t="t" r="r" b="b"/>
            <a:pathLst>
              <a:path w="9813790" h="1249028">
                <a:moveTo>
                  <a:pt x="0" y="0"/>
                </a:moveTo>
                <a:lnTo>
                  <a:pt x="9813790" y="0"/>
                </a:lnTo>
                <a:lnTo>
                  <a:pt x="9813790" y="1249027"/>
                </a:lnTo>
                <a:lnTo>
                  <a:pt x="0" y="12490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1" name="Picture 10"/>
          <p:cNvPicPr>
            <a:picLocks noChangeAspect="1"/>
          </p:cNvPicPr>
          <p:nvPr/>
        </p:nvPicPr>
        <p:blipFill>
          <a:blip r:embed="rId6"/>
          <a:stretch>
            <a:fillRect/>
          </a:stretch>
        </p:blipFill>
        <p:spPr>
          <a:xfrm>
            <a:off x="14874461" y="5600700"/>
            <a:ext cx="2553006" cy="4534944"/>
          </a:xfrm>
          <a:prstGeom prst="rect">
            <a:avLst/>
          </a:prstGeom>
        </p:spPr>
      </p:pic>
      <p:pic>
        <p:nvPicPr>
          <p:cNvPr id="12" name="Picture 11"/>
          <p:cNvPicPr>
            <a:picLocks noChangeAspect="1"/>
          </p:cNvPicPr>
          <p:nvPr/>
        </p:nvPicPr>
        <p:blipFill>
          <a:blip r:embed="rId7"/>
          <a:stretch>
            <a:fillRect/>
          </a:stretch>
        </p:blipFill>
        <p:spPr>
          <a:xfrm>
            <a:off x="1086797" y="1110957"/>
            <a:ext cx="1786230" cy="17908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DCF"/>
        </a:solidFill>
        <a:effectLst/>
      </p:bgPr>
    </p:bg>
    <p:spTree>
      <p:nvGrpSpPr>
        <p:cNvPr id="1" name=""/>
        <p:cNvGrpSpPr/>
        <p:nvPr/>
      </p:nvGrpSpPr>
      <p:grpSpPr>
        <a:xfrm>
          <a:off x="0" y="0"/>
          <a:ext cx="0" cy="0"/>
          <a:chOff x="0" y="0"/>
          <a:chExt cx="0" cy="0"/>
        </a:xfrm>
      </p:grpSpPr>
      <p:sp>
        <p:nvSpPr>
          <p:cNvPr id="2" name="Freeform 2"/>
          <p:cNvSpPr/>
          <p:nvPr/>
        </p:nvSpPr>
        <p:spPr>
          <a:xfrm>
            <a:off x="4126636" y="9226899"/>
            <a:ext cx="10785304" cy="1372675"/>
          </a:xfrm>
          <a:custGeom>
            <a:avLst/>
            <a:gdLst/>
            <a:ahLst/>
            <a:cxnLst/>
            <a:rect l="l" t="t" r="r" b="b"/>
            <a:pathLst>
              <a:path w="10785304" h="1372675">
                <a:moveTo>
                  <a:pt x="0" y="0"/>
                </a:moveTo>
                <a:lnTo>
                  <a:pt x="10785304" y="0"/>
                </a:lnTo>
                <a:lnTo>
                  <a:pt x="10785304" y="1372675"/>
                </a:lnTo>
                <a:lnTo>
                  <a:pt x="0" y="1372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4" name="Group 24"/>
          <p:cNvGrpSpPr/>
          <p:nvPr/>
        </p:nvGrpSpPr>
        <p:grpSpPr>
          <a:xfrm>
            <a:off x="8151566" y="1257300"/>
            <a:ext cx="8759429" cy="3352800"/>
            <a:chOff x="0" y="0"/>
            <a:chExt cx="1765009" cy="356044"/>
          </a:xfrm>
        </p:grpSpPr>
        <p:sp>
          <p:nvSpPr>
            <p:cNvPr id="25" name="Freeform 25"/>
            <p:cNvSpPr/>
            <p:nvPr/>
          </p:nvSpPr>
          <p:spPr>
            <a:xfrm>
              <a:off x="0" y="0"/>
              <a:ext cx="1765009" cy="356044"/>
            </a:xfrm>
            <a:custGeom>
              <a:avLst/>
              <a:gdLst/>
              <a:ahLst/>
              <a:cxnLst/>
              <a:rect l="l" t="t" r="r" b="b"/>
              <a:pathLst>
                <a:path w="1765009" h="356044">
                  <a:moveTo>
                    <a:pt x="114370" y="0"/>
                  </a:moveTo>
                  <a:lnTo>
                    <a:pt x="1650640" y="0"/>
                  </a:lnTo>
                  <a:cubicBezTo>
                    <a:pt x="1680972" y="0"/>
                    <a:pt x="1710063" y="12050"/>
                    <a:pt x="1731511" y="33498"/>
                  </a:cubicBezTo>
                  <a:cubicBezTo>
                    <a:pt x="1752959" y="54947"/>
                    <a:pt x="1765009" y="84037"/>
                    <a:pt x="1765009" y="114370"/>
                  </a:cubicBezTo>
                  <a:lnTo>
                    <a:pt x="1765009" y="241675"/>
                  </a:lnTo>
                  <a:cubicBezTo>
                    <a:pt x="1765009" y="304839"/>
                    <a:pt x="1713804" y="356044"/>
                    <a:pt x="1650640" y="356044"/>
                  </a:cubicBezTo>
                  <a:lnTo>
                    <a:pt x="114370" y="356044"/>
                  </a:lnTo>
                  <a:cubicBezTo>
                    <a:pt x="84037" y="356044"/>
                    <a:pt x="54947" y="343995"/>
                    <a:pt x="33498" y="322546"/>
                  </a:cubicBezTo>
                  <a:cubicBezTo>
                    <a:pt x="12050" y="301098"/>
                    <a:pt x="0" y="272008"/>
                    <a:pt x="0" y="241675"/>
                  </a:cubicBezTo>
                  <a:lnTo>
                    <a:pt x="0" y="114370"/>
                  </a:lnTo>
                  <a:cubicBezTo>
                    <a:pt x="0" y="84037"/>
                    <a:pt x="12050" y="54947"/>
                    <a:pt x="33498" y="33498"/>
                  </a:cubicBezTo>
                  <a:cubicBezTo>
                    <a:pt x="54947" y="12050"/>
                    <a:pt x="84037" y="0"/>
                    <a:pt x="114370" y="0"/>
                  </a:cubicBezTo>
                  <a:close/>
                </a:path>
              </a:pathLst>
            </a:custGeom>
            <a:solidFill>
              <a:srgbClr val="FDA451"/>
            </a:solidFill>
            <a:ln w="95250" cap="rnd">
              <a:solidFill>
                <a:srgbClr val="FFFFFF"/>
              </a:solidFill>
              <a:prstDash val="solid"/>
              <a:round/>
            </a:ln>
          </p:spPr>
          <p:txBody>
            <a:bodyPr/>
            <a:lstStyle/>
            <a:p>
              <a:endParaRPr lang="en-US"/>
            </a:p>
          </p:txBody>
        </p:sp>
        <p:sp>
          <p:nvSpPr>
            <p:cNvPr id="26" name="TextBox 26"/>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6" name="TextBox 36"/>
          <p:cNvSpPr txBox="1"/>
          <p:nvPr/>
        </p:nvSpPr>
        <p:spPr>
          <a:xfrm>
            <a:off x="8915400" y="2733174"/>
            <a:ext cx="7231762" cy="882934"/>
          </a:xfrm>
          <a:prstGeom prst="rect">
            <a:avLst/>
          </a:prstGeom>
        </p:spPr>
        <p:txBody>
          <a:bodyPr wrap="square" lIns="0" tIns="0" rIns="0" bIns="0" rtlCol="0" anchor="t">
            <a:spAutoFit/>
          </a:bodyPr>
          <a:lstStyle/>
          <a:p>
            <a:pPr marL="0" marR="0" lvl="0" indent="0" algn="ctr" defTabSz="914400" rtl="0" eaLnBrk="1" fontAlgn="auto" latinLnBrk="0" hangingPunct="1">
              <a:lnSpc>
                <a:spcPts val="6592"/>
              </a:lnSpc>
              <a:spcBef>
                <a:spcPts val="0"/>
              </a:spcBef>
              <a:spcAft>
                <a:spcPts val="0"/>
              </a:spcAft>
              <a:buClrTx/>
              <a:buSzTx/>
              <a:buFontTx/>
              <a:buNone/>
              <a:tabLst/>
              <a:defRPr/>
            </a:pPr>
            <a:r>
              <a:rPr kumimoji="0" lang="en-US" sz="85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LUYỆN</a:t>
            </a:r>
            <a:r>
              <a:rPr kumimoji="0" lang="en-US" sz="8500" b="1" i="0" u="none" strike="noStrike" kern="1200" cap="none" spc="0" normalizeH="0" noProof="0">
                <a:ln>
                  <a:noFill/>
                </a:ln>
                <a:solidFill>
                  <a:srgbClr val="FFFFFF"/>
                </a:solidFill>
                <a:effectLst/>
                <a:uLnTx/>
                <a:uFillTx/>
                <a:latin typeface="Arial" panose="020B0604020202020204" pitchFamily="34" charset="0"/>
                <a:ea typeface="+mn-ea"/>
                <a:cs typeface="Arial" panose="020B0604020202020204" pitchFamily="34" charset="0"/>
              </a:rPr>
              <a:t> TẬP</a:t>
            </a:r>
            <a:endParaRPr kumimoji="0" lang="en-US" sz="85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2" name="Freeform 5"/>
          <p:cNvSpPr/>
          <p:nvPr/>
        </p:nvSpPr>
        <p:spPr>
          <a:xfrm>
            <a:off x="762000" y="2324100"/>
            <a:ext cx="6248400" cy="7606108"/>
          </a:xfrm>
          <a:custGeom>
            <a:avLst/>
            <a:gdLst/>
            <a:ahLst/>
            <a:cxnLst/>
            <a:rect l="l" t="t" r="r" b="b"/>
            <a:pathLst>
              <a:path w="6573393" h="8229600">
                <a:moveTo>
                  <a:pt x="0" y="0"/>
                </a:moveTo>
                <a:lnTo>
                  <a:pt x="6573393" y="0"/>
                </a:lnTo>
                <a:lnTo>
                  <a:pt x="6573393"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608465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DCF"/>
        </a:solidFill>
        <a:effectLst/>
      </p:bgPr>
    </p:bg>
    <p:spTree>
      <p:nvGrpSpPr>
        <p:cNvPr id="1" name=""/>
        <p:cNvGrpSpPr/>
        <p:nvPr/>
      </p:nvGrpSpPr>
      <p:grpSpPr>
        <a:xfrm>
          <a:off x="0" y="0"/>
          <a:ext cx="0" cy="0"/>
          <a:chOff x="0" y="0"/>
          <a:chExt cx="0" cy="0"/>
        </a:xfrm>
      </p:grpSpPr>
      <p:grpSp>
        <p:nvGrpSpPr>
          <p:cNvPr id="6" name="Group 5"/>
          <p:cNvGrpSpPr/>
          <p:nvPr/>
        </p:nvGrpSpPr>
        <p:grpSpPr>
          <a:xfrm>
            <a:off x="5222606" y="241470"/>
            <a:ext cx="7537987" cy="2539830"/>
            <a:chOff x="1752879" y="1097076"/>
            <a:chExt cx="7537987" cy="2539830"/>
          </a:xfrm>
        </p:grpSpPr>
        <p:grpSp>
          <p:nvGrpSpPr>
            <p:cNvPr id="7" name="Group 9"/>
            <p:cNvGrpSpPr/>
            <p:nvPr/>
          </p:nvGrpSpPr>
          <p:grpSpPr>
            <a:xfrm>
              <a:off x="1752879" y="1097076"/>
              <a:ext cx="7537987" cy="2539830"/>
              <a:chOff x="-42570" y="-38100"/>
              <a:chExt cx="2415036" cy="850900"/>
            </a:xfrm>
          </p:grpSpPr>
          <p:sp>
            <p:nvSpPr>
              <p:cNvPr id="11" name="Freeform 10"/>
              <p:cNvSpPr/>
              <p:nvPr/>
            </p:nvSpPr>
            <p:spPr>
              <a:xfrm>
                <a:off x="-42570" y="0"/>
                <a:ext cx="2415036" cy="409258"/>
              </a:xfrm>
              <a:custGeom>
                <a:avLst/>
                <a:gdLst/>
                <a:ahLst/>
                <a:cxnLst/>
                <a:rect l="l" t="t" r="r" b="b"/>
                <a:pathLst>
                  <a:path w="1905250" h="409258">
                    <a:moveTo>
                      <a:pt x="51601" y="0"/>
                    </a:moveTo>
                    <a:lnTo>
                      <a:pt x="1853649" y="0"/>
                    </a:lnTo>
                    <a:cubicBezTo>
                      <a:pt x="1867334" y="0"/>
                      <a:pt x="1880459" y="5436"/>
                      <a:pt x="1890136" y="15114"/>
                    </a:cubicBezTo>
                    <a:cubicBezTo>
                      <a:pt x="1899813" y="24791"/>
                      <a:pt x="1905250" y="37915"/>
                      <a:pt x="1905250" y="51601"/>
                    </a:cubicBezTo>
                    <a:lnTo>
                      <a:pt x="1905250" y="357657"/>
                    </a:lnTo>
                    <a:cubicBezTo>
                      <a:pt x="1905250" y="371343"/>
                      <a:pt x="1899813" y="384468"/>
                      <a:pt x="1890136" y="394145"/>
                    </a:cubicBezTo>
                    <a:cubicBezTo>
                      <a:pt x="1880459" y="403822"/>
                      <a:pt x="1867334" y="409258"/>
                      <a:pt x="1853649" y="409258"/>
                    </a:cubicBezTo>
                    <a:lnTo>
                      <a:pt x="51601" y="409258"/>
                    </a:lnTo>
                    <a:cubicBezTo>
                      <a:pt x="37915" y="409258"/>
                      <a:pt x="24791" y="403822"/>
                      <a:pt x="15114" y="394145"/>
                    </a:cubicBezTo>
                    <a:cubicBezTo>
                      <a:pt x="5436" y="384468"/>
                      <a:pt x="0" y="371343"/>
                      <a:pt x="0" y="357657"/>
                    </a:cubicBezTo>
                    <a:lnTo>
                      <a:pt x="0" y="51601"/>
                    </a:lnTo>
                    <a:cubicBezTo>
                      <a:pt x="0" y="37915"/>
                      <a:pt x="5436" y="24791"/>
                      <a:pt x="15114" y="15114"/>
                    </a:cubicBezTo>
                    <a:cubicBezTo>
                      <a:pt x="24791" y="5436"/>
                      <a:pt x="37915" y="0"/>
                      <a:pt x="51601" y="0"/>
                    </a:cubicBezTo>
                    <a:close/>
                  </a:path>
                </a:pathLst>
              </a:custGeom>
              <a:solidFill>
                <a:srgbClr val="FFFFFF"/>
              </a:solidFill>
            </p:spPr>
            <p:txBody>
              <a:bodyPr/>
              <a:lstStyle/>
              <a:p>
                <a:endParaRPr lang="en-US"/>
              </a:p>
            </p:txBody>
          </p:sp>
          <p:sp>
            <p:nvSpPr>
              <p:cNvPr id="12" name="TextBox 11"/>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Rectangle 9"/>
            <p:cNvSpPr/>
            <p:nvPr/>
          </p:nvSpPr>
          <p:spPr>
            <a:xfrm>
              <a:off x="1958855" y="1448729"/>
              <a:ext cx="7332011" cy="7848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500" b="1" i="0" u="none"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500" b="1" i="0" u="none" strike="noStrike" kern="1200" cap="none" spc="0" normalizeH="0" baseline="0" noProof="0" dirty="0" err="1">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tập</a:t>
              </a:r>
              <a:r>
                <a:rPr kumimoji="0" lang="en-US" sz="4500" b="1" i="0" u="none" strike="noStrike" kern="120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 1 (SGK </a:t>
              </a:r>
              <a:r>
                <a:rPr kumimoji="0" lang="en-US" sz="4500" b="1" i="0" u="none"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 tr67) Số?</a:t>
              </a:r>
              <a:endParaRPr kumimoji="0" lang="en-US" sz="45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grpSp>
      <p:sp>
        <p:nvSpPr>
          <p:cNvPr id="2" name="Rectangle 1"/>
          <p:cNvSpPr/>
          <p:nvPr/>
        </p:nvSpPr>
        <p:spPr>
          <a:xfrm>
            <a:off x="1824471" y="1724973"/>
            <a:ext cx="9144000" cy="7486152"/>
          </a:xfrm>
          <a:prstGeom prst="rect">
            <a:avLst/>
          </a:prstGeom>
        </p:spPr>
        <p:txBody>
          <a:bodyPr>
            <a:spAutoFit/>
          </a:bodyPr>
          <a:lstStyle/>
          <a:p>
            <a:pPr algn="just">
              <a:lnSpc>
                <a:spcPct val="300000"/>
              </a:lnSpc>
              <a:spcAft>
                <a:spcPts val="0"/>
              </a:spcAft>
            </a:pPr>
            <a:r>
              <a:rPr lang="en-US" sz="4200">
                <a:latin typeface="Arial" panose="020B0604020202020204" pitchFamily="34" charset="0"/>
                <a:ea typeface="Calibri" panose="020F0502020204030204" pitchFamily="34" charset="0"/>
                <a:cs typeface="Arial" panose="020B0604020202020204" pitchFamily="34" charset="0"/>
              </a:rPr>
              <a:t>a) 1 phút = ..?.. giây                   </a:t>
            </a:r>
          </a:p>
          <a:p>
            <a:pPr algn="just">
              <a:lnSpc>
                <a:spcPct val="300000"/>
              </a:lnSpc>
              <a:spcAft>
                <a:spcPts val="0"/>
              </a:spcAft>
            </a:pPr>
            <a:r>
              <a:rPr lang="en-US" sz="4200">
                <a:latin typeface="Arial" panose="020B0604020202020204" pitchFamily="34" charset="0"/>
                <a:ea typeface="Calibri" panose="020F0502020204030204" pitchFamily="34" charset="0"/>
                <a:cs typeface="Arial" panose="020B0604020202020204" pitchFamily="34" charset="0"/>
              </a:rPr>
              <a:t>    3 phút = ..?..  giây</a:t>
            </a:r>
          </a:p>
          <a:p>
            <a:pPr algn="just">
              <a:lnSpc>
                <a:spcPct val="300000"/>
              </a:lnSpc>
              <a:spcAft>
                <a:spcPts val="0"/>
              </a:spcAft>
            </a:pPr>
            <a:r>
              <a:rPr lang="en-US" sz="4200">
                <a:latin typeface="Arial" panose="020B0604020202020204" pitchFamily="34" charset="0"/>
                <a:ea typeface="Calibri" panose="020F0502020204030204" pitchFamily="34" charset="0"/>
                <a:cs typeface="Arial" panose="020B0604020202020204" pitchFamily="34" charset="0"/>
              </a:rPr>
              <a:t>  60 giây = ..?.. phút                </a:t>
            </a:r>
          </a:p>
          <a:p>
            <a:pPr algn="just">
              <a:lnSpc>
                <a:spcPct val="300000"/>
              </a:lnSpc>
              <a:spcAft>
                <a:spcPts val="0"/>
              </a:spcAft>
            </a:pPr>
            <a:r>
              <a:rPr lang="en-US" sz="4200">
                <a:latin typeface="Arial" panose="020B0604020202020204" pitchFamily="34" charset="0"/>
                <a:ea typeface="Calibri" panose="020F0502020204030204" pitchFamily="34" charset="0"/>
                <a:cs typeface="Arial" panose="020B0604020202020204" pitchFamily="34" charset="0"/>
              </a:rPr>
              <a:t>180 giây = ..?.. phút</a:t>
            </a:r>
          </a:p>
        </p:txBody>
      </p:sp>
      <p:sp>
        <p:nvSpPr>
          <p:cNvPr id="3" name="Rectangle 2"/>
          <p:cNvSpPr/>
          <p:nvPr/>
        </p:nvSpPr>
        <p:spPr>
          <a:xfrm>
            <a:off x="10244248" y="1724973"/>
            <a:ext cx="8043752" cy="7486152"/>
          </a:xfrm>
          <a:prstGeom prst="rect">
            <a:avLst/>
          </a:prstGeom>
        </p:spPr>
        <p:txBody>
          <a:bodyPr wrap="square">
            <a:spAutoFit/>
          </a:bodyPr>
          <a:lstStyle/>
          <a:p>
            <a:pPr lvl="0" algn="just">
              <a:lnSpc>
                <a:spcPct val="300000"/>
              </a:lnSpc>
            </a:pPr>
            <a:r>
              <a:rPr lang="en-US" sz="4200">
                <a:solidFill>
                  <a:prstClr val="black"/>
                </a:solidFill>
                <a:latin typeface="Arial" panose="020B0604020202020204" pitchFamily="34" charset="0"/>
                <a:ea typeface="Calibri" panose="020F0502020204030204" pitchFamily="34" charset="0"/>
                <a:cs typeface="Arial" panose="020B0604020202020204" pitchFamily="34" charset="0"/>
              </a:rPr>
              <a:t>b) 1 thế kỉ = ..?.. năm                </a:t>
            </a:r>
          </a:p>
          <a:p>
            <a:pPr lvl="0" algn="just">
              <a:lnSpc>
                <a:spcPct val="300000"/>
              </a:lnSpc>
            </a:pPr>
            <a:r>
              <a:rPr lang="en-US" sz="4200">
                <a:solidFill>
                  <a:prstClr val="black"/>
                </a:solidFill>
                <a:latin typeface="Arial" panose="020B0604020202020204" pitchFamily="34" charset="0"/>
                <a:ea typeface="Calibri" panose="020F0502020204030204" pitchFamily="34" charset="0"/>
                <a:cs typeface="Arial" panose="020B0604020202020204" pitchFamily="34" charset="0"/>
              </a:rPr>
              <a:t>    4 thế kỉ = ..?..  năm</a:t>
            </a:r>
          </a:p>
          <a:p>
            <a:pPr lvl="0" algn="just">
              <a:lnSpc>
                <a:spcPct val="300000"/>
              </a:lnSpc>
            </a:pPr>
            <a:r>
              <a:rPr lang="en-US" sz="4200">
                <a:solidFill>
                  <a:prstClr val="black"/>
                </a:solidFill>
                <a:latin typeface="Arial" panose="020B0604020202020204" pitchFamily="34" charset="0"/>
                <a:ea typeface="Calibri" panose="020F0502020204030204" pitchFamily="34" charset="0"/>
                <a:cs typeface="Arial" panose="020B0604020202020204" pitchFamily="34" charset="0"/>
              </a:rPr>
              <a:t>  100 năm = ..?.. thế kỉ              </a:t>
            </a:r>
          </a:p>
          <a:p>
            <a:pPr lvl="0" algn="just">
              <a:lnSpc>
                <a:spcPct val="300000"/>
              </a:lnSpc>
            </a:pPr>
            <a:r>
              <a:rPr lang="en-US" sz="4200">
                <a:solidFill>
                  <a:prstClr val="black"/>
                </a:solidFill>
                <a:latin typeface="Arial" panose="020B0604020202020204" pitchFamily="34" charset="0"/>
                <a:ea typeface="Calibri" panose="020F0502020204030204" pitchFamily="34" charset="0"/>
                <a:cs typeface="Arial" panose="020B0604020202020204" pitchFamily="34" charset="0"/>
              </a:rPr>
              <a:t>  400 năm = ..?.. thế kỉ</a:t>
            </a:r>
          </a:p>
        </p:txBody>
      </p:sp>
      <p:cxnSp>
        <p:nvCxnSpPr>
          <p:cNvPr id="5" name="Straight Connector 4"/>
          <p:cNvCxnSpPr/>
          <p:nvPr/>
        </p:nvCxnSpPr>
        <p:spPr>
          <a:xfrm>
            <a:off x="8991600" y="2095500"/>
            <a:ext cx="0" cy="8191500"/>
          </a:xfrm>
          <a:prstGeom prst="line">
            <a:avLst/>
          </a:prstGeom>
        </p:spPr>
        <p:style>
          <a:lnRef idx="1">
            <a:schemeClr val="accent1"/>
          </a:lnRef>
          <a:fillRef idx="0">
            <a:schemeClr val="accent1"/>
          </a:fillRef>
          <a:effectRef idx="0">
            <a:schemeClr val="accent1"/>
          </a:effectRef>
          <a:fontRef idx="minor">
            <a:schemeClr val="tx1"/>
          </a:fontRef>
        </p:style>
      </p:cxnSp>
      <p:sp>
        <p:nvSpPr>
          <p:cNvPr id="13" name="Freeform 9"/>
          <p:cNvSpPr/>
          <p:nvPr/>
        </p:nvSpPr>
        <p:spPr>
          <a:xfrm>
            <a:off x="16451589" y="673328"/>
            <a:ext cx="1531611" cy="2103290"/>
          </a:xfrm>
          <a:custGeom>
            <a:avLst/>
            <a:gdLst/>
            <a:ahLst/>
            <a:cxnLst/>
            <a:rect l="l" t="t" r="r" b="b"/>
            <a:pathLst>
              <a:path w="5868441" h="8229600">
                <a:moveTo>
                  <a:pt x="0" y="0"/>
                </a:moveTo>
                <a:lnTo>
                  <a:pt x="5868442" y="0"/>
                </a:lnTo>
                <a:lnTo>
                  <a:pt x="5868442" y="8229600"/>
                </a:lnTo>
                <a:lnTo>
                  <a:pt x="0" y="8229600"/>
                </a:lnTo>
                <a:lnTo>
                  <a:pt x="0" y="0"/>
                </a:lnTo>
                <a:close/>
              </a:path>
            </a:pathLst>
          </a:custGeom>
          <a:blipFill>
            <a:blip r:embed="rId2"/>
            <a:stretch>
              <a:fillRect/>
            </a:stretch>
          </a:blipFill>
        </p:spPr>
        <p:txBody>
          <a:bodyPr/>
          <a:lstStyle/>
          <a:p>
            <a:endParaRPr lang="en-US"/>
          </a:p>
        </p:txBody>
      </p:sp>
      <p:sp>
        <p:nvSpPr>
          <p:cNvPr id="14" name="Freeform 18"/>
          <p:cNvSpPr/>
          <p:nvPr/>
        </p:nvSpPr>
        <p:spPr>
          <a:xfrm rot="10800000">
            <a:off x="-4320081" y="-771228"/>
            <a:ext cx="6805986" cy="2496201"/>
          </a:xfrm>
          <a:custGeom>
            <a:avLst/>
            <a:gdLst/>
            <a:ahLst/>
            <a:cxnLst/>
            <a:rect l="l" t="t" r="r" b="b"/>
            <a:pathLst>
              <a:path w="14253201" h="4872003">
                <a:moveTo>
                  <a:pt x="0" y="0"/>
                </a:moveTo>
                <a:lnTo>
                  <a:pt x="14253201" y="0"/>
                </a:lnTo>
                <a:lnTo>
                  <a:pt x="14253201" y="4872003"/>
                </a:lnTo>
                <a:lnTo>
                  <a:pt x="0" y="4872003"/>
                </a:lnTo>
                <a:lnTo>
                  <a:pt x="0" y="0"/>
                </a:lnTo>
                <a:close/>
              </a:path>
            </a:pathLst>
          </a:custGeom>
          <a: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a:blipFill>
        </p:spPr>
        <p:txBody>
          <a:bodyPr/>
          <a:lstStyle/>
          <a:p>
            <a:endParaRPr lang="en-US"/>
          </a:p>
        </p:txBody>
      </p:sp>
      <p:pic>
        <p:nvPicPr>
          <p:cNvPr id="8" name="Picture 7"/>
          <p:cNvPicPr>
            <a:picLocks noChangeAspect="1"/>
          </p:cNvPicPr>
          <p:nvPr/>
        </p:nvPicPr>
        <p:blipFill>
          <a:blip r:embed="rId5"/>
          <a:stretch>
            <a:fillRect/>
          </a:stretch>
        </p:blipFill>
        <p:spPr>
          <a:xfrm>
            <a:off x="8485474" y="8845216"/>
            <a:ext cx="1012249" cy="1400139"/>
          </a:xfrm>
          <a:prstGeom prst="rect">
            <a:avLst/>
          </a:prstGeom>
        </p:spPr>
      </p:pic>
      <p:sp>
        <p:nvSpPr>
          <p:cNvPr id="15" name="Rectangle 14"/>
          <p:cNvSpPr/>
          <p:nvPr/>
        </p:nvSpPr>
        <p:spPr>
          <a:xfrm>
            <a:off x="4574458" y="2625873"/>
            <a:ext cx="990600" cy="754053"/>
          </a:xfrm>
          <a:prstGeom prst="rect">
            <a:avLst/>
          </a:prstGeom>
          <a:solidFill>
            <a:srgbClr val="FFEDCF"/>
          </a:solidFill>
        </p:spPr>
        <p:txBody>
          <a:bodyPr wrap="square">
            <a:spAutoFit/>
          </a:bodyPr>
          <a:lstStyle/>
          <a:p>
            <a:pPr algn="ctr"/>
            <a:r>
              <a:rPr lang="en-US" sz="4300" b="1">
                <a:solidFill>
                  <a:srgbClr val="FF0000"/>
                </a:solidFill>
                <a:latin typeface="Arial" panose="020B0604020202020204" pitchFamily="34" charset="0"/>
                <a:ea typeface="Malgun Gothic" panose="020B0503020000020004" pitchFamily="34" charset="-127"/>
                <a:cs typeface="Arial" panose="020B0604020202020204" pitchFamily="34" charset="0"/>
              </a:rPr>
              <a:t>60</a:t>
            </a:r>
            <a:endParaRPr lang="en-US" sz="4300">
              <a:solidFill>
                <a:srgbClr val="FF0000"/>
              </a:solidFill>
              <a:latin typeface="Arial" panose="020B0604020202020204" pitchFamily="34" charset="0"/>
              <a:cs typeface="Arial" panose="020B0604020202020204" pitchFamily="34" charset="0"/>
            </a:endParaRPr>
          </a:p>
        </p:txBody>
      </p:sp>
      <p:sp>
        <p:nvSpPr>
          <p:cNvPr id="16" name="Rectangle 15"/>
          <p:cNvSpPr/>
          <p:nvPr/>
        </p:nvSpPr>
        <p:spPr>
          <a:xfrm>
            <a:off x="4500956" y="4457700"/>
            <a:ext cx="1137604" cy="754053"/>
          </a:xfrm>
          <a:prstGeom prst="rect">
            <a:avLst/>
          </a:prstGeom>
          <a:solidFill>
            <a:srgbClr val="FFEDCF"/>
          </a:solidFill>
        </p:spPr>
        <p:txBody>
          <a:bodyPr wrap="square">
            <a:spAutoFit/>
          </a:bodyPr>
          <a:lstStyle/>
          <a:p>
            <a:pPr algn="ctr"/>
            <a:r>
              <a:rPr lang="en-US" sz="4300" b="1">
                <a:solidFill>
                  <a:srgbClr val="FF0000"/>
                </a:solidFill>
                <a:latin typeface="Arial" panose="020B0604020202020204" pitchFamily="34" charset="0"/>
                <a:ea typeface="Malgun Gothic" panose="020B0503020000020004" pitchFamily="34" charset="-127"/>
                <a:cs typeface="Arial" panose="020B0604020202020204" pitchFamily="34" charset="0"/>
              </a:rPr>
              <a:t>180</a:t>
            </a:r>
            <a:endParaRPr lang="en-US" sz="4300">
              <a:solidFill>
                <a:srgbClr val="FF0000"/>
              </a:solidFill>
              <a:latin typeface="Arial" panose="020B0604020202020204" pitchFamily="34" charset="0"/>
              <a:cs typeface="Arial" panose="020B0604020202020204" pitchFamily="34" charset="0"/>
            </a:endParaRPr>
          </a:p>
        </p:txBody>
      </p:sp>
      <p:sp>
        <p:nvSpPr>
          <p:cNvPr id="17" name="Rectangle 16"/>
          <p:cNvSpPr/>
          <p:nvPr/>
        </p:nvSpPr>
        <p:spPr>
          <a:xfrm>
            <a:off x="4519589" y="6438900"/>
            <a:ext cx="990600" cy="754053"/>
          </a:xfrm>
          <a:prstGeom prst="rect">
            <a:avLst/>
          </a:prstGeom>
          <a:solidFill>
            <a:srgbClr val="FFEDCF"/>
          </a:solidFill>
        </p:spPr>
        <p:txBody>
          <a:bodyPr wrap="square">
            <a:spAutoFit/>
          </a:bodyPr>
          <a:lstStyle/>
          <a:p>
            <a:pPr algn="ctr"/>
            <a:r>
              <a:rPr lang="en-US" sz="4300" b="1">
                <a:solidFill>
                  <a:srgbClr val="FF0000"/>
                </a:solidFill>
                <a:latin typeface="Arial" panose="020B0604020202020204" pitchFamily="34" charset="0"/>
                <a:ea typeface="Malgun Gothic" panose="020B0503020000020004" pitchFamily="34" charset="-127"/>
                <a:cs typeface="Arial" panose="020B0604020202020204" pitchFamily="34" charset="0"/>
              </a:rPr>
              <a:t>1</a:t>
            </a:r>
            <a:endParaRPr lang="en-US" sz="4300">
              <a:solidFill>
                <a:srgbClr val="FF0000"/>
              </a:solidFill>
              <a:latin typeface="Arial" panose="020B0604020202020204" pitchFamily="34" charset="0"/>
              <a:cs typeface="Arial" panose="020B0604020202020204" pitchFamily="34" charset="0"/>
            </a:endParaRPr>
          </a:p>
        </p:txBody>
      </p:sp>
      <p:sp>
        <p:nvSpPr>
          <p:cNvPr id="18" name="Rectangle 17"/>
          <p:cNvSpPr/>
          <p:nvPr/>
        </p:nvSpPr>
        <p:spPr>
          <a:xfrm>
            <a:off x="4419600" y="8316687"/>
            <a:ext cx="1137604" cy="754053"/>
          </a:xfrm>
          <a:prstGeom prst="rect">
            <a:avLst/>
          </a:prstGeom>
          <a:solidFill>
            <a:srgbClr val="FFEDCF"/>
          </a:solidFill>
        </p:spPr>
        <p:txBody>
          <a:bodyPr wrap="square">
            <a:spAutoFit/>
          </a:bodyPr>
          <a:lstStyle/>
          <a:p>
            <a:pPr algn="ctr"/>
            <a:r>
              <a:rPr lang="en-US" sz="4300" b="1">
                <a:solidFill>
                  <a:srgbClr val="FF0000"/>
                </a:solidFill>
                <a:latin typeface="Arial" panose="020B0604020202020204" pitchFamily="34" charset="0"/>
                <a:ea typeface="Malgun Gothic" panose="020B0503020000020004" pitchFamily="34" charset="-127"/>
                <a:cs typeface="Arial" panose="020B0604020202020204" pitchFamily="34" charset="0"/>
              </a:rPr>
              <a:t>3</a:t>
            </a:r>
            <a:endParaRPr lang="en-US" sz="4300">
              <a:solidFill>
                <a:srgbClr val="FF0000"/>
              </a:solidFill>
              <a:latin typeface="Arial" panose="020B0604020202020204" pitchFamily="34" charset="0"/>
              <a:cs typeface="Arial" panose="020B0604020202020204" pitchFamily="34" charset="0"/>
            </a:endParaRPr>
          </a:p>
        </p:txBody>
      </p:sp>
      <p:sp>
        <p:nvSpPr>
          <p:cNvPr id="19" name="Rectangle 18"/>
          <p:cNvSpPr/>
          <p:nvPr/>
        </p:nvSpPr>
        <p:spPr>
          <a:xfrm>
            <a:off x="13106400" y="2618016"/>
            <a:ext cx="1167246" cy="754053"/>
          </a:xfrm>
          <a:prstGeom prst="rect">
            <a:avLst/>
          </a:prstGeom>
          <a:solidFill>
            <a:srgbClr val="FFEDCF"/>
          </a:solidFill>
        </p:spPr>
        <p:txBody>
          <a:bodyPr wrap="square">
            <a:spAutoFit/>
          </a:bodyPr>
          <a:lstStyle/>
          <a:p>
            <a:pPr algn="ctr"/>
            <a:r>
              <a:rPr lang="en-US" sz="4300" b="1">
                <a:solidFill>
                  <a:srgbClr val="FF0000"/>
                </a:solidFill>
                <a:latin typeface="Arial" panose="020B0604020202020204" pitchFamily="34" charset="0"/>
                <a:ea typeface="Malgun Gothic" panose="020B0503020000020004" pitchFamily="34" charset="-127"/>
                <a:cs typeface="Arial" panose="020B0604020202020204" pitchFamily="34" charset="0"/>
              </a:rPr>
              <a:t>100 </a:t>
            </a:r>
            <a:endParaRPr lang="en-US" sz="4300">
              <a:solidFill>
                <a:srgbClr val="FF0000"/>
              </a:solidFill>
              <a:latin typeface="Arial" panose="020B0604020202020204" pitchFamily="34" charset="0"/>
              <a:cs typeface="Arial" panose="020B0604020202020204" pitchFamily="34" charset="0"/>
            </a:endParaRPr>
          </a:p>
        </p:txBody>
      </p:sp>
      <p:sp>
        <p:nvSpPr>
          <p:cNvPr id="20" name="Rectangle 19"/>
          <p:cNvSpPr/>
          <p:nvPr/>
        </p:nvSpPr>
        <p:spPr>
          <a:xfrm>
            <a:off x="13194777" y="4523016"/>
            <a:ext cx="1137604" cy="754053"/>
          </a:xfrm>
          <a:prstGeom prst="rect">
            <a:avLst/>
          </a:prstGeom>
          <a:solidFill>
            <a:srgbClr val="FFEDCF"/>
          </a:solidFill>
        </p:spPr>
        <p:txBody>
          <a:bodyPr wrap="square">
            <a:spAutoFit/>
          </a:bodyPr>
          <a:lstStyle/>
          <a:p>
            <a:pPr algn="ctr"/>
            <a:r>
              <a:rPr lang="en-US" sz="4300" b="1">
                <a:solidFill>
                  <a:srgbClr val="FF0000"/>
                </a:solidFill>
                <a:latin typeface="Arial" panose="020B0604020202020204" pitchFamily="34" charset="0"/>
                <a:ea typeface="Malgun Gothic" panose="020B0503020000020004" pitchFamily="34" charset="-127"/>
                <a:cs typeface="Arial" panose="020B0604020202020204" pitchFamily="34" charset="0"/>
              </a:rPr>
              <a:t>400</a:t>
            </a:r>
            <a:endParaRPr lang="en-US" sz="4300">
              <a:solidFill>
                <a:srgbClr val="FF0000"/>
              </a:solidFill>
              <a:latin typeface="Arial" panose="020B0604020202020204" pitchFamily="34" charset="0"/>
              <a:cs typeface="Arial" panose="020B0604020202020204" pitchFamily="34" charset="0"/>
            </a:endParaRPr>
          </a:p>
        </p:txBody>
      </p:sp>
      <p:sp>
        <p:nvSpPr>
          <p:cNvPr id="21" name="Rectangle 20"/>
          <p:cNvSpPr/>
          <p:nvPr/>
        </p:nvSpPr>
        <p:spPr>
          <a:xfrm>
            <a:off x="13180752" y="6438900"/>
            <a:ext cx="990600" cy="754053"/>
          </a:xfrm>
          <a:prstGeom prst="rect">
            <a:avLst/>
          </a:prstGeom>
          <a:solidFill>
            <a:srgbClr val="FFEDCF"/>
          </a:solidFill>
        </p:spPr>
        <p:txBody>
          <a:bodyPr wrap="square">
            <a:spAutoFit/>
          </a:bodyPr>
          <a:lstStyle/>
          <a:p>
            <a:pPr algn="ctr"/>
            <a:r>
              <a:rPr lang="en-US" sz="4300" b="1">
                <a:solidFill>
                  <a:srgbClr val="FF0000"/>
                </a:solidFill>
                <a:latin typeface="Arial" panose="020B0604020202020204" pitchFamily="34" charset="0"/>
                <a:ea typeface="Malgun Gothic" panose="020B0503020000020004" pitchFamily="34" charset="-127"/>
                <a:cs typeface="Arial" panose="020B0604020202020204" pitchFamily="34" charset="0"/>
              </a:rPr>
              <a:t>1</a:t>
            </a:r>
            <a:endParaRPr lang="en-US" sz="4300">
              <a:solidFill>
                <a:srgbClr val="FF0000"/>
              </a:solidFill>
              <a:latin typeface="Arial" panose="020B0604020202020204" pitchFamily="34" charset="0"/>
              <a:cs typeface="Arial" panose="020B0604020202020204" pitchFamily="34" charset="0"/>
            </a:endParaRPr>
          </a:p>
        </p:txBody>
      </p:sp>
      <p:sp>
        <p:nvSpPr>
          <p:cNvPr id="22" name="Rectangle 21"/>
          <p:cNvSpPr/>
          <p:nvPr/>
        </p:nvSpPr>
        <p:spPr>
          <a:xfrm>
            <a:off x="13180752" y="8316686"/>
            <a:ext cx="1137604" cy="754053"/>
          </a:xfrm>
          <a:prstGeom prst="rect">
            <a:avLst/>
          </a:prstGeom>
          <a:solidFill>
            <a:srgbClr val="FFEDCF"/>
          </a:solidFill>
        </p:spPr>
        <p:txBody>
          <a:bodyPr wrap="square">
            <a:spAutoFit/>
          </a:bodyPr>
          <a:lstStyle/>
          <a:p>
            <a:pPr algn="ctr"/>
            <a:r>
              <a:rPr lang="en-US" sz="4300" b="1">
                <a:solidFill>
                  <a:srgbClr val="FF0000"/>
                </a:solidFill>
                <a:latin typeface="Arial" panose="020B0604020202020204" pitchFamily="34" charset="0"/>
                <a:ea typeface="Malgun Gothic" panose="020B0503020000020004" pitchFamily="34" charset="-127"/>
                <a:cs typeface="Arial" panose="020B0604020202020204" pitchFamily="34" charset="0"/>
              </a:rPr>
              <a:t>4</a:t>
            </a:r>
            <a:endParaRPr lang="en-US" sz="43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124628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p:cTn id="64" dur="500" fill="hold"/>
                                        <p:tgtEl>
                                          <p:spTgt spid="20"/>
                                        </p:tgtEl>
                                        <p:attrNameLst>
                                          <p:attrName>ppt_w</p:attrName>
                                        </p:attrNameLst>
                                      </p:cBhvr>
                                      <p:tavLst>
                                        <p:tav tm="0">
                                          <p:val>
                                            <p:fltVal val="0"/>
                                          </p:val>
                                        </p:tav>
                                        <p:tav tm="100000">
                                          <p:val>
                                            <p:strVal val="#ppt_w"/>
                                          </p:val>
                                        </p:tav>
                                      </p:tavLst>
                                    </p:anim>
                                    <p:anim calcmode="lin" valueType="num">
                                      <p:cBhvr>
                                        <p:cTn id="65" dur="500" fill="hold"/>
                                        <p:tgtEl>
                                          <p:spTgt spid="20"/>
                                        </p:tgtEl>
                                        <p:attrNameLst>
                                          <p:attrName>ppt_h</p:attrName>
                                        </p:attrNameLst>
                                      </p:cBhvr>
                                      <p:tavLst>
                                        <p:tav tm="0">
                                          <p:val>
                                            <p:fltVal val="0"/>
                                          </p:val>
                                        </p:tav>
                                        <p:tav tm="100000">
                                          <p:val>
                                            <p:strVal val="#ppt_h"/>
                                          </p:val>
                                        </p:tav>
                                      </p:tavLst>
                                    </p:anim>
                                    <p:animEffect transition="in" filter="fade">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animEffect transition="in" filter="fade">
                                      <p:cBhvr>
                                        <p:cTn id="73" dur="500"/>
                                        <p:tgtEl>
                                          <p:spTgt spid="21"/>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p:cTn id="78" dur="500" fill="hold"/>
                                        <p:tgtEl>
                                          <p:spTgt spid="22"/>
                                        </p:tgtEl>
                                        <p:attrNameLst>
                                          <p:attrName>ppt_w</p:attrName>
                                        </p:attrNameLst>
                                      </p:cBhvr>
                                      <p:tavLst>
                                        <p:tav tm="0">
                                          <p:val>
                                            <p:fltVal val="0"/>
                                          </p:val>
                                        </p:tav>
                                        <p:tav tm="100000">
                                          <p:val>
                                            <p:strVal val="#ppt_w"/>
                                          </p:val>
                                        </p:tav>
                                      </p:tavLst>
                                    </p:anim>
                                    <p:anim calcmode="lin" valueType="num">
                                      <p:cBhvr>
                                        <p:cTn id="79" dur="500" fill="hold"/>
                                        <p:tgtEl>
                                          <p:spTgt spid="22"/>
                                        </p:tgtEl>
                                        <p:attrNameLst>
                                          <p:attrName>ppt_h</p:attrName>
                                        </p:attrNameLst>
                                      </p:cBhvr>
                                      <p:tavLst>
                                        <p:tav tm="0">
                                          <p:val>
                                            <p:fltVal val="0"/>
                                          </p:val>
                                        </p:tav>
                                        <p:tav tm="100000">
                                          <p:val>
                                            <p:strVal val="#ppt_h"/>
                                          </p:val>
                                        </p:tav>
                                      </p:tavLst>
                                    </p:anim>
                                    <p:animEffect transition="in" filter="fade">
                                      <p:cBhvr>
                                        <p:cTn id="8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5" grpId="0" animBg="1"/>
      <p:bldP spid="16" grpId="0" animBg="1"/>
      <p:bldP spid="17" grpId="0" animBg="1"/>
      <p:bldP spid="18" grpId="0" animBg="1"/>
      <p:bldP spid="19" grpId="0" animBg="1"/>
      <p:bldP spid="20"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DCF"/>
        </a:solidFill>
        <a:effectLst/>
      </p:bgPr>
    </p:bg>
    <p:spTree>
      <p:nvGrpSpPr>
        <p:cNvPr id="1" name=""/>
        <p:cNvGrpSpPr/>
        <p:nvPr/>
      </p:nvGrpSpPr>
      <p:grpSpPr>
        <a:xfrm>
          <a:off x="0" y="0"/>
          <a:ext cx="0" cy="0"/>
          <a:chOff x="0" y="0"/>
          <a:chExt cx="0" cy="0"/>
        </a:xfrm>
      </p:grpSpPr>
      <p:grpSp>
        <p:nvGrpSpPr>
          <p:cNvPr id="6" name="Group 5"/>
          <p:cNvGrpSpPr/>
          <p:nvPr/>
        </p:nvGrpSpPr>
        <p:grpSpPr>
          <a:xfrm>
            <a:off x="6042038" y="367802"/>
            <a:ext cx="6509022" cy="2539830"/>
            <a:chOff x="1752879" y="1097076"/>
            <a:chExt cx="6509022" cy="2539830"/>
          </a:xfrm>
        </p:grpSpPr>
        <p:grpSp>
          <p:nvGrpSpPr>
            <p:cNvPr id="7" name="Group 9"/>
            <p:cNvGrpSpPr/>
            <p:nvPr/>
          </p:nvGrpSpPr>
          <p:grpSpPr>
            <a:xfrm>
              <a:off x="1752879" y="1097076"/>
              <a:ext cx="6509022" cy="2539830"/>
              <a:chOff x="-42570" y="-38100"/>
              <a:chExt cx="2085374" cy="850900"/>
            </a:xfrm>
          </p:grpSpPr>
          <p:sp>
            <p:nvSpPr>
              <p:cNvPr id="11" name="Freeform 10"/>
              <p:cNvSpPr/>
              <p:nvPr/>
            </p:nvSpPr>
            <p:spPr>
              <a:xfrm>
                <a:off x="-42570" y="0"/>
                <a:ext cx="2085374" cy="409258"/>
              </a:xfrm>
              <a:custGeom>
                <a:avLst/>
                <a:gdLst/>
                <a:ahLst/>
                <a:cxnLst/>
                <a:rect l="l" t="t" r="r" b="b"/>
                <a:pathLst>
                  <a:path w="1905250" h="409258">
                    <a:moveTo>
                      <a:pt x="51601" y="0"/>
                    </a:moveTo>
                    <a:lnTo>
                      <a:pt x="1853649" y="0"/>
                    </a:lnTo>
                    <a:cubicBezTo>
                      <a:pt x="1867334" y="0"/>
                      <a:pt x="1880459" y="5436"/>
                      <a:pt x="1890136" y="15114"/>
                    </a:cubicBezTo>
                    <a:cubicBezTo>
                      <a:pt x="1899813" y="24791"/>
                      <a:pt x="1905250" y="37915"/>
                      <a:pt x="1905250" y="51601"/>
                    </a:cubicBezTo>
                    <a:lnTo>
                      <a:pt x="1905250" y="357657"/>
                    </a:lnTo>
                    <a:cubicBezTo>
                      <a:pt x="1905250" y="371343"/>
                      <a:pt x="1899813" y="384468"/>
                      <a:pt x="1890136" y="394145"/>
                    </a:cubicBezTo>
                    <a:cubicBezTo>
                      <a:pt x="1880459" y="403822"/>
                      <a:pt x="1867334" y="409258"/>
                      <a:pt x="1853649" y="409258"/>
                    </a:cubicBezTo>
                    <a:lnTo>
                      <a:pt x="51601" y="409258"/>
                    </a:lnTo>
                    <a:cubicBezTo>
                      <a:pt x="37915" y="409258"/>
                      <a:pt x="24791" y="403822"/>
                      <a:pt x="15114" y="394145"/>
                    </a:cubicBezTo>
                    <a:cubicBezTo>
                      <a:pt x="5436" y="384468"/>
                      <a:pt x="0" y="371343"/>
                      <a:pt x="0" y="357657"/>
                    </a:cubicBezTo>
                    <a:lnTo>
                      <a:pt x="0" y="51601"/>
                    </a:lnTo>
                    <a:cubicBezTo>
                      <a:pt x="0" y="37915"/>
                      <a:pt x="5436" y="24791"/>
                      <a:pt x="15114" y="15114"/>
                    </a:cubicBezTo>
                    <a:cubicBezTo>
                      <a:pt x="24791" y="5436"/>
                      <a:pt x="37915" y="0"/>
                      <a:pt x="51601" y="0"/>
                    </a:cubicBezTo>
                    <a:close/>
                  </a:path>
                </a:pathLst>
              </a:custGeom>
              <a:solidFill>
                <a:srgbClr val="FFFFFF"/>
              </a:solidFill>
            </p:spPr>
            <p:txBody>
              <a:bodyPr/>
              <a:lstStyle/>
              <a:p>
                <a:endParaRPr lang="en-US"/>
              </a:p>
            </p:txBody>
          </p:sp>
          <p:sp>
            <p:nvSpPr>
              <p:cNvPr id="12" name="TextBox 11"/>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dirty="0"/>
              </a:p>
            </p:txBody>
          </p:sp>
        </p:grpSp>
        <p:sp>
          <p:nvSpPr>
            <p:cNvPr id="10" name="Rectangle 9"/>
            <p:cNvSpPr/>
            <p:nvPr/>
          </p:nvSpPr>
          <p:spPr>
            <a:xfrm>
              <a:off x="1958856" y="1448729"/>
              <a:ext cx="6227166" cy="784830"/>
            </a:xfrm>
            <a:prstGeom prst="rect">
              <a:avLst/>
            </a:prstGeom>
          </p:spPr>
          <p:txBody>
            <a:bodyPr wrap="square">
              <a:spAutoFit/>
            </a:bodyPr>
            <a:lstStyle/>
            <a:p>
              <a:r>
                <a:rPr lang="en-US" sz="4500" b="1" dirty="0" err="1">
                  <a:solidFill>
                    <a:schemeClr val="tx2"/>
                  </a:solidFill>
                  <a:latin typeface="Arial" panose="020B0604020202020204" pitchFamily="34" charset="0"/>
                  <a:ea typeface="Times New Roman" panose="02020603050405020304" pitchFamily="18" charset="0"/>
                  <a:cs typeface="Arial" panose="020B0604020202020204" pitchFamily="34" charset="0"/>
                </a:rPr>
                <a:t>Bài</a:t>
              </a:r>
              <a:r>
                <a:rPr lang="en-US" sz="4500" b="1"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500" b="1" err="1">
                  <a:solidFill>
                    <a:schemeClr val="tx2"/>
                  </a:solidFill>
                  <a:latin typeface="Arial" panose="020B0604020202020204" pitchFamily="34" charset="0"/>
                  <a:ea typeface="Times New Roman" panose="02020603050405020304" pitchFamily="18" charset="0"/>
                  <a:cs typeface="Arial" panose="020B0604020202020204" pitchFamily="34" charset="0"/>
                </a:rPr>
                <a:t>tập</a:t>
              </a:r>
              <a:r>
                <a:rPr lang="en-US" sz="4500" b="1">
                  <a:solidFill>
                    <a:schemeClr val="tx2"/>
                  </a:solidFill>
                  <a:latin typeface="Arial" panose="020B0604020202020204" pitchFamily="34" charset="0"/>
                  <a:ea typeface="Times New Roman" panose="02020603050405020304" pitchFamily="18" charset="0"/>
                  <a:cs typeface="Arial" panose="020B0604020202020204" pitchFamily="34" charset="0"/>
                </a:rPr>
                <a:t> 2 </a:t>
              </a:r>
              <a:r>
                <a:rPr lang="en-US" sz="4500" b="1" dirty="0">
                  <a:solidFill>
                    <a:schemeClr val="tx2"/>
                  </a:solidFill>
                  <a:latin typeface="Arial" panose="020B0604020202020204" pitchFamily="34" charset="0"/>
                  <a:ea typeface="Times New Roman" panose="02020603050405020304" pitchFamily="18" charset="0"/>
                  <a:cs typeface="Arial" panose="020B0604020202020204" pitchFamily="34" charset="0"/>
                </a:rPr>
                <a:t>(SGK </a:t>
              </a:r>
              <a:r>
                <a:rPr lang="en-US" sz="4500" b="1">
                  <a:solidFill>
                    <a:schemeClr val="tx2"/>
                  </a:solidFill>
                  <a:latin typeface="Arial" panose="020B0604020202020204" pitchFamily="34" charset="0"/>
                  <a:ea typeface="Times New Roman" panose="02020603050405020304" pitchFamily="18" charset="0"/>
                  <a:cs typeface="Arial" panose="020B0604020202020204" pitchFamily="34" charset="0"/>
                </a:rPr>
                <a:t>– tr67)</a:t>
              </a:r>
              <a:endParaRPr lang="en-US" sz="4500" b="1" dirty="0">
                <a:solidFill>
                  <a:schemeClr val="tx2"/>
                </a:solidFill>
                <a:latin typeface="Arial" panose="020B0604020202020204" pitchFamily="34" charset="0"/>
                <a:cs typeface="Arial" panose="020B0604020202020204" pitchFamily="34" charset="0"/>
              </a:endParaRPr>
            </a:p>
          </p:txBody>
        </p:sp>
      </p:grpSp>
      <p:sp>
        <p:nvSpPr>
          <p:cNvPr id="4" name="Rectangle 3"/>
          <p:cNvSpPr/>
          <p:nvPr/>
        </p:nvSpPr>
        <p:spPr>
          <a:xfrm>
            <a:off x="1828799" y="2019300"/>
            <a:ext cx="14935499" cy="942053"/>
          </a:xfrm>
          <a:prstGeom prst="rect">
            <a:avLst/>
          </a:prstGeom>
        </p:spPr>
        <p:txBody>
          <a:bodyPr wrap="none">
            <a:spAutoFit/>
          </a:bodyPr>
          <a:lstStyle/>
          <a:p>
            <a:pPr algn="just">
              <a:lnSpc>
                <a:spcPct val="150000"/>
              </a:lnSpc>
              <a:spcAft>
                <a:spcPts val="0"/>
              </a:spcAft>
            </a:pPr>
            <a:r>
              <a:rPr lang="en-US" sz="4200">
                <a:latin typeface="Arial" panose="020B0604020202020204" pitchFamily="34" charset="0"/>
                <a:ea typeface="Calibri" panose="020F0502020204030204" pitchFamily="34" charset="0"/>
                <a:cs typeface="Arial" panose="020B0604020202020204" pitchFamily="34" charset="0"/>
              </a:rPr>
              <a:t>Năm sinh của mỗi nhân vật lịch sử dưới đây thuộc thế kỉ nào?</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321425" y="3832547"/>
            <a:ext cx="3947241" cy="1824923"/>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Trần Hưng Đạo </a:t>
            </a:r>
          </a:p>
          <a:p>
            <a:pPr algn="ctr">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sinh năm 1228</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4876800" y="3832546"/>
            <a:ext cx="3947241" cy="1824923"/>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Nguyễn Trãi sinh năm 1380</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6" name="Rectangle 15"/>
          <p:cNvSpPr/>
          <p:nvPr/>
        </p:nvSpPr>
        <p:spPr>
          <a:xfrm>
            <a:off x="9432175" y="3832546"/>
            <a:ext cx="3947241" cy="1824923"/>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Phan Bội Châu sinh năm 1867</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7" name="Rectangle 16"/>
          <p:cNvSpPr/>
          <p:nvPr/>
        </p:nvSpPr>
        <p:spPr>
          <a:xfrm>
            <a:off x="13987550" y="3832545"/>
            <a:ext cx="3947241" cy="1824923"/>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Đinh Bộ Lĩnh sinh năm 924</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17"/>
          <p:cNvSpPr/>
          <p:nvPr/>
        </p:nvSpPr>
        <p:spPr>
          <a:xfrm>
            <a:off x="674059" y="8014037"/>
            <a:ext cx="3241971" cy="1015663"/>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Thế kỉ XIX</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9" name="Rectangle 18"/>
          <p:cNvSpPr/>
          <p:nvPr/>
        </p:nvSpPr>
        <p:spPr>
          <a:xfrm>
            <a:off x="5229434" y="8014037"/>
            <a:ext cx="3241971" cy="1015663"/>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Thế kỉ X</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0" name="Rectangle 19"/>
          <p:cNvSpPr/>
          <p:nvPr/>
        </p:nvSpPr>
        <p:spPr>
          <a:xfrm>
            <a:off x="9784809" y="8014037"/>
            <a:ext cx="3241971" cy="1015663"/>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Thế kỉ XIII</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1" name="Rectangle 20"/>
          <p:cNvSpPr/>
          <p:nvPr/>
        </p:nvSpPr>
        <p:spPr>
          <a:xfrm>
            <a:off x="14340184" y="8014036"/>
            <a:ext cx="3241971" cy="1015663"/>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Thế kỉ XIV</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cxnSp>
        <p:nvCxnSpPr>
          <p:cNvPr id="23" name="Straight Connector 22"/>
          <p:cNvCxnSpPr>
            <a:stCxn id="14" idx="2"/>
            <a:endCxn id="20" idx="0"/>
          </p:cNvCxnSpPr>
          <p:nvPr/>
        </p:nvCxnSpPr>
        <p:spPr>
          <a:xfrm>
            <a:off x="2295046" y="5657470"/>
            <a:ext cx="9110749" cy="2356567"/>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p:cNvCxnSpPr>
            <a:stCxn id="15" idx="2"/>
          </p:cNvCxnSpPr>
          <p:nvPr/>
        </p:nvCxnSpPr>
        <p:spPr>
          <a:xfrm>
            <a:off x="6850421" y="5657469"/>
            <a:ext cx="9110747" cy="2378624"/>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p:cNvCxnSpPr>
            <a:endCxn id="18" idx="0"/>
          </p:cNvCxnSpPr>
          <p:nvPr/>
        </p:nvCxnSpPr>
        <p:spPr>
          <a:xfrm flipH="1">
            <a:off x="2295045" y="5689076"/>
            <a:ext cx="9110749" cy="2324961"/>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p:cNvCxnSpPr>
            <a:stCxn id="17" idx="2"/>
            <a:endCxn id="19" idx="0"/>
          </p:cNvCxnSpPr>
          <p:nvPr/>
        </p:nvCxnSpPr>
        <p:spPr>
          <a:xfrm flipH="1">
            <a:off x="6850420" y="5657468"/>
            <a:ext cx="9110751" cy="2356569"/>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31" name="Rectangle 30"/>
          <p:cNvSpPr/>
          <p:nvPr/>
        </p:nvSpPr>
        <p:spPr>
          <a:xfrm>
            <a:off x="-304800" y="9715500"/>
            <a:ext cx="19202400" cy="1057589"/>
          </a:xfrm>
          <a:prstGeom prst="rect">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2" name="Picture 31"/>
          <p:cNvPicPr>
            <a:picLocks noChangeAspect="1"/>
          </p:cNvPicPr>
          <p:nvPr/>
        </p:nvPicPr>
        <p:blipFill>
          <a:blip r:embed="rId2"/>
          <a:stretch>
            <a:fillRect/>
          </a:stretch>
        </p:blipFill>
        <p:spPr>
          <a:xfrm rot="20940762">
            <a:off x="16387640" y="1242152"/>
            <a:ext cx="1801650" cy="2384536"/>
          </a:xfrm>
          <a:prstGeom prst="rect">
            <a:avLst/>
          </a:prstGeom>
        </p:spPr>
      </p:pic>
      <p:pic>
        <p:nvPicPr>
          <p:cNvPr id="33" name="Picture 32"/>
          <p:cNvPicPr>
            <a:picLocks noChangeAspect="1"/>
          </p:cNvPicPr>
          <p:nvPr/>
        </p:nvPicPr>
        <p:blipFill>
          <a:blip r:embed="rId3"/>
          <a:stretch>
            <a:fillRect/>
          </a:stretch>
        </p:blipFill>
        <p:spPr>
          <a:xfrm rot="1607659">
            <a:off x="453366" y="420622"/>
            <a:ext cx="1273584" cy="24148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500"/>
                                        <p:tgtEl>
                                          <p:spTgt spid="1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dissolve">
                                      <p:cBhvr>
                                        <p:cTn id="24" dur="500"/>
                                        <p:tgtEl>
                                          <p:spTgt spid="17"/>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ssolve">
                                      <p:cBhvr>
                                        <p:cTn id="27" dur="500"/>
                                        <p:tgtEl>
                                          <p:spTgt spid="18"/>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dissolve">
                                      <p:cBhvr>
                                        <p:cTn id="30" dur="500"/>
                                        <p:tgtEl>
                                          <p:spTgt spid="19"/>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dissolve">
                                      <p:cBhvr>
                                        <p:cTn id="33" dur="500"/>
                                        <p:tgtEl>
                                          <p:spTgt spid="20"/>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dissolv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up)">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right)">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right)">
                                      <p:cBhvr>
                                        <p:cTn id="5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P spid="15" grpId="0" animBg="1"/>
      <p:bldP spid="16" grpId="0" animBg="1"/>
      <p:bldP spid="17" grpId="0" animBg="1"/>
      <p:bldP spid="18" grpId="0" animBg="1"/>
      <p:bldP spid="19"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DCF"/>
        </a:solidFill>
        <a:effectLst/>
      </p:bgPr>
    </p:bg>
    <p:spTree>
      <p:nvGrpSpPr>
        <p:cNvPr id="1" name=""/>
        <p:cNvGrpSpPr/>
        <p:nvPr/>
      </p:nvGrpSpPr>
      <p:grpSpPr>
        <a:xfrm>
          <a:off x="0" y="0"/>
          <a:ext cx="0" cy="0"/>
          <a:chOff x="0" y="0"/>
          <a:chExt cx="0" cy="0"/>
        </a:xfrm>
      </p:grpSpPr>
      <p:grpSp>
        <p:nvGrpSpPr>
          <p:cNvPr id="7" name="Group 6"/>
          <p:cNvGrpSpPr/>
          <p:nvPr/>
        </p:nvGrpSpPr>
        <p:grpSpPr>
          <a:xfrm>
            <a:off x="5908761" y="621293"/>
            <a:ext cx="6509022" cy="2539830"/>
            <a:chOff x="1752879" y="1097076"/>
            <a:chExt cx="6509022" cy="2539830"/>
          </a:xfrm>
        </p:grpSpPr>
        <p:grpSp>
          <p:nvGrpSpPr>
            <p:cNvPr id="8" name="Group 9"/>
            <p:cNvGrpSpPr/>
            <p:nvPr/>
          </p:nvGrpSpPr>
          <p:grpSpPr>
            <a:xfrm>
              <a:off x="1752879" y="1097076"/>
              <a:ext cx="6509022" cy="2539830"/>
              <a:chOff x="-42570" y="-38100"/>
              <a:chExt cx="2085374" cy="850900"/>
            </a:xfrm>
          </p:grpSpPr>
          <p:sp>
            <p:nvSpPr>
              <p:cNvPr id="11" name="Freeform 10"/>
              <p:cNvSpPr/>
              <p:nvPr/>
            </p:nvSpPr>
            <p:spPr>
              <a:xfrm>
                <a:off x="-42570" y="0"/>
                <a:ext cx="2085374" cy="409258"/>
              </a:xfrm>
              <a:custGeom>
                <a:avLst/>
                <a:gdLst/>
                <a:ahLst/>
                <a:cxnLst/>
                <a:rect l="l" t="t" r="r" b="b"/>
                <a:pathLst>
                  <a:path w="1905250" h="409258">
                    <a:moveTo>
                      <a:pt x="51601" y="0"/>
                    </a:moveTo>
                    <a:lnTo>
                      <a:pt x="1853649" y="0"/>
                    </a:lnTo>
                    <a:cubicBezTo>
                      <a:pt x="1867334" y="0"/>
                      <a:pt x="1880459" y="5436"/>
                      <a:pt x="1890136" y="15114"/>
                    </a:cubicBezTo>
                    <a:cubicBezTo>
                      <a:pt x="1899813" y="24791"/>
                      <a:pt x="1905250" y="37915"/>
                      <a:pt x="1905250" y="51601"/>
                    </a:cubicBezTo>
                    <a:lnTo>
                      <a:pt x="1905250" y="357657"/>
                    </a:lnTo>
                    <a:cubicBezTo>
                      <a:pt x="1905250" y="371343"/>
                      <a:pt x="1899813" y="384468"/>
                      <a:pt x="1890136" y="394145"/>
                    </a:cubicBezTo>
                    <a:cubicBezTo>
                      <a:pt x="1880459" y="403822"/>
                      <a:pt x="1867334" y="409258"/>
                      <a:pt x="1853649" y="409258"/>
                    </a:cubicBezTo>
                    <a:lnTo>
                      <a:pt x="51601" y="409258"/>
                    </a:lnTo>
                    <a:cubicBezTo>
                      <a:pt x="37915" y="409258"/>
                      <a:pt x="24791" y="403822"/>
                      <a:pt x="15114" y="394145"/>
                    </a:cubicBezTo>
                    <a:cubicBezTo>
                      <a:pt x="5436" y="384468"/>
                      <a:pt x="0" y="371343"/>
                      <a:pt x="0" y="357657"/>
                    </a:cubicBezTo>
                    <a:lnTo>
                      <a:pt x="0" y="51601"/>
                    </a:lnTo>
                    <a:cubicBezTo>
                      <a:pt x="0" y="37915"/>
                      <a:pt x="5436" y="24791"/>
                      <a:pt x="15114" y="15114"/>
                    </a:cubicBezTo>
                    <a:cubicBezTo>
                      <a:pt x="24791" y="5436"/>
                      <a:pt x="37915" y="0"/>
                      <a:pt x="51601" y="0"/>
                    </a:cubicBezTo>
                    <a:close/>
                  </a:path>
                </a:pathLst>
              </a:custGeom>
              <a:solidFill>
                <a:srgbClr val="FFFFFF"/>
              </a:solidFill>
            </p:spPr>
            <p:txBody>
              <a:bodyPr/>
              <a:lstStyle/>
              <a:p>
                <a:endParaRPr lang="en-US"/>
              </a:p>
            </p:txBody>
          </p:sp>
          <p:sp>
            <p:nvSpPr>
              <p:cNvPr id="12" name="TextBox 11"/>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Rectangle 9"/>
            <p:cNvSpPr/>
            <p:nvPr/>
          </p:nvSpPr>
          <p:spPr>
            <a:xfrm>
              <a:off x="1958856" y="1448729"/>
              <a:ext cx="6227166" cy="784830"/>
            </a:xfrm>
            <a:prstGeom prst="rect">
              <a:avLst/>
            </a:prstGeom>
          </p:spPr>
          <p:txBody>
            <a:bodyPr wrap="square">
              <a:spAutoFit/>
            </a:bodyPr>
            <a:lstStyle/>
            <a:p>
              <a:r>
                <a:rPr lang="en-US" sz="4500" b="1" dirty="0" err="1">
                  <a:solidFill>
                    <a:schemeClr val="tx2"/>
                  </a:solidFill>
                  <a:latin typeface="Arial" panose="020B0604020202020204" pitchFamily="34" charset="0"/>
                  <a:ea typeface="Times New Roman" panose="02020603050405020304" pitchFamily="18" charset="0"/>
                  <a:cs typeface="Arial" panose="020B0604020202020204" pitchFamily="34" charset="0"/>
                </a:rPr>
                <a:t>Bài</a:t>
              </a:r>
              <a:r>
                <a:rPr lang="en-US" sz="4500" b="1"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500" b="1" err="1">
                  <a:solidFill>
                    <a:schemeClr val="tx2"/>
                  </a:solidFill>
                  <a:latin typeface="Arial" panose="020B0604020202020204" pitchFamily="34" charset="0"/>
                  <a:ea typeface="Times New Roman" panose="02020603050405020304" pitchFamily="18" charset="0"/>
                  <a:cs typeface="Arial" panose="020B0604020202020204" pitchFamily="34" charset="0"/>
                </a:rPr>
                <a:t>tập</a:t>
              </a:r>
              <a:r>
                <a:rPr lang="en-US" sz="4500" b="1">
                  <a:solidFill>
                    <a:schemeClr val="tx2"/>
                  </a:solidFill>
                  <a:latin typeface="Arial" panose="020B0604020202020204" pitchFamily="34" charset="0"/>
                  <a:ea typeface="Times New Roman" panose="02020603050405020304" pitchFamily="18" charset="0"/>
                  <a:cs typeface="Arial" panose="020B0604020202020204" pitchFamily="34" charset="0"/>
                </a:rPr>
                <a:t> 3 </a:t>
              </a:r>
              <a:r>
                <a:rPr lang="en-US" sz="4500" b="1" dirty="0">
                  <a:solidFill>
                    <a:schemeClr val="tx2"/>
                  </a:solidFill>
                  <a:latin typeface="Arial" panose="020B0604020202020204" pitchFamily="34" charset="0"/>
                  <a:ea typeface="Times New Roman" panose="02020603050405020304" pitchFamily="18" charset="0"/>
                  <a:cs typeface="Arial" panose="020B0604020202020204" pitchFamily="34" charset="0"/>
                </a:rPr>
                <a:t>(SGK </a:t>
              </a:r>
              <a:r>
                <a:rPr lang="en-US" sz="4500" b="1">
                  <a:solidFill>
                    <a:schemeClr val="tx2"/>
                  </a:solidFill>
                  <a:latin typeface="Arial" panose="020B0604020202020204" pitchFamily="34" charset="0"/>
                  <a:ea typeface="Times New Roman" panose="02020603050405020304" pitchFamily="18" charset="0"/>
                  <a:cs typeface="Arial" panose="020B0604020202020204" pitchFamily="34" charset="0"/>
                </a:rPr>
                <a:t>– tr67)</a:t>
              </a:r>
              <a:endParaRPr lang="en-US" sz="4500" b="1" dirty="0">
                <a:solidFill>
                  <a:schemeClr val="tx2"/>
                </a:solidFill>
                <a:latin typeface="Arial" panose="020B0604020202020204" pitchFamily="34" charset="0"/>
                <a:cs typeface="Arial" panose="020B0604020202020204" pitchFamily="34" charset="0"/>
              </a:endParaRPr>
            </a:p>
          </p:txBody>
        </p:sp>
      </p:grpSp>
      <p:pic>
        <p:nvPicPr>
          <p:cNvPr id="14" name="Picture 1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991520" y="5676900"/>
            <a:ext cx="6781800" cy="4132659"/>
          </a:xfrm>
          <a:prstGeom prst="rect">
            <a:avLst/>
          </a:prstGeom>
        </p:spPr>
      </p:pic>
      <p:sp>
        <p:nvSpPr>
          <p:cNvPr id="15" name="Rectangle 14"/>
          <p:cNvSpPr/>
          <p:nvPr/>
        </p:nvSpPr>
        <p:spPr>
          <a:xfrm>
            <a:off x="686097" y="2253981"/>
            <a:ext cx="16954351" cy="1954831"/>
          </a:xfrm>
          <a:prstGeom prst="rect">
            <a:avLst/>
          </a:prstGeom>
        </p:spPr>
        <p:txBody>
          <a:bodyPr wrap="square">
            <a:spAutoFit/>
          </a:bodyPr>
          <a:lstStyle/>
          <a:p>
            <a:pPr algn="just">
              <a:lnSpc>
                <a:spcPct val="150000"/>
              </a:lnSpc>
              <a:spcAft>
                <a:spcPts val="0"/>
              </a:spcAft>
            </a:pPr>
            <a:r>
              <a:rPr lang="en-US" sz="4300">
                <a:latin typeface="Arial" panose="020B0604020202020204" pitchFamily="34" charset="0"/>
                <a:ea typeface="Calibri" panose="020F0502020204030204" pitchFamily="34" charset="0"/>
                <a:cs typeface="Arial" panose="020B0604020202020204" pitchFamily="34" charset="0"/>
              </a:rPr>
              <a:t>Năm 1900 là năm Canh Tý. Cứ 60 năm thì lại có một năm Canh Tý. Hỏi năm Canh Tý tiếp theo thuộc thế kỉ nào?</a:t>
            </a:r>
            <a:endParaRPr lang="en-US" sz="4300">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15"/>
          <p:cNvPicPr>
            <a:picLocks noChangeAspect="1"/>
          </p:cNvPicPr>
          <p:nvPr/>
        </p:nvPicPr>
        <p:blipFill>
          <a:blip r:embed="rId4"/>
          <a:stretch>
            <a:fillRect/>
          </a:stretch>
        </p:blipFill>
        <p:spPr>
          <a:xfrm>
            <a:off x="15911760" y="392421"/>
            <a:ext cx="1861560" cy="1861560"/>
          </a:xfrm>
          <a:prstGeom prst="rect">
            <a:avLst/>
          </a:prstGeom>
        </p:spPr>
      </p:pic>
      <p:sp>
        <p:nvSpPr>
          <p:cNvPr id="17" name="Freeform 2"/>
          <p:cNvSpPr/>
          <p:nvPr/>
        </p:nvSpPr>
        <p:spPr>
          <a:xfrm rot="19895598">
            <a:off x="-1344764" y="108439"/>
            <a:ext cx="4953000" cy="1274166"/>
          </a:xfrm>
          <a:custGeom>
            <a:avLst/>
            <a:gdLst/>
            <a:ahLst/>
            <a:cxnLst/>
            <a:rect l="l" t="t" r="r" b="b"/>
            <a:pathLst>
              <a:path w="10785304" h="1372675">
                <a:moveTo>
                  <a:pt x="0" y="0"/>
                </a:moveTo>
                <a:lnTo>
                  <a:pt x="10785304" y="0"/>
                </a:lnTo>
                <a:lnTo>
                  <a:pt x="10785304" y="1372675"/>
                </a:lnTo>
                <a:lnTo>
                  <a:pt x="0" y="13726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Rectangle 17"/>
          <p:cNvSpPr/>
          <p:nvPr/>
        </p:nvSpPr>
        <p:spPr>
          <a:xfrm>
            <a:off x="696730" y="5040273"/>
            <a:ext cx="9144000" cy="4370427"/>
          </a:xfrm>
          <a:prstGeom prst="rect">
            <a:avLst/>
          </a:prstGeom>
        </p:spPr>
        <p:txBody>
          <a:bodyPr>
            <a:spAutoFit/>
          </a:bodyPr>
          <a:lstStyle/>
          <a:p>
            <a:pPr algn="ctr">
              <a:lnSpc>
                <a:spcPct val="150000"/>
              </a:lnSpc>
              <a:spcBef>
                <a:spcPts val="1200"/>
              </a:spcBef>
              <a:spcAft>
                <a:spcPts val="1200"/>
              </a:spcAft>
            </a:pPr>
            <a:r>
              <a:rPr lang="en-US" sz="4300" b="1" i="1" u="sng">
                <a:solidFill>
                  <a:srgbClr val="C00000"/>
                </a:solidFill>
                <a:latin typeface="Arial" panose="020B0604020202020204" pitchFamily="34" charset="0"/>
                <a:ea typeface="Calibri" panose="020F0502020204030204" pitchFamily="34" charset="0"/>
                <a:cs typeface="Arial" panose="020B0604020202020204" pitchFamily="34" charset="0"/>
              </a:rPr>
              <a:t>Trả lời:</a:t>
            </a:r>
            <a:endParaRPr lang="en-US" sz="4300" b="1" i="1">
              <a:solidFill>
                <a:srgbClr val="C0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200"/>
              </a:spcBef>
              <a:spcAft>
                <a:spcPts val="1200"/>
              </a:spcAft>
            </a:pPr>
            <a:r>
              <a:rPr lang="en-US" sz="4300">
                <a:latin typeface="Arial" panose="020B0604020202020204" pitchFamily="34" charset="0"/>
                <a:ea typeface="Calibri" panose="020F0502020204030204" pitchFamily="34" charset="0"/>
                <a:cs typeface="Arial" panose="020B0604020202020204" pitchFamily="34" charset="0"/>
              </a:rPr>
              <a:t>Năm Canh Tý tiếp theo sau năm 1900 là năm 1900 + 60 = 1960 và thuộc thế kỉ XX. </a:t>
            </a:r>
            <a:endParaRPr lang="en-US" sz="43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7610205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barn(inVertical)">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34"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DCF"/>
        </a:solidFill>
        <a:effectLst/>
      </p:bgPr>
    </p:bg>
    <p:spTree>
      <p:nvGrpSpPr>
        <p:cNvPr id="1" name=""/>
        <p:cNvGrpSpPr/>
        <p:nvPr/>
      </p:nvGrpSpPr>
      <p:grpSpPr>
        <a:xfrm>
          <a:off x="0" y="0"/>
          <a:ext cx="0" cy="0"/>
          <a:chOff x="0" y="0"/>
          <a:chExt cx="0" cy="0"/>
        </a:xfrm>
      </p:grpSpPr>
      <p:grpSp>
        <p:nvGrpSpPr>
          <p:cNvPr id="4" name="Group 4"/>
          <p:cNvGrpSpPr/>
          <p:nvPr/>
        </p:nvGrpSpPr>
        <p:grpSpPr>
          <a:xfrm>
            <a:off x="1279071" y="1303618"/>
            <a:ext cx="15621000" cy="7772400"/>
            <a:chOff x="0" y="0"/>
            <a:chExt cx="1442788" cy="1433405"/>
          </a:xfrm>
        </p:grpSpPr>
        <p:sp>
          <p:nvSpPr>
            <p:cNvPr id="5" name="Freeform 5"/>
            <p:cNvSpPr/>
            <p:nvPr/>
          </p:nvSpPr>
          <p:spPr>
            <a:xfrm>
              <a:off x="0" y="0"/>
              <a:ext cx="1442788" cy="1433405"/>
            </a:xfrm>
            <a:custGeom>
              <a:avLst/>
              <a:gdLst/>
              <a:ahLst/>
              <a:cxnLst/>
              <a:rect l="l" t="t" r="r" b="b"/>
              <a:pathLst>
                <a:path w="1442788" h="1433405">
                  <a:moveTo>
                    <a:pt x="72076" y="0"/>
                  </a:moveTo>
                  <a:lnTo>
                    <a:pt x="1370712" y="0"/>
                  </a:lnTo>
                  <a:cubicBezTo>
                    <a:pt x="1410518" y="0"/>
                    <a:pt x="1442788" y="32269"/>
                    <a:pt x="1442788" y="72076"/>
                  </a:cubicBezTo>
                  <a:lnTo>
                    <a:pt x="1442788" y="1361329"/>
                  </a:lnTo>
                  <a:cubicBezTo>
                    <a:pt x="1442788" y="1401135"/>
                    <a:pt x="1410518" y="1433405"/>
                    <a:pt x="1370712" y="1433405"/>
                  </a:cubicBezTo>
                  <a:lnTo>
                    <a:pt x="72076" y="1433405"/>
                  </a:lnTo>
                  <a:cubicBezTo>
                    <a:pt x="52960" y="1433405"/>
                    <a:pt x="34627" y="1425811"/>
                    <a:pt x="21111" y="1412294"/>
                  </a:cubicBezTo>
                  <a:cubicBezTo>
                    <a:pt x="7594" y="1398777"/>
                    <a:pt x="0" y="1380445"/>
                    <a:pt x="0" y="1361329"/>
                  </a:cubicBezTo>
                  <a:lnTo>
                    <a:pt x="0" y="72076"/>
                  </a:lnTo>
                  <a:cubicBezTo>
                    <a:pt x="0" y="52960"/>
                    <a:pt x="7594" y="34627"/>
                    <a:pt x="21111" y="21111"/>
                  </a:cubicBezTo>
                  <a:cubicBezTo>
                    <a:pt x="34627" y="7594"/>
                    <a:pt x="52960" y="0"/>
                    <a:pt x="72076" y="0"/>
                  </a:cubicBezTo>
                  <a:close/>
                </a:path>
              </a:pathLst>
            </a:custGeom>
            <a:solidFill>
              <a:srgbClr val="FFFEF7"/>
            </a:solidFill>
            <a:ln w="133350" cap="rnd">
              <a:solidFill>
                <a:srgbClr val="FFA959"/>
              </a:solidFill>
              <a:prstDash val="solid"/>
              <a:round/>
            </a:ln>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15837657" y="780522"/>
            <a:ext cx="1748214" cy="174821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959"/>
            </a:solidFill>
          </p:spPr>
          <p:txBody>
            <a:bodyPr/>
            <a:lstStyle/>
            <a:p>
              <a:endParaRPr lang="en-US"/>
            </a:p>
          </p:txBody>
        </p:sp>
        <p:sp>
          <p:nvSpPr>
            <p:cNvPr id="15" name="TextBox 15"/>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Rectangle 15"/>
          <p:cNvSpPr/>
          <p:nvPr/>
        </p:nvSpPr>
        <p:spPr>
          <a:xfrm>
            <a:off x="1964871" y="1654629"/>
            <a:ext cx="14101386" cy="7040389"/>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Ø"/>
            </a:pPr>
            <a:r>
              <a:rPr lang="en-US" sz="4300">
                <a:latin typeface="Arial" panose="020B0604020202020204" pitchFamily="34" charset="0"/>
                <a:ea typeface="Calibri" panose="020F0502020204030204" pitchFamily="34" charset="0"/>
                <a:cs typeface="Arial" panose="020B0604020202020204" pitchFamily="34" charset="0"/>
              </a:rPr>
              <a:t>Cách phân loại can và chi trong Âm lịch:</a:t>
            </a:r>
          </a:p>
          <a:p>
            <a:pPr marL="571500" indent="-571500" algn="just">
              <a:lnSpc>
                <a:spcPct val="150000"/>
              </a:lnSpc>
              <a:spcAft>
                <a:spcPts val="0"/>
              </a:spcAft>
              <a:buFont typeface="Wingdings" panose="05000000000000000000" pitchFamily="2" charset="2"/>
              <a:buChar char="§"/>
            </a:pPr>
            <a:r>
              <a:rPr lang="en-US" sz="4300">
                <a:latin typeface="Arial" panose="020B0604020202020204" pitchFamily="34" charset="0"/>
                <a:ea typeface="Calibri" panose="020F0502020204030204" pitchFamily="34" charset="0"/>
                <a:cs typeface="Arial" panose="020B0604020202020204" pitchFamily="34" charset="0"/>
              </a:rPr>
              <a:t>Có 10 can: Giáp, Ất, Bính, Đinh, Mậu, Kỷ, Canh, Tân, Nhâm và Quý; cứ 10 năm thì mỗi can được lặp lại.</a:t>
            </a:r>
          </a:p>
          <a:p>
            <a:pPr algn="just">
              <a:lnSpc>
                <a:spcPct val="150000"/>
              </a:lnSpc>
              <a:spcAft>
                <a:spcPts val="0"/>
              </a:spcAft>
            </a:pPr>
            <a:r>
              <a:rPr lang="en-US" sz="4300" b="1" i="1" u="sng">
                <a:solidFill>
                  <a:schemeClr val="tx2"/>
                </a:solidFill>
                <a:latin typeface="Arial" panose="020B0604020202020204" pitchFamily="34" charset="0"/>
                <a:ea typeface="Calibri" panose="020F0502020204030204" pitchFamily="34" charset="0"/>
                <a:cs typeface="Arial" panose="020B0604020202020204" pitchFamily="34" charset="0"/>
              </a:rPr>
              <a:t>Ví dụ:</a:t>
            </a:r>
            <a:r>
              <a:rPr lang="en-US" sz="4300" b="1" i="1">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4300">
                <a:latin typeface="Arial" panose="020B0604020202020204" pitchFamily="34" charset="0"/>
                <a:ea typeface="Calibri" panose="020F0502020204030204" pitchFamily="34" charset="0"/>
                <a:cs typeface="Arial" panose="020B0604020202020204" pitchFamily="34" charset="0"/>
              </a:rPr>
              <a:t>Năm 2022 là Nhâm Dần thì 10 năm sau 2032 cũng thuộc can Nhâm. </a:t>
            </a:r>
          </a:p>
          <a:p>
            <a:pPr algn="just">
              <a:lnSpc>
                <a:spcPct val="150000"/>
              </a:lnSpc>
              <a:spcAft>
                <a:spcPts val="0"/>
              </a:spcAft>
            </a:pPr>
            <a:r>
              <a:rPr lang="en-US" sz="4300">
                <a:latin typeface="Arial" panose="020B0604020202020204" pitchFamily="34" charset="0"/>
                <a:ea typeface="Calibri" panose="020F0502020204030204" pitchFamily="34" charset="0"/>
                <a:cs typeface="Arial" panose="020B0604020202020204" pitchFamily="34" charset="0"/>
              </a:rPr>
              <a:t>Đặc biệt các năm có tận cùng bằng chữ số 2 đều có can là Nhâm.</a:t>
            </a:r>
            <a:endParaRPr lang="en-US" sz="4300">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16"/>
          <p:cNvPicPr>
            <a:picLocks noChangeAspect="1"/>
          </p:cNvPicPr>
          <p:nvPr/>
        </p:nvPicPr>
        <p:blipFill>
          <a:blip r:embed="rId2"/>
          <a:stretch>
            <a:fillRect/>
          </a:stretch>
        </p:blipFill>
        <p:spPr>
          <a:xfrm>
            <a:off x="304800" y="7367390"/>
            <a:ext cx="2155033" cy="2059639"/>
          </a:xfrm>
          <a:prstGeom prst="rect">
            <a:avLst/>
          </a:prstGeom>
        </p:spPr>
      </p:pic>
      <p:sp>
        <p:nvSpPr>
          <p:cNvPr id="24" name="Freeform 3"/>
          <p:cNvSpPr/>
          <p:nvPr/>
        </p:nvSpPr>
        <p:spPr>
          <a:xfrm>
            <a:off x="11811000" y="8595224"/>
            <a:ext cx="5774871" cy="1196476"/>
          </a:xfrm>
          <a:custGeom>
            <a:avLst/>
            <a:gdLst/>
            <a:ahLst/>
            <a:cxnLst/>
            <a:rect l="l" t="t" r="r" b="b"/>
            <a:pathLst>
              <a:path w="9813790" h="1249028">
                <a:moveTo>
                  <a:pt x="0" y="0"/>
                </a:moveTo>
                <a:lnTo>
                  <a:pt x="9813790" y="0"/>
                </a:lnTo>
                <a:lnTo>
                  <a:pt x="9813790" y="1249027"/>
                </a:lnTo>
                <a:lnTo>
                  <a:pt x="0" y="12490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25" name="Picture 24"/>
          <p:cNvPicPr>
            <a:picLocks noChangeAspect="1"/>
          </p:cNvPicPr>
          <p:nvPr/>
        </p:nvPicPr>
        <p:blipFill>
          <a:blip r:embed="rId5"/>
          <a:stretch>
            <a:fillRect/>
          </a:stretch>
        </p:blipFill>
        <p:spPr>
          <a:xfrm rot="20471854">
            <a:off x="16036247" y="8025579"/>
            <a:ext cx="1307343" cy="1719882"/>
          </a:xfrm>
          <a:prstGeom prst="rect">
            <a:avLst/>
          </a:prstGeom>
        </p:spPr>
      </p:pic>
    </p:spTree>
    <p:extLst>
      <p:ext uri="{BB962C8B-B14F-4D97-AF65-F5344CB8AC3E}">
        <p14:creationId xmlns:p14="http://schemas.microsoft.com/office/powerpoint/2010/main" val="254081212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anim calcmode="lin" valueType="num">
                                      <p:cBhvr>
                                        <p:cTn id="28" dur="500" fill="hold"/>
                                        <p:tgtEl>
                                          <p:spTgt spid="24"/>
                                        </p:tgtEl>
                                        <p:attrNameLst>
                                          <p:attrName>ppt_x</p:attrName>
                                        </p:attrNameLst>
                                      </p:cBhvr>
                                      <p:tavLst>
                                        <p:tav tm="0">
                                          <p:val>
                                            <p:strVal val="#ppt_x"/>
                                          </p:val>
                                        </p:tav>
                                        <p:tav tm="100000">
                                          <p:val>
                                            <p:strVal val="#ppt_x"/>
                                          </p:val>
                                        </p:tav>
                                      </p:tavLst>
                                    </p:anim>
                                    <p:anim calcmode="lin" valueType="num">
                                      <p:cBhvr>
                                        <p:cTn id="29" dur="5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anim calcmode="lin" valueType="num">
                                      <p:cBhvr>
                                        <p:cTn id="33" dur="500" fill="hold"/>
                                        <p:tgtEl>
                                          <p:spTgt spid="25"/>
                                        </p:tgtEl>
                                        <p:attrNameLst>
                                          <p:attrName>ppt_x</p:attrName>
                                        </p:attrNameLst>
                                      </p:cBhvr>
                                      <p:tavLst>
                                        <p:tav tm="0">
                                          <p:val>
                                            <p:strVal val="#ppt_x"/>
                                          </p:val>
                                        </p:tav>
                                        <p:tav tm="100000">
                                          <p:val>
                                            <p:strVal val="#ppt_x"/>
                                          </p:val>
                                        </p:tav>
                                      </p:tavLst>
                                    </p:anim>
                                    <p:anim calcmode="lin" valueType="num">
                                      <p:cBhvr>
                                        <p:cTn id="3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DCF"/>
        </a:solidFill>
        <a:effectLst/>
      </p:bgPr>
    </p:bg>
    <p:spTree>
      <p:nvGrpSpPr>
        <p:cNvPr id="1" name=""/>
        <p:cNvGrpSpPr/>
        <p:nvPr/>
      </p:nvGrpSpPr>
      <p:grpSpPr>
        <a:xfrm>
          <a:off x="0" y="0"/>
          <a:ext cx="0" cy="0"/>
          <a:chOff x="0" y="0"/>
          <a:chExt cx="0" cy="0"/>
        </a:xfrm>
      </p:grpSpPr>
      <p:grpSp>
        <p:nvGrpSpPr>
          <p:cNvPr id="4" name="Group 4"/>
          <p:cNvGrpSpPr/>
          <p:nvPr/>
        </p:nvGrpSpPr>
        <p:grpSpPr>
          <a:xfrm>
            <a:off x="1371600" y="580017"/>
            <a:ext cx="15621000" cy="2887084"/>
            <a:chOff x="0" y="0"/>
            <a:chExt cx="1442788" cy="1433405"/>
          </a:xfrm>
        </p:grpSpPr>
        <p:sp>
          <p:nvSpPr>
            <p:cNvPr id="5" name="Freeform 5"/>
            <p:cNvSpPr/>
            <p:nvPr/>
          </p:nvSpPr>
          <p:spPr>
            <a:xfrm>
              <a:off x="0" y="0"/>
              <a:ext cx="1442788" cy="1433405"/>
            </a:xfrm>
            <a:custGeom>
              <a:avLst/>
              <a:gdLst/>
              <a:ahLst/>
              <a:cxnLst/>
              <a:rect l="l" t="t" r="r" b="b"/>
              <a:pathLst>
                <a:path w="1442788" h="1433405">
                  <a:moveTo>
                    <a:pt x="72076" y="0"/>
                  </a:moveTo>
                  <a:lnTo>
                    <a:pt x="1370712" y="0"/>
                  </a:lnTo>
                  <a:cubicBezTo>
                    <a:pt x="1410518" y="0"/>
                    <a:pt x="1442788" y="32269"/>
                    <a:pt x="1442788" y="72076"/>
                  </a:cubicBezTo>
                  <a:lnTo>
                    <a:pt x="1442788" y="1361329"/>
                  </a:lnTo>
                  <a:cubicBezTo>
                    <a:pt x="1442788" y="1401135"/>
                    <a:pt x="1410518" y="1433405"/>
                    <a:pt x="1370712" y="1433405"/>
                  </a:cubicBezTo>
                  <a:lnTo>
                    <a:pt x="72076" y="1433405"/>
                  </a:lnTo>
                  <a:cubicBezTo>
                    <a:pt x="52960" y="1433405"/>
                    <a:pt x="34627" y="1425811"/>
                    <a:pt x="21111" y="1412294"/>
                  </a:cubicBezTo>
                  <a:cubicBezTo>
                    <a:pt x="7594" y="1398777"/>
                    <a:pt x="0" y="1380445"/>
                    <a:pt x="0" y="1361329"/>
                  </a:cubicBezTo>
                  <a:lnTo>
                    <a:pt x="0" y="72076"/>
                  </a:lnTo>
                  <a:cubicBezTo>
                    <a:pt x="0" y="52960"/>
                    <a:pt x="7594" y="34627"/>
                    <a:pt x="21111" y="21111"/>
                  </a:cubicBezTo>
                  <a:cubicBezTo>
                    <a:pt x="34627" y="7594"/>
                    <a:pt x="52960" y="0"/>
                    <a:pt x="72076" y="0"/>
                  </a:cubicBezTo>
                  <a:close/>
                </a:path>
              </a:pathLst>
            </a:custGeom>
            <a:solidFill>
              <a:srgbClr val="FFFEF7"/>
            </a:solidFill>
            <a:ln w="133350" cap="rnd">
              <a:solidFill>
                <a:srgbClr val="FFA959"/>
              </a:solidFill>
              <a:prstDash val="solid"/>
              <a:round/>
            </a:ln>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15925800" y="2459424"/>
            <a:ext cx="1357075" cy="130066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959"/>
            </a:solidFill>
          </p:spPr>
          <p:txBody>
            <a:bodyPr/>
            <a:lstStyle/>
            <a:p>
              <a:endParaRPr lang="en-US"/>
            </a:p>
          </p:txBody>
        </p:sp>
        <p:sp>
          <p:nvSpPr>
            <p:cNvPr id="15" name="TextBox 15"/>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Rectangle 15"/>
          <p:cNvSpPr/>
          <p:nvPr/>
        </p:nvSpPr>
        <p:spPr>
          <a:xfrm>
            <a:off x="1967843" y="952500"/>
            <a:ext cx="14186557" cy="2077492"/>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en-US" sz="4300">
                <a:solidFill>
                  <a:prstClr val="black"/>
                </a:solidFill>
                <a:latin typeface="Arial" panose="020B0604020202020204" pitchFamily="34" charset="0"/>
                <a:ea typeface="Calibri" panose="020F0502020204030204" pitchFamily="34" charset="0"/>
                <a:cs typeface="Arial" panose="020B0604020202020204" pitchFamily="34" charset="0"/>
              </a:rPr>
              <a:t>Có 12 chi gồm: Tý, Sửu, Dần, Mão, Thìn, Tỵ, Ngọ, Mùi, Thân, Dậu, Tuất, Hợi.</a:t>
            </a:r>
            <a:endParaRPr kumimoji="0" lang="en-US" sz="43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4" name="Freeform 3"/>
          <p:cNvSpPr/>
          <p:nvPr/>
        </p:nvSpPr>
        <p:spPr>
          <a:xfrm rot="18531742">
            <a:off x="15652986" y="8873658"/>
            <a:ext cx="4357827" cy="1384273"/>
          </a:xfrm>
          <a:custGeom>
            <a:avLst/>
            <a:gdLst/>
            <a:ahLst/>
            <a:cxnLst/>
            <a:rect l="l" t="t" r="r" b="b"/>
            <a:pathLst>
              <a:path w="9813790" h="1249028">
                <a:moveTo>
                  <a:pt x="0" y="0"/>
                </a:moveTo>
                <a:lnTo>
                  <a:pt x="9813790" y="0"/>
                </a:lnTo>
                <a:lnTo>
                  <a:pt x="9813790" y="1249027"/>
                </a:lnTo>
                <a:lnTo>
                  <a:pt x="0" y="12490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 name="Picture 2"/>
          <p:cNvPicPr>
            <a:picLocks noChangeAspect="1"/>
          </p:cNvPicPr>
          <p:nvPr/>
        </p:nvPicPr>
        <p:blipFill>
          <a:blip r:embed="rId4"/>
          <a:stretch>
            <a:fillRect/>
          </a:stretch>
        </p:blipFill>
        <p:spPr>
          <a:xfrm>
            <a:off x="1147812" y="6375409"/>
            <a:ext cx="4444369" cy="3438442"/>
          </a:xfrm>
          <a:prstGeom prst="rect">
            <a:avLst/>
          </a:prstGeom>
        </p:spPr>
      </p:pic>
      <p:grpSp>
        <p:nvGrpSpPr>
          <p:cNvPr id="8" name="Group 7"/>
          <p:cNvGrpSpPr/>
          <p:nvPr/>
        </p:nvGrpSpPr>
        <p:grpSpPr>
          <a:xfrm>
            <a:off x="5160762" y="4031143"/>
            <a:ext cx="6482781" cy="3364687"/>
            <a:chOff x="5033158" y="5480384"/>
            <a:chExt cx="6482781" cy="3364687"/>
          </a:xfrm>
        </p:grpSpPr>
        <p:sp>
          <p:nvSpPr>
            <p:cNvPr id="2" name="Rectangle 1"/>
            <p:cNvSpPr/>
            <p:nvPr/>
          </p:nvSpPr>
          <p:spPr>
            <a:xfrm>
              <a:off x="5376536" y="5650165"/>
              <a:ext cx="5834603" cy="3000821"/>
            </a:xfrm>
            <a:prstGeom prst="rect">
              <a:avLst/>
            </a:prstGeom>
          </p:spPr>
          <p:txBody>
            <a:bodyPr wrap="square">
              <a:spAutoFit/>
            </a:bodyPr>
            <a:lstStyle/>
            <a:p>
              <a:pPr algn="just">
                <a:lnSpc>
                  <a:spcPct val="150000"/>
                </a:lnSpc>
                <a:spcAft>
                  <a:spcPts val="0"/>
                </a:spcAft>
              </a:pPr>
              <a:r>
                <a:rPr lang="en-US" sz="4200">
                  <a:latin typeface="Arial" panose="020B0604020202020204" pitchFamily="34" charset="0"/>
                  <a:ea typeface="Calibri" panose="020F0502020204030204" pitchFamily="34" charset="0"/>
                  <a:cs typeface="Arial" panose="020B0604020202020204" pitchFamily="34" charset="0"/>
                </a:rPr>
                <a:t>Năm 2023 là năm Mão thì năm Mão tiếp theo là năm nào?</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7" name="Rounded Rectangular Callout 6"/>
            <p:cNvSpPr/>
            <p:nvPr/>
          </p:nvSpPr>
          <p:spPr>
            <a:xfrm>
              <a:off x="5033158" y="5480384"/>
              <a:ext cx="6482781" cy="3364687"/>
            </a:xfrm>
            <a:prstGeom prst="wedgeRoundRectCallout">
              <a:avLst>
                <a:gd name="adj1" fmla="val -57299"/>
                <a:gd name="adj2" fmla="val 37708"/>
                <a:gd name="adj3" fmla="val 16667"/>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944582" y="7880151"/>
            <a:ext cx="9685421" cy="1911549"/>
            <a:chOff x="6477000" y="7603515"/>
            <a:chExt cx="9685421" cy="1911549"/>
          </a:xfrm>
        </p:grpSpPr>
        <p:sp>
          <p:nvSpPr>
            <p:cNvPr id="9" name="Rectangle 8"/>
            <p:cNvSpPr/>
            <p:nvPr/>
          </p:nvSpPr>
          <p:spPr>
            <a:xfrm>
              <a:off x="7405954" y="7603515"/>
              <a:ext cx="8756467" cy="1911549"/>
            </a:xfrm>
            <a:prstGeom prst="rect">
              <a:avLst/>
            </a:prstGeom>
          </p:spPr>
          <p:txBody>
            <a:bodyPr wrap="square">
              <a:spAutoFit/>
            </a:bodyPr>
            <a:lstStyle/>
            <a:p>
              <a:pPr algn="just">
                <a:lnSpc>
                  <a:spcPct val="150000"/>
                </a:lnSpc>
                <a:spcAft>
                  <a:spcPts val="0"/>
                </a:spcAft>
              </a:pPr>
              <a:r>
                <a:rPr lang="en-US" sz="4200" i="1">
                  <a:solidFill>
                    <a:schemeClr val="tx2"/>
                  </a:solidFill>
                  <a:latin typeface="Arial" panose="020B0604020202020204" pitchFamily="34" charset="0"/>
                  <a:ea typeface="Calibri" panose="020F0502020204030204" pitchFamily="34" charset="0"/>
                  <a:cs typeface="Arial" panose="020B0604020202020204" pitchFamily="34" charset="0"/>
                </a:rPr>
                <a:t>Năm 2023 là năm Mão thì năm Mão tiếp theo là năm 2035.</a:t>
              </a:r>
              <a:endParaRPr lang="en-US" sz="42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Down Arrow 9"/>
            <p:cNvSpPr/>
            <p:nvPr/>
          </p:nvSpPr>
          <p:spPr>
            <a:xfrm rot="16200000">
              <a:off x="6591300" y="7848600"/>
              <a:ext cx="4572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p:cNvPicPr>
            <a:picLocks noChangeAspect="1"/>
          </p:cNvPicPr>
          <p:nvPr/>
        </p:nvPicPr>
        <p:blipFill>
          <a:blip r:embed="rId5"/>
          <a:stretch>
            <a:fillRect/>
          </a:stretch>
        </p:blipFill>
        <p:spPr>
          <a:xfrm>
            <a:off x="13593136" y="4331463"/>
            <a:ext cx="2459890" cy="2852965"/>
          </a:xfrm>
          <a:prstGeom prst="rect">
            <a:avLst/>
          </a:prstGeom>
        </p:spPr>
      </p:pic>
    </p:spTree>
    <p:extLst>
      <p:ext uri="{BB962C8B-B14F-4D97-AF65-F5344CB8AC3E}">
        <p14:creationId xmlns:p14="http://schemas.microsoft.com/office/powerpoint/2010/main" val="224494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anim calcmode="lin" valueType="num">
                                      <p:cBhvr>
                                        <p:cTn id="29" dur="500" fill="hold"/>
                                        <p:tgtEl>
                                          <p:spTgt spid="19"/>
                                        </p:tgtEl>
                                        <p:attrNameLst>
                                          <p:attrName>ppt_x</p:attrName>
                                        </p:attrNameLst>
                                      </p:cBhvr>
                                      <p:tavLst>
                                        <p:tav tm="0">
                                          <p:val>
                                            <p:strVal val="#ppt_x"/>
                                          </p:val>
                                        </p:tav>
                                        <p:tav tm="100000">
                                          <p:val>
                                            <p:strVal val="#ppt_x"/>
                                          </p:val>
                                        </p:tav>
                                      </p:tavLst>
                                    </p:anim>
                                    <p:anim calcmode="lin" valueType="num">
                                      <p:cBhvr>
                                        <p:cTn id="30"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DCF"/>
        </a:solidFill>
        <a:effectLst/>
      </p:bgPr>
    </p:bg>
    <p:spTree>
      <p:nvGrpSpPr>
        <p:cNvPr id="1" name=""/>
        <p:cNvGrpSpPr/>
        <p:nvPr/>
      </p:nvGrpSpPr>
      <p:grpSpPr>
        <a:xfrm>
          <a:off x="0" y="0"/>
          <a:ext cx="0" cy="0"/>
          <a:chOff x="0" y="0"/>
          <a:chExt cx="0" cy="0"/>
        </a:xfrm>
      </p:grpSpPr>
      <p:grpSp>
        <p:nvGrpSpPr>
          <p:cNvPr id="10" name="Group 9"/>
          <p:cNvGrpSpPr/>
          <p:nvPr/>
        </p:nvGrpSpPr>
        <p:grpSpPr>
          <a:xfrm>
            <a:off x="3429000" y="876300"/>
            <a:ext cx="11277600" cy="2057400"/>
            <a:chOff x="3506399" y="794675"/>
            <a:chExt cx="11277600" cy="2057400"/>
          </a:xfrm>
        </p:grpSpPr>
        <p:sp>
          <p:nvSpPr>
            <p:cNvPr id="4" name="Freeform 4"/>
            <p:cNvSpPr/>
            <p:nvPr/>
          </p:nvSpPr>
          <p:spPr>
            <a:xfrm>
              <a:off x="3506399" y="794675"/>
              <a:ext cx="11277600" cy="2057400"/>
            </a:xfrm>
            <a:custGeom>
              <a:avLst/>
              <a:gdLst/>
              <a:ahLst/>
              <a:cxnLst/>
              <a:rect l="l" t="t" r="r" b="b"/>
              <a:pathLst>
                <a:path w="10785304" h="1372675">
                  <a:moveTo>
                    <a:pt x="0" y="0"/>
                  </a:moveTo>
                  <a:lnTo>
                    <a:pt x="10785304" y="0"/>
                  </a:lnTo>
                  <a:lnTo>
                    <a:pt x="10785304" y="1372675"/>
                  </a:lnTo>
                  <a:lnTo>
                    <a:pt x="0" y="1372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4744503" y="1445320"/>
              <a:ext cx="8798994" cy="949555"/>
            </a:xfrm>
            <a:prstGeom prst="rect">
              <a:avLst/>
            </a:prstGeom>
          </p:spPr>
          <p:txBody>
            <a:bodyPr lIns="0" tIns="0" rIns="0" bIns="0" rtlCol="0" anchor="t">
              <a:spAutoFit/>
            </a:bodyPr>
            <a:lstStyle/>
            <a:p>
              <a:pPr lvl="0" algn="ctr">
                <a:lnSpc>
                  <a:spcPts val="7920"/>
                </a:lnSpc>
                <a:defRPr/>
              </a:pPr>
              <a:r>
                <a:rPr lang="vi-VN" sz="6500" b="1">
                  <a:solidFill>
                    <a:srgbClr val="FFFEF7"/>
                  </a:solidFill>
                  <a:cs typeface="Arial" panose="020B0604020202020204" pitchFamily="34" charset="0"/>
                </a:rPr>
                <a:t>HƯỚNG DẪN VỀ NHÀ</a:t>
              </a:r>
            </a:p>
          </p:txBody>
        </p:sp>
      </p:grpSp>
      <p:grpSp>
        <p:nvGrpSpPr>
          <p:cNvPr id="8" name="Group 7"/>
          <p:cNvGrpSpPr/>
          <p:nvPr/>
        </p:nvGrpSpPr>
        <p:grpSpPr>
          <a:xfrm>
            <a:off x="685800" y="3279549"/>
            <a:ext cx="4876800" cy="5445346"/>
            <a:chOff x="1447800" y="4775294"/>
            <a:chExt cx="4876800" cy="5445346"/>
          </a:xfrm>
        </p:grpSpPr>
        <p:grpSp>
          <p:nvGrpSpPr>
            <p:cNvPr id="5" name="Group 4"/>
            <p:cNvGrpSpPr/>
            <p:nvPr/>
          </p:nvGrpSpPr>
          <p:grpSpPr>
            <a:xfrm>
              <a:off x="1447800" y="4775294"/>
              <a:ext cx="4876800" cy="5445346"/>
              <a:chOff x="1371600" y="3637052"/>
              <a:chExt cx="5478084" cy="7521254"/>
            </a:xfrm>
          </p:grpSpPr>
          <p:grpSp>
            <p:nvGrpSpPr>
              <p:cNvPr id="12" name="Group 4"/>
              <p:cNvGrpSpPr/>
              <p:nvPr/>
            </p:nvGrpSpPr>
            <p:grpSpPr>
              <a:xfrm>
                <a:off x="1371600" y="4072453"/>
                <a:ext cx="5478084" cy="7085853"/>
                <a:chOff x="0" y="-38100"/>
                <a:chExt cx="1442788" cy="1866233"/>
              </a:xfrm>
            </p:grpSpPr>
            <p:sp>
              <p:nvSpPr>
                <p:cNvPr id="17" name="Freeform 5"/>
                <p:cNvSpPr/>
                <p:nvPr/>
              </p:nvSpPr>
              <p:spPr>
                <a:xfrm>
                  <a:off x="0" y="242911"/>
                  <a:ext cx="1442788" cy="1585222"/>
                </a:xfrm>
                <a:custGeom>
                  <a:avLst/>
                  <a:gdLst/>
                  <a:ahLst/>
                  <a:cxnLst/>
                  <a:rect l="l" t="t" r="r" b="b"/>
                  <a:pathLst>
                    <a:path w="1442788" h="1433405">
                      <a:moveTo>
                        <a:pt x="72076" y="0"/>
                      </a:moveTo>
                      <a:lnTo>
                        <a:pt x="1370712" y="0"/>
                      </a:lnTo>
                      <a:cubicBezTo>
                        <a:pt x="1410518" y="0"/>
                        <a:pt x="1442788" y="32269"/>
                        <a:pt x="1442788" y="72076"/>
                      </a:cubicBezTo>
                      <a:lnTo>
                        <a:pt x="1442788" y="1361329"/>
                      </a:lnTo>
                      <a:cubicBezTo>
                        <a:pt x="1442788" y="1401135"/>
                        <a:pt x="1410518" y="1433405"/>
                        <a:pt x="1370712" y="1433405"/>
                      </a:cubicBezTo>
                      <a:lnTo>
                        <a:pt x="72076" y="1433405"/>
                      </a:lnTo>
                      <a:cubicBezTo>
                        <a:pt x="52960" y="1433405"/>
                        <a:pt x="34627" y="1425811"/>
                        <a:pt x="21111" y="1412294"/>
                      </a:cubicBezTo>
                      <a:cubicBezTo>
                        <a:pt x="7594" y="1398777"/>
                        <a:pt x="0" y="1380445"/>
                        <a:pt x="0" y="1361329"/>
                      </a:cubicBezTo>
                      <a:lnTo>
                        <a:pt x="0" y="72076"/>
                      </a:lnTo>
                      <a:cubicBezTo>
                        <a:pt x="0" y="52960"/>
                        <a:pt x="7594" y="34627"/>
                        <a:pt x="21111" y="21111"/>
                      </a:cubicBezTo>
                      <a:cubicBezTo>
                        <a:pt x="34627" y="7594"/>
                        <a:pt x="52960" y="0"/>
                        <a:pt x="72076" y="0"/>
                      </a:cubicBezTo>
                      <a:close/>
                    </a:path>
                  </a:pathLst>
                </a:custGeom>
                <a:solidFill>
                  <a:srgbClr val="FFFEF7"/>
                </a:solidFill>
                <a:ln w="133350" cap="rnd">
                  <a:solidFill>
                    <a:srgbClr val="FFA959"/>
                  </a:solidFill>
                  <a:prstDash val="solid"/>
                  <a:round/>
                </a:ln>
              </p:spPr>
              <p:txBody>
                <a:bodyPr/>
                <a:lstStyle/>
                <a:p>
                  <a:endParaRPr lang="en-US"/>
                </a:p>
              </p:txBody>
            </p:sp>
            <p:sp>
              <p:nvSpPr>
                <p:cNvPr id="18"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10"/>
              <p:cNvGrpSpPr/>
              <p:nvPr/>
            </p:nvGrpSpPr>
            <p:grpSpPr>
              <a:xfrm>
                <a:off x="3275968" y="3637052"/>
                <a:ext cx="1669347" cy="2403066"/>
                <a:chOff x="18334" y="38100"/>
                <a:chExt cx="776132" cy="1117261"/>
              </a:xfrm>
            </p:grpSpPr>
            <p:sp>
              <p:nvSpPr>
                <p:cNvPr id="23" name="Freeform 11"/>
                <p:cNvSpPr/>
                <p:nvPr/>
              </p:nvSpPr>
              <p:spPr>
                <a:xfrm>
                  <a:off x="18334" y="244693"/>
                  <a:ext cx="776132" cy="91066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959"/>
                </a:solidFill>
              </p:spPr>
              <p:txBody>
                <a:bodyPr/>
                <a:lstStyle/>
                <a:p>
                  <a:endParaRPr lang="en-US"/>
                </a:p>
              </p:txBody>
            </p:sp>
            <p:sp>
              <p:nvSpPr>
                <p:cNvPr id="24"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6" name="Rectangle 5"/>
            <p:cNvSpPr/>
            <p:nvPr/>
          </p:nvSpPr>
          <p:spPr>
            <a:xfrm>
              <a:off x="1683313" y="7004788"/>
              <a:ext cx="4309716" cy="2077620"/>
            </a:xfrm>
            <a:prstGeom prst="rect">
              <a:avLst/>
            </a:prstGeom>
          </p:spPr>
          <p:txBody>
            <a:bodyPr wrap="square">
              <a:spAutoFit/>
            </a:bodyPr>
            <a:lstStyle/>
            <a:p>
              <a:pPr lvl="0" algn="ctr">
                <a:lnSpc>
                  <a:spcPts val="8311"/>
                </a:lnSpc>
              </a:pPr>
              <a:r>
                <a:rPr lang="en-US" sz="4200">
                  <a:latin typeface="Arial" panose="020B0604020202020204" pitchFamily="34" charset="0"/>
                  <a:cs typeface="Arial" panose="020B0604020202020204" pitchFamily="34" charset="0"/>
                </a:rPr>
                <a:t>Ôn tập kiến thức đã học.</a:t>
              </a:r>
            </a:p>
          </p:txBody>
        </p:sp>
      </p:grpSp>
      <p:grpSp>
        <p:nvGrpSpPr>
          <p:cNvPr id="28" name="Group 27"/>
          <p:cNvGrpSpPr/>
          <p:nvPr/>
        </p:nvGrpSpPr>
        <p:grpSpPr>
          <a:xfrm>
            <a:off x="6705600" y="3279549"/>
            <a:ext cx="4876800" cy="5445349"/>
            <a:chOff x="1447800" y="4775294"/>
            <a:chExt cx="4876800" cy="5445349"/>
          </a:xfrm>
        </p:grpSpPr>
        <p:grpSp>
          <p:nvGrpSpPr>
            <p:cNvPr id="29" name="Group 28"/>
            <p:cNvGrpSpPr/>
            <p:nvPr/>
          </p:nvGrpSpPr>
          <p:grpSpPr>
            <a:xfrm>
              <a:off x="1447800" y="4775294"/>
              <a:ext cx="4876800" cy="5445349"/>
              <a:chOff x="1371600" y="3637052"/>
              <a:chExt cx="5478084" cy="7521258"/>
            </a:xfrm>
          </p:grpSpPr>
          <p:grpSp>
            <p:nvGrpSpPr>
              <p:cNvPr id="31" name="Group 4"/>
              <p:cNvGrpSpPr/>
              <p:nvPr/>
            </p:nvGrpSpPr>
            <p:grpSpPr>
              <a:xfrm>
                <a:off x="1371600" y="4072453"/>
                <a:ext cx="5478084" cy="7085857"/>
                <a:chOff x="0" y="-38100"/>
                <a:chExt cx="1442788" cy="1866234"/>
              </a:xfrm>
            </p:grpSpPr>
            <p:sp>
              <p:nvSpPr>
                <p:cNvPr id="35" name="Freeform 5"/>
                <p:cNvSpPr/>
                <p:nvPr/>
              </p:nvSpPr>
              <p:spPr>
                <a:xfrm>
                  <a:off x="0" y="242911"/>
                  <a:ext cx="1442788" cy="1585223"/>
                </a:xfrm>
                <a:custGeom>
                  <a:avLst/>
                  <a:gdLst/>
                  <a:ahLst/>
                  <a:cxnLst/>
                  <a:rect l="l" t="t" r="r" b="b"/>
                  <a:pathLst>
                    <a:path w="1442788" h="1433405">
                      <a:moveTo>
                        <a:pt x="72076" y="0"/>
                      </a:moveTo>
                      <a:lnTo>
                        <a:pt x="1370712" y="0"/>
                      </a:lnTo>
                      <a:cubicBezTo>
                        <a:pt x="1410518" y="0"/>
                        <a:pt x="1442788" y="32269"/>
                        <a:pt x="1442788" y="72076"/>
                      </a:cubicBezTo>
                      <a:lnTo>
                        <a:pt x="1442788" y="1361329"/>
                      </a:lnTo>
                      <a:cubicBezTo>
                        <a:pt x="1442788" y="1401135"/>
                        <a:pt x="1410518" y="1433405"/>
                        <a:pt x="1370712" y="1433405"/>
                      </a:cubicBezTo>
                      <a:lnTo>
                        <a:pt x="72076" y="1433405"/>
                      </a:lnTo>
                      <a:cubicBezTo>
                        <a:pt x="52960" y="1433405"/>
                        <a:pt x="34627" y="1425811"/>
                        <a:pt x="21111" y="1412294"/>
                      </a:cubicBezTo>
                      <a:cubicBezTo>
                        <a:pt x="7594" y="1398777"/>
                        <a:pt x="0" y="1380445"/>
                        <a:pt x="0" y="1361329"/>
                      </a:cubicBezTo>
                      <a:lnTo>
                        <a:pt x="0" y="72076"/>
                      </a:lnTo>
                      <a:cubicBezTo>
                        <a:pt x="0" y="52960"/>
                        <a:pt x="7594" y="34627"/>
                        <a:pt x="21111" y="21111"/>
                      </a:cubicBezTo>
                      <a:cubicBezTo>
                        <a:pt x="34627" y="7594"/>
                        <a:pt x="52960" y="0"/>
                        <a:pt x="72076" y="0"/>
                      </a:cubicBezTo>
                      <a:close/>
                    </a:path>
                  </a:pathLst>
                </a:custGeom>
                <a:solidFill>
                  <a:srgbClr val="FFFEF7"/>
                </a:solidFill>
                <a:ln w="133350" cap="rnd">
                  <a:solidFill>
                    <a:srgbClr val="FFA959"/>
                  </a:solidFill>
                  <a:prstDash val="solid"/>
                  <a:round/>
                </a:ln>
              </p:spPr>
              <p:txBody>
                <a:bodyPr/>
                <a:lstStyle/>
                <a:p>
                  <a:endParaRPr lang="en-US"/>
                </a:p>
              </p:txBody>
            </p:sp>
            <p:sp>
              <p:nvSpPr>
                <p:cNvPr id="3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2" name="Group 10"/>
              <p:cNvGrpSpPr/>
              <p:nvPr/>
            </p:nvGrpSpPr>
            <p:grpSpPr>
              <a:xfrm>
                <a:off x="3275968" y="3637052"/>
                <a:ext cx="1669347" cy="2403066"/>
                <a:chOff x="18334" y="38100"/>
                <a:chExt cx="776132" cy="1117261"/>
              </a:xfrm>
            </p:grpSpPr>
            <p:sp>
              <p:nvSpPr>
                <p:cNvPr id="33" name="Freeform 11"/>
                <p:cNvSpPr/>
                <p:nvPr/>
              </p:nvSpPr>
              <p:spPr>
                <a:xfrm>
                  <a:off x="18334" y="244693"/>
                  <a:ext cx="776132" cy="91066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959"/>
                </a:solidFill>
              </p:spPr>
              <p:txBody>
                <a:bodyPr/>
                <a:lstStyle/>
                <a:p>
                  <a:endParaRPr lang="en-US"/>
                </a:p>
              </p:txBody>
            </p:sp>
            <p:sp>
              <p:nvSpPr>
                <p:cNvPr id="34"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30" name="Rectangle 29"/>
            <p:cNvSpPr/>
            <p:nvPr/>
          </p:nvSpPr>
          <p:spPr>
            <a:xfrm>
              <a:off x="1941018" y="7004788"/>
              <a:ext cx="3890365" cy="2221121"/>
            </a:xfrm>
            <a:prstGeom prst="rect">
              <a:avLst/>
            </a:prstGeom>
          </p:spPr>
          <p:txBody>
            <a:bodyPr wrap="square">
              <a:spAutoFit/>
            </a:bodyPr>
            <a:lstStyle/>
            <a:p>
              <a:pPr lvl="0" algn="ctr">
                <a:lnSpc>
                  <a:spcPts val="8311"/>
                </a:lnSpc>
              </a:pPr>
              <a:r>
                <a:rPr lang="en-US" sz="4200">
                  <a:latin typeface="Arial" panose="020B0604020202020204" pitchFamily="34" charset="0"/>
                  <a:cs typeface="Arial" panose="020B0604020202020204" pitchFamily="34" charset="0"/>
                </a:rPr>
                <a:t>Hoàn thành bài tập trong SBT.</a:t>
              </a:r>
            </a:p>
          </p:txBody>
        </p:sp>
      </p:grpSp>
      <p:grpSp>
        <p:nvGrpSpPr>
          <p:cNvPr id="37" name="Group 36"/>
          <p:cNvGrpSpPr/>
          <p:nvPr/>
        </p:nvGrpSpPr>
        <p:grpSpPr>
          <a:xfrm>
            <a:off x="12725400" y="3279549"/>
            <a:ext cx="4876800" cy="5445351"/>
            <a:chOff x="1447800" y="4775294"/>
            <a:chExt cx="4876800" cy="5445351"/>
          </a:xfrm>
        </p:grpSpPr>
        <p:grpSp>
          <p:nvGrpSpPr>
            <p:cNvPr id="38" name="Group 37"/>
            <p:cNvGrpSpPr/>
            <p:nvPr/>
          </p:nvGrpSpPr>
          <p:grpSpPr>
            <a:xfrm>
              <a:off x="1447800" y="4775294"/>
              <a:ext cx="4876800" cy="5445351"/>
              <a:chOff x="1371600" y="3637052"/>
              <a:chExt cx="5478084" cy="7521261"/>
            </a:xfrm>
          </p:grpSpPr>
          <p:grpSp>
            <p:nvGrpSpPr>
              <p:cNvPr id="40" name="Group 4"/>
              <p:cNvGrpSpPr/>
              <p:nvPr/>
            </p:nvGrpSpPr>
            <p:grpSpPr>
              <a:xfrm>
                <a:off x="1371600" y="4072453"/>
                <a:ext cx="5478084" cy="7085860"/>
                <a:chOff x="0" y="-38100"/>
                <a:chExt cx="1442788" cy="1866235"/>
              </a:xfrm>
            </p:grpSpPr>
            <p:sp>
              <p:nvSpPr>
                <p:cNvPr id="44" name="Freeform 5"/>
                <p:cNvSpPr/>
                <p:nvPr/>
              </p:nvSpPr>
              <p:spPr>
                <a:xfrm>
                  <a:off x="0" y="242911"/>
                  <a:ext cx="1442788" cy="1585224"/>
                </a:xfrm>
                <a:custGeom>
                  <a:avLst/>
                  <a:gdLst/>
                  <a:ahLst/>
                  <a:cxnLst/>
                  <a:rect l="l" t="t" r="r" b="b"/>
                  <a:pathLst>
                    <a:path w="1442788" h="1433405">
                      <a:moveTo>
                        <a:pt x="72076" y="0"/>
                      </a:moveTo>
                      <a:lnTo>
                        <a:pt x="1370712" y="0"/>
                      </a:lnTo>
                      <a:cubicBezTo>
                        <a:pt x="1410518" y="0"/>
                        <a:pt x="1442788" y="32269"/>
                        <a:pt x="1442788" y="72076"/>
                      </a:cubicBezTo>
                      <a:lnTo>
                        <a:pt x="1442788" y="1361329"/>
                      </a:lnTo>
                      <a:cubicBezTo>
                        <a:pt x="1442788" y="1401135"/>
                        <a:pt x="1410518" y="1433405"/>
                        <a:pt x="1370712" y="1433405"/>
                      </a:cubicBezTo>
                      <a:lnTo>
                        <a:pt x="72076" y="1433405"/>
                      </a:lnTo>
                      <a:cubicBezTo>
                        <a:pt x="52960" y="1433405"/>
                        <a:pt x="34627" y="1425811"/>
                        <a:pt x="21111" y="1412294"/>
                      </a:cubicBezTo>
                      <a:cubicBezTo>
                        <a:pt x="7594" y="1398777"/>
                        <a:pt x="0" y="1380445"/>
                        <a:pt x="0" y="1361329"/>
                      </a:cubicBezTo>
                      <a:lnTo>
                        <a:pt x="0" y="72076"/>
                      </a:lnTo>
                      <a:cubicBezTo>
                        <a:pt x="0" y="52960"/>
                        <a:pt x="7594" y="34627"/>
                        <a:pt x="21111" y="21111"/>
                      </a:cubicBezTo>
                      <a:cubicBezTo>
                        <a:pt x="34627" y="7594"/>
                        <a:pt x="52960" y="0"/>
                        <a:pt x="72076" y="0"/>
                      </a:cubicBezTo>
                      <a:close/>
                    </a:path>
                  </a:pathLst>
                </a:custGeom>
                <a:solidFill>
                  <a:srgbClr val="FFFEF7"/>
                </a:solidFill>
                <a:ln w="133350" cap="rnd">
                  <a:solidFill>
                    <a:srgbClr val="FFA959"/>
                  </a:solidFill>
                  <a:prstDash val="solid"/>
                  <a:round/>
                </a:ln>
              </p:spPr>
              <p:txBody>
                <a:bodyPr/>
                <a:lstStyle/>
                <a:p>
                  <a:endParaRPr lang="en-US"/>
                </a:p>
              </p:txBody>
            </p:sp>
            <p:sp>
              <p:nvSpPr>
                <p:cNvPr id="45"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0"/>
              <p:cNvGrpSpPr/>
              <p:nvPr/>
            </p:nvGrpSpPr>
            <p:grpSpPr>
              <a:xfrm>
                <a:off x="3275968" y="3637052"/>
                <a:ext cx="1669347" cy="2403066"/>
                <a:chOff x="18334" y="38100"/>
                <a:chExt cx="776132" cy="1117261"/>
              </a:xfrm>
            </p:grpSpPr>
            <p:sp>
              <p:nvSpPr>
                <p:cNvPr id="42" name="Freeform 11"/>
                <p:cNvSpPr/>
                <p:nvPr/>
              </p:nvSpPr>
              <p:spPr>
                <a:xfrm>
                  <a:off x="18334" y="244693"/>
                  <a:ext cx="776132" cy="91066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959"/>
                </a:solidFill>
              </p:spPr>
              <p:txBody>
                <a:bodyPr/>
                <a:lstStyle/>
                <a:p>
                  <a:endParaRPr lang="en-US"/>
                </a:p>
              </p:txBody>
            </p:sp>
            <p:sp>
              <p:nvSpPr>
                <p:cNvPr id="43"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39" name="Rectangle 38"/>
            <p:cNvSpPr/>
            <p:nvPr/>
          </p:nvSpPr>
          <p:spPr>
            <a:xfrm>
              <a:off x="1731341" y="6544342"/>
              <a:ext cx="4309716" cy="3142014"/>
            </a:xfrm>
            <a:prstGeom prst="rect">
              <a:avLst/>
            </a:prstGeom>
          </p:spPr>
          <p:txBody>
            <a:bodyPr wrap="square">
              <a:spAutoFit/>
            </a:bodyPr>
            <a:lstStyle/>
            <a:p>
              <a:pPr lvl="0" algn="ctr">
                <a:lnSpc>
                  <a:spcPts val="8311"/>
                </a:lnSpc>
              </a:pPr>
              <a:r>
                <a:rPr lang="vi-VN" sz="4200">
                  <a:cs typeface="Arial" panose="020B0604020202020204" pitchFamily="34" charset="0"/>
                </a:rPr>
                <a:t>Đọc và chuẩn bị trước </a:t>
              </a:r>
              <a:r>
                <a:rPr lang="vi-VN" sz="4200" b="1" i="1">
                  <a:cs typeface="Arial" panose="020B0604020202020204" pitchFamily="34" charset="0"/>
                </a:rPr>
                <a:t>Tiết 2 – Luyện tập </a:t>
              </a:r>
              <a:endParaRPr lang="en-US" sz="4200" b="1" i="1">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4"/>
          <a:stretch>
            <a:fillRect/>
          </a:stretch>
        </p:blipFill>
        <p:spPr>
          <a:xfrm>
            <a:off x="5025978" y="7586663"/>
            <a:ext cx="1537852" cy="2354097"/>
          </a:xfrm>
          <a:prstGeom prst="rect">
            <a:avLst/>
          </a:prstGeom>
        </p:spPr>
      </p:pic>
      <p:pic>
        <p:nvPicPr>
          <p:cNvPr id="46" name="Picture 45"/>
          <p:cNvPicPr>
            <a:picLocks noChangeAspect="1"/>
          </p:cNvPicPr>
          <p:nvPr/>
        </p:nvPicPr>
        <p:blipFill>
          <a:blip r:embed="rId5"/>
          <a:stretch>
            <a:fillRect/>
          </a:stretch>
        </p:blipFill>
        <p:spPr>
          <a:xfrm>
            <a:off x="10914761" y="7922333"/>
            <a:ext cx="2478279" cy="1899242"/>
          </a:xfrm>
          <a:prstGeom prst="rect">
            <a:avLst/>
          </a:prstGeom>
        </p:spPr>
      </p:pic>
    </p:spTree>
    <p:extLst>
      <p:ext uri="{BB962C8B-B14F-4D97-AF65-F5344CB8AC3E}">
        <p14:creationId xmlns:p14="http://schemas.microsoft.com/office/powerpoint/2010/main" val="216114098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left)">
                                      <p:cBhvr>
                                        <p:cTn id="29" dur="500"/>
                                        <p:tgtEl>
                                          <p:spTgt spid="37"/>
                                        </p:tgtEl>
                                      </p:cBhvr>
                                    </p:animEffect>
                                  </p:childTnLst>
                                </p:cTn>
                              </p:par>
                              <p:par>
                                <p:cTn id="30" presetID="22" presetClass="entr" presetSubtype="8"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left)">
                                      <p:cBhvr>
                                        <p:cTn id="3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DCF"/>
        </a:solidFill>
        <a:effectLst/>
      </p:bgPr>
    </p:bg>
    <p:spTree>
      <p:nvGrpSpPr>
        <p:cNvPr id="1" name=""/>
        <p:cNvGrpSpPr/>
        <p:nvPr/>
      </p:nvGrpSpPr>
      <p:grpSpPr>
        <a:xfrm>
          <a:off x="0" y="0"/>
          <a:ext cx="0" cy="0"/>
          <a:chOff x="0" y="0"/>
          <a:chExt cx="0" cy="0"/>
        </a:xfrm>
      </p:grpSpPr>
      <p:grpSp>
        <p:nvGrpSpPr>
          <p:cNvPr id="10" name="Group 9"/>
          <p:cNvGrpSpPr/>
          <p:nvPr/>
        </p:nvGrpSpPr>
        <p:grpSpPr>
          <a:xfrm>
            <a:off x="4819504" y="419100"/>
            <a:ext cx="8798994" cy="1889160"/>
            <a:chOff x="4744503" y="947075"/>
            <a:chExt cx="8798994" cy="1889160"/>
          </a:xfrm>
        </p:grpSpPr>
        <p:sp>
          <p:nvSpPr>
            <p:cNvPr id="4" name="Freeform 4"/>
            <p:cNvSpPr/>
            <p:nvPr/>
          </p:nvSpPr>
          <p:spPr>
            <a:xfrm>
              <a:off x="5791200" y="947075"/>
              <a:ext cx="6705600" cy="1889160"/>
            </a:xfrm>
            <a:custGeom>
              <a:avLst/>
              <a:gdLst/>
              <a:ahLst/>
              <a:cxnLst/>
              <a:rect l="l" t="t" r="r" b="b"/>
              <a:pathLst>
                <a:path w="10785304" h="1372675">
                  <a:moveTo>
                    <a:pt x="0" y="0"/>
                  </a:moveTo>
                  <a:lnTo>
                    <a:pt x="10785304" y="0"/>
                  </a:lnTo>
                  <a:lnTo>
                    <a:pt x="10785304" y="1372675"/>
                  </a:lnTo>
                  <a:lnTo>
                    <a:pt x="0" y="1372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4744503" y="1491862"/>
              <a:ext cx="8798994" cy="949555"/>
            </a:xfrm>
            <a:prstGeom prst="rect">
              <a:avLst/>
            </a:prstGeom>
          </p:spPr>
          <p:txBody>
            <a:bodyPr lIns="0" tIns="0" rIns="0" bIns="0" rtlCol="0" anchor="t">
              <a:spAutoFit/>
            </a:bodyPr>
            <a:lstStyle/>
            <a:p>
              <a:pPr algn="ctr">
                <a:lnSpc>
                  <a:spcPts val="7920"/>
                </a:lnSpc>
              </a:pPr>
              <a:r>
                <a:rPr lang="en-US" sz="6500" b="1" dirty="0">
                  <a:solidFill>
                    <a:srgbClr val="FFFEF7"/>
                  </a:solidFill>
                  <a:latin typeface="Arial" panose="020B0604020202020204" pitchFamily="34" charset="0"/>
                  <a:cs typeface="Arial" panose="020B0604020202020204" pitchFamily="34" charset="0"/>
                </a:rPr>
                <a:t>KHỞI ĐỘNG</a:t>
              </a:r>
            </a:p>
          </p:txBody>
        </p:sp>
      </p:grpSp>
      <p:sp>
        <p:nvSpPr>
          <p:cNvPr id="12" name="Rectangle 11"/>
          <p:cNvSpPr/>
          <p:nvPr/>
        </p:nvSpPr>
        <p:spPr>
          <a:xfrm>
            <a:off x="9816897" y="3796514"/>
            <a:ext cx="7603202" cy="5632311"/>
          </a:xfrm>
          <a:prstGeom prst="rect">
            <a:avLst/>
          </a:prstGeom>
        </p:spPr>
        <p:txBody>
          <a:bodyPr wrap="square">
            <a:spAutoFit/>
          </a:bodyPr>
          <a:lstStyle/>
          <a:p>
            <a:pPr lvl="0" algn="just">
              <a:lnSpc>
                <a:spcPct val="150000"/>
              </a:lnSpc>
              <a:spcBef>
                <a:spcPts val="300"/>
              </a:spcBef>
              <a:spcAft>
                <a:spcPts val="300"/>
              </a:spcAft>
              <a:defRPr/>
            </a:pPr>
            <a:r>
              <a:rPr kumimoji="0" lang="en-US" sz="4000" b="1" i="0" u="sng"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Tình</a:t>
            </a:r>
            <a:r>
              <a:rPr kumimoji="0" lang="en-US" sz="4000" b="1" i="0" u="sng"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huống đặt</a:t>
            </a:r>
            <a:r>
              <a:rPr kumimoji="0" lang="en-US" sz="4000" b="1" i="0" u="sng"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ra</a:t>
            </a:r>
            <a:r>
              <a:rPr kumimoji="0" lang="en-US" sz="4000" b="1" i="0" u="sng"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40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ea typeface="Times New Roman" panose="02020603050405020304" pitchFamily="18" charset="0"/>
                <a:cs typeface="Arial" panose="020B0604020202020204" pitchFamily="34" charset="0"/>
              </a:rPr>
              <a:t>“Trên màn hình đang chiếu phim hoạt hình có nhân vật là que diêm và cây thông. Que diêm cháy được trong mười giây, còn cây thông già thì đã sống hơn một thế kỉ”.</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4"/>
          <a:stretch>
            <a:fillRect/>
          </a:stretch>
        </p:blipFill>
        <p:spPr>
          <a:xfrm>
            <a:off x="15392400" y="1285733"/>
            <a:ext cx="2193002" cy="2045054"/>
          </a:xfrm>
          <a:prstGeom prst="rect">
            <a:avLst/>
          </a:prstGeom>
        </p:spPr>
      </p:pic>
      <p:pic>
        <p:nvPicPr>
          <p:cNvPr id="15" name="Picture 14"/>
          <p:cNvPicPr>
            <a:picLocks noChangeAspect="1"/>
          </p:cNvPicPr>
          <p:nvPr/>
        </p:nvPicPr>
        <p:blipFill>
          <a:blip r:embed="rId5"/>
          <a:stretch>
            <a:fillRect/>
          </a:stretch>
        </p:blipFill>
        <p:spPr>
          <a:xfrm flipH="1">
            <a:off x="524540" y="242530"/>
            <a:ext cx="1554749" cy="2057756"/>
          </a:xfrm>
          <a:prstGeom prst="rect">
            <a:avLst/>
          </a:prstGeom>
        </p:spPr>
      </p:pic>
      <p:sp>
        <p:nvSpPr>
          <p:cNvPr id="16" name="Rectangle 15"/>
          <p:cNvSpPr/>
          <p:nvPr/>
        </p:nvSpPr>
        <p:spPr>
          <a:xfrm>
            <a:off x="381000" y="2476500"/>
            <a:ext cx="11582400" cy="1015663"/>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Các</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em hãy quan sát hình ảnh khám phá:</a:t>
            </a:r>
          </a:p>
        </p:txBody>
      </p:sp>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09600" y="3796514"/>
            <a:ext cx="8534400" cy="605697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DCF"/>
        </a:solidFill>
        <a:effectLst/>
      </p:bgPr>
    </p:bg>
    <p:spTree>
      <p:nvGrpSpPr>
        <p:cNvPr id="1" name=""/>
        <p:cNvGrpSpPr/>
        <p:nvPr/>
      </p:nvGrpSpPr>
      <p:grpSpPr>
        <a:xfrm>
          <a:off x="0" y="0"/>
          <a:ext cx="0" cy="0"/>
          <a:chOff x="0" y="0"/>
          <a:chExt cx="0" cy="0"/>
        </a:xfrm>
      </p:grpSpPr>
      <p:grpSp>
        <p:nvGrpSpPr>
          <p:cNvPr id="10" name="Group 9"/>
          <p:cNvGrpSpPr/>
          <p:nvPr/>
        </p:nvGrpSpPr>
        <p:grpSpPr>
          <a:xfrm>
            <a:off x="4819504" y="419100"/>
            <a:ext cx="8798994" cy="1889160"/>
            <a:chOff x="4744503" y="947075"/>
            <a:chExt cx="8798994" cy="1889160"/>
          </a:xfrm>
        </p:grpSpPr>
        <p:sp>
          <p:nvSpPr>
            <p:cNvPr id="4" name="Freeform 4"/>
            <p:cNvSpPr/>
            <p:nvPr/>
          </p:nvSpPr>
          <p:spPr>
            <a:xfrm>
              <a:off x="5791200" y="947075"/>
              <a:ext cx="6705600" cy="1889160"/>
            </a:xfrm>
            <a:custGeom>
              <a:avLst/>
              <a:gdLst/>
              <a:ahLst/>
              <a:cxnLst/>
              <a:rect l="l" t="t" r="r" b="b"/>
              <a:pathLst>
                <a:path w="10785304" h="1372675">
                  <a:moveTo>
                    <a:pt x="0" y="0"/>
                  </a:moveTo>
                  <a:lnTo>
                    <a:pt x="10785304" y="0"/>
                  </a:lnTo>
                  <a:lnTo>
                    <a:pt x="10785304" y="1372675"/>
                  </a:lnTo>
                  <a:lnTo>
                    <a:pt x="0" y="1372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4744503" y="1491862"/>
              <a:ext cx="8798994" cy="949555"/>
            </a:xfrm>
            <a:prstGeom prst="rect">
              <a:avLst/>
            </a:prstGeom>
          </p:spPr>
          <p:txBody>
            <a:bodyPr lIns="0" tIns="0" rIns="0" bIns="0" rtlCol="0" anchor="t">
              <a:spAutoFit/>
            </a:bodyPr>
            <a:lstStyle/>
            <a:p>
              <a:pPr marL="0" marR="0" lvl="0" indent="0" algn="ctr" defTabSz="914400" rtl="0" eaLnBrk="1" fontAlgn="auto" latinLnBrk="0" hangingPunct="1">
                <a:lnSpc>
                  <a:spcPts val="7920"/>
                </a:lnSpc>
                <a:spcBef>
                  <a:spcPts val="0"/>
                </a:spcBef>
                <a:spcAft>
                  <a:spcPts val="0"/>
                </a:spcAft>
                <a:buClrTx/>
                <a:buSzTx/>
                <a:buFontTx/>
                <a:buNone/>
                <a:tabLst/>
                <a:defRPr/>
              </a:pPr>
              <a:r>
                <a:rPr kumimoji="0" lang="en-US" sz="6500" b="1" i="0" u="none" strike="noStrike" kern="1200" cap="none" spc="0" normalizeH="0" baseline="0" noProof="0">
                  <a:ln>
                    <a:noFill/>
                  </a:ln>
                  <a:solidFill>
                    <a:srgbClr val="FFFEF7"/>
                  </a:solidFill>
                  <a:effectLst/>
                  <a:uLnTx/>
                  <a:uFillTx/>
                  <a:latin typeface="Arial" panose="020B0604020202020204" pitchFamily="34" charset="0"/>
                  <a:ea typeface="+mn-ea"/>
                  <a:cs typeface="Arial" panose="020B0604020202020204" pitchFamily="34" charset="0"/>
                </a:rPr>
                <a:t>KHỞI ĐỘNG</a:t>
              </a:r>
            </a:p>
          </p:txBody>
        </p:sp>
      </p:grpSp>
      <p:sp>
        <p:nvSpPr>
          <p:cNvPr id="11" name="Rectangle 10"/>
          <p:cNvSpPr/>
          <p:nvPr/>
        </p:nvSpPr>
        <p:spPr>
          <a:xfrm>
            <a:off x="381000" y="2476500"/>
            <a:ext cx="11582400" cy="1015663"/>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Các</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em hãy quan sát hình ảnh khám phá:</a:t>
            </a:r>
          </a:p>
        </p:txBody>
      </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09600" y="3796514"/>
            <a:ext cx="8534400" cy="605697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4" name="Picture 13"/>
          <p:cNvPicPr>
            <a:picLocks noChangeAspect="1"/>
          </p:cNvPicPr>
          <p:nvPr/>
        </p:nvPicPr>
        <p:blipFill>
          <a:blip r:embed="rId6"/>
          <a:stretch>
            <a:fillRect/>
          </a:stretch>
        </p:blipFill>
        <p:spPr>
          <a:xfrm>
            <a:off x="15392400" y="1285733"/>
            <a:ext cx="2193002" cy="2045054"/>
          </a:xfrm>
          <a:prstGeom prst="rect">
            <a:avLst/>
          </a:prstGeom>
        </p:spPr>
      </p:pic>
      <p:pic>
        <p:nvPicPr>
          <p:cNvPr id="15" name="Picture 14"/>
          <p:cNvPicPr>
            <a:picLocks noChangeAspect="1"/>
          </p:cNvPicPr>
          <p:nvPr/>
        </p:nvPicPr>
        <p:blipFill>
          <a:blip r:embed="rId7"/>
          <a:stretch>
            <a:fillRect/>
          </a:stretch>
        </p:blipFill>
        <p:spPr>
          <a:xfrm flipH="1">
            <a:off x="524540" y="242530"/>
            <a:ext cx="1554749" cy="2057756"/>
          </a:xfrm>
          <a:prstGeom prst="rect">
            <a:avLst/>
          </a:prstGeom>
        </p:spPr>
      </p:pic>
      <p:grpSp>
        <p:nvGrpSpPr>
          <p:cNvPr id="3" name="Group 2"/>
          <p:cNvGrpSpPr/>
          <p:nvPr/>
        </p:nvGrpSpPr>
        <p:grpSpPr>
          <a:xfrm>
            <a:off x="9567366" y="3617059"/>
            <a:ext cx="8187234" cy="6555641"/>
            <a:chOff x="10065324" y="3443628"/>
            <a:chExt cx="8187234" cy="6555641"/>
          </a:xfrm>
        </p:grpSpPr>
        <p:sp>
          <p:nvSpPr>
            <p:cNvPr id="2" name="Rectangle 1"/>
            <p:cNvSpPr/>
            <p:nvPr/>
          </p:nvSpPr>
          <p:spPr>
            <a:xfrm>
              <a:off x="10792894" y="3443628"/>
              <a:ext cx="7459664" cy="6555641"/>
            </a:xfrm>
            <a:prstGeom prst="rect">
              <a:avLst/>
            </a:prstGeom>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Đọc lời thoại của các nhân vật và trả lời câu hỏi:</a:t>
              </a:r>
            </a:p>
            <a:p>
              <a:pPr algn="just">
                <a:lnSpc>
                  <a:spcPct val="150000"/>
                </a:lnSpc>
              </a:pPr>
              <a:r>
                <a:rPr lang="vi-VN" sz="4000">
                  <a:cs typeface="Arial" panose="020B0604020202020204" pitchFamily="34" charset="0"/>
                </a:rPr>
                <a:t>“Trên màn hình có những nhân vật nào?”, “Que diêm nói nó cháy được trong mấy giây?”, “Cây thông nói nó đã sống lâu thế nào?”</a:t>
              </a:r>
            </a:p>
          </p:txBody>
        </p:sp>
        <p:pic>
          <p:nvPicPr>
            <p:cNvPr id="16" name="Picture 15"/>
            <p:cNvPicPr>
              <a:picLocks noChangeAspect="1"/>
            </p:cNvPicPr>
            <p:nvPr/>
          </p:nvPicPr>
          <p:blipFill>
            <a:blip r:embed="rId8"/>
            <a:stretch>
              <a:fillRect/>
            </a:stretch>
          </p:blipFill>
          <p:spPr>
            <a:xfrm>
              <a:off x="10065324" y="3609434"/>
              <a:ext cx="618662" cy="618662"/>
            </a:xfrm>
            <a:prstGeom prst="rect">
              <a:avLst/>
            </a:prstGeom>
          </p:spPr>
        </p:pic>
      </p:grpSp>
    </p:spTree>
    <p:extLst>
      <p:ext uri="{BB962C8B-B14F-4D97-AF65-F5344CB8AC3E}">
        <p14:creationId xmlns:p14="http://schemas.microsoft.com/office/powerpoint/2010/main" val="195172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DCF"/>
        </a:solidFill>
        <a:effectLst/>
      </p:bgPr>
    </p:bg>
    <p:spTree>
      <p:nvGrpSpPr>
        <p:cNvPr id="1" name=""/>
        <p:cNvGrpSpPr/>
        <p:nvPr/>
      </p:nvGrpSpPr>
      <p:grpSpPr>
        <a:xfrm>
          <a:off x="0" y="0"/>
          <a:ext cx="0" cy="0"/>
          <a:chOff x="0" y="0"/>
          <a:chExt cx="0" cy="0"/>
        </a:xfrm>
      </p:grpSpPr>
      <p:sp>
        <p:nvSpPr>
          <p:cNvPr id="24" name="Freeform 18"/>
          <p:cNvSpPr/>
          <p:nvPr/>
        </p:nvSpPr>
        <p:spPr>
          <a:xfrm>
            <a:off x="-11430000" y="-3848100"/>
            <a:ext cx="14253201" cy="4872003"/>
          </a:xfrm>
          <a:custGeom>
            <a:avLst/>
            <a:gdLst/>
            <a:ahLst/>
            <a:cxnLst/>
            <a:rect l="l" t="t" r="r" b="b"/>
            <a:pathLst>
              <a:path w="14253201" h="4872003">
                <a:moveTo>
                  <a:pt x="0" y="0"/>
                </a:moveTo>
                <a:lnTo>
                  <a:pt x="14253201" y="0"/>
                </a:lnTo>
                <a:lnTo>
                  <a:pt x="14253201" y="4872003"/>
                </a:lnTo>
                <a:lnTo>
                  <a:pt x="0" y="48720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18"/>
          <p:cNvSpPr/>
          <p:nvPr/>
        </p:nvSpPr>
        <p:spPr>
          <a:xfrm>
            <a:off x="13909572" y="6787460"/>
            <a:ext cx="14253201" cy="4872003"/>
          </a:xfrm>
          <a:custGeom>
            <a:avLst/>
            <a:gdLst/>
            <a:ahLst/>
            <a:cxnLst/>
            <a:rect l="l" t="t" r="r" b="b"/>
            <a:pathLst>
              <a:path w="14253201" h="4872003">
                <a:moveTo>
                  <a:pt x="0" y="0"/>
                </a:moveTo>
                <a:lnTo>
                  <a:pt x="14253201" y="0"/>
                </a:lnTo>
                <a:lnTo>
                  <a:pt x="14253201" y="4872003"/>
                </a:lnTo>
                <a:lnTo>
                  <a:pt x="0" y="48720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2"/>
          <p:cNvGrpSpPr/>
          <p:nvPr/>
        </p:nvGrpSpPr>
        <p:grpSpPr>
          <a:xfrm>
            <a:off x="2245023" y="1257300"/>
            <a:ext cx="13563600" cy="2438400"/>
            <a:chOff x="2819400" y="1485900"/>
            <a:chExt cx="13563600" cy="2438400"/>
          </a:xfrm>
        </p:grpSpPr>
        <p:sp>
          <p:nvSpPr>
            <p:cNvPr id="2" name="Freeform 2"/>
            <p:cNvSpPr/>
            <p:nvPr/>
          </p:nvSpPr>
          <p:spPr>
            <a:xfrm>
              <a:off x="2819400" y="1485900"/>
              <a:ext cx="13563600" cy="2438400"/>
            </a:xfrm>
            <a:custGeom>
              <a:avLst/>
              <a:gdLst/>
              <a:ahLst/>
              <a:cxnLst/>
              <a:rect l="l" t="t" r="r" b="b"/>
              <a:pathLst>
                <a:path w="10785304" h="1372675">
                  <a:moveTo>
                    <a:pt x="0" y="0"/>
                  </a:moveTo>
                  <a:lnTo>
                    <a:pt x="10785304" y="0"/>
                  </a:lnTo>
                  <a:lnTo>
                    <a:pt x="10785304" y="1372675"/>
                  </a:lnTo>
                  <a:lnTo>
                    <a:pt x="0" y="13726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TextBox 19"/>
            <p:cNvSpPr txBox="1"/>
            <p:nvPr/>
          </p:nvSpPr>
          <p:spPr>
            <a:xfrm>
              <a:off x="3515251" y="2400300"/>
              <a:ext cx="12171897" cy="1013098"/>
            </a:xfrm>
            <a:prstGeom prst="rect">
              <a:avLst/>
            </a:prstGeom>
          </p:spPr>
          <p:txBody>
            <a:bodyPr wrap="square" lIns="0" tIns="0" rIns="0" bIns="0" rtlCol="0" anchor="t">
              <a:spAutoFit/>
            </a:bodyPr>
            <a:lstStyle/>
            <a:p>
              <a:pPr lvl="0" algn="ctr">
                <a:lnSpc>
                  <a:spcPts val="7920"/>
                </a:lnSpc>
              </a:pPr>
              <a:r>
                <a:rPr lang="en-US" sz="8000" b="1">
                  <a:solidFill>
                    <a:srgbClr val="FFFEF7"/>
                  </a:solidFill>
                  <a:latin typeface="Arial" panose="020B0604020202020204" pitchFamily="34" charset="0"/>
                  <a:cs typeface="Arial" panose="020B0604020202020204" pitchFamily="34" charset="0"/>
                </a:rPr>
                <a:t>BÀI 19: GIÂY, THẾ KỈ</a:t>
              </a:r>
              <a:endParaRPr kumimoji="0" lang="en-US" sz="8000" b="1" i="0" u="none" strike="noStrike" kern="1200" cap="none" spc="0" normalizeH="0" baseline="0" noProof="0">
                <a:ln>
                  <a:noFill/>
                </a:ln>
                <a:solidFill>
                  <a:srgbClr val="FFFEF7"/>
                </a:solidFill>
                <a:effectLst/>
                <a:uLnTx/>
                <a:uFillTx/>
                <a:latin typeface="Arial" panose="020B0604020202020204" pitchFamily="34" charset="0"/>
                <a:cs typeface="Arial" panose="020B0604020202020204" pitchFamily="34" charset="0"/>
              </a:endParaRPr>
            </a:p>
          </p:txBody>
        </p:sp>
      </p:grpSp>
      <p:sp>
        <p:nvSpPr>
          <p:cNvPr id="20" name="TextBox 20"/>
          <p:cNvSpPr txBox="1"/>
          <p:nvPr/>
        </p:nvSpPr>
        <p:spPr>
          <a:xfrm>
            <a:off x="3733800" y="4956567"/>
            <a:ext cx="10586048" cy="862480"/>
          </a:xfrm>
          <a:prstGeom prst="rect">
            <a:avLst/>
          </a:prstGeom>
        </p:spPr>
        <p:txBody>
          <a:bodyPr wrap="square" lIns="0" tIns="0" rIns="0" bIns="0" rtlCol="0" anchor="t">
            <a:spAutoFit/>
          </a:bodyPr>
          <a:lstStyle/>
          <a:p>
            <a:pPr lvl="0" algn="ctr">
              <a:lnSpc>
                <a:spcPts val="6592"/>
              </a:lnSpc>
            </a:pPr>
            <a:r>
              <a:rPr lang="en-US" sz="7900" b="1">
                <a:solidFill>
                  <a:srgbClr val="774613"/>
                </a:solidFill>
                <a:latin typeface="Arial" panose="020B0604020202020204" pitchFamily="34" charset="0"/>
                <a:cs typeface="Arial" panose="020B0604020202020204" pitchFamily="34" charset="0"/>
              </a:rPr>
              <a:t>TIẾT 1: GIÂY, THẾ KỈ</a:t>
            </a:r>
            <a:endParaRPr kumimoji="0" lang="en-US" sz="7900" b="1" i="0" u="none" strike="noStrike" kern="1200" cap="none" spc="0" normalizeH="0" baseline="0" noProof="0">
              <a:ln>
                <a:noFill/>
              </a:ln>
              <a:solidFill>
                <a:srgbClr val="774613"/>
              </a:solidFill>
              <a:effectLst/>
              <a:uLnTx/>
              <a:uFillTx/>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6"/>
          <a:stretch>
            <a:fillRect/>
          </a:stretch>
        </p:blipFill>
        <p:spPr>
          <a:xfrm>
            <a:off x="6783202" y="7353300"/>
            <a:ext cx="4487243" cy="2726273"/>
          </a:xfrm>
          <a:prstGeom prst="rect">
            <a:avLst/>
          </a:prstGeom>
        </p:spPr>
      </p:pic>
    </p:spTree>
    <p:extLst>
      <p:ext uri="{BB962C8B-B14F-4D97-AF65-F5344CB8AC3E}">
        <p14:creationId xmlns:p14="http://schemas.microsoft.com/office/powerpoint/2010/main" val="110231625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DCF"/>
        </a:solidFill>
        <a:effectLst/>
      </p:bgPr>
    </p:bg>
    <p:spTree>
      <p:nvGrpSpPr>
        <p:cNvPr id="1" name=""/>
        <p:cNvGrpSpPr/>
        <p:nvPr/>
      </p:nvGrpSpPr>
      <p:grpSpPr>
        <a:xfrm>
          <a:off x="0" y="0"/>
          <a:ext cx="0" cy="0"/>
          <a:chOff x="0" y="0"/>
          <a:chExt cx="0" cy="0"/>
        </a:xfrm>
      </p:grpSpPr>
      <p:sp>
        <p:nvSpPr>
          <p:cNvPr id="2" name="Freeform 2"/>
          <p:cNvSpPr/>
          <p:nvPr/>
        </p:nvSpPr>
        <p:spPr>
          <a:xfrm>
            <a:off x="4126636" y="9226899"/>
            <a:ext cx="10785304" cy="1372675"/>
          </a:xfrm>
          <a:custGeom>
            <a:avLst/>
            <a:gdLst/>
            <a:ahLst/>
            <a:cxnLst/>
            <a:rect l="l" t="t" r="r" b="b"/>
            <a:pathLst>
              <a:path w="10785304" h="1372675">
                <a:moveTo>
                  <a:pt x="0" y="0"/>
                </a:moveTo>
                <a:lnTo>
                  <a:pt x="10785304" y="0"/>
                </a:lnTo>
                <a:lnTo>
                  <a:pt x="10785304" y="1372675"/>
                </a:lnTo>
                <a:lnTo>
                  <a:pt x="0" y="1372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4" name="Group 24"/>
          <p:cNvGrpSpPr/>
          <p:nvPr/>
        </p:nvGrpSpPr>
        <p:grpSpPr>
          <a:xfrm>
            <a:off x="8151566" y="1257300"/>
            <a:ext cx="8759429" cy="3352800"/>
            <a:chOff x="0" y="0"/>
            <a:chExt cx="1765009" cy="356044"/>
          </a:xfrm>
        </p:grpSpPr>
        <p:sp>
          <p:nvSpPr>
            <p:cNvPr id="25" name="Freeform 25"/>
            <p:cNvSpPr/>
            <p:nvPr/>
          </p:nvSpPr>
          <p:spPr>
            <a:xfrm>
              <a:off x="0" y="0"/>
              <a:ext cx="1765009" cy="356044"/>
            </a:xfrm>
            <a:custGeom>
              <a:avLst/>
              <a:gdLst/>
              <a:ahLst/>
              <a:cxnLst/>
              <a:rect l="l" t="t" r="r" b="b"/>
              <a:pathLst>
                <a:path w="1765009" h="356044">
                  <a:moveTo>
                    <a:pt x="114370" y="0"/>
                  </a:moveTo>
                  <a:lnTo>
                    <a:pt x="1650640" y="0"/>
                  </a:lnTo>
                  <a:cubicBezTo>
                    <a:pt x="1680972" y="0"/>
                    <a:pt x="1710063" y="12050"/>
                    <a:pt x="1731511" y="33498"/>
                  </a:cubicBezTo>
                  <a:cubicBezTo>
                    <a:pt x="1752959" y="54947"/>
                    <a:pt x="1765009" y="84037"/>
                    <a:pt x="1765009" y="114370"/>
                  </a:cubicBezTo>
                  <a:lnTo>
                    <a:pt x="1765009" y="241675"/>
                  </a:lnTo>
                  <a:cubicBezTo>
                    <a:pt x="1765009" y="304839"/>
                    <a:pt x="1713804" y="356044"/>
                    <a:pt x="1650640" y="356044"/>
                  </a:cubicBezTo>
                  <a:lnTo>
                    <a:pt x="114370" y="356044"/>
                  </a:lnTo>
                  <a:cubicBezTo>
                    <a:pt x="84037" y="356044"/>
                    <a:pt x="54947" y="343995"/>
                    <a:pt x="33498" y="322546"/>
                  </a:cubicBezTo>
                  <a:cubicBezTo>
                    <a:pt x="12050" y="301098"/>
                    <a:pt x="0" y="272008"/>
                    <a:pt x="0" y="241675"/>
                  </a:cubicBezTo>
                  <a:lnTo>
                    <a:pt x="0" y="114370"/>
                  </a:lnTo>
                  <a:cubicBezTo>
                    <a:pt x="0" y="84037"/>
                    <a:pt x="12050" y="54947"/>
                    <a:pt x="33498" y="33498"/>
                  </a:cubicBezTo>
                  <a:cubicBezTo>
                    <a:pt x="54947" y="12050"/>
                    <a:pt x="84037" y="0"/>
                    <a:pt x="114370" y="0"/>
                  </a:cubicBezTo>
                  <a:close/>
                </a:path>
              </a:pathLst>
            </a:custGeom>
            <a:solidFill>
              <a:srgbClr val="FDA451"/>
            </a:solidFill>
            <a:ln w="95250" cap="rnd">
              <a:solidFill>
                <a:srgbClr val="FFFFFF"/>
              </a:solidFill>
              <a:prstDash val="solid"/>
              <a:round/>
            </a:ln>
          </p:spPr>
          <p:txBody>
            <a:bodyPr/>
            <a:lstStyle/>
            <a:p>
              <a:endParaRPr lang="en-US"/>
            </a:p>
          </p:txBody>
        </p:sp>
        <p:sp>
          <p:nvSpPr>
            <p:cNvPr id="26" name="TextBox 2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6" name="TextBox 36"/>
          <p:cNvSpPr txBox="1"/>
          <p:nvPr/>
        </p:nvSpPr>
        <p:spPr>
          <a:xfrm>
            <a:off x="8915400" y="2781300"/>
            <a:ext cx="7231762" cy="882934"/>
          </a:xfrm>
          <a:prstGeom prst="rect">
            <a:avLst/>
          </a:prstGeom>
        </p:spPr>
        <p:txBody>
          <a:bodyPr wrap="square" lIns="0" tIns="0" rIns="0" bIns="0" rtlCol="0" anchor="t">
            <a:spAutoFit/>
          </a:bodyPr>
          <a:lstStyle/>
          <a:p>
            <a:pPr algn="ctr">
              <a:lnSpc>
                <a:spcPts val="6592"/>
              </a:lnSpc>
            </a:pPr>
            <a:r>
              <a:rPr lang="en-US" sz="8500" b="1">
                <a:solidFill>
                  <a:srgbClr val="FFFFFF"/>
                </a:solidFill>
                <a:latin typeface="Arial" panose="020B0604020202020204" pitchFamily="34" charset="0"/>
                <a:cs typeface="Arial" panose="020B0604020202020204" pitchFamily="34" charset="0"/>
              </a:rPr>
              <a:t>KHÁM PHÁ</a:t>
            </a:r>
          </a:p>
        </p:txBody>
      </p:sp>
      <p:sp>
        <p:nvSpPr>
          <p:cNvPr id="42" name="Freeform 5"/>
          <p:cNvSpPr/>
          <p:nvPr/>
        </p:nvSpPr>
        <p:spPr>
          <a:xfrm>
            <a:off x="762000" y="2324100"/>
            <a:ext cx="6248400" cy="7606108"/>
          </a:xfrm>
          <a:custGeom>
            <a:avLst/>
            <a:gdLst/>
            <a:ahLst/>
            <a:cxnLst/>
            <a:rect l="l" t="t" r="r" b="b"/>
            <a:pathLst>
              <a:path w="6573393" h="8229600">
                <a:moveTo>
                  <a:pt x="0" y="0"/>
                </a:moveTo>
                <a:lnTo>
                  <a:pt x="6573393" y="0"/>
                </a:lnTo>
                <a:lnTo>
                  <a:pt x="6573393" y="8229600"/>
                </a:lnTo>
                <a:lnTo>
                  <a:pt x="0" y="8229600"/>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DCF"/>
        </a:solidFill>
        <a:effectLst/>
      </p:bgPr>
    </p:bg>
    <p:spTree>
      <p:nvGrpSpPr>
        <p:cNvPr id="1" name=""/>
        <p:cNvGrpSpPr/>
        <p:nvPr/>
      </p:nvGrpSpPr>
      <p:grpSpPr>
        <a:xfrm>
          <a:off x="0" y="0"/>
          <a:ext cx="0" cy="0"/>
          <a:chOff x="0" y="0"/>
          <a:chExt cx="0" cy="0"/>
        </a:xfrm>
      </p:grpSpPr>
      <p:grpSp>
        <p:nvGrpSpPr>
          <p:cNvPr id="4" name="Group 3"/>
          <p:cNvGrpSpPr/>
          <p:nvPr/>
        </p:nvGrpSpPr>
        <p:grpSpPr>
          <a:xfrm>
            <a:off x="381000" y="800100"/>
            <a:ext cx="17488071" cy="6477000"/>
            <a:chOff x="1014845" y="464367"/>
            <a:chExt cx="16182109" cy="6817896"/>
          </a:xfrm>
        </p:grpSpPr>
        <p:sp>
          <p:nvSpPr>
            <p:cNvPr id="6" name="Freeform 2"/>
            <p:cNvSpPr/>
            <p:nvPr/>
          </p:nvSpPr>
          <p:spPr>
            <a:xfrm>
              <a:off x="1014845" y="464367"/>
              <a:ext cx="16182109" cy="6817896"/>
            </a:xfrm>
            <a:custGeom>
              <a:avLst/>
              <a:gdLst/>
              <a:ahLst/>
              <a:cxnLst/>
              <a:rect l="l" t="t" r="r" b="b"/>
              <a:pathLst>
                <a:path w="11133230" h="5022605">
                  <a:moveTo>
                    <a:pt x="0" y="0"/>
                  </a:moveTo>
                  <a:lnTo>
                    <a:pt x="11133230" y="0"/>
                  </a:lnTo>
                  <a:lnTo>
                    <a:pt x="11133230" y="5022605"/>
                  </a:lnTo>
                  <a:lnTo>
                    <a:pt x="0" y="50226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Rectangle 2"/>
            <p:cNvSpPr/>
            <p:nvPr/>
          </p:nvSpPr>
          <p:spPr>
            <a:xfrm>
              <a:off x="1581149" y="1106050"/>
              <a:ext cx="15049501" cy="5564277"/>
            </a:xfrm>
            <a:prstGeom prst="rect">
              <a:avLst/>
            </a:prstGeom>
          </p:spPr>
          <p:txBody>
            <a:bodyPr wrap="square">
              <a:spAutoFit/>
            </a:bodyPr>
            <a:lstStyle/>
            <a:p>
              <a:pPr algn="just">
                <a:lnSpc>
                  <a:spcPct val="150000"/>
                </a:lnSpc>
                <a:spcAft>
                  <a:spcPts val="0"/>
                </a:spcAft>
              </a:pPr>
              <a:r>
                <a:rPr lang="en-US" sz="4500">
                  <a:latin typeface="Arial" panose="020B0604020202020204" pitchFamily="34" charset="0"/>
                  <a:ea typeface="Calibri" panose="020F0502020204030204" pitchFamily="34" charset="0"/>
                  <a:cs typeface="Arial" panose="020B0604020202020204" pitchFamily="34" charset="0"/>
                </a:rPr>
                <a:t>Giây và thế kỉ là đơn vị đo thời gian, trong đó giây là đơn vị bé hơn phút, còn thế kỉ thì lớn hơn năm. Để đo những quãng thời gian bé hơn phút thì ta thường dùng đơn vị là giây; để đo những quãng thời gian lớn hơn năm thì ta có thể dùng đơn vị là thế kỉ.</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7" name="Picture 6"/>
          <p:cNvPicPr>
            <a:picLocks noChangeAspect="1"/>
          </p:cNvPicPr>
          <p:nvPr/>
        </p:nvPicPr>
        <p:blipFill>
          <a:blip r:embed="rId4"/>
          <a:stretch>
            <a:fillRect/>
          </a:stretch>
        </p:blipFill>
        <p:spPr>
          <a:xfrm>
            <a:off x="14412354" y="6134100"/>
            <a:ext cx="2696931" cy="4023046"/>
          </a:xfrm>
          <a:prstGeom prst="rect">
            <a:avLst/>
          </a:prstGeom>
        </p:spPr>
      </p:pic>
      <p:sp>
        <p:nvSpPr>
          <p:cNvPr id="11" name="Freeform 18"/>
          <p:cNvSpPr/>
          <p:nvPr/>
        </p:nvSpPr>
        <p:spPr>
          <a:xfrm flipH="1">
            <a:off x="-7162800" y="7658100"/>
            <a:ext cx="11658600" cy="4439748"/>
          </a:xfrm>
          <a:custGeom>
            <a:avLst/>
            <a:gdLst/>
            <a:ahLst/>
            <a:cxnLst/>
            <a:rect l="l" t="t" r="r" b="b"/>
            <a:pathLst>
              <a:path w="14253201" h="4872003">
                <a:moveTo>
                  <a:pt x="0" y="0"/>
                </a:moveTo>
                <a:lnTo>
                  <a:pt x="14253201" y="0"/>
                </a:lnTo>
                <a:lnTo>
                  <a:pt x="14253201" y="4872003"/>
                </a:lnTo>
                <a:lnTo>
                  <a:pt x="0" y="4872003"/>
                </a:lnTo>
                <a:lnTo>
                  <a:pt x="0" y="0"/>
                </a:lnTo>
                <a:close/>
              </a:path>
            </a:pathLst>
          </a:custGeom>
          <a: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a:blipFill>
        </p:spPr>
        <p:txBody>
          <a:bodyPr/>
          <a:lstStyle/>
          <a:p>
            <a:endParaRPr lang="en-US"/>
          </a:p>
        </p:txBody>
      </p:sp>
    </p:spTree>
    <p:extLst>
      <p:ext uri="{BB962C8B-B14F-4D97-AF65-F5344CB8AC3E}">
        <p14:creationId xmlns:p14="http://schemas.microsoft.com/office/powerpoint/2010/main" val="42939836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DCF"/>
        </a:solidFill>
        <a:effectLst/>
      </p:bgPr>
    </p:bg>
    <p:spTree>
      <p:nvGrpSpPr>
        <p:cNvPr id="1" name=""/>
        <p:cNvGrpSpPr/>
        <p:nvPr/>
      </p:nvGrpSpPr>
      <p:grpSpPr>
        <a:xfrm>
          <a:off x="0" y="0"/>
          <a:ext cx="0" cy="0"/>
          <a:chOff x="0" y="0"/>
          <a:chExt cx="0" cy="0"/>
        </a:xfrm>
      </p:grpSpPr>
      <p:pic>
        <p:nvPicPr>
          <p:cNvPr id="10" name="chuyển động tròn đều (ví dụ chuyển động của kim đồng hồ) _ hocvatly.com (4)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28699" y="1056167"/>
            <a:ext cx="16078200" cy="9088759"/>
          </a:xfrm>
          <a:prstGeom prst="rect">
            <a:avLst/>
          </a:prstGeom>
        </p:spPr>
      </p:pic>
      <p:sp>
        <p:nvSpPr>
          <p:cNvPr id="5" name="Rectangle 4"/>
          <p:cNvSpPr/>
          <p:nvPr/>
        </p:nvSpPr>
        <p:spPr>
          <a:xfrm>
            <a:off x="2070530" y="137636"/>
            <a:ext cx="13994537" cy="738664"/>
          </a:xfrm>
          <a:prstGeom prst="rect">
            <a:avLst/>
          </a:prstGeom>
        </p:spPr>
        <p:txBody>
          <a:bodyPr wrap="none">
            <a:spAutoFit/>
          </a:bodyPr>
          <a:lstStyle/>
          <a:p>
            <a:r>
              <a:rPr lang="en-US" sz="4200" b="1" i="1">
                <a:solidFill>
                  <a:schemeClr val="tx2"/>
                </a:solidFill>
                <a:latin typeface="Arial" panose="020B0604020202020204" pitchFamily="34" charset="0"/>
                <a:ea typeface="Calibri" panose="020F0502020204030204" pitchFamily="34" charset="0"/>
                <a:cs typeface="Arial" panose="020B0604020202020204" pitchFamily="34" charset="0"/>
              </a:rPr>
              <a:t>Quan sát sự chuyển động của kim giây trong đồng hồ</a:t>
            </a:r>
            <a:endParaRPr lang="en-US" sz="4200" b="1" i="1">
              <a:solidFill>
                <a:schemeClr val="tx2"/>
              </a:solidFill>
            </a:endParaRPr>
          </a:p>
        </p:txBody>
      </p:sp>
    </p:spTree>
    <p:extLst>
      <p:ext uri="{BB962C8B-B14F-4D97-AF65-F5344CB8AC3E}">
        <p14:creationId xmlns:p14="http://schemas.microsoft.com/office/powerpoint/2010/main" val="262828045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31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15" fill="hold" display="0">
                  <p:stCondLst>
                    <p:cond delay="indefinite"/>
                  </p:stCondLst>
                </p:cTn>
                <p:tgtEl>
                  <p:spTgt spid="10"/>
                </p:tgtEl>
              </p:cMediaNode>
            </p:video>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DCF"/>
        </a:solidFill>
        <a:effectLst/>
      </p:bgPr>
    </p:bg>
    <p:spTree>
      <p:nvGrpSpPr>
        <p:cNvPr id="1" name=""/>
        <p:cNvGrpSpPr/>
        <p:nvPr/>
      </p:nvGrpSpPr>
      <p:grpSpPr>
        <a:xfrm>
          <a:off x="0" y="0"/>
          <a:ext cx="0" cy="0"/>
          <a:chOff x="0" y="0"/>
          <a:chExt cx="0" cy="0"/>
        </a:xfrm>
      </p:grpSpPr>
      <p:sp>
        <p:nvSpPr>
          <p:cNvPr id="2" name="Freeform 2"/>
          <p:cNvSpPr/>
          <p:nvPr/>
        </p:nvSpPr>
        <p:spPr>
          <a:xfrm>
            <a:off x="3686807" y="9410700"/>
            <a:ext cx="10785304" cy="1372675"/>
          </a:xfrm>
          <a:custGeom>
            <a:avLst/>
            <a:gdLst/>
            <a:ahLst/>
            <a:cxnLst/>
            <a:rect l="l" t="t" r="r" b="b"/>
            <a:pathLst>
              <a:path w="10785304" h="1372675">
                <a:moveTo>
                  <a:pt x="0" y="0"/>
                </a:moveTo>
                <a:lnTo>
                  <a:pt x="10785304" y="0"/>
                </a:lnTo>
                <a:lnTo>
                  <a:pt x="10785304" y="1372675"/>
                </a:lnTo>
                <a:lnTo>
                  <a:pt x="0" y="1372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Rectangle 2"/>
          <p:cNvSpPr/>
          <p:nvPr/>
        </p:nvSpPr>
        <p:spPr>
          <a:xfrm>
            <a:off x="1726159" y="647700"/>
            <a:ext cx="14706600" cy="7848600"/>
          </a:xfrm>
          <a:prstGeom prst="rect">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200400" y="1028700"/>
            <a:ext cx="11887200" cy="7094250"/>
          </a:xfrm>
          <a:prstGeom prst="rect">
            <a:avLst/>
          </a:prstGeom>
        </p:spPr>
        <p:txBody>
          <a:bodyPr wrap="square">
            <a:spAutoFit/>
          </a:bodyPr>
          <a:lstStyle/>
          <a:p>
            <a:pPr marL="685800" indent="-685800" algn="just">
              <a:lnSpc>
                <a:spcPct val="150000"/>
              </a:lnSpc>
              <a:spcBef>
                <a:spcPts val="600"/>
              </a:spcBef>
              <a:spcAft>
                <a:spcPts val="600"/>
              </a:spcAft>
              <a:buFont typeface="Wingdings" panose="05000000000000000000" pitchFamily="2" charset="2"/>
              <a:buChar char="§"/>
            </a:pPr>
            <a:r>
              <a:rPr lang="en-US" sz="4500">
                <a:latin typeface="Arial" panose="020B0604020202020204" pitchFamily="34" charset="0"/>
                <a:ea typeface="Calibri" panose="020F0502020204030204" pitchFamily="34" charset="0"/>
                <a:cs typeface="Arial" panose="020B0604020202020204" pitchFamily="34" charset="0"/>
              </a:rPr>
              <a:t>Giây và thế kỉ là hai đơn vị đo thời gian.</a:t>
            </a:r>
          </a:p>
          <a:p>
            <a:pPr marL="685800" indent="-685800" algn="just">
              <a:lnSpc>
                <a:spcPct val="150000"/>
              </a:lnSpc>
              <a:spcBef>
                <a:spcPts val="600"/>
              </a:spcBef>
              <a:spcAft>
                <a:spcPts val="600"/>
              </a:spcAft>
              <a:buFont typeface="Wingdings" panose="05000000000000000000" pitchFamily="2" charset="2"/>
              <a:buChar char="§"/>
            </a:pPr>
            <a:r>
              <a:rPr lang="en-US" sz="4500">
                <a:latin typeface="Arial" panose="020B0604020202020204" pitchFamily="34" charset="0"/>
                <a:ea typeface="Calibri" panose="020F0502020204030204" pitchFamily="34" charset="0"/>
                <a:cs typeface="Arial" panose="020B0604020202020204" pitchFamily="34" charset="0"/>
              </a:rPr>
              <a:t>Định lượng chuyển đổi </a:t>
            </a:r>
            <a:r>
              <a:rPr lang="en-US" sz="4500" i="1">
                <a:latin typeface="Arial" panose="020B0604020202020204" pitchFamily="34" charset="0"/>
                <a:ea typeface="Calibri" panose="020F0502020204030204" pitchFamily="34" charset="0"/>
                <a:cs typeface="Arial" panose="020B0604020202020204" pitchFamily="34" charset="0"/>
              </a:rPr>
              <a:t>giây</a:t>
            </a:r>
            <a:r>
              <a:rPr lang="en-US" sz="4500">
                <a:latin typeface="Arial" panose="020B0604020202020204" pitchFamily="34" charset="0"/>
                <a:ea typeface="Calibri" panose="020F0502020204030204" pitchFamily="34" charset="0"/>
                <a:cs typeface="Arial" panose="020B0604020202020204" pitchFamily="34" charset="0"/>
              </a:rPr>
              <a:t>: </a:t>
            </a:r>
          </a:p>
          <a:p>
            <a:pPr algn="ctr">
              <a:lnSpc>
                <a:spcPct val="150000"/>
              </a:lnSpc>
              <a:spcBef>
                <a:spcPts val="600"/>
              </a:spcBef>
              <a:spcAft>
                <a:spcPts val="600"/>
              </a:spcAft>
            </a:pPr>
            <a:r>
              <a:rPr lang="en-US" sz="4500" b="1" i="1">
                <a:latin typeface="Arial" panose="020B0604020202020204" pitchFamily="34" charset="0"/>
                <a:ea typeface="Calibri" panose="020F0502020204030204" pitchFamily="34" charset="0"/>
                <a:cs typeface="Arial" panose="020B0604020202020204" pitchFamily="34" charset="0"/>
              </a:rPr>
              <a:t>1 phút = 60 giây</a:t>
            </a:r>
            <a:endParaRPr lang="en-US" sz="4500">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pPr>
            <a:r>
              <a:rPr lang="en-US" sz="4500" b="1" i="1">
                <a:latin typeface="Arial" panose="020B0604020202020204" pitchFamily="34" charset="0"/>
                <a:ea typeface="Calibri" panose="020F0502020204030204" pitchFamily="34" charset="0"/>
                <a:cs typeface="Arial" panose="020B0604020202020204" pitchFamily="34" charset="0"/>
              </a:rPr>
              <a:t>1 giờ  = 60 phút</a:t>
            </a:r>
            <a:endParaRPr lang="en-US" sz="4500">
              <a:latin typeface="Arial" panose="020B0604020202020204" pitchFamily="34" charset="0"/>
              <a:ea typeface="Calibri" panose="020F0502020204030204" pitchFamily="34" charset="0"/>
              <a:cs typeface="Arial" panose="020B0604020202020204" pitchFamily="34" charset="0"/>
            </a:endParaRPr>
          </a:p>
          <a:p>
            <a:pPr marL="685800" indent="-685800">
              <a:lnSpc>
                <a:spcPct val="150000"/>
              </a:lnSpc>
              <a:spcBef>
                <a:spcPts val="600"/>
              </a:spcBef>
              <a:spcAft>
                <a:spcPts val="600"/>
              </a:spcAft>
              <a:buFont typeface="Wingdings" panose="05000000000000000000" pitchFamily="2" charset="2"/>
              <a:buChar char="§"/>
            </a:pPr>
            <a:r>
              <a:rPr lang="en-US" sz="4500">
                <a:latin typeface="Arial" panose="020B0604020202020204" pitchFamily="34" charset="0"/>
                <a:ea typeface="Calibri" panose="020F0502020204030204" pitchFamily="34" charset="0"/>
                <a:cs typeface="Arial" panose="020B0604020202020204" pitchFamily="34" charset="0"/>
              </a:rPr>
              <a:t>Định lượng chuyển đổi thế kỉ: </a:t>
            </a:r>
          </a:p>
          <a:p>
            <a:pPr algn="ctr">
              <a:lnSpc>
                <a:spcPct val="150000"/>
              </a:lnSpc>
              <a:spcBef>
                <a:spcPts val="600"/>
              </a:spcBef>
              <a:spcAft>
                <a:spcPts val="600"/>
              </a:spcAft>
            </a:pPr>
            <a:r>
              <a:rPr lang="en-US" sz="4500" b="1" i="1">
                <a:latin typeface="Arial" panose="020B0604020202020204" pitchFamily="34" charset="0"/>
                <a:ea typeface="Calibri" panose="020F0502020204030204" pitchFamily="34" charset="0"/>
                <a:cs typeface="Arial" panose="020B0604020202020204" pitchFamily="34" charset="0"/>
              </a:rPr>
              <a:t>1 thế kỉ = 100 năm</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14074710" y="5753100"/>
            <a:ext cx="3316511" cy="4115157"/>
          </a:xfrm>
          <a:prstGeom prst="rect">
            <a:avLst/>
          </a:prstGeom>
        </p:spPr>
      </p:pic>
    </p:spTree>
    <p:extLst>
      <p:ext uri="{BB962C8B-B14F-4D97-AF65-F5344CB8AC3E}">
        <p14:creationId xmlns:p14="http://schemas.microsoft.com/office/powerpoint/2010/main" val="1725613026"/>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500"/>
                                        <p:tgtEl>
                                          <p:spTgt spid="6"/>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DCF"/>
        </a:solidFill>
        <a:effectLst/>
      </p:bgPr>
    </p:bg>
    <p:spTree>
      <p:nvGrpSpPr>
        <p:cNvPr id="1" name=""/>
        <p:cNvGrpSpPr/>
        <p:nvPr/>
      </p:nvGrpSpPr>
      <p:grpSpPr>
        <a:xfrm>
          <a:off x="0" y="0"/>
          <a:ext cx="0" cy="0"/>
          <a:chOff x="0" y="0"/>
          <a:chExt cx="0" cy="0"/>
        </a:xfrm>
      </p:grpSpPr>
      <p:sp>
        <p:nvSpPr>
          <p:cNvPr id="3" name="Rectangle 2"/>
          <p:cNvSpPr/>
          <p:nvPr/>
        </p:nvSpPr>
        <p:spPr>
          <a:xfrm>
            <a:off x="1066800" y="1308014"/>
            <a:ext cx="16154400" cy="8534400"/>
          </a:xfrm>
          <a:prstGeom prst="rect">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600200" y="1812256"/>
            <a:ext cx="15087600" cy="7809830"/>
          </a:xfrm>
          <a:prstGeom prst="rect">
            <a:avLst/>
          </a:prstGeom>
        </p:spPr>
        <p:txBody>
          <a:bodyPr wrap="square">
            <a:spAutoFit/>
          </a:bodyPr>
          <a:lstStyle/>
          <a:p>
            <a:pPr marL="685800" lvl="0" indent="-685800" algn="just">
              <a:lnSpc>
                <a:spcPct val="150000"/>
              </a:lnSpc>
              <a:spcBef>
                <a:spcPts val="600"/>
              </a:spcBef>
              <a:spcAft>
                <a:spcPts val="600"/>
              </a:spcAft>
              <a:buFont typeface="Wingdings" panose="05000000000000000000" pitchFamily="2" charset="2"/>
              <a:buChar char="§"/>
            </a:pPr>
            <a:r>
              <a:rPr lang="vi-VN" sz="4300">
                <a:solidFill>
                  <a:prstClr val="black"/>
                </a:solidFill>
                <a:ea typeface="Calibri" panose="020F0502020204030204" pitchFamily="34" charset="0"/>
                <a:cs typeface="Arial" panose="020B0604020202020204" pitchFamily="34" charset="0"/>
              </a:rPr>
              <a:t>Từ năm 1 đến năm 100 là thế kỉ một (thế kỉ I). </a:t>
            </a:r>
            <a:endParaRPr lang="en-US" sz="4300">
              <a:solidFill>
                <a:prstClr val="black"/>
              </a:solidFill>
              <a:ea typeface="Calibri" panose="020F0502020204030204" pitchFamily="34" charset="0"/>
              <a:cs typeface="Arial" panose="020B0604020202020204" pitchFamily="34" charset="0"/>
            </a:endParaRPr>
          </a:p>
          <a:p>
            <a:pPr marL="685800" lvl="0" indent="-685800" algn="just">
              <a:lnSpc>
                <a:spcPct val="150000"/>
              </a:lnSpc>
              <a:spcBef>
                <a:spcPts val="600"/>
              </a:spcBef>
              <a:spcAft>
                <a:spcPts val="600"/>
              </a:spcAft>
              <a:buFont typeface="Wingdings" panose="05000000000000000000" pitchFamily="2" charset="2"/>
              <a:buChar char="§"/>
            </a:pPr>
            <a:r>
              <a:rPr lang="vi-VN" sz="4300">
                <a:solidFill>
                  <a:prstClr val="black"/>
                </a:solidFill>
                <a:ea typeface="Calibri" panose="020F0502020204030204" pitchFamily="34" charset="0"/>
                <a:cs typeface="Arial" panose="020B0604020202020204" pitchFamily="34" charset="0"/>
              </a:rPr>
              <a:t>Từ năm 101 đến năm 200 là thế kỉ hai (thế kỉ II).</a:t>
            </a:r>
          </a:p>
          <a:p>
            <a:pPr marL="685800" lvl="0" indent="-685800" algn="just">
              <a:lnSpc>
                <a:spcPct val="150000"/>
              </a:lnSpc>
              <a:spcBef>
                <a:spcPts val="600"/>
              </a:spcBef>
              <a:spcAft>
                <a:spcPts val="600"/>
              </a:spcAft>
              <a:buFont typeface="Wingdings" panose="05000000000000000000" pitchFamily="2" charset="2"/>
              <a:buChar char="§"/>
            </a:pPr>
            <a:r>
              <a:rPr lang="vi-VN" sz="4300">
                <a:solidFill>
                  <a:prstClr val="black"/>
                </a:solidFill>
                <a:ea typeface="Calibri" panose="020F0502020204030204" pitchFamily="34" charset="0"/>
                <a:cs typeface="Arial" panose="020B0604020202020204" pitchFamily="34" charset="0"/>
              </a:rPr>
              <a:t>Từ năm 201 đến năm 300 là thế kỉ ba (thế kỉ III).</a:t>
            </a:r>
            <a:endParaRPr lang="en-US" sz="4300">
              <a:solidFill>
                <a:prstClr val="black"/>
              </a:solidFill>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en-US" sz="4300">
                <a:solidFill>
                  <a:prstClr val="black"/>
                </a:solidFill>
                <a:ea typeface="Calibri" panose="020F0502020204030204" pitchFamily="34" charset="0"/>
                <a:cs typeface="Arial" panose="020B0604020202020204" pitchFamily="34" charset="0"/>
              </a:rPr>
              <a:t>	...</a:t>
            </a:r>
            <a:endParaRPr lang="vi-VN" sz="4300">
              <a:solidFill>
                <a:prstClr val="black"/>
              </a:solidFill>
              <a:ea typeface="Calibri" panose="020F0502020204030204" pitchFamily="34" charset="0"/>
              <a:cs typeface="Arial" panose="020B0604020202020204" pitchFamily="34" charset="0"/>
            </a:endParaRPr>
          </a:p>
          <a:p>
            <a:pPr marL="685800" lvl="0" indent="-685800" algn="just">
              <a:lnSpc>
                <a:spcPct val="150000"/>
              </a:lnSpc>
              <a:spcBef>
                <a:spcPts val="600"/>
              </a:spcBef>
              <a:spcAft>
                <a:spcPts val="600"/>
              </a:spcAft>
              <a:buFont typeface="Wingdings" panose="05000000000000000000" pitchFamily="2" charset="2"/>
              <a:buChar char="§"/>
            </a:pPr>
            <a:r>
              <a:rPr lang="vi-VN" sz="4300">
                <a:solidFill>
                  <a:prstClr val="black"/>
                </a:solidFill>
                <a:ea typeface="Calibri" panose="020F0502020204030204" pitchFamily="34" charset="0"/>
                <a:cs typeface="Arial" panose="020B0604020202020204" pitchFamily="34" charset="0"/>
              </a:rPr>
              <a:t>Từ năm 1901 đến năm 2000 là thế kỉ hai mươi (thế kỉ XX).</a:t>
            </a:r>
          </a:p>
          <a:p>
            <a:pPr marL="685800" lvl="0" indent="-685800" algn="just">
              <a:lnSpc>
                <a:spcPct val="150000"/>
              </a:lnSpc>
              <a:spcBef>
                <a:spcPts val="600"/>
              </a:spcBef>
              <a:spcAft>
                <a:spcPts val="600"/>
              </a:spcAft>
              <a:buFont typeface="Wingdings" panose="05000000000000000000" pitchFamily="2" charset="2"/>
              <a:buChar char="§"/>
            </a:pPr>
            <a:r>
              <a:rPr lang="vi-VN" sz="4300">
                <a:solidFill>
                  <a:prstClr val="black"/>
                </a:solidFill>
                <a:ea typeface="Calibri" panose="020F0502020204030204" pitchFamily="34" charset="0"/>
                <a:cs typeface="Arial" panose="020B0604020202020204" pitchFamily="34" charset="0"/>
              </a:rPr>
              <a:t>Từ năm 2001 đến năm 2100 là thế kỉ hai mươi mốt (thế kỉ XXI).</a:t>
            </a:r>
          </a:p>
        </p:txBody>
      </p:sp>
      <p:sp>
        <p:nvSpPr>
          <p:cNvPr id="7" name="Freeform 3"/>
          <p:cNvSpPr/>
          <p:nvPr/>
        </p:nvSpPr>
        <p:spPr>
          <a:xfrm>
            <a:off x="4237105" y="342900"/>
            <a:ext cx="9813790" cy="1249028"/>
          </a:xfrm>
          <a:custGeom>
            <a:avLst/>
            <a:gdLst/>
            <a:ahLst/>
            <a:cxnLst/>
            <a:rect l="l" t="t" r="r" b="b"/>
            <a:pathLst>
              <a:path w="9813790" h="1249028">
                <a:moveTo>
                  <a:pt x="0" y="0"/>
                </a:moveTo>
                <a:lnTo>
                  <a:pt x="9813790" y="0"/>
                </a:lnTo>
                <a:lnTo>
                  <a:pt x="9813790" y="1249027"/>
                </a:lnTo>
                <a:lnTo>
                  <a:pt x="0" y="12490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8" name="Picture 7"/>
          <p:cNvPicPr>
            <a:picLocks noChangeAspect="1"/>
          </p:cNvPicPr>
          <p:nvPr/>
        </p:nvPicPr>
        <p:blipFill>
          <a:blip r:embed="rId4"/>
          <a:stretch>
            <a:fillRect/>
          </a:stretch>
        </p:blipFill>
        <p:spPr>
          <a:xfrm>
            <a:off x="15087600" y="397042"/>
            <a:ext cx="2400300" cy="3121778"/>
          </a:xfrm>
          <a:prstGeom prst="rect">
            <a:avLst/>
          </a:prstGeom>
        </p:spPr>
      </p:pic>
    </p:spTree>
    <p:extLst>
      <p:ext uri="{BB962C8B-B14F-4D97-AF65-F5344CB8AC3E}">
        <p14:creationId xmlns:p14="http://schemas.microsoft.com/office/powerpoint/2010/main" val="41064023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1450</TotalTime>
  <Words>697</Words>
  <Application>Microsoft Office PowerPoint</Application>
  <PresentationFormat>Custom</PresentationFormat>
  <Paragraphs>70</Paragraphs>
  <Slides>16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Wingdings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Beige Cute Playful Vehicles Illustration Group Project Presentation</dc:title>
  <dc:creator>Hà Ngân</dc:creator>
  <cp:lastModifiedBy>FPT SHOP</cp:lastModifiedBy>
  <cp:revision>27</cp:revision>
  <dcterms:created xsi:type="dcterms:W3CDTF">2006-08-16T00:00:00Z</dcterms:created>
  <dcterms:modified xsi:type="dcterms:W3CDTF">2024-05-14T01:10:11Z</dcterms:modified>
  <dc:identifier>DAFxIYov9J4</dc:identifier>
</cp:coreProperties>
</file>