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70" r:id="rId3"/>
    <p:sldId id="272" r:id="rId4"/>
    <p:sldId id="296" r:id="rId5"/>
    <p:sldId id="273" r:id="rId6"/>
    <p:sldId id="274" r:id="rId7"/>
    <p:sldId id="275" r:id="rId8"/>
    <p:sldId id="269" r:id="rId9"/>
    <p:sldId id="268" r:id="rId10"/>
    <p:sldId id="271" r:id="rId11"/>
    <p:sldId id="276" r:id="rId12"/>
    <p:sldId id="277" r:id="rId13"/>
    <p:sldId id="278" r:id="rId14"/>
    <p:sldId id="279" r:id="rId15"/>
    <p:sldId id="281" r:id="rId16"/>
    <p:sldId id="280" r:id="rId17"/>
    <p:sldId id="282" r:id="rId18"/>
    <p:sldId id="283" r:id="rId19"/>
    <p:sldId id="284" r:id="rId20"/>
    <p:sldId id="286" r:id="rId21"/>
    <p:sldId id="287" r:id="rId22"/>
    <p:sldId id="288" r:id="rId23"/>
    <p:sldId id="289" r:id="rId24"/>
    <p:sldId id="290" r:id="rId25"/>
    <p:sldId id="291" r:id="rId26"/>
    <p:sldId id="285" r:id="rId27"/>
    <p:sldId id="293" r:id="rId28"/>
    <p:sldId id="292" r:id="rId29"/>
    <p:sldId id="294" r:id="rId30"/>
    <p:sldId id="295" r:id="rId31"/>
  </p:sldIdLst>
  <p:sldSz cx="18288000" cy="10287000"/>
  <p:notesSz cx="6858000" cy="9144000"/>
  <p:embeddedFontLst>
    <p:embeddedFont>
      <p:font typeface="Amasis MT Pro Black" panose="02040A04050005020304" pitchFamily="18" charset="0"/>
      <p:bold r:id="rId33"/>
      <p:boldItalic r:id="rId34"/>
    </p:embeddedFont>
    <p:embeddedFont>
      <p:font typeface="Cascadia Code Light" panose="020B0609020000020004" pitchFamily="49"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F50A2B-182F-41DC-90AE-55639567A9CD}">
          <p14:sldIdLst>
            <p14:sldId id="256"/>
            <p14:sldId id="270"/>
            <p14:sldId id="272"/>
            <p14:sldId id="296"/>
            <p14:sldId id="273"/>
            <p14:sldId id="274"/>
            <p14:sldId id="275"/>
            <p14:sldId id="269"/>
            <p14:sldId id="268"/>
            <p14:sldId id="271"/>
            <p14:sldId id="276"/>
            <p14:sldId id="277"/>
            <p14:sldId id="278"/>
            <p14:sldId id="279"/>
            <p14:sldId id="281"/>
            <p14:sldId id="280"/>
            <p14:sldId id="282"/>
            <p14:sldId id="283"/>
            <p14:sldId id="284"/>
            <p14:sldId id="286"/>
            <p14:sldId id="287"/>
            <p14:sldId id="288"/>
            <p14:sldId id="289"/>
            <p14:sldId id="290"/>
            <p14:sldId id="291"/>
            <p14:sldId id="285"/>
            <p14:sldId id="293"/>
            <p14:sldId id="292"/>
            <p14:sldId id="294"/>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BC4"/>
    <a:srgbClr val="FFFFFF"/>
    <a:srgbClr val="A05A2C"/>
    <a:srgbClr val="F4A9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C9AE2-58FE-49AF-95DA-548725115EE1}"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A8746-1069-45B6-A16D-2C0092437E39}" type="slidenum">
              <a:rPr lang="en-US" smtClean="0"/>
              <a:t>‹#›</a:t>
            </a:fld>
            <a:endParaRPr lang="en-US"/>
          </a:p>
        </p:txBody>
      </p:sp>
    </p:spTree>
    <p:extLst>
      <p:ext uri="{BB962C8B-B14F-4D97-AF65-F5344CB8AC3E}">
        <p14:creationId xmlns:p14="http://schemas.microsoft.com/office/powerpoint/2010/main" val="159432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A8746-1069-45B6-A16D-2C0092437E39}" type="slidenum">
              <a:rPr lang="en-US" smtClean="0"/>
              <a:t>11</a:t>
            </a:fld>
            <a:endParaRPr lang="en-US"/>
          </a:p>
        </p:txBody>
      </p:sp>
    </p:spTree>
    <p:extLst>
      <p:ext uri="{BB962C8B-B14F-4D97-AF65-F5344CB8AC3E}">
        <p14:creationId xmlns:p14="http://schemas.microsoft.com/office/powerpoint/2010/main" val="2367415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A8746-1069-45B6-A16D-2C0092437E39}" type="slidenum">
              <a:rPr lang="en-US" smtClean="0"/>
              <a:t>12</a:t>
            </a:fld>
            <a:endParaRPr lang="en-US"/>
          </a:p>
        </p:txBody>
      </p:sp>
    </p:spTree>
    <p:extLst>
      <p:ext uri="{BB962C8B-B14F-4D97-AF65-F5344CB8AC3E}">
        <p14:creationId xmlns:p14="http://schemas.microsoft.com/office/powerpoint/2010/main" val="2719807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AA8746-1069-45B6-A16D-2C0092437E39}" type="slidenum">
              <a:rPr lang="en-US" smtClean="0"/>
              <a:t>13</a:t>
            </a:fld>
            <a:endParaRPr lang="en-US"/>
          </a:p>
        </p:txBody>
      </p:sp>
    </p:spTree>
    <p:extLst>
      <p:ext uri="{BB962C8B-B14F-4D97-AF65-F5344CB8AC3E}">
        <p14:creationId xmlns:p14="http://schemas.microsoft.com/office/powerpoint/2010/main" val="2121493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3.svg"/><Relationship Id="rId4" Type="http://schemas.openxmlformats.org/officeDocument/2006/relationships/image" Target="../media/image31.sv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3.svg"/><Relationship Id="rId4" Type="http://schemas.openxmlformats.org/officeDocument/2006/relationships/image" Target="../media/image31.svg"/><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sv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3.svg"/><Relationship Id="rId4" Type="http://schemas.openxmlformats.org/officeDocument/2006/relationships/image" Target="../media/image31.svg"/><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3" Type="http://schemas.openxmlformats.org/officeDocument/2006/relationships/image" Target="../media/image18.png"/><Relationship Id="rId7" Type="http://schemas.openxmlformats.org/officeDocument/2006/relationships/image" Target="../media/image17.svg"/><Relationship Id="rId12"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3.svg"/><Relationship Id="rId5" Type="http://schemas.openxmlformats.org/officeDocument/2006/relationships/image" Target="../media/image20.png"/><Relationship Id="rId15" Type="http://schemas.openxmlformats.org/officeDocument/2006/relationships/image" Target="../media/image26.svg"/><Relationship Id="rId10" Type="http://schemas.openxmlformats.org/officeDocument/2006/relationships/image" Target="../media/image2.png"/><Relationship Id="rId4" Type="http://schemas.openxmlformats.org/officeDocument/2006/relationships/image" Target="../media/image19.svg"/><Relationship Id="rId9" Type="http://schemas.openxmlformats.org/officeDocument/2006/relationships/image" Target="../media/image22.sv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12" name="Freeform 12"/>
          <p:cNvSpPr/>
          <p:nvPr/>
        </p:nvSpPr>
        <p:spPr>
          <a:xfrm rot="-1432834">
            <a:off x="158579" y="2423365"/>
            <a:ext cx="517744" cy="562766"/>
          </a:xfrm>
          <a:custGeom>
            <a:avLst/>
            <a:gdLst/>
            <a:ahLst/>
            <a:cxnLst/>
            <a:rect l="l" t="t" r="r" b="b"/>
            <a:pathLst>
              <a:path w="517744" h="562766">
                <a:moveTo>
                  <a:pt x="0" y="0"/>
                </a:moveTo>
                <a:lnTo>
                  <a:pt x="517744" y="0"/>
                </a:lnTo>
                <a:lnTo>
                  <a:pt x="517744" y="562766"/>
                </a:lnTo>
                <a:lnTo>
                  <a:pt x="0" y="5627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rot="-509177">
            <a:off x="1226614" y="123076"/>
            <a:ext cx="873530" cy="949489"/>
          </a:xfrm>
          <a:custGeom>
            <a:avLst/>
            <a:gdLst/>
            <a:ahLst/>
            <a:cxnLst/>
            <a:rect l="l" t="t" r="r" b="b"/>
            <a:pathLst>
              <a:path w="873530" h="949489">
                <a:moveTo>
                  <a:pt x="0" y="0"/>
                </a:moveTo>
                <a:lnTo>
                  <a:pt x="873530" y="0"/>
                </a:lnTo>
                <a:lnTo>
                  <a:pt x="873530" y="949490"/>
                </a:lnTo>
                <a:lnTo>
                  <a:pt x="0" y="9494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Rectangle: Rounded Corners 13">
            <a:extLst>
              <a:ext uri="{FF2B5EF4-FFF2-40B4-BE49-F238E27FC236}">
                <a16:creationId xmlns:a16="http://schemas.microsoft.com/office/drawing/2014/main" id="{2323F9E8-4A48-4AA5-A234-2FC81B0B680F}"/>
              </a:ext>
            </a:extLst>
          </p:cNvPr>
          <p:cNvSpPr/>
          <p:nvPr/>
        </p:nvSpPr>
        <p:spPr>
          <a:xfrm>
            <a:off x="863836" y="1449924"/>
            <a:ext cx="16751849" cy="4251925"/>
          </a:xfrm>
          <a:prstGeom prst="roundRect">
            <a:avLst/>
          </a:prstGeom>
          <a:solidFill>
            <a:srgbClr val="F4A9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1447800" y="1843296"/>
            <a:ext cx="15392400" cy="3465179"/>
          </a:xfrm>
          <a:prstGeom prst="rect">
            <a:avLst/>
          </a:prstGeom>
        </p:spPr>
        <p:txBody>
          <a:bodyPr wrap="square" lIns="0" tIns="0" rIns="0" bIns="0" rtlCol="0" anchor="t">
            <a:spAutoFit/>
          </a:bodyPr>
          <a:lstStyle/>
          <a:p>
            <a:pPr algn="ctr">
              <a:lnSpc>
                <a:spcPct val="150000"/>
              </a:lnSpc>
            </a:pPr>
            <a:r>
              <a:rPr lang="en-US" sz="8000" b="1" spc="-437">
                <a:solidFill>
                  <a:srgbClr val="000000"/>
                </a:solidFill>
                <a:latin typeface="Arial" panose="020B0604020202020204" pitchFamily="34" charset="0"/>
                <a:cs typeface="Arial" panose="020B0604020202020204" pitchFamily="34" charset="0"/>
              </a:rPr>
              <a:t>CHÀO MỪNG CÁC EM </a:t>
            </a:r>
          </a:p>
          <a:p>
            <a:pPr algn="ctr">
              <a:lnSpc>
                <a:spcPct val="150000"/>
              </a:lnSpc>
            </a:pPr>
            <a:r>
              <a:rPr lang="en-US" sz="8000" b="1" spc="-437">
                <a:solidFill>
                  <a:srgbClr val="000000"/>
                </a:solidFill>
                <a:latin typeface="Arial" panose="020B0604020202020204" pitchFamily="34" charset="0"/>
                <a:cs typeface="Arial" panose="020B0604020202020204" pitchFamily="34" charset="0"/>
              </a:rPr>
              <a:t>QUAY LẠI VỚI BÀI HỌC MỚI!</a:t>
            </a:r>
          </a:p>
        </p:txBody>
      </p:sp>
      <p:sp>
        <p:nvSpPr>
          <p:cNvPr id="7" name="Freeform 7"/>
          <p:cNvSpPr/>
          <p:nvPr/>
        </p:nvSpPr>
        <p:spPr>
          <a:xfrm rot="-2412735">
            <a:off x="2161389" y="845247"/>
            <a:ext cx="2734053" cy="1807995"/>
          </a:xfrm>
          <a:custGeom>
            <a:avLst/>
            <a:gdLst/>
            <a:ahLst/>
            <a:cxnLst/>
            <a:rect l="l" t="t" r="r" b="b"/>
            <a:pathLst>
              <a:path w="2045890" h="1064715">
                <a:moveTo>
                  <a:pt x="0" y="0"/>
                </a:moveTo>
                <a:lnTo>
                  <a:pt x="2045890" y="0"/>
                </a:lnTo>
                <a:lnTo>
                  <a:pt x="2045890" y="1064715"/>
                </a:lnTo>
                <a:lnTo>
                  <a:pt x="0" y="10647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2">
            <a:extLst>
              <a:ext uri="{FF2B5EF4-FFF2-40B4-BE49-F238E27FC236}">
                <a16:creationId xmlns:a16="http://schemas.microsoft.com/office/drawing/2014/main" id="{ECAC6C4C-5B9F-CF93-BB27-7B9A89F20420}"/>
              </a:ext>
            </a:extLst>
          </p:cNvPr>
          <p:cNvSpPr/>
          <p:nvPr/>
        </p:nvSpPr>
        <p:spPr>
          <a:xfrm rot="-1432834">
            <a:off x="15141691" y="7350947"/>
            <a:ext cx="517744" cy="562766"/>
          </a:xfrm>
          <a:custGeom>
            <a:avLst/>
            <a:gdLst/>
            <a:ahLst/>
            <a:cxnLst/>
            <a:rect l="l" t="t" r="r" b="b"/>
            <a:pathLst>
              <a:path w="517744" h="562766">
                <a:moveTo>
                  <a:pt x="0" y="0"/>
                </a:moveTo>
                <a:lnTo>
                  <a:pt x="517744" y="0"/>
                </a:lnTo>
                <a:lnTo>
                  <a:pt x="517744" y="562766"/>
                </a:lnTo>
                <a:lnTo>
                  <a:pt x="0" y="5627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3">
            <a:extLst>
              <a:ext uri="{FF2B5EF4-FFF2-40B4-BE49-F238E27FC236}">
                <a16:creationId xmlns:a16="http://schemas.microsoft.com/office/drawing/2014/main" id="{3816DCE0-4ED3-9148-7135-B355B4B59217}"/>
              </a:ext>
            </a:extLst>
          </p:cNvPr>
          <p:cNvSpPr/>
          <p:nvPr/>
        </p:nvSpPr>
        <p:spPr>
          <a:xfrm rot="-509177">
            <a:off x="16741635" y="8053681"/>
            <a:ext cx="873530" cy="949489"/>
          </a:xfrm>
          <a:custGeom>
            <a:avLst/>
            <a:gdLst/>
            <a:ahLst/>
            <a:cxnLst/>
            <a:rect l="l" t="t" r="r" b="b"/>
            <a:pathLst>
              <a:path w="873530" h="949489">
                <a:moveTo>
                  <a:pt x="0" y="0"/>
                </a:moveTo>
                <a:lnTo>
                  <a:pt x="873530" y="0"/>
                </a:lnTo>
                <a:lnTo>
                  <a:pt x="873530" y="949490"/>
                </a:lnTo>
                <a:lnTo>
                  <a:pt x="0" y="9494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2">
            <a:extLst>
              <a:ext uri="{FF2B5EF4-FFF2-40B4-BE49-F238E27FC236}">
                <a16:creationId xmlns:a16="http://schemas.microsoft.com/office/drawing/2014/main" id="{9E1E8E50-6351-4D95-694A-DA3E9FD8FB27}"/>
              </a:ext>
            </a:extLst>
          </p:cNvPr>
          <p:cNvSpPr/>
          <p:nvPr/>
        </p:nvSpPr>
        <p:spPr>
          <a:xfrm>
            <a:off x="4469996" y="6019951"/>
            <a:ext cx="9348008" cy="4400207"/>
          </a:xfrm>
          <a:custGeom>
            <a:avLst/>
            <a:gdLst/>
            <a:ahLst/>
            <a:cxnLst/>
            <a:rect l="l" t="t" r="r" b="b"/>
            <a:pathLst>
              <a:path w="15675429" h="8229600">
                <a:moveTo>
                  <a:pt x="0" y="0"/>
                </a:moveTo>
                <a:lnTo>
                  <a:pt x="15675429" y="0"/>
                </a:lnTo>
                <a:lnTo>
                  <a:pt x="15675429" y="8229600"/>
                </a:lnTo>
                <a:lnTo>
                  <a:pt x="0" y="8229600"/>
                </a:lnTo>
                <a:lnTo>
                  <a:pt x="0" y="0"/>
                </a:lnTo>
                <a:close/>
              </a:path>
            </a:pathLst>
          </a:custGeom>
          <a:blipFill>
            <a:blip r:embed="rId9"/>
            <a:stretch>
              <a:fillRect/>
            </a:stretch>
          </a:blipFill>
        </p:spPr>
        <p:txBody>
          <a:bodyPr/>
          <a:lstStyle/>
          <a:p>
            <a:endParaRPr lang="en-US"/>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1559745" y="2307193"/>
            <a:ext cx="15666360" cy="4777695"/>
          </a:xfrm>
          <a:custGeom>
            <a:avLst/>
            <a:gdLst/>
            <a:ahLst/>
            <a:cxnLst/>
            <a:rect l="l" t="t" r="r" b="b"/>
            <a:pathLst>
              <a:path w="15666360" h="1958295">
                <a:moveTo>
                  <a:pt x="0" y="0"/>
                </a:moveTo>
                <a:lnTo>
                  <a:pt x="15666360" y="0"/>
                </a:lnTo>
                <a:lnTo>
                  <a:pt x="15666360" y="1958295"/>
                </a:lnTo>
                <a:lnTo>
                  <a:pt x="0" y="1958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2925720" y="2973996"/>
            <a:ext cx="12934409" cy="2815451"/>
          </a:xfrm>
          <a:prstGeom prst="rect">
            <a:avLst/>
          </a:prstGeom>
        </p:spPr>
        <p:txBody>
          <a:bodyPr lIns="0" tIns="0" rIns="0" bIns="0" rtlCol="0" anchor="t">
            <a:spAutoFit/>
          </a:bodyPr>
          <a:lstStyle/>
          <a:p>
            <a:pPr algn="ctr">
              <a:lnSpc>
                <a:spcPct val="150000"/>
              </a:lnSpc>
            </a:pPr>
            <a:r>
              <a:rPr lang="en-US" sz="6500" b="1" spc="-345">
                <a:solidFill>
                  <a:srgbClr val="000000"/>
                </a:solidFill>
                <a:latin typeface="Arial" panose="020B0604020202020204" pitchFamily="34" charset="0"/>
                <a:cs typeface="Arial" panose="020B0604020202020204" pitchFamily="34" charset="0"/>
              </a:rPr>
              <a:t>PHẦN 1. </a:t>
            </a:r>
          </a:p>
          <a:p>
            <a:pPr algn="ctr">
              <a:lnSpc>
                <a:spcPct val="150000"/>
              </a:lnSpc>
            </a:pPr>
            <a:r>
              <a:rPr lang="en-US" sz="6500" b="1" spc="-345">
                <a:solidFill>
                  <a:srgbClr val="000000"/>
                </a:solidFill>
                <a:latin typeface="Arial" panose="020B0604020202020204" pitchFamily="34" charset="0"/>
                <a:cs typeface="Arial" panose="020B0604020202020204" pitchFamily="34" charset="0"/>
              </a:rPr>
              <a:t>ĐỌC VĂN BẢN </a:t>
            </a:r>
          </a:p>
        </p:txBody>
      </p:sp>
      <p:sp>
        <p:nvSpPr>
          <p:cNvPr id="14" name="Freeform 3">
            <a:extLst>
              <a:ext uri="{FF2B5EF4-FFF2-40B4-BE49-F238E27FC236}">
                <a16:creationId xmlns:a16="http://schemas.microsoft.com/office/drawing/2014/main" id="{DDAEA590-169D-72B3-7C0C-825F9EF35FD0}"/>
              </a:ext>
            </a:extLst>
          </p:cNvPr>
          <p:cNvSpPr/>
          <p:nvPr/>
        </p:nvSpPr>
        <p:spPr>
          <a:xfrm>
            <a:off x="304800" y="3367825"/>
            <a:ext cx="4572000" cy="7117134"/>
          </a:xfrm>
          <a:custGeom>
            <a:avLst/>
            <a:gdLst/>
            <a:ahLst/>
            <a:cxnLst/>
            <a:rect l="l" t="t" r="r" b="b"/>
            <a:pathLst>
              <a:path w="2484310" h="4114800">
                <a:moveTo>
                  <a:pt x="0" y="0"/>
                </a:moveTo>
                <a:lnTo>
                  <a:pt x="2484310" y="0"/>
                </a:lnTo>
                <a:lnTo>
                  <a:pt x="24843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6">
            <a:extLst>
              <a:ext uri="{FF2B5EF4-FFF2-40B4-BE49-F238E27FC236}">
                <a16:creationId xmlns:a16="http://schemas.microsoft.com/office/drawing/2014/main" id="{5B4734DF-E1B5-271D-33D0-4B288DB700B0}"/>
              </a:ext>
            </a:extLst>
          </p:cNvPr>
          <p:cNvSpPr/>
          <p:nvPr/>
        </p:nvSpPr>
        <p:spPr>
          <a:xfrm rot="-1180154">
            <a:off x="11258190" y="7666813"/>
            <a:ext cx="818867" cy="890072"/>
          </a:xfrm>
          <a:custGeom>
            <a:avLst/>
            <a:gdLst/>
            <a:ahLst/>
            <a:cxnLst/>
            <a:rect l="l" t="t" r="r" b="b"/>
            <a:pathLst>
              <a:path w="818867" h="890072">
                <a:moveTo>
                  <a:pt x="0" y="0"/>
                </a:moveTo>
                <a:lnTo>
                  <a:pt x="818867" y="0"/>
                </a:lnTo>
                <a:lnTo>
                  <a:pt x="818867" y="890072"/>
                </a:lnTo>
                <a:lnTo>
                  <a:pt x="0" y="8900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8">
            <a:extLst>
              <a:ext uri="{FF2B5EF4-FFF2-40B4-BE49-F238E27FC236}">
                <a16:creationId xmlns:a16="http://schemas.microsoft.com/office/drawing/2014/main" id="{A1A32CEF-0302-8328-A20B-DFAA9578887F}"/>
              </a:ext>
            </a:extLst>
          </p:cNvPr>
          <p:cNvSpPr/>
          <p:nvPr/>
        </p:nvSpPr>
        <p:spPr>
          <a:xfrm rot="676263" flipH="1">
            <a:off x="17436481" y="6173562"/>
            <a:ext cx="641143" cy="696894"/>
          </a:xfrm>
          <a:custGeom>
            <a:avLst/>
            <a:gdLst/>
            <a:ahLst/>
            <a:cxnLst/>
            <a:rect l="l" t="t" r="r" b="b"/>
            <a:pathLst>
              <a:path w="641143" h="696894">
                <a:moveTo>
                  <a:pt x="641143" y="0"/>
                </a:moveTo>
                <a:lnTo>
                  <a:pt x="0" y="0"/>
                </a:lnTo>
                <a:lnTo>
                  <a:pt x="0" y="696894"/>
                </a:lnTo>
                <a:lnTo>
                  <a:pt x="641143" y="696894"/>
                </a:lnTo>
                <a:lnTo>
                  <a:pt x="64114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a:extLst>
              <a:ext uri="{FF2B5EF4-FFF2-40B4-BE49-F238E27FC236}">
                <a16:creationId xmlns:a16="http://schemas.microsoft.com/office/drawing/2014/main" id="{701ED5E9-C660-C897-7F05-2A4A2D726B2A}"/>
              </a:ext>
            </a:extLst>
          </p:cNvPr>
          <p:cNvSpPr/>
          <p:nvPr/>
        </p:nvSpPr>
        <p:spPr>
          <a:xfrm rot="-96138" flipH="1">
            <a:off x="14950623" y="830371"/>
            <a:ext cx="594735" cy="646451"/>
          </a:xfrm>
          <a:custGeom>
            <a:avLst/>
            <a:gdLst/>
            <a:ahLst/>
            <a:cxnLst/>
            <a:rect l="l" t="t" r="r" b="b"/>
            <a:pathLst>
              <a:path w="594735" h="646451">
                <a:moveTo>
                  <a:pt x="594735" y="0"/>
                </a:moveTo>
                <a:lnTo>
                  <a:pt x="0" y="0"/>
                </a:lnTo>
                <a:lnTo>
                  <a:pt x="0" y="646451"/>
                </a:lnTo>
                <a:lnTo>
                  <a:pt x="594735" y="646451"/>
                </a:lnTo>
                <a:lnTo>
                  <a:pt x="5947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2550126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A2716-D15A-48C5-DFF3-C46CDC86325C}"/>
              </a:ext>
            </a:extLst>
          </p:cNvPr>
          <p:cNvSpPr txBox="1"/>
          <p:nvPr/>
        </p:nvSpPr>
        <p:spPr>
          <a:xfrm>
            <a:off x="4533900" y="607220"/>
            <a:ext cx="9220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GIỌNG ĐỌC TRONG BÀI  </a:t>
            </a:r>
          </a:p>
        </p:txBody>
      </p:sp>
      <p:sp>
        <p:nvSpPr>
          <p:cNvPr id="4" name="Rectangle 3">
            <a:extLst>
              <a:ext uri="{FF2B5EF4-FFF2-40B4-BE49-F238E27FC236}">
                <a16:creationId xmlns:a16="http://schemas.microsoft.com/office/drawing/2014/main" id="{426DC49D-49A5-A92A-552A-D651B1FD5858}"/>
              </a:ext>
            </a:extLst>
          </p:cNvPr>
          <p:cNvSpPr/>
          <p:nvPr/>
        </p:nvSpPr>
        <p:spPr>
          <a:xfrm>
            <a:off x="-495300" y="9334500"/>
            <a:ext cx="19278600" cy="11430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2CC0AD-53B5-FB8C-3445-11E9E13DE46D}"/>
              </a:ext>
            </a:extLst>
          </p:cNvPr>
          <p:cNvSpPr txBox="1"/>
          <p:nvPr/>
        </p:nvSpPr>
        <p:spPr>
          <a:xfrm>
            <a:off x="1219200" y="2384379"/>
            <a:ext cx="11527631"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Đọc diễn cảm, nhấn giọng ở những từ ngữ trong đoạn hội thoại thể hiện tâm trạng, cảm xúc của nhân vật.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Đọc đúng các từ ngữ chứa tiếng dễ phát âm sai: kêu lên, cách nói, lo lắng, cổ vũ, chậm rãi, nhanh nhảu...</a:t>
            </a:r>
          </a:p>
        </p:txBody>
      </p:sp>
      <p:sp>
        <p:nvSpPr>
          <p:cNvPr id="7" name="Freeform 6">
            <a:extLst>
              <a:ext uri="{FF2B5EF4-FFF2-40B4-BE49-F238E27FC236}">
                <a16:creationId xmlns:a16="http://schemas.microsoft.com/office/drawing/2014/main" id="{F47DD11E-67CC-89F0-5B22-C3EDCD583CEC}"/>
              </a:ext>
            </a:extLst>
          </p:cNvPr>
          <p:cNvSpPr/>
          <p:nvPr/>
        </p:nvSpPr>
        <p:spPr>
          <a:xfrm>
            <a:off x="13563600" y="4388643"/>
            <a:ext cx="4186237" cy="5291137"/>
          </a:xfrm>
          <a:custGeom>
            <a:avLst/>
            <a:gdLst/>
            <a:ahLst/>
            <a:cxnLst/>
            <a:rect l="l" t="t" r="r" b="b"/>
            <a:pathLst>
              <a:path w="3566160" h="4114800">
                <a:moveTo>
                  <a:pt x="0" y="0"/>
                </a:moveTo>
                <a:lnTo>
                  <a:pt x="3566160" y="0"/>
                </a:lnTo>
                <a:lnTo>
                  <a:pt x="35661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54287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A2716-D15A-48C5-DFF3-C46CDC86325C}"/>
              </a:ext>
            </a:extLst>
          </p:cNvPr>
          <p:cNvSpPr txBox="1"/>
          <p:nvPr/>
        </p:nvSpPr>
        <p:spPr>
          <a:xfrm>
            <a:off x="4533900" y="647700"/>
            <a:ext cx="9220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CÁCH NGẮT GIỌNG CÂU DÀI</a:t>
            </a:r>
          </a:p>
        </p:txBody>
      </p:sp>
      <p:sp>
        <p:nvSpPr>
          <p:cNvPr id="4" name="Rectangle 3">
            <a:extLst>
              <a:ext uri="{FF2B5EF4-FFF2-40B4-BE49-F238E27FC236}">
                <a16:creationId xmlns:a16="http://schemas.microsoft.com/office/drawing/2014/main" id="{426DC49D-49A5-A92A-552A-D651B1FD5858}"/>
              </a:ext>
            </a:extLst>
          </p:cNvPr>
          <p:cNvSpPr/>
          <p:nvPr/>
        </p:nvSpPr>
        <p:spPr>
          <a:xfrm>
            <a:off x="-495300" y="9334500"/>
            <a:ext cx="19278600" cy="11430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42CC0AD-53B5-FB8C-3445-11E9E13DE46D}"/>
              </a:ext>
            </a:extLst>
          </p:cNvPr>
          <p:cNvSpPr txBox="1"/>
          <p:nvPr/>
        </p:nvSpPr>
        <p:spPr>
          <a:xfrm>
            <a:off x="6400800" y="2711119"/>
            <a:ext cx="10439400"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Hai anh em mặc đồng phục </a:t>
            </a:r>
            <a:r>
              <a:rPr lang="en-US" sz="4000" b="1">
                <a:solidFill>
                  <a:srgbClr val="C00000"/>
                </a:solidFill>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và đội mũ</a:t>
            </a:r>
            <a:r>
              <a:rPr lang="en-US" sz="4000" b="1">
                <a:solidFill>
                  <a:srgbClr val="C00000"/>
                </a:solidFill>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giống hệt nhau,</a:t>
            </a:r>
            <a:r>
              <a:rPr lang="en-US" sz="4000" b="1">
                <a:solidFill>
                  <a:srgbClr val="C00000"/>
                </a:solidFill>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bạn bè</a:t>
            </a:r>
            <a:r>
              <a:rPr lang="en-US" sz="4000" b="1">
                <a:solidFill>
                  <a:srgbClr val="C00000"/>
                </a:solidFill>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lại cổ vũ nhầm mất thôi.</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bạn cuống quýt</a:t>
            </a:r>
            <a:r>
              <a:rPr lang="en-US" sz="4000" b="1">
                <a:solidFill>
                  <a:srgbClr val="C00000"/>
                </a:solidFill>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gọi Khánh thay thế</a:t>
            </a:r>
            <a:r>
              <a:rPr lang="en-US" sz="4000" b="1">
                <a:solidFill>
                  <a:srgbClr val="C00000"/>
                </a:solidFill>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khi thấy Long nhăn nhó vì đau</a:t>
            </a:r>
            <a:r>
              <a:rPr lang="en-US" sz="4000" b="1">
                <a:solidFill>
                  <a:srgbClr val="C00000"/>
                </a:solidFill>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trong trận kéo co,... </a:t>
            </a:r>
          </a:p>
        </p:txBody>
      </p:sp>
      <p:sp>
        <p:nvSpPr>
          <p:cNvPr id="3" name="Freeform 4">
            <a:extLst>
              <a:ext uri="{FF2B5EF4-FFF2-40B4-BE49-F238E27FC236}">
                <a16:creationId xmlns:a16="http://schemas.microsoft.com/office/drawing/2014/main" id="{9C92081D-D2AD-A67C-D1A7-58E37ABE223F}"/>
              </a:ext>
            </a:extLst>
          </p:cNvPr>
          <p:cNvSpPr/>
          <p:nvPr/>
        </p:nvSpPr>
        <p:spPr>
          <a:xfrm>
            <a:off x="533400" y="4000500"/>
            <a:ext cx="4800600" cy="5799468"/>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7339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A2716-D15A-48C5-DFF3-C46CDC86325C}"/>
              </a:ext>
            </a:extLst>
          </p:cNvPr>
          <p:cNvSpPr txBox="1"/>
          <p:nvPr/>
        </p:nvSpPr>
        <p:spPr>
          <a:xfrm>
            <a:off x="4533900" y="647700"/>
            <a:ext cx="92202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CÁCH CHIA ĐOẠN </a:t>
            </a:r>
          </a:p>
        </p:txBody>
      </p:sp>
      <p:sp>
        <p:nvSpPr>
          <p:cNvPr id="4" name="Rectangle 3">
            <a:extLst>
              <a:ext uri="{FF2B5EF4-FFF2-40B4-BE49-F238E27FC236}">
                <a16:creationId xmlns:a16="http://schemas.microsoft.com/office/drawing/2014/main" id="{426DC49D-49A5-A92A-552A-D651B1FD5858}"/>
              </a:ext>
            </a:extLst>
          </p:cNvPr>
          <p:cNvSpPr/>
          <p:nvPr/>
        </p:nvSpPr>
        <p:spPr>
          <a:xfrm>
            <a:off x="-495300" y="9334500"/>
            <a:ext cx="19278600" cy="11430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F2762E-E392-BCD6-73BB-31D85FFC3A10}"/>
              </a:ext>
            </a:extLst>
          </p:cNvPr>
          <p:cNvSpPr txBox="1"/>
          <p:nvPr/>
        </p:nvSpPr>
        <p:spPr>
          <a:xfrm>
            <a:off x="838200" y="2019300"/>
            <a:ext cx="9982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latin typeface="Arial" panose="020B0604020202020204" pitchFamily="34" charset="0"/>
                <a:cs typeface="Arial" panose="020B0604020202020204" pitchFamily="34" charset="0"/>
              </a:rPr>
              <a:t>Bài đọc được chia làm 4 đoạn, gồm: </a:t>
            </a:r>
          </a:p>
        </p:txBody>
      </p:sp>
      <p:sp>
        <p:nvSpPr>
          <p:cNvPr id="7" name="Rectangle: Rounded Corners 6">
            <a:extLst>
              <a:ext uri="{FF2B5EF4-FFF2-40B4-BE49-F238E27FC236}">
                <a16:creationId xmlns:a16="http://schemas.microsoft.com/office/drawing/2014/main" id="{3392A6F0-4023-3FC6-E2DA-1107C6D1D033}"/>
              </a:ext>
            </a:extLst>
          </p:cNvPr>
          <p:cNvSpPr/>
          <p:nvPr/>
        </p:nvSpPr>
        <p:spPr>
          <a:xfrm>
            <a:off x="1371600" y="3237011"/>
            <a:ext cx="6781800" cy="25908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Đoạn 1: </a:t>
            </a:r>
            <a:r>
              <a:rPr lang="en-US" sz="4000" i="1">
                <a:solidFill>
                  <a:schemeClr val="tx1"/>
                </a:solidFill>
                <a:latin typeface="Arial" panose="020B0604020202020204" pitchFamily="34" charset="0"/>
                <a:cs typeface="Arial" panose="020B0604020202020204" pitchFamily="34" charset="0"/>
              </a:rPr>
              <a:t>Từ đầu </a:t>
            </a:r>
            <a:r>
              <a:rPr lang="en-US" sz="4000">
                <a:solidFill>
                  <a:schemeClr val="tx1"/>
                </a:solidFill>
                <a:latin typeface="Arial" panose="020B0604020202020204" pitchFamily="34" charset="0"/>
                <a:cs typeface="Arial" panose="020B0604020202020204" pitchFamily="34" charset="0"/>
              </a:rPr>
              <a:t>đến “chẳng bận tâm đến chuyện đó”.</a:t>
            </a:r>
          </a:p>
        </p:txBody>
      </p:sp>
      <p:sp>
        <p:nvSpPr>
          <p:cNvPr id="8" name="Rectangle: Rounded Corners 7">
            <a:extLst>
              <a:ext uri="{FF2B5EF4-FFF2-40B4-BE49-F238E27FC236}">
                <a16:creationId xmlns:a16="http://schemas.microsoft.com/office/drawing/2014/main" id="{3492D5C1-7856-AD61-5EBD-0CAB6110C834}"/>
              </a:ext>
            </a:extLst>
          </p:cNvPr>
          <p:cNvSpPr/>
          <p:nvPr/>
        </p:nvSpPr>
        <p:spPr>
          <a:xfrm>
            <a:off x="1371600" y="6231077"/>
            <a:ext cx="6781800" cy="25908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Đoạn 2: </a:t>
            </a:r>
            <a:r>
              <a:rPr lang="en-US" sz="4000" i="1">
                <a:solidFill>
                  <a:schemeClr val="tx1"/>
                </a:solidFill>
                <a:latin typeface="Arial" panose="020B0604020202020204" pitchFamily="34" charset="0"/>
                <a:cs typeface="Arial" panose="020B0604020202020204" pitchFamily="34" charset="0"/>
              </a:rPr>
              <a:t>tiếp theo </a:t>
            </a:r>
            <a:r>
              <a:rPr lang="en-US" sz="4000">
                <a:solidFill>
                  <a:schemeClr val="tx1"/>
                </a:solidFill>
                <a:latin typeface="Arial" panose="020B0604020202020204" pitchFamily="34" charset="0"/>
                <a:cs typeface="Arial" panose="020B0604020202020204" pitchFamily="34" charset="0"/>
              </a:rPr>
              <a:t>đến “nỗi ngạc nhiên ngập tràn của Long”.</a:t>
            </a:r>
          </a:p>
        </p:txBody>
      </p:sp>
      <p:sp>
        <p:nvSpPr>
          <p:cNvPr id="9" name="Rectangle: Rounded Corners 8">
            <a:extLst>
              <a:ext uri="{FF2B5EF4-FFF2-40B4-BE49-F238E27FC236}">
                <a16:creationId xmlns:a16="http://schemas.microsoft.com/office/drawing/2014/main" id="{29A94017-93EE-6002-52D3-57E023BDA5B5}"/>
              </a:ext>
            </a:extLst>
          </p:cNvPr>
          <p:cNvSpPr/>
          <p:nvPr/>
        </p:nvSpPr>
        <p:spPr>
          <a:xfrm>
            <a:off x="10158412" y="3237011"/>
            <a:ext cx="6781800" cy="25908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Đoạn 3: </a:t>
            </a:r>
            <a:r>
              <a:rPr lang="en-US" sz="4000" i="1">
                <a:solidFill>
                  <a:schemeClr val="tx1"/>
                </a:solidFill>
                <a:latin typeface="Arial" panose="020B0604020202020204" pitchFamily="34" charset="0"/>
                <a:cs typeface="Arial" panose="020B0604020202020204" pitchFamily="34" charset="0"/>
              </a:rPr>
              <a:t>tiếp theo </a:t>
            </a:r>
            <a:r>
              <a:rPr lang="en-US" sz="4000">
                <a:solidFill>
                  <a:schemeClr val="tx1"/>
                </a:solidFill>
                <a:latin typeface="Arial" panose="020B0604020202020204" pitchFamily="34" charset="0"/>
                <a:cs typeface="Arial" panose="020B0604020202020204" pitchFamily="34" charset="0"/>
              </a:rPr>
              <a:t>đến “để trêu các cậu đấy”.</a:t>
            </a:r>
          </a:p>
        </p:txBody>
      </p:sp>
      <p:sp>
        <p:nvSpPr>
          <p:cNvPr id="10" name="Rectangle: Rounded Corners 9">
            <a:extLst>
              <a:ext uri="{FF2B5EF4-FFF2-40B4-BE49-F238E27FC236}">
                <a16:creationId xmlns:a16="http://schemas.microsoft.com/office/drawing/2014/main" id="{A6638FDD-E958-A9B8-A802-1405A0F7417A}"/>
              </a:ext>
            </a:extLst>
          </p:cNvPr>
          <p:cNvSpPr/>
          <p:nvPr/>
        </p:nvSpPr>
        <p:spPr>
          <a:xfrm>
            <a:off x="10158412" y="6231077"/>
            <a:ext cx="6781800" cy="25908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Đoạn 4: </a:t>
            </a:r>
            <a:r>
              <a:rPr lang="en-US" sz="4000" i="1">
                <a:solidFill>
                  <a:schemeClr val="tx1"/>
                </a:solidFill>
                <a:latin typeface="Arial" panose="020B0604020202020204" pitchFamily="34" charset="0"/>
                <a:cs typeface="Arial" panose="020B0604020202020204" pitchFamily="34" charset="0"/>
              </a:rPr>
              <a:t>còn lại</a:t>
            </a:r>
          </a:p>
        </p:txBody>
      </p:sp>
    </p:spTree>
    <p:extLst>
      <p:ext uri="{BB962C8B-B14F-4D97-AF65-F5344CB8AC3E}">
        <p14:creationId xmlns:p14="http://schemas.microsoft.com/office/powerpoint/2010/main" val="320224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8E9AF-0309-5DF4-11E1-AC576C1B922D}"/>
              </a:ext>
            </a:extLst>
          </p:cNvPr>
          <p:cNvSpPr txBox="1"/>
          <p:nvPr/>
        </p:nvSpPr>
        <p:spPr>
          <a:xfrm>
            <a:off x="5143500" y="952500"/>
            <a:ext cx="8001000"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LÀM VIỆC NHÓM </a:t>
            </a:r>
          </a:p>
        </p:txBody>
      </p:sp>
      <p:sp>
        <p:nvSpPr>
          <p:cNvPr id="3" name="Freeform 2">
            <a:extLst>
              <a:ext uri="{FF2B5EF4-FFF2-40B4-BE49-F238E27FC236}">
                <a16:creationId xmlns:a16="http://schemas.microsoft.com/office/drawing/2014/main" id="{31EE9886-1180-1A7A-C2B3-6E5C54C9F115}"/>
              </a:ext>
            </a:extLst>
          </p:cNvPr>
          <p:cNvSpPr/>
          <p:nvPr/>
        </p:nvSpPr>
        <p:spPr>
          <a:xfrm>
            <a:off x="152400" y="4729162"/>
            <a:ext cx="6717103" cy="5562600"/>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grpSp>
        <p:nvGrpSpPr>
          <p:cNvPr id="7" name="Group 6">
            <a:extLst>
              <a:ext uri="{FF2B5EF4-FFF2-40B4-BE49-F238E27FC236}">
                <a16:creationId xmlns:a16="http://schemas.microsoft.com/office/drawing/2014/main" id="{2B409936-DC86-A3C8-EFFE-025B8117EA2B}"/>
              </a:ext>
            </a:extLst>
          </p:cNvPr>
          <p:cNvGrpSpPr/>
          <p:nvPr/>
        </p:nvGrpSpPr>
        <p:grpSpPr>
          <a:xfrm>
            <a:off x="6893315" y="2857500"/>
            <a:ext cx="10591800" cy="5867400"/>
            <a:chOff x="6934200" y="3619500"/>
            <a:chExt cx="10591800" cy="5867400"/>
          </a:xfrm>
        </p:grpSpPr>
        <p:sp>
          <p:nvSpPr>
            <p:cNvPr id="4" name="Rectangle: Rounded Corners 3">
              <a:extLst>
                <a:ext uri="{FF2B5EF4-FFF2-40B4-BE49-F238E27FC236}">
                  <a16:creationId xmlns:a16="http://schemas.microsoft.com/office/drawing/2014/main" id="{2AE7633B-EC2E-4B00-86E6-E96633E7BEF4}"/>
                </a:ext>
              </a:extLst>
            </p:cNvPr>
            <p:cNvSpPr/>
            <p:nvPr/>
          </p:nvSpPr>
          <p:spPr>
            <a:xfrm>
              <a:off x="6934200" y="3619500"/>
              <a:ext cx="10287000" cy="55626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D0106946-98A7-F542-AD83-D76CD168EB98}"/>
                </a:ext>
              </a:extLst>
            </p:cNvPr>
            <p:cNvSpPr/>
            <p:nvPr/>
          </p:nvSpPr>
          <p:spPr>
            <a:xfrm>
              <a:off x="7239000" y="4076700"/>
              <a:ext cx="10287000" cy="5410200"/>
            </a:xfrm>
            <a:prstGeom prst="round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760684-BF0F-188A-3CD0-8416555F7A80}"/>
                </a:ext>
              </a:extLst>
            </p:cNvPr>
            <p:cNvSpPr txBox="1"/>
            <p:nvPr/>
          </p:nvSpPr>
          <p:spPr>
            <a:xfrm>
              <a:off x="7962900" y="4946008"/>
              <a:ext cx="8839200" cy="36715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Cùng nhau đọc luân phiên các đoạn văn trong bài. </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Sửa lỗi cho bạn trong quá trình luyện đọc. </a:t>
              </a:r>
            </a:p>
          </p:txBody>
        </p:sp>
      </p:grpSp>
    </p:spTree>
    <p:extLst>
      <p:ext uri="{BB962C8B-B14F-4D97-AF65-F5344CB8AC3E}">
        <p14:creationId xmlns:p14="http://schemas.microsoft.com/office/powerpoint/2010/main" val="39301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1559745" y="2307193"/>
            <a:ext cx="15666360" cy="4777695"/>
          </a:xfrm>
          <a:custGeom>
            <a:avLst/>
            <a:gdLst/>
            <a:ahLst/>
            <a:cxnLst/>
            <a:rect l="l" t="t" r="r" b="b"/>
            <a:pathLst>
              <a:path w="15666360" h="1958295">
                <a:moveTo>
                  <a:pt x="0" y="0"/>
                </a:moveTo>
                <a:lnTo>
                  <a:pt x="15666360" y="0"/>
                </a:lnTo>
                <a:lnTo>
                  <a:pt x="15666360" y="1958295"/>
                </a:lnTo>
                <a:lnTo>
                  <a:pt x="0" y="1958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2925720" y="2973996"/>
            <a:ext cx="12934409" cy="2815451"/>
          </a:xfrm>
          <a:prstGeom prst="rect">
            <a:avLst/>
          </a:prstGeom>
        </p:spPr>
        <p:txBody>
          <a:bodyPr lIns="0" tIns="0" rIns="0" bIns="0" rtlCol="0" anchor="t">
            <a:spAutoFit/>
          </a:bodyPr>
          <a:lstStyle/>
          <a:p>
            <a:pPr algn="ctr">
              <a:lnSpc>
                <a:spcPct val="150000"/>
              </a:lnSpc>
            </a:pPr>
            <a:r>
              <a:rPr lang="en-US" sz="6500" b="1" spc="-345">
                <a:solidFill>
                  <a:srgbClr val="000000"/>
                </a:solidFill>
                <a:latin typeface="Arial" panose="020B0604020202020204" pitchFamily="34" charset="0"/>
                <a:cs typeface="Arial" panose="020B0604020202020204" pitchFamily="34" charset="0"/>
              </a:rPr>
              <a:t>PHẦN 2. </a:t>
            </a:r>
          </a:p>
          <a:p>
            <a:pPr algn="ctr">
              <a:lnSpc>
                <a:spcPct val="150000"/>
              </a:lnSpc>
            </a:pPr>
            <a:r>
              <a:rPr lang="en-US" sz="6500" b="1" spc="-345">
                <a:solidFill>
                  <a:srgbClr val="000000"/>
                </a:solidFill>
                <a:latin typeface="Arial" panose="020B0604020202020204" pitchFamily="34" charset="0"/>
                <a:cs typeface="Arial" panose="020B0604020202020204" pitchFamily="34" charset="0"/>
              </a:rPr>
              <a:t>TRẢ LỜI CÂU HỎI </a:t>
            </a:r>
          </a:p>
        </p:txBody>
      </p:sp>
      <p:sp>
        <p:nvSpPr>
          <p:cNvPr id="14" name="Freeform 3">
            <a:extLst>
              <a:ext uri="{FF2B5EF4-FFF2-40B4-BE49-F238E27FC236}">
                <a16:creationId xmlns:a16="http://schemas.microsoft.com/office/drawing/2014/main" id="{DDAEA590-169D-72B3-7C0C-825F9EF35FD0}"/>
              </a:ext>
            </a:extLst>
          </p:cNvPr>
          <p:cNvSpPr/>
          <p:nvPr/>
        </p:nvSpPr>
        <p:spPr>
          <a:xfrm>
            <a:off x="304800" y="3367825"/>
            <a:ext cx="4572000" cy="7117134"/>
          </a:xfrm>
          <a:custGeom>
            <a:avLst/>
            <a:gdLst/>
            <a:ahLst/>
            <a:cxnLst/>
            <a:rect l="l" t="t" r="r" b="b"/>
            <a:pathLst>
              <a:path w="2484310" h="4114800">
                <a:moveTo>
                  <a:pt x="0" y="0"/>
                </a:moveTo>
                <a:lnTo>
                  <a:pt x="2484310" y="0"/>
                </a:lnTo>
                <a:lnTo>
                  <a:pt x="24843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6">
            <a:extLst>
              <a:ext uri="{FF2B5EF4-FFF2-40B4-BE49-F238E27FC236}">
                <a16:creationId xmlns:a16="http://schemas.microsoft.com/office/drawing/2014/main" id="{5B4734DF-E1B5-271D-33D0-4B288DB700B0}"/>
              </a:ext>
            </a:extLst>
          </p:cNvPr>
          <p:cNvSpPr/>
          <p:nvPr/>
        </p:nvSpPr>
        <p:spPr>
          <a:xfrm rot="-1180154">
            <a:off x="11258190" y="7666813"/>
            <a:ext cx="818867" cy="890072"/>
          </a:xfrm>
          <a:custGeom>
            <a:avLst/>
            <a:gdLst/>
            <a:ahLst/>
            <a:cxnLst/>
            <a:rect l="l" t="t" r="r" b="b"/>
            <a:pathLst>
              <a:path w="818867" h="890072">
                <a:moveTo>
                  <a:pt x="0" y="0"/>
                </a:moveTo>
                <a:lnTo>
                  <a:pt x="818867" y="0"/>
                </a:lnTo>
                <a:lnTo>
                  <a:pt x="818867" y="890072"/>
                </a:lnTo>
                <a:lnTo>
                  <a:pt x="0" y="8900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8">
            <a:extLst>
              <a:ext uri="{FF2B5EF4-FFF2-40B4-BE49-F238E27FC236}">
                <a16:creationId xmlns:a16="http://schemas.microsoft.com/office/drawing/2014/main" id="{A1A32CEF-0302-8328-A20B-DFAA9578887F}"/>
              </a:ext>
            </a:extLst>
          </p:cNvPr>
          <p:cNvSpPr/>
          <p:nvPr/>
        </p:nvSpPr>
        <p:spPr>
          <a:xfrm rot="676263" flipH="1">
            <a:off x="17436481" y="6173562"/>
            <a:ext cx="641143" cy="696894"/>
          </a:xfrm>
          <a:custGeom>
            <a:avLst/>
            <a:gdLst/>
            <a:ahLst/>
            <a:cxnLst/>
            <a:rect l="l" t="t" r="r" b="b"/>
            <a:pathLst>
              <a:path w="641143" h="696894">
                <a:moveTo>
                  <a:pt x="641143" y="0"/>
                </a:moveTo>
                <a:lnTo>
                  <a:pt x="0" y="0"/>
                </a:lnTo>
                <a:lnTo>
                  <a:pt x="0" y="696894"/>
                </a:lnTo>
                <a:lnTo>
                  <a:pt x="641143" y="696894"/>
                </a:lnTo>
                <a:lnTo>
                  <a:pt x="64114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a:extLst>
              <a:ext uri="{FF2B5EF4-FFF2-40B4-BE49-F238E27FC236}">
                <a16:creationId xmlns:a16="http://schemas.microsoft.com/office/drawing/2014/main" id="{701ED5E9-C660-C897-7F05-2A4A2D726B2A}"/>
              </a:ext>
            </a:extLst>
          </p:cNvPr>
          <p:cNvSpPr/>
          <p:nvPr/>
        </p:nvSpPr>
        <p:spPr>
          <a:xfrm rot="-96138" flipH="1">
            <a:off x="14950623" y="830371"/>
            <a:ext cx="594735" cy="646451"/>
          </a:xfrm>
          <a:custGeom>
            <a:avLst/>
            <a:gdLst/>
            <a:ahLst/>
            <a:cxnLst/>
            <a:rect l="l" t="t" r="r" b="b"/>
            <a:pathLst>
              <a:path w="594735" h="646451">
                <a:moveTo>
                  <a:pt x="594735" y="0"/>
                </a:moveTo>
                <a:lnTo>
                  <a:pt x="0" y="0"/>
                </a:lnTo>
                <a:lnTo>
                  <a:pt x="0" y="646451"/>
                </a:lnTo>
                <a:lnTo>
                  <a:pt x="594735" y="646451"/>
                </a:lnTo>
                <a:lnTo>
                  <a:pt x="5947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503645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DBC4"/>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DE8F92-AF9C-9635-ACA3-4CA6120D76A9}"/>
              </a:ext>
            </a:extLst>
          </p:cNvPr>
          <p:cNvSpPr txBox="1"/>
          <p:nvPr/>
        </p:nvSpPr>
        <p:spPr>
          <a:xfrm>
            <a:off x="738187" y="16144"/>
            <a:ext cx="16811625" cy="10417959"/>
          </a:xfrm>
          <a:prstGeom prst="roundRect">
            <a:avLst/>
          </a:prstGeom>
          <a:solidFill>
            <a:schemeClr val="bg1"/>
          </a:solidFill>
        </p:spPr>
        <p:txBody>
          <a:bodyPr wrap="square" rtlCol="0">
            <a:spAutoFit/>
          </a:bodyPr>
          <a:lstStyle/>
          <a:p>
            <a:pPr algn="ctr">
              <a:lnSpc>
                <a:spcPct val="150000"/>
              </a:lnSpc>
            </a:pPr>
            <a:r>
              <a:rPr lang="en-US" sz="4500" b="1">
                <a:solidFill>
                  <a:srgbClr val="C00000"/>
                </a:solidFill>
                <a:latin typeface="Arial" panose="020B0604020202020204" pitchFamily="34" charset="0"/>
                <a:cs typeface="Arial" panose="020B0604020202020204" pitchFamily="34" charset="0"/>
              </a:rPr>
              <a:t>CÂU HỎI </a:t>
            </a:r>
          </a:p>
          <a:p>
            <a:pPr algn="just">
              <a:lnSpc>
                <a:spcPct val="150000"/>
              </a:lnSpc>
            </a:pPr>
            <a:r>
              <a:rPr lang="en-US" sz="3300" b="1">
                <a:solidFill>
                  <a:srgbClr val="C00000"/>
                </a:solidFill>
                <a:latin typeface="Arial" panose="020B0604020202020204" pitchFamily="34" charset="0"/>
                <a:cs typeface="Arial" panose="020B0604020202020204" pitchFamily="34" charset="0"/>
              </a:rPr>
              <a:t>Câu 1. </a:t>
            </a:r>
            <a:r>
              <a:rPr lang="en-US" sz="3300">
                <a:latin typeface="Arial" panose="020B0604020202020204" pitchFamily="34" charset="0"/>
                <a:cs typeface="Arial" panose="020B0604020202020204" pitchFamily="34" charset="0"/>
              </a:rPr>
              <a:t>Long và Khánh được giới thiệu như thế nào? </a:t>
            </a:r>
          </a:p>
          <a:p>
            <a:pPr algn="just">
              <a:lnSpc>
                <a:spcPct val="150000"/>
              </a:lnSpc>
            </a:pPr>
            <a:r>
              <a:rPr lang="en-US" sz="3300" b="1">
                <a:solidFill>
                  <a:srgbClr val="C00000"/>
                </a:solidFill>
                <a:latin typeface="Arial" panose="020B0604020202020204" pitchFamily="34" charset="0"/>
                <a:cs typeface="Arial" panose="020B0604020202020204" pitchFamily="34" charset="0"/>
              </a:rPr>
              <a:t>Câu 2. </a:t>
            </a:r>
            <a:r>
              <a:rPr lang="en-US" sz="3300">
                <a:latin typeface="Arial" panose="020B0604020202020204" pitchFamily="34" charset="0"/>
                <a:cs typeface="Arial" panose="020B0604020202020204" pitchFamily="34" charset="0"/>
              </a:rPr>
              <a:t>NHững chi tiết nào thể hiện cảm xúc và hành động của Long khi thấy mình giống anh? </a:t>
            </a:r>
          </a:p>
          <a:p>
            <a:pPr algn="just">
              <a:lnSpc>
                <a:spcPct val="150000"/>
              </a:lnSpc>
            </a:pPr>
            <a:r>
              <a:rPr lang="en-US" sz="3300" b="1">
                <a:solidFill>
                  <a:srgbClr val="C00000"/>
                </a:solidFill>
                <a:latin typeface="Arial" panose="020B0604020202020204" pitchFamily="34" charset="0"/>
                <a:cs typeface="Arial" panose="020B0604020202020204" pitchFamily="34" charset="0"/>
              </a:rPr>
              <a:t>Câu 3. </a:t>
            </a:r>
            <a:r>
              <a:rPr lang="en-US" sz="3300">
                <a:latin typeface="Arial" panose="020B0604020202020204" pitchFamily="34" charset="0"/>
                <a:cs typeface="Arial" panose="020B0604020202020204" pitchFamily="34" charset="0"/>
              </a:rPr>
              <a:t>Theo em, vì sao Long không muốn giống anh của mình nữa? Chọn câu trả lời dưới đây hoặc nêu ý kiến của em. </a:t>
            </a:r>
          </a:p>
          <a:p>
            <a:pPr marL="342900" indent="-342900" algn="just">
              <a:lnSpc>
                <a:spcPct val="150000"/>
              </a:lnSpc>
              <a:buAutoNum type="alphaUcPeriod"/>
            </a:pPr>
            <a:r>
              <a:rPr lang="en-US" sz="3300">
                <a:latin typeface="Arial" panose="020B0604020202020204" pitchFamily="34" charset="0"/>
                <a:cs typeface="Arial" panose="020B0604020202020204" pitchFamily="34" charset="0"/>
              </a:rPr>
              <a:t>Vì Long không thích bị mọi người gọi nhầm.</a:t>
            </a:r>
          </a:p>
          <a:p>
            <a:pPr marL="342900" indent="-342900" algn="just">
              <a:lnSpc>
                <a:spcPct val="150000"/>
              </a:lnSpc>
              <a:buAutoNum type="alphaUcPeriod"/>
            </a:pPr>
            <a:r>
              <a:rPr lang="en-US" sz="3300">
                <a:latin typeface="Arial" panose="020B0604020202020204" pitchFamily="34" charset="0"/>
                <a:cs typeface="Arial" panose="020B0604020202020204" pitchFamily="34" charset="0"/>
              </a:rPr>
              <a:t>Vì Long cảm thấy phiền hà khi giống người khác.</a:t>
            </a:r>
          </a:p>
          <a:p>
            <a:pPr marL="342900" indent="-342900" algn="just">
              <a:lnSpc>
                <a:spcPct val="150000"/>
              </a:lnSpc>
              <a:buAutoNum type="alphaUcPeriod"/>
            </a:pPr>
            <a:r>
              <a:rPr lang="en-US" sz="3300">
                <a:latin typeface="Arial" panose="020B0604020202020204" pitchFamily="34" charset="0"/>
                <a:cs typeface="Arial" panose="020B0604020202020204" pitchFamily="34" charset="0"/>
              </a:rPr>
              <a:t>Vì Long muốn khẳng định vẻ riêng về bản thân mình. </a:t>
            </a:r>
          </a:p>
          <a:p>
            <a:pPr algn="just">
              <a:lnSpc>
                <a:spcPct val="150000"/>
              </a:lnSpc>
            </a:pPr>
            <a:r>
              <a:rPr lang="en-US" sz="3300" b="1">
                <a:solidFill>
                  <a:srgbClr val="C00000"/>
                </a:solidFill>
                <a:latin typeface="Arial" panose="020B0604020202020204" pitchFamily="34" charset="0"/>
                <a:cs typeface="Arial" panose="020B0604020202020204" pitchFamily="34" charset="0"/>
              </a:rPr>
              <a:t>Câu 4. </a:t>
            </a:r>
            <a:r>
              <a:rPr lang="en-US" sz="3300">
                <a:latin typeface="Arial" panose="020B0604020202020204" pitchFamily="34" charset="0"/>
                <a:cs typeface="Arial" panose="020B0604020202020204" pitchFamily="34" charset="0"/>
              </a:rPr>
              <a:t>Nhờ nói chuyện với các bạn, Long dã nhận ra mình khác anh như thế nào?</a:t>
            </a:r>
          </a:p>
          <a:p>
            <a:pPr algn="just">
              <a:lnSpc>
                <a:spcPct val="150000"/>
              </a:lnSpc>
            </a:pPr>
            <a:r>
              <a:rPr lang="en-US" sz="3300" b="1">
                <a:solidFill>
                  <a:srgbClr val="C00000"/>
                </a:solidFill>
                <a:latin typeface="Arial" panose="020B0604020202020204" pitchFamily="34" charset="0"/>
                <a:cs typeface="Arial" panose="020B0604020202020204" pitchFamily="34" charset="0"/>
              </a:rPr>
              <a:t>Câu 5. </a:t>
            </a:r>
            <a:r>
              <a:rPr lang="en-US" sz="3300">
                <a:latin typeface="Arial" panose="020B0604020202020204" pitchFamily="34" charset="0"/>
                <a:cs typeface="Arial" panose="020B0604020202020204" pitchFamily="34" charset="0"/>
              </a:rPr>
              <a:t>Nhận xét về dặc điểm của Long và Khánh thể hiện qua hành động, lời nói của từng nhân vật. </a:t>
            </a:r>
          </a:p>
        </p:txBody>
      </p:sp>
    </p:spTree>
    <p:extLst>
      <p:ext uri="{BB962C8B-B14F-4D97-AF65-F5344CB8AC3E}">
        <p14:creationId xmlns:p14="http://schemas.microsoft.com/office/powerpoint/2010/main" val="34044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BAC6B8-3604-D0EA-8C6D-2E1A26337ECE}"/>
              </a:ext>
            </a:extLst>
          </p:cNvPr>
          <p:cNvSpPr/>
          <p:nvPr/>
        </p:nvSpPr>
        <p:spPr>
          <a:xfrm>
            <a:off x="-381000" y="9105900"/>
            <a:ext cx="19050000" cy="17526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7E59ADF-841A-AE70-9D57-A8B1C49B94BF}"/>
              </a:ext>
            </a:extLst>
          </p:cNvPr>
          <p:cNvGrpSpPr/>
          <p:nvPr/>
        </p:nvGrpSpPr>
        <p:grpSpPr>
          <a:xfrm>
            <a:off x="838200" y="419100"/>
            <a:ext cx="16611600" cy="1905000"/>
            <a:chOff x="1066800" y="723900"/>
            <a:chExt cx="16611600" cy="1905000"/>
          </a:xfrm>
        </p:grpSpPr>
        <p:sp>
          <p:nvSpPr>
            <p:cNvPr id="2" name="Rectangle: Rounded Corners 1">
              <a:extLst>
                <a:ext uri="{FF2B5EF4-FFF2-40B4-BE49-F238E27FC236}">
                  <a16:creationId xmlns:a16="http://schemas.microsoft.com/office/drawing/2014/main" id="{77998F55-905F-C116-A2B7-4A96C494B2ED}"/>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60849C5-DC0D-8E8F-B8AE-C0F3CFF4E114}"/>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Câu 1. </a:t>
              </a:r>
              <a:r>
                <a:rPr lang="vi-VN" sz="4000">
                  <a:solidFill>
                    <a:schemeClr val="tx1"/>
                  </a:solidFill>
                  <a:latin typeface="Arial" panose="020B0604020202020204" pitchFamily="34" charset="0"/>
                  <a:cs typeface="Arial" panose="020B0604020202020204" pitchFamily="34" charset="0"/>
                </a:rPr>
                <a:t>Long và Khánh được giới thiệu như thế nào? </a:t>
              </a:r>
            </a:p>
          </p:txBody>
        </p:sp>
      </p:grpSp>
      <p:sp>
        <p:nvSpPr>
          <p:cNvPr id="6" name="TextBox 5">
            <a:extLst>
              <a:ext uri="{FF2B5EF4-FFF2-40B4-BE49-F238E27FC236}">
                <a16:creationId xmlns:a16="http://schemas.microsoft.com/office/drawing/2014/main" id="{581CCCF7-AA3E-3A0E-7B8A-58ED867360E4}"/>
              </a:ext>
            </a:extLst>
          </p:cNvPr>
          <p:cNvSpPr txBox="1"/>
          <p:nvPr/>
        </p:nvSpPr>
        <p:spPr>
          <a:xfrm>
            <a:off x="8772834" y="4076700"/>
            <a:ext cx="8839200" cy="2748253"/>
          </a:xfrm>
          <a:prstGeom prst="rect">
            <a:avLst/>
          </a:prstGeom>
          <a:noFill/>
        </p:spPr>
        <p:txBody>
          <a:bodyPr wrap="square" rtlCol="0">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 </a:t>
            </a:r>
          </a:p>
          <a:p>
            <a:pPr algn="just">
              <a:lnSpc>
                <a:spcPct val="150000"/>
              </a:lnSpc>
            </a:pPr>
            <a:r>
              <a:rPr lang="en-US" sz="4000">
                <a:latin typeface="Arial" panose="020B0604020202020204" pitchFamily="34" charset="0"/>
                <a:cs typeface="Arial" panose="020B0604020202020204" pitchFamily="34" charset="0"/>
              </a:rPr>
              <a:t>Long với Khánh được giới thiệu là một cặp sinh đôi giống nhau như đúc. </a:t>
            </a:r>
          </a:p>
        </p:txBody>
      </p:sp>
      <p:sp>
        <p:nvSpPr>
          <p:cNvPr id="7" name="Freeform 4">
            <a:extLst>
              <a:ext uri="{FF2B5EF4-FFF2-40B4-BE49-F238E27FC236}">
                <a16:creationId xmlns:a16="http://schemas.microsoft.com/office/drawing/2014/main" id="{541AA974-E31A-D870-ACB9-3075EFDC5D95}"/>
              </a:ext>
            </a:extLst>
          </p:cNvPr>
          <p:cNvSpPr/>
          <p:nvPr/>
        </p:nvSpPr>
        <p:spPr>
          <a:xfrm>
            <a:off x="304800" y="3507752"/>
            <a:ext cx="4724400" cy="6498260"/>
          </a:xfrm>
          <a:custGeom>
            <a:avLst/>
            <a:gdLst/>
            <a:ahLst/>
            <a:cxnLst/>
            <a:rect l="l" t="t" r="r" b="b"/>
            <a:pathLst>
              <a:path w="2720912" h="4114800">
                <a:moveTo>
                  <a:pt x="0" y="0"/>
                </a:moveTo>
                <a:lnTo>
                  <a:pt x="2720911" y="0"/>
                </a:lnTo>
                <a:lnTo>
                  <a:pt x="27209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43BC9938-B11C-0541-08A3-9FF0BB1DD896}"/>
              </a:ext>
            </a:extLst>
          </p:cNvPr>
          <p:cNvSpPr/>
          <p:nvPr/>
        </p:nvSpPr>
        <p:spPr>
          <a:xfrm>
            <a:off x="4805517" y="3583662"/>
            <a:ext cx="4191000" cy="6422350"/>
          </a:xfrm>
          <a:custGeom>
            <a:avLst/>
            <a:gdLst/>
            <a:ahLst/>
            <a:cxnLst/>
            <a:rect l="l" t="t" r="r" b="b"/>
            <a:pathLst>
              <a:path w="2484310" h="4114800">
                <a:moveTo>
                  <a:pt x="0" y="0"/>
                </a:moveTo>
                <a:lnTo>
                  <a:pt x="2484310" y="0"/>
                </a:lnTo>
                <a:lnTo>
                  <a:pt x="24843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305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0-#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BAC6B8-3604-D0EA-8C6D-2E1A26337ECE}"/>
              </a:ext>
            </a:extLst>
          </p:cNvPr>
          <p:cNvSpPr/>
          <p:nvPr/>
        </p:nvSpPr>
        <p:spPr>
          <a:xfrm>
            <a:off x="-381000" y="9105900"/>
            <a:ext cx="19050000" cy="17526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7E59ADF-841A-AE70-9D57-A8B1C49B94BF}"/>
              </a:ext>
            </a:extLst>
          </p:cNvPr>
          <p:cNvGrpSpPr/>
          <p:nvPr/>
        </p:nvGrpSpPr>
        <p:grpSpPr>
          <a:xfrm>
            <a:off x="838200" y="419100"/>
            <a:ext cx="16611600" cy="2133600"/>
            <a:chOff x="1066800" y="723900"/>
            <a:chExt cx="16611600" cy="1905000"/>
          </a:xfrm>
        </p:grpSpPr>
        <p:sp>
          <p:nvSpPr>
            <p:cNvPr id="2" name="Rectangle: Rounded Corners 1">
              <a:extLst>
                <a:ext uri="{FF2B5EF4-FFF2-40B4-BE49-F238E27FC236}">
                  <a16:creationId xmlns:a16="http://schemas.microsoft.com/office/drawing/2014/main" id="{77998F55-905F-C116-A2B7-4A96C494B2ED}"/>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60849C5-DC0D-8E8F-B8AE-C0F3CFF4E114}"/>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2. </a:t>
              </a:r>
              <a:r>
                <a:rPr lang="vi-VN" sz="4000">
                  <a:solidFill>
                    <a:schemeClr val="tx1"/>
                  </a:solidFill>
                  <a:latin typeface="Arial" panose="020B0604020202020204" pitchFamily="34" charset="0"/>
                  <a:cs typeface="Arial" panose="020B0604020202020204" pitchFamily="34" charset="0"/>
                </a:rPr>
                <a:t>NHững chi iết nào thể hiện cảm xúc và hành động của Long khi thấy mình giống anh? </a:t>
              </a:r>
            </a:p>
          </p:txBody>
        </p:sp>
      </p:grpSp>
      <p:sp>
        <p:nvSpPr>
          <p:cNvPr id="5" name="Rectangle: Rounded Corners 4">
            <a:extLst>
              <a:ext uri="{FF2B5EF4-FFF2-40B4-BE49-F238E27FC236}">
                <a16:creationId xmlns:a16="http://schemas.microsoft.com/office/drawing/2014/main" id="{FC4F1B64-0290-3002-5351-DD4F9DA37C51}"/>
              </a:ext>
            </a:extLst>
          </p:cNvPr>
          <p:cNvSpPr/>
          <p:nvPr/>
        </p:nvSpPr>
        <p:spPr>
          <a:xfrm>
            <a:off x="838201" y="3467100"/>
            <a:ext cx="8001000" cy="51816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Cảm xúc của Long</a:t>
            </a:r>
          </a:p>
          <a:p>
            <a:pPr marL="457200" indent="-4572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Hồi nhỏ cảm thấy khoái chí.</a:t>
            </a:r>
          </a:p>
          <a:p>
            <a:pPr marL="457200" indent="-4572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Lớn lên không còn thấy thú vị nữa, khi chuẩn bị đi hội thao thì Long rất lo lắng. </a:t>
            </a:r>
          </a:p>
        </p:txBody>
      </p:sp>
      <p:sp>
        <p:nvSpPr>
          <p:cNvPr id="10" name="Rectangle: Rounded Corners 9">
            <a:extLst>
              <a:ext uri="{FF2B5EF4-FFF2-40B4-BE49-F238E27FC236}">
                <a16:creationId xmlns:a16="http://schemas.microsoft.com/office/drawing/2014/main" id="{FC723240-C261-954F-1517-6FFF30C9A243}"/>
              </a:ext>
            </a:extLst>
          </p:cNvPr>
          <p:cNvSpPr/>
          <p:nvPr/>
        </p:nvSpPr>
        <p:spPr>
          <a:xfrm>
            <a:off x="9448800" y="3467100"/>
            <a:ext cx="8001000" cy="51816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Hành động của Long</a:t>
            </a:r>
          </a:p>
          <a:p>
            <a:pPr marL="457200" indent="-4572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Cố gắng làm mọi thứ khác anh, từ cách nói, dáng đi, đến trang phục, kiểu tóc...</a:t>
            </a:r>
          </a:p>
          <a:p>
            <a:pPr algn="just">
              <a:lnSpc>
                <a:spcPct val="150000"/>
              </a:lnSpc>
            </a:pP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242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BAC6B8-3604-D0EA-8C6D-2E1A26337ECE}"/>
              </a:ext>
            </a:extLst>
          </p:cNvPr>
          <p:cNvSpPr/>
          <p:nvPr/>
        </p:nvSpPr>
        <p:spPr>
          <a:xfrm>
            <a:off x="-381000" y="9105900"/>
            <a:ext cx="19050000" cy="17526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7E59ADF-841A-AE70-9D57-A8B1C49B94BF}"/>
              </a:ext>
            </a:extLst>
          </p:cNvPr>
          <p:cNvGrpSpPr/>
          <p:nvPr/>
        </p:nvGrpSpPr>
        <p:grpSpPr>
          <a:xfrm>
            <a:off x="838200" y="571500"/>
            <a:ext cx="16611600" cy="2133600"/>
            <a:chOff x="1066800" y="723900"/>
            <a:chExt cx="16611600" cy="1905000"/>
          </a:xfrm>
        </p:grpSpPr>
        <p:sp>
          <p:nvSpPr>
            <p:cNvPr id="2" name="Rectangle: Rounded Corners 1">
              <a:extLst>
                <a:ext uri="{FF2B5EF4-FFF2-40B4-BE49-F238E27FC236}">
                  <a16:creationId xmlns:a16="http://schemas.microsoft.com/office/drawing/2014/main" id="{77998F55-905F-C116-A2B7-4A96C494B2ED}"/>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60849C5-DC0D-8E8F-B8AE-C0F3CFF4E114}"/>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3. </a:t>
              </a:r>
              <a:r>
                <a:rPr lang="vi-VN" sz="4000">
                  <a:solidFill>
                    <a:schemeClr val="tx1"/>
                  </a:solidFill>
                  <a:latin typeface="Arial" panose="020B0604020202020204" pitchFamily="34" charset="0"/>
                  <a:cs typeface="Arial" panose="020B0604020202020204" pitchFamily="34" charset="0"/>
                </a:rPr>
                <a:t>Theo em, vì sao Long không muốn giống anh của mình nữa? Chọn câu trả lời dưới đây hoặc nêu ý kiến của em. </a:t>
              </a:r>
            </a:p>
          </p:txBody>
        </p:sp>
      </p:grpSp>
      <p:sp>
        <p:nvSpPr>
          <p:cNvPr id="6" name="Plaque 5">
            <a:extLst>
              <a:ext uri="{FF2B5EF4-FFF2-40B4-BE49-F238E27FC236}">
                <a16:creationId xmlns:a16="http://schemas.microsoft.com/office/drawing/2014/main" id="{8A883071-6921-3C83-89BC-4F427B6DD908}"/>
              </a:ext>
            </a:extLst>
          </p:cNvPr>
          <p:cNvSpPr/>
          <p:nvPr/>
        </p:nvSpPr>
        <p:spPr>
          <a:xfrm>
            <a:off x="804862" y="3382136"/>
            <a:ext cx="8153400" cy="1962912"/>
          </a:xfrm>
          <a:prstGeom prst="plaqu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A. </a:t>
            </a:r>
            <a:r>
              <a:rPr lang="vi-VN" sz="4000">
                <a:solidFill>
                  <a:schemeClr val="tx1"/>
                </a:solidFill>
                <a:latin typeface="Arial" panose="020B0604020202020204" pitchFamily="34" charset="0"/>
                <a:cs typeface="Arial" panose="020B0604020202020204" pitchFamily="34" charset="0"/>
              </a:rPr>
              <a:t>Vì Long không thích bị mọi người gọi nhầm.</a:t>
            </a:r>
          </a:p>
        </p:txBody>
      </p:sp>
      <p:sp>
        <p:nvSpPr>
          <p:cNvPr id="7" name="Plaque 6">
            <a:extLst>
              <a:ext uri="{FF2B5EF4-FFF2-40B4-BE49-F238E27FC236}">
                <a16:creationId xmlns:a16="http://schemas.microsoft.com/office/drawing/2014/main" id="{CCEEFD9C-D8DB-D02B-339B-1149DE8AB0EF}"/>
              </a:ext>
            </a:extLst>
          </p:cNvPr>
          <p:cNvSpPr/>
          <p:nvPr/>
        </p:nvSpPr>
        <p:spPr>
          <a:xfrm>
            <a:off x="9601200" y="3382136"/>
            <a:ext cx="8153400" cy="1962912"/>
          </a:xfrm>
          <a:prstGeom prst="plaqu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B. </a:t>
            </a:r>
            <a:r>
              <a:rPr lang="vi-VN" sz="4000">
                <a:solidFill>
                  <a:schemeClr val="tx1"/>
                </a:solidFill>
                <a:latin typeface="Arial" panose="020B0604020202020204" pitchFamily="34" charset="0"/>
                <a:cs typeface="Arial" panose="020B0604020202020204" pitchFamily="34" charset="0"/>
              </a:rPr>
              <a:t>Vì Long cảm thấy phiền hà khi giống người khác.</a:t>
            </a:r>
          </a:p>
        </p:txBody>
      </p:sp>
      <p:sp>
        <p:nvSpPr>
          <p:cNvPr id="8" name="Plaque 7">
            <a:extLst>
              <a:ext uri="{FF2B5EF4-FFF2-40B4-BE49-F238E27FC236}">
                <a16:creationId xmlns:a16="http://schemas.microsoft.com/office/drawing/2014/main" id="{95C6A838-AD9C-D07B-49C3-E3026946FBE0}"/>
              </a:ext>
            </a:extLst>
          </p:cNvPr>
          <p:cNvSpPr/>
          <p:nvPr/>
        </p:nvSpPr>
        <p:spPr>
          <a:xfrm>
            <a:off x="838200" y="6192772"/>
            <a:ext cx="8153400" cy="1962912"/>
          </a:xfrm>
          <a:prstGeom prst="plaqu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 </a:t>
            </a:r>
            <a:r>
              <a:rPr lang="vi-VN" sz="4000">
                <a:solidFill>
                  <a:schemeClr val="tx1"/>
                </a:solidFill>
                <a:latin typeface="Arial" panose="020B0604020202020204" pitchFamily="34" charset="0"/>
                <a:cs typeface="Arial" panose="020B0604020202020204" pitchFamily="34" charset="0"/>
              </a:rPr>
              <a:t>Vì Long muốn khẳng định vẻ riêng về bản thân mình. </a:t>
            </a:r>
          </a:p>
        </p:txBody>
      </p:sp>
      <p:sp>
        <p:nvSpPr>
          <p:cNvPr id="11" name="Freeform 4">
            <a:extLst>
              <a:ext uri="{FF2B5EF4-FFF2-40B4-BE49-F238E27FC236}">
                <a16:creationId xmlns:a16="http://schemas.microsoft.com/office/drawing/2014/main" id="{996CBBF1-B885-68AB-2B15-D5EC06E94F79}"/>
              </a:ext>
            </a:extLst>
          </p:cNvPr>
          <p:cNvSpPr/>
          <p:nvPr/>
        </p:nvSpPr>
        <p:spPr>
          <a:xfrm>
            <a:off x="11811000" y="5753100"/>
            <a:ext cx="3733800" cy="4089464"/>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96476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38C8D0-D8CC-EC58-CEBA-E916332B840A}"/>
              </a:ext>
            </a:extLst>
          </p:cNvPr>
          <p:cNvSpPr txBox="1"/>
          <p:nvPr/>
        </p:nvSpPr>
        <p:spPr>
          <a:xfrm>
            <a:off x="5448300" y="495300"/>
            <a:ext cx="7391400" cy="938719"/>
          </a:xfrm>
          <a:prstGeom prst="rect">
            <a:avLst/>
          </a:prstGeom>
          <a:noFill/>
        </p:spPr>
        <p:txBody>
          <a:bodyPr wrap="square" rtlCol="0">
            <a:spAutoFit/>
          </a:bodyPr>
          <a:lstStyle/>
          <a:p>
            <a:pPr algn="ctr"/>
            <a:r>
              <a:rPr lang="en-US" sz="5500" b="1">
                <a:solidFill>
                  <a:srgbClr val="C00000"/>
                </a:solidFill>
                <a:latin typeface="Arial" panose="020B0604020202020204" pitchFamily="34" charset="0"/>
                <a:cs typeface="Arial" panose="020B0604020202020204" pitchFamily="34" charset="0"/>
              </a:rPr>
              <a:t>ÔN BÀI CŨ </a:t>
            </a:r>
          </a:p>
        </p:txBody>
      </p:sp>
      <p:sp>
        <p:nvSpPr>
          <p:cNvPr id="14" name="TextBox 13">
            <a:extLst>
              <a:ext uri="{FF2B5EF4-FFF2-40B4-BE49-F238E27FC236}">
                <a16:creationId xmlns:a16="http://schemas.microsoft.com/office/drawing/2014/main" id="{4B4067AA-DDB3-B6D2-40AB-0597A5E05855}"/>
              </a:ext>
            </a:extLst>
          </p:cNvPr>
          <p:cNvSpPr txBox="1"/>
          <p:nvPr/>
        </p:nvSpPr>
        <p:spPr>
          <a:xfrm>
            <a:off x="3276600" y="1714500"/>
            <a:ext cx="11734800" cy="784830"/>
          </a:xfrm>
          <a:prstGeom prst="rect">
            <a:avLst/>
          </a:prstGeom>
          <a:noFill/>
        </p:spPr>
        <p:txBody>
          <a:bodyPr wrap="square" rtlCol="0">
            <a:spAutoFit/>
          </a:bodyPr>
          <a:lstStyle/>
          <a:p>
            <a:pPr algn="ctr"/>
            <a:r>
              <a:rPr lang="en-US" sz="4500">
                <a:solidFill>
                  <a:srgbClr val="002060"/>
                </a:solidFill>
                <a:latin typeface="Arial" panose="020B0604020202020204" pitchFamily="34" charset="0"/>
                <a:cs typeface="Arial" panose="020B0604020202020204" pitchFamily="34" charset="0"/>
              </a:rPr>
              <a:t>Đọc lại bài Thi nhạc và trả lời câu hỏi: </a:t>
            </a:r>
          </a:p>
        </p:txBody>
      </p:sp>
      <p:pic>
        <p:nvPicPr>
          <p:cNvPr id="16" name="Picture 15">
            <a:extLst>
              <a:ext uri="{FF2B5EF4-FFF2-40B4-BE49-F238E27FC236}">
                <a16:creationId xmlns:a16="http://schemas.microsoft.com/office/drawing/2014/main" id="{3138BA34-943F-D894-838B-48A6A21C430E}"/>
              </a:ext>
            </a:extLst>
          </p:cNvPr>
          <p:cNvPicPr>
            <a:picLocks noChangeAspect="1"/>
          </p:cNvPicPr>
          <p:nvPr/>
        </p:nvPicPr>
        <p:blipFill rotWithShape="1">
          <a:blip r:embed="rId2">
            <a:extLst>
              <a:ext uri="{28A0092B-C50C-407E-A947-70E740481C1C}">
                <a14:useLocalDpi xmlns:a14="http://schemas.microsoft.com/office/drawing/2010/main" val="0"/>
              </a:ext>
            </a:extLst>
          </a:blip>
          <a:srcRect l="953"/>
          <a:stretch/>
        </p:blipFill>
        <p:spPr>
          <a:xfrm>
            <a:off x="152400" y="2779811"/>
            <a:ext cx="8382000" cy="7455144"/>
          </a:xfrm>
          <a:prstGeom prst="rect">
            <a:avLst/>
          </a:prstGeom>
        </p:spPr>
      </p:pic>
      <p:grpSp>
        <p:nvGrpSpPr>
          <p:cNvPr id="22" name="Group 21">
            <a:extLst>
              <a:ext uri="{FF2B5EF4-FFF2-40B4-BE49-F238E27FC236}">
                <a16:creationId xmlns:a16="http://schemas.microsoft.com/office/drawing/2014/main" id="{00298BA3-D2ED-9879-E6E1-FA745E71335E}"/>
              </a:ext>
            </a:extLst>
          </p:cNvPr>
          <p:cNvGrpSpPr/>
          <p:nvPr/>
        </p:nvGrpSpPr>
        <p:grpSpPr>
          <a:xfrm>
            <a:off x="9144000" y="3195639"/>
            <a:ext cx="8839200" cy="6596061"/>
            <a:chOff x="9144000" y="3195639"/>
            <a:chExt cx="8839200" cy="6596061"/>
          </a:xfrm>
        </p:grpSpPr>
        <p:grpSp>
          <p:nvGrpSpPr>
            <p:cNvPr id="21" name="Group 20">
              <a:extLst>
                <a:ext uri="{FF2B5EF4-FFF2-40B4-BE49-F238E27FC236}">
                  <a16:creationId xmlns:a16="http://schemas.microsoft.com/office/drawing/2014/main" id="{A7141DFF-3549-12DD-EBE2-A7E5CDBFCD73}"/>
                </a:ext>
              </a:extLst>
            </p:cNvPr>
            <p:cNvGrpSpPr/>
            <p:nvPr/>
          </p:nvGrpSpPr>
          <p:grpSpPr>
            <a:xfrm>
              <a:off x="9144000" y="3195639"/>
              <a:ext cx="8839200" cy="6596061"/>
              <a:chOff x="9144000" y="2967038"/>
              <a:chExt cx="8839200" cy="7079237"/>
            </a:xfrm>
          </p:grpSpPr>
          <p:sp>
            <p:nvSpPr>
              <p:cNvPr id="17" name="Rectangle: Rounded Corners 16">
                <a:extLst>
                  <a:ext uri="{FF2B5EF4-FFF2-40B4-BE49-F238E27FC236}">
                    <a16:creationId xmlns:a16="http://schemas.microsoft.com/office/drawing/2014/main" id="{5B75BD5D-0FB1-DF1F-9025-0544FAFF78F6}"/>
                  </a:ext>
                </a:extLst>
              </p:cNvPr>
              <p:cNvSpPr/>
              <p:nvPr/>
            </p:nvSpPr>
            <p:spPr>
              <a:xfrm>
                <a:off x="9144000" y="2967038"/>
                <a:ext cx="8534400" cy="682466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39AAF6F-23BD-5C75-DF92-ACE97C1A5ADF}"/>
                  </a:ext>
                </a:extLst>
              </p:cNvPr>
              <p:cNvSpPr/>
              <p:nvPr/>
            </p:nvSpPr>
            <p:spPr>
              <a:xfrm>
                <a:off x="9448800" y="3221613"/>
                <a:ext cx="8534400" cy="6824662"/>
              </a:xfrm>
              <a:prstGeom prst="roundRect">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8418E50D-0320-3F2A-C2B2-5EE0F4BA5C81}"/>
                </a:ext>
              </a:extLst>
            </p:cNvPr>
            <p:cNvSpPr txBox="1"/>
            <p:nvPr/>
          </p:nvSpPr>
          <p:spPr>
            <a:xfrm>
              <a:off x="9677400" y="4307471"/>
              <a:ext cx="8077200" cy="4609595"/>
            </a:xfrm>
            <a:prstGeom prst="rect">
              <a:avLst/>
            </a:prstGeom>
            <a:noFill/>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CÂU HỎI  </a:t>
              </a:r>
            </a:p>
            <a:p>
              <a:pPr algn="just">
                <a:lnSpc>
                  <a:spcPct val="150000"/>
                </a:lnSpc>
              </a:pPr>
              <a:r>
                <a:rPr lang="vi-VN" sz="4000"/>
                <a:t>Em hãy nêu tên bài đọc trước và tên các nhân vật trong bài đọc, nói về điều em thích nhất trong bài đọc trước? </a:t>
              </a:r>
              <a:endParaRPr lang="en-US" sz="4000"/>
            </a:p>
          </p:txBody>
        </p:sp>
      </p:grpSp>
    </p:spTree>
    <p:extLst>
      <p:ext uri="{BB962C8B-B14F-4D97-AF65-F5344CB8AC3E}">
        <p14:creationId xmlns:p14="http://schemas.microsoft.com/office/powerpoint/2010/main" val="83566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687901" flipH="1">
            <a:off x="16879848" y="5622387"/>
            <a:ext cx="517744" cy="562766"/>
          </a:xfrm>
          <a:custGeom>
            <a:avLst/>
            <a:gdLst/>
            <a:ahLst/>
            <a:cxnLst/>
            <a:rect l="l" t="t" r="r" b="b"/>
            <a:pathLst>
              <a:path w="517744" h="562766">
                <a:moveTo>
                  <a:pt x="517744" y="0"/>
                </a:moveTo>
                <a:lnTo>
                  <a:pt x="0" y="0"/>
                </a:lnTo>
                <a:lnTo>
                  <a:pt x="0" y="562766"/>
                </a:lnTo>
                <a:lnTo>
                  <a:pt x="517744" y="562766"/>
                </a:lnTo>
                <a:lnTo>
                  <a:pt x="5177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C1CC92EC-1461-E329-E795-3323C7336F41}"/>
              </a:ext>
            </a:extLst>
          </p:cNvPr>
          <p:cNvGrpSpPr/>
          <p:nvPr/>
        </p:nvGrpSpPr>
        <p:grpSpPr>
          <a:xfrm>
            <a:off x="838200" y="419100"/>
            <a:ext cx="16611600" cy="1905000"/>
            <a:chOff x="1066800" y="723900"/>
            <a:chExt cx="16611600" cy="1905000"/>
          </a:xfrm>
        </p:grpSpPr>
        <p:sp>
          <p:nvSpPr>
            <p:cNvPr id="12" name="Rectangle: Rounded Corners 11">
              <a:extLst>
                <a:ext uri="{FF2B5EF4-FFF2-40B4-BE49-F238E27FC236}">
                  <a16:creationId xmlns:a16="http://schemas.microsoft.com/office/drawing/2014/main" id="{22770DE4-AB3B-8377-7560-AF1EC7BAE479}"/>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9134603-8B1B-3D91-C519-451837B5F41C}"/>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A. </a:t>
              </a:r>
              <a:r>
                <a:rPr lang="vi-VN" sz="4000">
                  <a:solidFill>
                    <a:schemeClr val="tx1"/>
                  </a:solidFill>
                  <a:latin typeface="Arial" panose="020B0604020202020204" pitchFamily="34" charset="0"/>
                  <a:cs typeface="Arial" panose="020B0604020202020204" pitchFamily="34" charset="0"/>
                </a:rPr>
                <a:t>Vì Long không thích bị mọi người gọi nhầm.</a:t>
              </a:r>
            </a:p>
          </p:txBody>
        </p:sp>
      </p:grpSp>
      <p:grpSp>
        <p:nvGrpSpPr>
          <p:cNvPr id="16" name="Group 15">
            <a:extLst>
              <a:ext uri="{FF2B5EF4-FFF2-40B4-BE49-F238E27FC236}">
                <a16:creationId xmlns:a16="http://schemas.microsoft.com/office/drawing/2014/main" id="{D5131490-06E3-FA57-955A-4E11A73A0EE3}"/>
              </a:ext>
            </a:extLst>
          </p:cNvPr>
          <p:cNvGrpSpPr/>
          <p:nvPr/>
        </p:nvGrpSpPr>
        <p:grpSpPr>
          <a:xfrm>
            <a:off x="669720" y="2782645"/>
            <a:ext cx="11027834" cy="7764516"/>
            <a:chOff x="669720" y="2782645"/>
            <a:chExt cx="11027834" cy="7764516"/>
          </a:xfrm>
        </p:grpSpPr>
        <p:sp>
          <p:nvSpPr>
            <p:cNvPr id="5" name="Freeform 5"/>
            <p:cNvSpPr/>
            <p:nvPr/>
          </p:nvSpPr>
          <p:spPr>
            <a:xfrm rot="-417155" flipH="1">
              <a:off x="669720" y="2782645"/>
              <a:ext cx="11012817" cy="7764516"/>
            </a:xfrm>
            <a:custGeom>
              <a:avLst/>
              <a:gdLst/>
              <a:ahLst/>
              <a:cxnLst/>
              <a:rect l="l" t="t" r="r" b="b"/>
              <a:pathLst>
                <a:path w="8612861" h="7764516">
                  <a:moveTo>
                    <a:pt x="8612861" y="0"/>
                  </a:moveTo>
                  <a:lnTo>
                    <a:pt x="0" y="0"/>
                  </a:lnTo>
                  <a:lnTo>
                    <a:pt x="0" y="7764515"/>
                  </a:lnTo>
                  <a:lnTo>
                    <a:pt x="8612861" y="7764515"/>
                  </a:lnTo>
                  <a:lnTo>
                    <a:pt x="8612861" y="0"/>
                  </a:lnTo>
                  <a:close/>
                </a:path>
              </a:pathLst>
            </a:custGeom>
            <a:blipFill>
              <a:blip r:embed="rId4"/>
              <a:stretch>
                <a:fillRect/>
              </a:stretch>
            </a:blipFill>
          </p:spPr>
          <p:txBody>
            <a:bodyPr/>
            <a:lstStyle/>
            <a:p>
              <a:endParaRPr lang="en-US"/>
            </a:p>
          </p:txBody>
        </p:sp>
        <p:sp>
          <p:nvSpPr>
            <p:cNvPr id="6" name="Freeform 6"/>
            <p:cNvSpPr/>
            <p:nvPr/>
          </p:nvSpPr>
          <p:spPr>
            <a:xfrm rot="1122790">
              <a:off x="10548292" y="3542463"/>
              <a:ext cx="1149262" cy="1240769"/>
            </a:xfrm>
            <a:custGeom>
              <a:avLst/>
              <a:gdLst/>
              <a:ahLst/>
              <a:cxnLst/>
              <a:rect l="l" t="t" r="r" b="b"/>
              <a:pathLst>
                <a:path w="1149262" h="1240769">
                  <a:moveTo>
                    <a:pt x="0" y="0"/>
                  </a:moveTo>
                  <a:lnTo>
                    <a:pt x="1149262" y="0"/>
                  </a:lnTo>
                  <a:lnTo>
                    <a:pt x="1149262" y="1240768"/>
                  </a:lnTo>
                  <a:lnTo>
                    <a:pt x="0" y="1240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60630">
              <a:off x="1318475" y="8571837"/>
              <a:ext cx="1678244" cy="1027225"/>
            </a:xfrm>
            <a:custGeom>
              <a:avLst/>
              <a:gdLst/>
              <a:ahLst/>
              <a:cxnLst/>
              <a:rect l="l" t="t" r="r" b="b"/>
              <a:pathLst>
                <a:path w="1678244" h="1027225">
                  <a:moveTo>
                    <a:pt x="0" y="0"/>
                  </a:moveTo>
                  <a:lnTo>
                    <a:pt x="1678244" y="0"/>
                  </a:lnTo>
                  <a:lnTo>
                    <a:pt x="1678244" y="1027225"/>
                  </a:lnTo>
                  <a:lnTo>
                    <a:pt x="0" y="1027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984ADBE-A0E9-B455-A241-D49811AD710A}"/>
                </a:ext>
              </a:extLst>
            </p:cNvPr>
            <p:cNvSpPr txBox="1"/>
            <p:nvPr/>
          </p:nvSpPr>
          <p:spPr>
            <a:xfrm>
              <a:off x="1768947" y="4329934"/>
              <a:ext cx="8458200"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Vì ở đầu câu chuyện có chi tiết “Mỗi khi bị gọi nhầm tên, Long lại muốn kêu lên. “Tôi là Long, tôi chẳng giống ai hết.”.</a:t>
              </a:r>
            </a:p>
          </p:txBody>
        </p:sp>
      </p:grpSp>
      <p:sp>
        <p:nvSpPr>
          <p:cNvPr id="17" name="Freeform 4">
            <a:extLst>
              <a:ext uri="{FF2B5EF4-FFF2-40B4-BE49-F238E27FC236}">
                <a16:creationId xmlns:a16="http://schemas.microsoft.com/office/drawing/2014/main" id="{83870070-AF44-F919-BEFF-6726F32778E1}"/>
              </a:ext>
            </a:extLst>
          </p:cNvPr>
          <p:cNvSpPr/>
          <p:nvPr/>
        </p:nvSpPr>
        <p:spPr>
          <a:xfrm>
            <a:off x="10740509" y="4386263"/>
            <a:ext cx="4837287" cy="5929312"/>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7131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687901" flipH="1">
            <a:off x="16879848" y="5622387"/>
            <a:ext cx="517744" cy="562766"/>
          </a:xfrm>
          <a:custGeom>
            <a:avLst/>
            <a:gdLst/>
            <a:ahLst/>
            <a:cxnLst/>
            <a:rect l="l" t="t" r="r" b="b"/>
            <a:pathLst>
              <a:path w="517744" h="562766">
                <a:moveTo>
                  <a:pt x="517744" y="0"/>
                </a:moveTo>
                <a:lnTo>
                  <a:pt x="0" y="0"/>
                </a:lnTo>
                <a:lnTo>
                  <a:pt x="0" y="562766"/>
                </a:lnTo>
                <a:lnTo>
                  <a:pt x="517744" y="562766"/>
                </a:lnTo>
                <a:lnTo>
                  <a:pt x="5177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C1CC92EC-1461-E329-E795-3323C7336F41}"/>
              </a:ext>
            </a:extLst>
          </p:cNvPr>
          <p:cNvGrpSpPr/>
          <p:nvPr/>
        </p:nvGrpSpPr>
        <p:grpSpPr>
          <a:xfrm>
            <a:off x="838200" y="419100"/>
            <a:ext cx="16611600" cy="1905000"/>
            <a:chOff x="1066800" y="723900"/>
            <a:chExt cx="16611600" cy="1905000"/>
          </a:xfrm>
        </p:grpSpPr>
        <p:sp>
          <p:nvSpPr>
            <p:cNvPr id="12" name="Rectangle: Rounded Corners 11">
              <a:extLst>
                <a:ext uri="{FF2B5EF4-FFF2-40B4-BE49-F238E27FC236}">
                  <a16:creationId xmlns:a16="http://schemas.microsoft.com/office/drawing/2014/main" id="{22770DE4-AB3B-8377-7560-AF1EC7BAE479}"/>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9134603-8B1B-3D91-C519-451837B5F41C}"/>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B. </a:t>
              </a:r>
              <a:r>
                <a:rPr lang="vi-VN" sz="4000">
                  <a:solidFill>
                    <a:schemeClr val="tx1"/>
                  </a:solidFill>
                  <a:latin typeface="Arial" panose="020B0604020202020204" pitchFamily="34" charset="0"/>
                  <a:cs typeface="Arial" panose="020B0604020202020204" pitchFamily="34" charset="0"/>
                </a:rPr>
                <a:t>Vì Long cảm thấy phiền hà khi giống người khác.</a:t>
              </a:r>
            </a:p>
          </p:txBody>
        </p:sp>
      </p:grpSp>
      <p:grpSp>
        <p:nvGrpSpPr>
          <p:cNvPr id="16" name="Group 15">
            <a:extLst>
              <a:ext uri="{FF2B5EF4-FFF2-40B4-BE49-F238E27FC236}">
                <a16:creationId xmlns:a16="http://schemas.microsoft.com/office/drawing/2014/main" id="{D5131490-06E3-FA57-955A-4E11A73A0EE3}"/>
              </a:ext>
            </a:extLst>
          </p:cNvPr>
          <p:cNvGrpSpPr/>
          <p:nvPr/>
        </p:nvGrpSpPr>
        <p:grpSpPr>
          <a:xfrm>
            <a:off x="669720" y="2782645"/>
            <a:ext cx="11027834" cy="7764516"/>
            <a:chOff x="669720" y="2782645"/>
            <a:chExt cx="11027834" cy="7764516"/>
          </a:xfrm>
        </p:grpSpPr>
        <p:sp>
          <p:nvSpPr>
            <p:cNvPr id="5" name="Freeform 5"/>
            <p:cNvSpPr/>
            <p:nvPr/>
          </p:nvSpPr>
          <p:spPr>
            <a:xfrm rot="-417155" flipH="1">
              <a:off x="669720" y="2782645"/>
              <a:ext cx="11012817" cy="7764516"/>
            </a:xfrm>
            <a:custGeom>
              <a:avLst/>
              <a:gdLst/>
              <a:ahLst/>
              <a:cxnLst/>
              <a:rect l="l" t="t" r="r" b="b"/>
              <a:pathLst>
                <a:path w="8612861" h="7764516">
                  <a:moveTo>
                    <a:pt x="8612861" y="0"/>
                  </a:moveTo>
                  <a:lnTo>
                    <a:pt x="0" y="0"/>
                  </a:lnTo>
                  <a:lnTo>
                    <a:pt x="0" y="7764515"/>
                  </a:lnTo>
                  <a:lnTo>
                    <a:pt x="8612861" y="7764515"/>
                  </a:lnTo>
                  <a:lnTo>
                    <a:pt x="8612861" y="0"/>
                  </a:lnTo>
                  <a:close/>
                </a:path>
              </a:pathLst>
            </a:custGeom>
            <a:blipFill>
              <a:blip r:embed="rId4"/>
              <a:stretch>
                <a:fillRect/>
              </a:stretch>
            </a:blipFill>
          </p:spPr>
          <p:txBody>
            <a:bodyPr/>
            <a:lstStyle/>
            <a:p>
              <a:endParaRPr lang="en-US"/>
            </a:p>
          </p:txBody>
        </p:sp>
        <p:sp>
          <p:nvSpPr>
            <p:cNvPr id="6" name="Freeform 6"/>
            <p:cNvSpPr/>
            <p:nvPr/>
          </p:nvSpPr>
          <p:spPr>
            <a:xfrm rot="1122790">
              <a:off x="10548292" y="3542463"/>
              <a:ext cx="1149262" cy="1240769"/>
            </a:xfrm>
            <a:custGeom>
              <a:avLst/>
              <a:gdLst/>
              <a:ahLst/>
              <a:cxnLst/>
              <a:rect l="l" t="t" r="r" b="b"/>
              <a:pathLst>
                <a:path w="1149262" h="1240769">
                  <a:moveTo>
                    <a:pt x="0" y="0"/>
                  </a:moveTo>
                  <a:lnTo>
                    <a:pt x="1149262" y="0"/>
                  </a:lnTo>
                  <a:lnTo>
                    <a:pt x="1149262" y="1240768"/>
                  </a:lnTo>
                  <a:lnTo>
                    <a:pt x="0" y="1240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60630">
              <a:off x="1318475" y="8571837"/>
              <a:ext cx="1678244" cy="1027225"/>
            </a:xfrm>
            <a:custGeom>
              <a:avLst/>
              <a:gdLst/>
              <a:ahLst/>
              <a:cxnLst/>
              <a:rect l="l" t="t" r="r" b="b"/>
              <a:pathLst>
                <a:path w="1678244" h="1027225">
                  <a:moveTo>
                    <a:pt x="0" y="0"/>
                  </a:moveTo>
                  <a:lnTo>
                    <a:pt x="1678244" y="0"/>
                  </a:lnTo>
                  <a:lnTo>
                    <a:pt x="1678244" y="1027225"/>
                  </a:lnTo>
                  <a:lnTo>
                    <a:pt x="0" y="1027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984ADBE-A0E9-B455-A241-D49811AD710A}"/>
                </a:ext>
              </a:extLst>
            </p:cNvPr>
            <p:cNvSpPr txBox="1"/>
            <p:nvPr/>
          </p:nvSpPr>
          <p:spPr>
            <a:xfrm>
              <a:off x="1768947" y="4329934"/>
              <a:ext cx="8458200" cy="274825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vì mỗi lần bị nhầm lẫn, Long đều cảm thấy không vui, điều đó rõ ràng gây ra sự phiền hà cho bạn ấy.</a:t>
              </a:r>
            </a:p>
          </p:txBody>
        </p:sp>
      </p:grpSp>
      <p:sp>
        <p:nvSpPr>
          <p:cNvPr id="17" name="Freeform 4">
            <a:extLst>
              <a:ext uri="{FF2B5EF4-FFF2-40B4-BE49-F238E27FC236}">
                <a16:creationId xmlns:a16="http://schemas.microsoft.com/office/drawing/2014/main" id="{83870070-AF44-F919-BEFF-6726F32778E1}"/>
              </a:ext>
            </a:extLst>
          </p:cNvPr>
          <p:cNvSpPr/>
          <p:nvPr/>
        </p:nvSpPr>
        <p:spPr>
          <a:xfrm>
            <a:off x="10740509" y="4386263"/>
            <a:ext cx="4837287" cy="5929312"/>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13462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rot="687901" flipH="1">
            <a:off x="16879848" y="5622387"/>
            <a:ext cx="517744" cy="562766"/>
          </a:xfrm>
          <a:custGeom>
            <a:avLst/>
            <a:gdLst/>
            <a:ahLst/>
            <a:cxnLst/>
            <a:rect l="l" t="t" r="r" b="b"/>
            <a:pathLst>
              <a:path w="517744" h="562766">
                <a:moveTo>
                  <a:pt x="517744" y="0"/>
                </a:moveTo>
                <a:lnTo>
                  <a:pt x="0" y="0"/>
                </a:lnTo>
                <a:lnTo>
                  <a:pt x="0" y="562766"/>
                </a:lnTo>
                <a:lnTo>
                  <a:pt x="517744" y="562766"/>
                </a:lnTo>
                <a:lnTo>
                  <a:pt x="5177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C1CC92EC-1461-E329-E795-3323C7336F41}"/>
              </a:ext>
            </a:extLst>
          </p:cNvPr>
          <p:cNvGrpSpPr/>
          <p:nvPr/>
        </p:nvGrpSpPr>
        <p:grpSpPr>
          <a:xfrm>
            <a:off x="838200" y="419100"/>
            <a:ext cx="16611600" cy="1905000"/>
            <a:chOff x="1066800" y="723900"/>
            <a:chExt cx="16611600" cy="1905000"/>
          </a:xfrm>
        </p:grpSpPr>
        <p:sp>
          <p:nvSpPr>
            <p:cNvPr id="12" name="Rectangle: Rounded Corners 11">
              <a:extLst>
                <a:ext uri="{FF2B5EF4-FFF2-40B4-BE49-F238E27FC236}">
                  <a16:creationId xmlns:a16="http://schemas.microsoft.com/office/drawing/2014/main" id="{22770DE4-AB3B-8377-7560-AF1EC7BAE479}"/>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9134603-8B1B-3D91-C519-451837B5F41C}"/>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 </a:t>
              </a:r>
              <a:r>
                <a:rPr lang="vi-VN" sz="4000">
                  <a:solidFill>
                    <a:schemeClr val="tx1"/>
                  </a:solidFill>
                  <a:latin typeface="Arial" panose="020B0604020202020204" pitchFamily="34" charset="0"/>
                  <a:cs typeface="Arial" panose="020B0604020202020204" pitchFamily="34" charset="0"/>
                </a:rPr>
                <a:t>Vì Long muốn khẳng định vẻ riêng về bản thân mình. </a:t>
              </a:r>
            </a:p>
          </p:txBody>
        </p:sp>
      </p:grpSp>
      <p:grpSp>
        <p:nvGrpSpPr>
          <p:cNvPr id="16" name="Group 15">
            <a:extLst>
              <a:ext uri="{FF2B5EF4-FFF2-40B4-BE49-F238E27FC236}">
                <a16:creationId xmlns:a16="http://schemas.microsoft.com/office/drawing/2014/main" id="{D5131490-06E3-FA57-955A-4E11A73A0EE3}"/>
              </a:ext>
            </a:extLst>
          </p:cNvPr>
          <p:cNvGrpSpPr/>
          <p:nvPr/>
        </p:nvGrpSpPr>
        <p:grpSpPr>
          <a:xfrm>
            <a:off x="669720" y="2782645"/>
            <a:ext cx="11027834" cy="7764516"/>
            <a:chOff x="669720" y="2782645"/>
            <a:chExt cx="11027834" cy="7764516"/>
          </a:xfrm>
        </p:grpSpPr>
        <p:sp>
          <p:nvSpPr>
            <p:cNvPr id="5" name="Freeform 5"/>
            <p:cNvSpPr/>
            <p:nvPr/>
          </p:nvSpPr>
          <p:spPr>
            <a:xfrm rot="-417155" flipH="1">
              <a:off x="669720" y="2782645"/>
              <a:ext cx="11012817" cy="7764516"/>
            </a:xfrm>
            <a:custGeom>
              <a:avLst/>
              <a:gdLst/>
              <a:ahLst/>
              <a:cxnLst/>
              <a:rect l="l" t="t" r="r" b="b"/>
              <a:pathLst>
                <a:path w="8612861" h="7764516">
                  <a:moveTo>
                    <a:pt x="8612861" y="0"/>
                  </a:moveTo>
                  <a:lnTo>
                    <a:pt x="0" y="0"/>
                  </a:lnTo>
                  <a:lnTo>
                    <a:pt x="0" y="7764515"/>
                  </a:lnTo>
                  <a:lnTo>
                    <a:pt x="8612861" y="7764515"/>
                  </a:lnTo>
                  <a:lnTo>
                    <a:pt x="8612861" y="0"/>
                  </a:lnTo>
                  <a:close/>
                </a:path>
              </a:pathLst>
            </a:custGeom>
            <a:blipFill>
              <a:blip r:embed="rId4"/>
              <a:stretch>
                <a:fillRect/>
              </a:stretch>
            </a:blipFill>
          </p:spPr>
          <p:txBody>
            <a:bodyPr/>
            <a:lstStyle/>
            <a:p>
              <a:endParaRPr lang="en-US"/>
            </a:p>
          </p:txBody>
        </p:sp>
        <p:sp>
          <p:nvSpPr>
            <p:cNvPr id="6" name="Freeform 6"/>
            <p:cNvSpPr/>
            <p:nvPr/>
          </p:nvSpPr>
          <p:spPr>
            <a:xfrm rot="1122790">
              <a:off x="10548292" y="3542463"/>
              <a:ext cx="1149262" cy="1240769"/>
            </a:xfrm>
            <a:custGeom>
              <a:avLst/>
              <a:gdLst/>
              <a:ahLst/>
              <a:cxnLst/>
              <a:rect l="l" t="t" r="r" b="b"/>
              <a:pathLst>
                <a:path w="1149262" h="1240769">
                  <a:moveTo>
                    <a:pt x="0" y="0"/>
                  </a:moveTo>
                  <a:lnTo>
                    <a:pt x="1149262" y="0"/>
                  </a:lnTo>
                  <a:lnTo>
                    <a:pt x="1149262" y="1240768"/>
                  </a:lnTo>
                  <a:lnTo>
                    <a:pt x="0" y="1240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160630">
              <a:off x="1318475" y="8571837"/>
              <a:ext cx="1678244" cy="1027225"/>
            </a:xfrm>
            <a:custGeom>
              <a:avLst/>
              <a:gdLst/>
              <a:ahLst/>
              <a:cxnLst/>
              <a:rect l="l" t="t" r="r" b="b"/>
              <a:pathLst>
                <a:path w="1678244" h="1027225">
                  <a:moveTo>
                    <a:pt x="0" y="0"/>
                  </a:moveTo>
                  <a:lnTo>
                    <a:pt x="1678244" y="0"/>
                  </a:lnTo>
                  <a:lnTo>
                    <a:pt x="1678244" y="1027225"/>
                  </a:lnTo>
                  <a:lnTo>
                    <a:pt x="0" y="1027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984ADBE-A0E9-B455-A241-D49811AD710A}"/>
                </a:ext>
              </a:extLst>
            </p:cNvPr>
            <p:cNvSpPr txBox="1"/>
            <p:nvPr/>
          </p:nvSpPr>
          <p:spPr>
            <a:xfrm>
              <a:off x="1907142" y="4135378"/>
              <a:ext cx="8458200" cy="3671583"/>
            </a:xfrm>
            <a:prstGeom prst="rect">
              <a:avLst/>
            </a:prstGeom>
            <a:no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vì Long cũng giống như nhiều người khác, luôn muốn khẳng định vẻ riêng của mình, mình là duy nhất, không giống ai.</a:t>
              </a:r>
              <a:endParaRPr lang="en-US" sz="4000">
                <a:latin typeface="Arial" panose="020B0604020202020204" pitchFamily="34" charset="0"/>
                <a:cs typeface="Arial" panose="020B0604020202020204" pitchFamily="34" charset="0"/>
              </a:endParaRPr>
            </a:p>
          </p:txBody>
        </p:sp>
      </p:grpSp>
      <p:sp>
        <p:nvSpPr>
          <p:cNvPr id="17" name="Freeform 4">
            <a:extLst>
              <a:ext uri="{FF2B5EF4-FFF2-40B4-BE49-F238E27FC236}">
                <a16:creationId xmlns:a16="http://schemas.microsoft.com/office/drawing/2014/main" id="{83870070-AF44-F919-BEFF-6726F32778E1}"/>
              </a:ext>
            </a:extLst>
          </p:cNvPr>
          <p:cNvSpPr/>
          <p:nvPr/>
        </p:nvSpPr>
        <p:spPr>
          <a:xfrm>
            <a:off x="10740509" y="4386263"/>
            <a:ext cx="4837287" cy="5929312"/>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57358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BAC6B8-3604-D0EA-8C6D-2E1A26337ECE}"/>
              </a:ext>
            </a:extLst>
          </p:cNvPr>
          <p:cNvSpPr/>
          <p:nvPr/>
        </p:nvSpPr>
        <p:spPr>
          <a:xfrm>
            <a:off x="-381000" y="9105900"/>
            <a:ext cx="19050000" cy="17526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7E59ADF-841A-AE70-9D57-A8B1C49B94BF}"/>
              </a:ext>
            </a:extLst>
          </p:cNvPr>
          <p:cNvGrpSpPr/>
          <p:nvPr/>
        </p:nvGrpSpPr>
        <p:grpSpPr>
          <a:xfrm>
            <a:off x="838200" y="571500"/>
            <a:ext cx="16611600" cy="2133600"/>
            <a:chOff x="1066800" y="723900"/>
            <a:chExt cx="16611600" cy="1905000"/>
          </a:xfrm>
        </p:grpSpPr>
        <p:sp>
          <p:nvSpPr>
            <p:cNvPr id="2" name="Rectangle: Rounded Corners 1">
              <a:extLst>
                <a:ext uri="{FF2B5EF4-FFF2-40B4-BE49-F238E27FC236}">
                  <a16:creationId xmlns:a16="http://schemas.microsoft.com/office/drawing/2014/main" id="{77998F55-905F-C116-A2B7-4A96C494B2ED}"/>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60849C5-DC0D-8E8F-B8AE-C0F3CFF4E114}"/>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4. </a:t>
              </a:r>
              <a:r>
                <a:rPr lang="vi-VN" sz="4000">
                  <a:solidFill>
                    <a:schemeClr val="tx1"/>
                  </a:solidFill>
                  <a:latin typeface="Arial" panose="020B0604020202020204" pitchFamily="34" charset="0"/>
                  <a:cs typeface="Arial" panose="020B0604020202020204" pitchFamily="34" charset="0"/>
                </a:rPr>
                <a:t>Nhờ nói chuyện với các bạn, Long đã nhận ra mình khác anh như thế nào? </a:t>
              </a:r>
            </a:p>
          </p:txBody>
        </p:sp>
      </p:grpSp>
      <p:sp>
        <p:nvSpPr>
          <p:cNvPr id="5" name="Rectangle 4">
            <a:extLst>
              <a:ext uri="{FF2B5EF4-FFF2-40B4-BE49-F238E27FC236}">
                <a16:creationId xmlns:a16="http://schemas.microsoft.com/office/drawing/2014/main" id="{340C2CF5-30F9-C1E7-01C7-30648FD79786}"/>
              </a:ext>
            </a:extLst>
          </p:cNvPr>
          <p:cNvSpPr/>
          <p:nvPr/>
        </p:nvSpPr>
        <p:spPr>
          <a:xfrm>
            <a:off x="976312" y="3543300"/>
            <a:ext cx="7572375" cy="487203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CÂU HỎI BỔ SUNG </a:t>
            </a:r>
          </a:p>
          <a:p>
            <a:pPr algn="just">
              <a:lnSpc>
                <a:spcPct val="150000"/>
              </a:lnSpc>
            </a:pPr>
            <a:r>
              <a:rPr lang="en-US" sz="4000">
                <a:solidFill>
                  <a:schemeClr val="tx1"/>
                </a:solidFill>
                <a:latin typeface="Arial" panose="020B0604020202020204" pitchFamily="34" charset="0"/>
                <a:cs typeface="Arial" panose="020B0604020202020204" pitchFamily="34" charset="0"/>
              </a:rPr>
              <a:t>Các bạn đã nói những gì về sự khác nhau giữa Long và Khánh? </a:t>
            </a:r>
          </a:p>
        </p:txBody>
      </p:sp>
      <p:sp>
        <p:nvSpPr>
          <p:cNvPr id="10" name="Arrow: Right 9">
            <a:extLst>
              <a:ext uri="{FF2B5EF4-FFF2-40B4-BE49-F238E27FC236}">
                <a16:creationId xmlns:a16="http://schemas.microsoft.com/office/drawing/2014/main" id="{02A7422D-C310-F4E7-E548-83F8FA9F5798}"/>
              </a:ext>
            </a:extLst>
          </p:cNvPr>
          <p:cNvSpPr/>
          <p:nvPr/>
        </p:nvSpPr>
        <p:spPr>
          <a:xfrm>
            <a:off x="8839200" y="5484018"/>
            <a:ext cx="609600" cy="990600"/>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4B2DA88-2D11-85C7-8E9C-17B3B749F9C2}"/>
              </a:ext>
            </a:extLst>
          </p:cNvPr>
          <p:cNvSpPr txBox="1"/>
          <p:nvPr/>
        </p:nvSpPr>
        <p:spPr>
          <a:xfrm>
            <a:off x="9739315" y="3220197"/>
            <a:ext cx="7777162"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t>Các bạn nói Long và Khánh mỗi người một vẻ, không hề giống nhau. </a:t>
            </a:r>
          </a:p>
          <a:p>
            <a:pPr marL="571500" indent="-571500" algn="just">
              <a:lnSpc>
                <a:spcPct val="150000"/>
              </a:lnSpc>
              <a:buFont typeface="Wingdings" panose="05000000000000000000" pitchFamily="2" charset="2"/>
              <a:buChar char="§"/>
            </a:pPr>
            <a:r>
              <a:rPr lang="vi-VN" sz="4000"/>
              <a:t>Long chậm rãi, lúc nào cũng nghiêm túc.</a:t>
            </a:r>
          </a:p>
          <a:p>
            <a:pPr marL="571500" indent="-571500" algn="just">
              <a:lnSpc>
                <a:spcPct val="150000"/>
              </a:lnSpc>
              <a:buFont typeface="Wingdings" panose="05000000000000000000" pitchFamily="2" charset="2"/>
              <a:buChar char="§"/>
            </a:pPr>
            <a:r>
              <a:rPr lang="vi-VN" sz="4000"/>
              <a:t>Khánh nhanh nhảu, hay cười.</a:t>
            </a:r>
          </a:p>
        </p:txBody>
      </p:sp>
    </p:spTree>
    <p:extLst>
      <p:ext uri="{BB962C8B-B14F-4D97-AF65-F5344CB8AC3E}">
        <p14:creationId xmlns:p14="http://schemas.microsoft.com/office/powerpoint/2010/main" val="367942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BAC6B8-3604-D0EA-8C6D-2E1A26337ECE}"/>
              </a:ext>
            </a:extLst>
          </p:cNvPr>
          <p:cNvSpPr/>
          <p:nvPr/>
        </p:nvSpPr>
        <p:spPr>
          <a:xfrm>
            <a:off x="-381000" y="9105900"/>
            <a:ext cx="19050000" cy="1752600"/>
          </a:xfrm>
          <a:prstGeom prst="rect">
            <a:avLst/>
          </a:prstGeom>
          <a:solidFill>
            <a:srgbClr val="F4DB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7E59ADF-841A-AE70-9D57-A8B1C49B94BF}"/>
              </a:ext>
            </a:extLst>
          </p:cNvPr>
          <p:cNvGrpSpPr/>
          <p:nvPr/>
        </p:nvGrpSpPr>
        <p:grpSpPr>
          <a:xfrm>
            <a:off x="838200" y="571500"/>
            <a:ext cx="16611600" cy="2133600"/>
            <a:chOff x="1066800" y="723900"/>
            <a:chExt cx="16611600" cy="1905000"/>
          </a:xfrm>
        </p:grpSpPr>
        <p:sp>
          <p:nvSpPr>
            <p:cNvPr id="2" name="Rectangle: Rounded Corners 1">
              <a:extLst>
                <a:ext uri="{FF2B5EF4-FFF2-40B4-BE49-F238E27FC236}">
                  <a16:creationId xmlns:a16="http://schemas.microsoft.com/office/drawing/2014/main" id="{77998F55-905F-C116-A2B7-4A96C494B2ED}"/>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60849C5-DC0D-8E8F-B8AE-C0F3CFF4E114}"/>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4. </a:t>
              </a:r>
              <a:r>
                <a:rPr lang="vi-VN" sz="4000">
                  <a:solidFill>
                    <a:schemeClr val="tx1"/>
                  </a:solidFill>
                  <a:latin typeface="Arial" panose="020B0604020202020204" pitchFamily="34" charset="0"/>
                  <a:cs typeface="Arial" panose="020B0604020202020204" pitchFamily="34" charset="0"/>
                </a:rPr>
                <a:t>Nhờ nói chuyện với các bạn, Long đã nhận ra mình khác anh như thế nào? </a:t>
              </a:r>
            </a:p>
          </p:txBody>
        </p:sp>
      </p:grpSp>
      <p:sp>
        <p:nvSpPr>
          <p:cNvPr id="6" name="TextBox 5">
            <a:extLst>
              <a:ext uri="{FF2B5EF4-FFF2-40B4-BE49-F238E27FC236}">
                <a16:creationId xmlns:a16="http://schemas.microsoft.com/office/drawing/2014/main" id="{F7FC7E5C-B8B8-3454-3EDA-4E61EE4B5951}"/>
              </a:ext>
            </a:extLst>
          </p:cNvPr>
          <p:cNvSpPr txBox="1"/>
          <p:nvPr/>
        </p:nvSpPr>
        <p:spPr>
          <a:xfrm>
            <a:off x="1143000" y="3238500"/>
            <a:ext cx="9829800" cy="5518242"/>
          </a:xfrm>
          <a:prstGeom prst="rect">
            <a:avLst/>
          </a:prstGeom>
          <a:noFill/>
        </p:spPr>
        <p:txBody>
          <a:bodyPr wrap="square" rtlCol="0">
            <a:spAutoFit/>
          </a:bodyPr>
          <a:lstStyle/>
          <a:p>
            <a:pPr algn="just">
              <a:lnSpc>
                <a:spcPct val="150000"/>
              </a:lnSpc>
            </a:pPr>
            <a:r>
              <a:rPr lang="en-US" sz="4000" b="1" i="1" u="sng">
                <a:solidFill>
                  <a:srgbClr val="C00000"/>
                </a:solidFill>
                <a:latin typeface="Arial" panose="020B0604020202020204" pitchFamily="34" charset="0"/>
                <a:cs typeface="Arial" panose="020B0604020202020204" pitchFamily="34" charset="0"/>
              </a:rPr>
              <a:t>Trả lời:</a:t>
            </a:r>
          </a:p>
          <a:p>
            <a:pPr algn="just">
              <a:lnSpc>
                <a:spcPct val="150000"/>
              </a:lnSpc>
            </a:pPr>
            <a:r>
              <a:rPr lang="en-US" sz="4000">
                <a:latin typeface="Arial" panose="020B0604020202020204" pitchFamily="34" charset="0"/>
                <a:cs typeface="Arial" panose="020B0604020202020204" pitchFamily="34" charset="0"/>
              </a:rPr>
              <a:t>Long nhận ra hai anh em chỉ giống ở ngoại hình thôi, còn các đặc điểm tính cách, thói quen... đều khác nhau, nghĩa là mỗi anh em vẫn có vẻ riêng không thể nhầm lẫn.</a:t>
            </a:r>
          </a:p>
        </p:txBody>
      </p:sp>
      <p:sp>
        <p:nvSpPr>
          <p:cNvPr id="7" name="Freeform 2">
            <a:extLst>
              <a:ext uri="{FF2B5EF4-FFF2-40B4-BE49-F238E27FC236}">
                <a16:creationId xmlns:a16="http://schemas.microsoft.com/office/drawing/2014/main" id="{6677081B-3915-B591-4841-96058E911BA8}"/>
              </a:ext>
            </a:extLst>
          </p:cNvPr>
          <p:cNvSpPr/>
          <p:nvPr/>
        </p:nvSpPr>
        <p:spPr>
          <a:xfrm>
            <a:off x="11353800" y="4058412"/>
            <a:ext cx="6550925" cy="5486400"/>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4895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E59ADF-841A-AE70-9D57-A8B1C49B94BF}"/>
              </a:ext>
            </a:extLst>
          </p:cNvPr>
          <p:cNvGrpSpPr/>
          <p:nvPr/>
        </p:nvGrpSpPr>
        <p:grpSpPr>
          <a:xfrm>
            <a:off x="838200" y="571500"/>
            <a:ext cx="16611600" cy="2133600"/>
            <a:chOff x="1066800" y="723900"/>
            <a:chExt cx="16611600" cy="1905000"/>
          </a:xfrm>
        </p:grpSpPr>
        <p:sp>
          <p:nvSpPr>
            <p:cNvPr id="2" name="Rectangle: Rounded Corners 1">
              <a:extLst>
                <a:ext uri="{FF2B5EF4-FFF2-40B4-BE49-F238E27FC236}">
                  <a16:creationId xmlns:a16="http://schemas.microsoft.com/office/drawing/2014/main" id="{77998F55-905F-C116-A2B7-4A96C494B2ED}"/>
                </a:ext>
              </a:extLst>
            </p:cNvPr>
            <p:cNvSpPr/>
            <p:nvPr/>
          </p:nvSpPr>
          <p:spPr>
            <a:xfrm>
              <a:off x="1066800" y="723900"/>
              <a:ext cx="16459200" cy="17526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400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560849C5-DC0D-8E8F-B8AE-C0F3CFF4E114}"/>
                </a:ext>
              </a:extLst>
            </p:cNvPr>
            <p:cNvSpPr/>
            <p:nvPr/>
          </p:nvSpPr>
          <p:spPr>
            <a:xfrm>
              <a:off x="1219200" y="876300"/>
              <a:ext cx="16459200" cy="1752600"/>
            </a:xfrm>
            <a:prstGeom prst="roundRect">
              <a:avLst>
                <a:gd name="adj" fmla="val 50000"/>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Câu 5. </a:t>
              </a:r>
              <a:r>
                <a:rPr lang="vi-VN" sz="4000">
                  <a:solidFill>
                    <a:schemeClr val="tx1"/>
                  </a:solidFill>
                  <a:latin typeface="Arial" panose="020B0604020202020204" pitchFamily="34" charset="0"/>
                  <a:cs typeface="Arial" panose="020B0604020202020204" pitchFamily="34" charset="0"/>
                </a:rPr>
                <a:t>Nhận xét về dặc điểm của Long và Khánh thể hiện qua hành động, lời nói của từng nhân vật. </a:t>
              </a:r>
            </a:p>
          </p:txBody>
        </p:sp>
      </p:grpSp>
      <p:graphicFrame>
        <p:nvGraphicFramePr>
          <p:cNvPr id="5" name="Table 4">
            <a:extLst>
              <a:ext uri="{FF2B5EF4-FFF2-40B4-BE49-F238E27FC236}">
                <a16:creationId xmlns:a16="http://schemas.microsoft.com/office/drawing/2014/main" id="{0D223E30-A86C-2590-F337-B660493AFE3C}"/>
              </a:ext>
            </a:extLst>
          </p:cNvPr>
          <p:cNvGraphicFramePr>
            <a:graphicFrameLocks noGrp="1"/>
          </p:cNvGraphicFramePr>
          <p:nvPr>
            <p:extLst>
              <p:ext uri="{D42A27DB-BD31-4B8C-83A1-F6EECF244321}">
                <p14:modId xmlns:p14="http://schemas.microsoft.com/office/powerpoint/2010/main" val="3161118876"/>
              </p:ext>
            </p:extLst>
          </p:nvPr>
        </p:nvGraphicFramePr>
        <p:xfrm>
          <a:off x="762000" y="2875788"/>
          <a:ext cx="16764000" cy="7228173"/>
        </p:xfrm>
        <a:graphic>
          <a:graphicData uri="http://schemas.openxmlformats.org/drawingml/2006/table">
            <a:tbl>
              <a:tblPr firstRow="1" firstCol="1" bandRow="1"/>
              <a:tblGrid>
                <a:gridCol w="2281790">
                  <a:extLst>
                    <a:ext uri="{9D8B030D-6E8A-4147-A177-3AD203B41FA5}">
                      <a16:colId xmlns:a16="http://schemas.microsoft.com/office/drawing/2014/main" val="1872798967"/>
                    </a:ext>
                  </a:extLst>
                </a:gridCol>
                <a:gridCol w="8409795">
                  <a:extLst>
                    <a:ext uri="{9D8B030D-6E8A-4147-A177-3AD203B41FA5}">
                      <a16:colId xmlns:a16="http://schemas.microsoft.com/office/drawing/2014/main" val="4269350824"/>
                    </a:ext>
                  </a:extLst>
                </a:gridCol>
                <a:gridCol w="6072415">
                  <a:extLst>
                    <a:ext uri="{9D8B030D-6E8A-4147-A177-3AD203B41FA5}">
                      <a16:colId xmlns:a16="http://schemas.microsoft.com/office/drawing/2014/main" val="3743951197"/>
                    </a:ext>
                  </a:extLst>
                </a:gridCol>
              </a:tblGrid>
              <a:tr h="825213">
                <a:tc>
                  <a:txBody>
                    <a:bodyPr/>
                    <a:lstStyle/>
                    <a:p>
                      <a:pPr marL="0" marR="0" algn="just">
                        <a:lnSpc>
                          <a:spcPct val="150000"/>
                        </a:lnSpc>
                        <a:spcBef>
                          <a:spcPts val="0"/>
                        </a:spcBef>
                        <a:spcAft>
                          <a:spcPts val="0"/>
                        </a:spcAft>
                      </a:pPr>
                      <a:r>
                        <a:rPr lang="en-US" sz="3200" b="1" kern="100">
                          <a:effectLst/>
                          <a:latin typeface="Arial" panose="020B0604020202020204" pitchFamily="34" charset="0"/>
                          <a:ea typeface="DengXian Light" panose="02010600030101010101" pitchFamily="2" charset="-122"/>
                          <a:cs typeface="Arial" panose="020B0604020202020204" pitchFamily="34" charset="0"/>
                        </a:rPr>
                        <a:t> </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3184" marR="63184"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3200" b="1" kern="100">
                          <a:effectLst/>
                          <a:latin typeface="Arial" panose="020B0604020202020204" pitchFamily="34" charset="0"/>
                          <a:ea typeface="DengXian Light" panose="02010600030101010101" pitchFamily="2" charset="-122"/>
                          <a:cs typeface="Arial" panose="020B0604020202020204" pitchFamily="34" charset="0"/>
                        </a:rPr>
                        <a:t>Long</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3184" marR="63184"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50000"/>
                        </a:lnSpc>
                        <a:spcBef>
                          <a:spcPts val="0"/>
                        </a:spcBef>
                        <a:spcAft>
                          <a:spcPts val="0"/>
                        </a:spcAft>
                      </a:pPr>
                      <a:r>
                        <a:rPr lang="en-US" sz="3200" b="1" kern="100">
                          <a:effectLst/>
                          <a:latin typeface="Arial" panose="020B0604020202020204" pitchFamily="34" charset="0"/>
                          <a:ea typeface="DengXian Light" panose="02010600030101010101" pitchFamily="2" charset="-122"/>
                          <a:cs typeface="Arial" panose="020B0604020202020204" pitchFamily="34" charset="0"/>
                        </a:rPr>
                        <a:t>Khánh</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3184" marR="63184"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15276841"/>
                  </a:ext>
                </a:extLst>
              </a:tr>
              <a:tr h="3097244">
                <a:tc>
                  <a:txBody>
                    <a:bodyPr/>
                    <a:lstStyle/>
                    <a:p>
                      <a:pPr marL="0" marR="0" algn="ctr">
                        <a:lnSpc>
                          <a:spcPct val="150000"/>
                        </a:lnSpc>
                        <a:spcBef>
                          <a:spcPts val="0"/>
                        </a:spcBef>
                        <a:spcAft>
                          <a:spcPts val="0"/>
                        </a:spcAft>
                      </a:pPr>
                      <a:r>
                        <a:rPr lang="en-US" sz="3200" b="1" kern="100">
                          <a:solidFill>
                            <a:srgbClr val="000000"/>
                          </a:solidFill>
                          <a:effectLst/>
                          <a:latin typeface="Arial" panose="020B0604020202020204" pitchFamily="34" charset="0"/>
                          <a:ea typeface="DengXian Light" panose="02010600030101010101" pitchFamily="2" charset="-122"/>
                          <a:cs typeface="Arial" panose="020B0604020202020204" pitchFamily="34" charset="0"/>
                        </a:rPr>
                        <a:t>Hành động</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3184" marR="63184"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Cố gắng làm mọi thứ khác anh.</a:t>
                      </a: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Hỏi bạn bè nguyên nhân các bạn không nhầm lẫn khi cổ vũ mình và anh Khánh.</a:t>
                      </a: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Phá lên cười khi nhận ra hai anh em chỉ giống nhau bề ngoài thôi, thực chất mỗi người một vẻ, không ai giống ai.</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3184" marR="63184"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Không bận tâm đến việc hai anh em giống nhau.</a:t>
                      </a:r>
                      <a:endParaRPr lang="en-US" sz="3200" kern="1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200" kern="10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0"/>
                        </a:spcAft>
                      </a:pPr>
                      <a:r>
                        <a:rPr lang="en-US" sz="3200" kern="100">
                          <a:effectLst/>
                          <a:latin typeface="Arial" panose="020B0604020202020204" pitchFamily="34" charset="0"/>
                          <a:ea typeface="Calibri" panose="020F0502020204030204" pitchFamily="34" charset="0"/>
                          <a:cs typeface="Arial" panose="020B0604020202020204" pitchFamily="34" charset="0"/>
                        </a:rPr>
                        <a:t> </a:t>
                      </a:r>
                      <a:r>
                        <a:rPr lang="en-US" sz="32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Cười khi nghe các bạn nhận xét về mình và em Long.</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3184" marR="63184"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515452186"/>
                  </a:ext>
                </a:extLst>
              </a:tr>
              <a:tr h="1174754">
                <a:tc>
                  <a:txBody>
                    <a:bodyPr/>
                    <a:lstStyle/>
                    <a:p>
                      <a:pPr marL="0" marR="0" algn="ctr">
                        <a:lnSpc>
                          <a:spcPct val="150000"/>
                        </a:lnSpc>
                        <a:spcBef>
                          <a:spcPts val="0"/>
                        </a:spcBef>
                        <a:spcAft>
                          <a:spcPts val="0"/>
                        </a:spcAft>
                      </a:pPr>
                      <a:r>
                        <a:rPr lang="en-US" sz="3200" b="1" kern="100">
                          <a:effectLst/>
                          <a:latin typeface="Arial" panose="020B0604020202020204" pitchFamily="34" charset="0"/>
                          <a:ea typeface="DengXian Light" panose="02010600030101010101" pitchFamily="2" charset="-122"/>
                          <a:cs typeface="Arial" panose="020B0604020202020204" pitchFamily="34" charset="0"/>
                        </a:rPr>
                        <a:t>Lời nói</a:t>
                      </a:r>
                      <a:endParaRPr lang="en-US" sz="3200" kern="100">
                        <a:effectLst/>
                        <a:latin typeface="Arial" panose="020B0604020202020204" pitchFamily="34" charset="0"/>
                        <a:ea typeface="Calibri" panose="020F0502020204030204" pitchFamily="34" charset="0"/>
                        <a:cs typeface="Arial" panose="020B0604020202020204" pitchFamily="34" charset="0"/>
                      </a:endParaRPr>
                    </a:p>
                  </a:txBody>
                  <a:tcPr marL="63184" marR="63184" marT="0" marB="0" anchor="ct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200" kern="100">
                          <a:effectLst/>
                          <a:latin typeface="Arial" panose="020B0604020202020204" pitchFamily="34" charset="0"/>
                          <a:ea typeface="Calibri" panose="020F0502020204030204" pitchFamily="34" charset="0"/>
                          <a:cs typeface="Arial" panose="020B0604020202020204" pitchFamily="34" charset="0"/>
                        </a:rPr>
                        <a:t>- Tôi là Long, tôi chẳng giống ai hết.</a:t>
                      </a:r>
                    </a:p>
                  </a:txBody>
                  <a:tcPr marL="63184" marR="63184"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en-US" sz="3200" kern="100">
                          <a:effectLst/>
                          <a:latin typeface="Arial" panose="020B0604020202020204" pitchFamily="34" charset="0"/>
                          <a:ea typeface="Calibri" panose="020F0502020204030204" pitchFamily="34" charset="0"/>
                          <a:cs typeface="Arial" panose="020B0604020202020204" pitchFamily="34" charset="0"/>
                        </a:rPr>
                        <a:t>- Đôi khi giống nhau cũng hay mà, chỉ cần không bị phạt nhầm là được.</a:t>
                      </a:r>
                    </a:p>
                  </a:txBody>
                  <a:tcPr marL="63184" marR="63184" marT="0" marB="0">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lnT w="19050" cap="flat" cmpd="sng" algn="ctr">
                      <a:solidFill>
                        <a:srgbClr val="FFC000"/>
                      </a:solidFill>
                      <a:prstDash val="solid"/>
                      <a:round/>
                      <a:headEnd type="none" w="med" len="med"/>
                      <a:tailEnd type="none" w="med" len="med"/>
                    </a:lnT>
                    <a:lnB w="1905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4028324868"/>
                  </a:ext>
                </a:extLst>
              </a:tr>
            </a:tbl>
          </a:graphicData>
        </a:graphic>
      </p:graphicFrame>
    </p:spTree>
    <p:extLst>
      <p:ext uri="{BB962C8B-B14F-4D97-AF65-F5344CB8AC3E}">
        <p14:creationId xmlns:p14="http://schemas.microsoft.com/office/powerpoint/2010/main" val="421501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241CEF-0768-DB13-BA6B-9ECB7E10D392}"/>
              </a:ext>
            </a:extLst>
          </p:cNvPr>
          <p:cNvSpPr txBox="1"/>
          <p:nvPr/>
        </p:nvSpPr>
        <p:spPr>
          <a:xfrm>
            <a:off x="6591300" y="445413"/>
            <a:ext cx="51054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TỔNG KẾT </a:t>
            </a:r>
          </a:p>
        </p:txBody>
      </p:sp>
      <p:grpSp>
        <p:nvGrpSpPr>
          <p:cNvPr id="11" name="Group 10">
            <a:extLst>
              <a:ext uri="{FF2B5EF4-FFF2-40B4-BE49-F238E27FC236}">
                <a16:creationId xmlns:a16="http://schemas.microsoft.com/office/drawing/2014/main" id="{25005FE6-2375-8E12-6F46-E74B5E008576}"/>
              </a:ext>
            </a:extLst>
          </p:cNvPr>
          <p:cNvGrpSpPr/>
          <p:nvPr/>
        </p:nvGrpSpPr>
        <p:grpSpPr>
          <a:xfrm>
            <a:off x="419099" y="1307187"/>
            <a:ext cx="17449802" cy="8534402"/>
            <a:chOff x="419098" y="1307187"/>
            <a:chExt cx="17449802" cy="8534402"/>
          </a:xfrm>
        </p:grpSpPr>
        <p:sp>
          <p:nvSpPr>
            <p:cNvPr id="9" name="Freeform 4">
              <a:extLst>
                <a:ext uri="{FF2B5EF4-FFF2-40B4-BE49-F238E27FC236}">
                  <a16:creationId xmlns:a16="http://schemas.microsoft.com/office/drawing/2014/main" id="{07141564-33AB-C335-AD0B-E86FAFF862B0}"/>
                </a:ext>
              </a:extLst>
            </p:cNvPr>
            <p:cNvSpPr/>
            <p:nvPr/>
          </p:nvSpPr>
          <p:spPr>
            <a:xfrm rot="5400000" flipV="1">
              <a:off x="4876798" y="-3150513"/>
              <a:ext cx="8534402" cy="17449802"/>
            </a:xfrm>
            <a:custGeom>
              <a:avLst/>
              <a:gdLst/>
              <a:ahLst/>
              <a:cxnLst/>
              <a:rect l="l" t="t" r="r" b="b"/>
              <a:pathLst>
                <a:path w="4597800" h="7893220">
                  <a:moveTo>
                    <a:pt x="0" y="7893220"/>
                  </a:moveTo>
                  <a:lnTo>
                    <a:pt x="4597800" y="7893220"/>
                  </a:lnTo>
                  <a:lnTo>
                    <a:pt x="4597800" y="0"/>
                  </a:lnTo>
                  <a:lnTo>
                    <a:pt x="0" y="0"/>
                  </a:lnTo>
                  <a:lnTo>
                    <a:pt x="0" y="789322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DAE5CE8E-0D2E-9FAF-B20C-364BAF96896F}"/>
                </a:ext>
              </a:extLst>
            </p:cNvPr>
            <p:cNvSpPr txBox="1"/>
            <p:nvPr/>
          </p:nvSpPr>
          <p:spPr>
            <a:xfrm>
              <a:off x="1142999" y="1553356"/>
              <a:ext cx="16002000" cy="8288231"/>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Mặc dù là anh em song sinh, giống nhau về hình dáng nhưng giữa Khánh và Long vẫn có những điểm khác biệt rõ ràng về tính cách, sở thích, sở trường,…</a:t>
              </a:r>
            </a:p>
            <a:p>
              <a:pPr marL="457200" indent="-4572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Long là người khá nghiêm túc, chậm rãi, hay suy nghĩ. Long còn là người luôn muốn khẳng định bản thân, muốn mình đặc biệt và là duy nhất. </a:t>
              </a:r>
              <a:endParaRPr lang="en-US" sz="400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Khánh là một người nhanh nhẹn, hài hước, suy nghĩ đơn giản, không quá coi trọng những tương đồng về hình thức, hiểu rõ việc mình và em thực chất rất khác nhau về tính cách</a:t>
              </a:r>
              <a:r>
                <a:rPr lang="en-US" sz="4000">
                  <a:latin typeface="Arial" panose="020B0604020202020204" pitchFamily="34" charset="0"/>
                  <a:cs typeface="Arial" panose="020B0604020202020204" pitchFamily="34" charset="0"/>
                </a:rPr>
                <a:t>.</a:t>
              </a:r>
            </a:p>
          </p:txBody>
        </p:sp>
      </p:grpSp>
      <p:sp>
        <p:nvSpPr>
          <p:cNvPr id="12" name="Freeform 7">
            <a:extLst>
              <a:ext uri="{FF2B5EF4-FFF2-40B4-BE49-F238E27FC236}">
                <a16:creationId xmlns:a16="http://schemas.microsoft.com/office/drawing/2014/main" id="{25D96FC7-C9B4-5676-415E-09394A892B25}"/>
              </a:ext>
            </a:extLst>
          </p:cNvPr>
          <p:cNvSpPr/>
          <p:nvPr/>
        </p:nvSpPr>
        <p:spPr>
          <a:xfrm rot="-160630">
            <a:off x="303878" y="9021897"/>
            <a:ext cx="1678244" cy="1027225"/>
          </a:xfrm>
          <a:custGeom>
            <a:avLst/>
            <a:gdLst/>
            <a:ahLst/>
            <a:cxnLst/>
            <a:rect l="l" t="t" r="r" b="b"/>
            <a:pathLst>
              <a:path w="1678244" h="1027225">
                <a:moveTo>
                  <a:pt x="0" y="0"/>
                </a:moveTo>
                <a:lnTo>
                  <a:pt x="1678244" y="0"/>
                </a:lnTo>
                <a:lnTo>
                  <a:pt x="1678244" y="1027225"/>
                </a:lnTo>
                <a:lnTo>
                  <a:pt x="0" y="10272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7">
            <a:extLst>
              <a:ext uri="{FF2B5EF4-FFF2-40B4-BE49-F238E27FC236}">
                <a16:creationId xmlns:a16="http://schemas.microsoft.com/office/drawing/2014/main" id="{79F24C0A-73F7-24B6-4218-708FE2BEDA93}"/>
              </a:ext>
            </a:extLst>
          </p:cNvPr>
          <p:cNvSpPr/>
          <p:nvPr/>
        </p:nvSpPr>
        <p:spPr>
          <a:xfrm rot="2857519" flipV="1">
            <a:off x="15742795" y="776088"/>
            <a:ext cx="2071421" cy="1062198"/>
          </a:xfrm>
          <a:custGeom>
            <a:avLst/>
            <a:gdLst/>
            <a:ahLst/>
            <a:cxnLst/>
            <a:rect l="l" t="t" r="r" b="b"/>
            <a:pathLst>
              <a:path w="1678244" h="1027225">
                <a:moveTo>
                  <a:pt x="0" y="0"/>
                </a:moveTo>
                <a:lnTo>
                  <a:pt x="1678244" y="0"/>
                </a:lnTo>
                <a:lnTo>
                  <a:pt x="1678244" y="1027225"/>
                </a:lnTo>
                <a:lnTo>
                  <a:pt x="0" y="10272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0">
            <a:extLst>
              <a:ext uri="{FF2B5EF4-FFF2-40B4-BE49-F238E27FC236}">
                <a16:creationId xmlns:a16="http://schemas.microsoft.com/office/drawing/2014/main" id="{379C2471-C71A-0653-5CB7-503CFA60BE96}"/>
              </a:ext>
            </a:extLst>
          </p:cNvPr>
          <p:cNvSpPr/>
          <p:nvPr/>
        </p:nvSpPr>
        <p:spPr>
          <a:xfrm rot="687901" flipH="1">
            <a:off x="469865" y="500777"/>
            <a:ext cx="517744" cy="562766"/>
          </a:xfrm>
          <a:custGeom>
            <a:avLst/>
            <a:gdLst/>
            <a:ahLst/>
            <a:cxnLst/>
            <a:rect l="l" t="t" r="r" b="b"/>
            <a:pathLst>
              <a:path w="517744" h="562766">
                <a:moveTo>
                  <a:pt x="517744" y="0"/>
                </a:moveTo>
                <a:lnTo>
                  <a:pt x="0" y="0"/>
                </a:lnTo>
                <a:lnTo>
                  <a:pt x="0" y="562766"/>
                </a:lnTo>
                <a:lnTo>
                  <a:pt x="517744" y="562766"/>
                </a:lnTo>
                <a:lnTo>
                  <a:pt x="51774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11728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1559745" y="2307193"/>
            <a:ext cx="15666360" cy="4777695"/>
          </a:xfrm>
          <a:custGeom>
            <a:avLst/>
            <a:gdLst/>
            <a:ahLst/>
            <a:cxnLst/>
            <a:rect l="l" t="t" r="r" b="b"/>
            <a:pathLst>
              <a:path w="15666360" h="1958295">
                <a:moveTo>
                  <a:pt x="0" y="0"/>
                </a:moveTo>
                <a:lnTo>
                  <a:pt x="15666360" y="0"/>
                </a:lnTo>
                <a:lnTo>
                  <a:pt x="15666360" y="1958295"/>
                </a:lnTo>
                <a:lnTo>
                  <a:pt x="0" y="19582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2925720" y="2973996"/>
            <a:ext cx="12934409" cy="2815451"/>
          </a:xfrm>
          <a:prstGeom prst="rect">
            <a:avLst/>
          </a:prstGeom>
        </p:spPr>
        <p:txBody>
          <a:bodyPr lIns="0" tIns="0" rIns="0" bIns="0" rtlCol="0" anchor="t">
            <a:spAutoFit/>
          </a:bodyPr>
          <a:lstStyle/>
          <a:p>
            <a:pPr algn="ctr">
              <a:lnSpc>
                <a:spcPct val="150000"/>
              </a:lnSpc>
            </a:pPr>
            <a:r>
              <a:rPr lang="en-US" sz="6500" b="1" spc="-345">
                <a:solidFill>
                  <a:srgbClr val="000000"/>
                </a:solidFill>
                <a:latin typeface="Arial" panose="020B0604020202020204" pitchFamily="34" charset="0"/>
                <a:cs typeface="Arial" panose="020B0604020202020204" pitchFamily="34" charset="0"/>
              </a:rPr>
              <a:t>PHẦN 3. </a:t>
            </a:r>
          </a:p>
          <a:p>
            <a:pPr algn="ctr">
              <a:lnSpc>
                <a:spcPct val="150000"/>
              </a:lnSpc>
            </a:pPr>
            <a:r>
              <a:rPr lang="en-US" sz="6500" b="1" spc="-345">
                <a:solidFill>
                  <a:srgbClr val="000000"/>
                </a:solidFill>
                <a:latin typeface="Arial" panose="020B0604020202020204" pitchFamily="34" charset="0"/>
                <a:cs typeface="Arial" panose="020B0604020202020204" pitchFamily="34" charset="0"/>
              </a:rPr>
              <a:t>LUYỆN ĐỌC LẠI</a:t>
            </a:r>
          </a:p>
        </p:txBody>
      </p:sp>
      <p:sp>
        <p:nvSpPr>
          <p:cNvPr id="14" name="Freeform 3">
            <a:extLst>
              <a:ext uri="{FF2B5EF4-FFF2-40B4-BE49-F238E27FC236}">
                <a16:creationId xmlns:a16="http://schemas.microsoft.com/office/drawing/2014/main" id="{DDAEA590-169D-72B3-7C0C-825F9EF35FD0}"/>
              </a:ext>
            </a:extLst>
          </p:cNvPr>
          <p:cNvSpPr/>
          <p:nvPr/>
        </p:nvSpPr>
        <p:spPr>
          <a:xfrm>
            <a:off x="304800" y="3367825"/>
            <a:ext cx="4572000" cy="7117134"/>
          </a:xfrm>
          <a:custGeom>
            <a:avLst/>
            <a:gdLst/>
            <a:ahLst/>
            <a:cxnLst/>
            <a:rect l="l" t="t" r="r" b="b"/>
            <a:pathLst>
              <a:path w="2484310" h="4114800">
                <a:moveTo>
                  <a:pt x="0" y="0"/>
                </a:moveTo>
                <a:lnTo>
                  <a:pt x="2484310" y="0"/>
                </a:lnTo>
                <a:lnTo>
                  <a:pt x="24843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6">
            <a:extLst>
              <a:ext uri="{FF2B5EF4-FFF2-40B4-BE49-F238E27FC236}">
                <a16:creationId xmlns:a16="http://schemas.microsoft.com/office/drawing/2014/main" id="{5B4734DF-E1B5-271D-33D0-4B288DB700B0}"/>
              </a:ext>
            </a:extLst>
          </p:cNvPr>
          <p:cNvSpPr/>
          <p:nvPr/>
        </p:nvSpPr>
        <p:spPr>
          <a:xfrm rot="-1180154">
            <a:off x="11258190" y="7666813"/>
            <a:ext cx="818867" cy="890072"/>
          </a:xfrm>
          <a:custGeom>
            <a:avLst/>
            <a:gdLst/>
            <a:ahLst/>
            <a:cxnLst/>
            <a:rect l="l" t="t" r="r" b="b"/>
            <a:pathLst>
              <a:path w="818867" h="890072">
                <a:moveTo>
                  <a:pt x="0" y="0"/>
                </a:moveTo>
                <a:lnTo>
                  <a:pt x="818867" y="0"/>
                </a:lnTo>
                <a:lnTo>
                  <a:pt x="818867" y="890072"/>
                </a:lnTo>
                <a:lnTo>
                  <a:pt x="0" y="8900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Freeform 8">
            <a:extLst>
              <a:ext uri="{FF2B5EF4-FFF2-40B4-BE49-F238E27FC236}">
                <a16:creationId xmlns:a16="http://schemas.microsoft.com/office/drawing/2014/main" id="{A1A32CEF-0302-8328-A20B-DFAA9578887F}"/>
              </a:ext>
            </a:extLst>
          </p:cNvPr>
          <p:cNvSpPr/>
          <p:nvPr/>
        </p:nvSpPr>
        <p:spPr>
          <a:xfrm rot="676263" flipH="1">
            <a:off x="17436481" y="6173562"/>
            <a:ext cx="641143" cy="696894"/>
          </a:xfrm>
          <a:custGeom>
            <a:avLst/>
            <a:gdLst/>
            <a:ahLst/>
            <a:cxnLst/>
            <a:rect l="l" t="t" r="r" b="b"/>
            <a:pathLst>
              <a:path w="641143" h="696894">
                <a:moveTo>
                  <a:pt x="641143" y="0"/>
                </a:moveTo>
                <a:lnTo>
                  <a:pt x="0" y="0"/>
                </a:lnTo>
                <a:lnTo>
                  <a:pt x="0" y="696894"/>
                </a:lnTo>
                <a:lnTo>
                  <a:pt x="641143" y="696894"/>
                </a:lnTo>
                <a:lnTo>
                  <a:pt x="64114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9">
            <a:extLst>
              <a:ext uri="{FF2B5EF4-FFF2-40B4-BE49-F238E27FC236}">
                <a16:creationId xmlns:a16="http://schemas.microsoft.com/office/drawing/2014/main" id="{701ED5E9-C660-C897-7F05-2A4A2D726B2A}"/>
              </a:ext>
            </a:extLst>
          </p:cNvPr>
          <p:cNvSpPr/>
          <p:nvPr/>
        </p:nvSpPr>
        <p:spPr>
          <a:xfrm rot="-96138" flipH="1">
            <a:off x="14950623" y="830371"/>
            <a:ext cx="594735" cy="646451"/>
          </a:xfrm>
          <a:custGeom>
            <a:avLst/>
            <a:gdLst/>
            <a:ahLst/>
            <a:cxnLst/>
            <a:rect l="l" t="t" r="r" b="b"/>
            <a:pathLst>
              <a:path w="594735" h="646451">
                <a:moveTo>
                  <a:pt x="594735" y="0"/>
                </a:moveTo>
                <a:lnTo>
                  <a:pt x="0" y="0"/>
                </a:lnTo>
                <a:lnTo>
                  <a:pt x="0" y="646451"/>
                </a:lnTo>
                <a:lnTo>
                  <a:pt x="594735" y="646451"/>
                </a:lnTo>
                <a:lnTo>
                  <a:pt x="59473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40348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D80540-D84B-F4F6-468B-D2841B5A4DDC}"/>
              </a:ext>
            </a:extLst>
          </p:cNvPr>
          <p:cNvSpPr txBox="1"/>
          <p:nvPr/>
        </p:nvSpPr>
        <p:spPr>
          <a:xfrm>
            <a:off x="381000" y="723900"/>
            <a:ext cx="17506950" cy="861774"/>
          </a:xfrm>
          <a:prstGeom prst="rect">
            <a:avLst/>
          </a:prstGeom>
          <a:noFill/>
        </p:spPr>
        <p:txBody>
          <a:bodyPr wrap="square" rtlCol="0">
            <a:spAutoFit/>
          </a:bodyPr>
          <a:lstStyle/>
          <a:p>
            <a:pPr algn="ctr"/>
            <a:r>
              <a:rPr lang="en-US" sz="5000" b="1">
                <a:solidFill>
                  <a:schemeClr val="accent4">
                    <a:lumMod val="50000"/>
                  </a:schemeClr>
                </a:solidFill>
                <a:latin typeface="Arial" panose="020B0604020202020204" pitchFamily="34" charset="0"/>
                <a:cs typeface="Arial" panose="020B0604020202020204" pitchFamily="34" charset="0"/>
              </a:rPr>
              <a:t>LÀM VIỆC NHÓM </a:t>
            </a:r>
          </a:p>
        </p:txBody>
      </p:sp>
      <p:sp>
        <p:nvSpPr>
          <p:cNvPr id="3" name="Freeform 2">
            <a:extLst>
              <a:ext uri="{FF2B5EF4-FFF2-40B4-BE49-F238E27FC236}">
                <a16:creationId xmlns:a16="http://schemas.microsoft.com/office/drawing/2014/main" id="{6E9BD273-62C3-8964-6D62-32D6E929EFA4}"/>
              </a:ext>
            </a:extLst>
          </p:cNvPr>
          <p:cNvSpPr/>
          <p:nvPr/>
        </p:nvSpPr>
        <p:spPr>
          <a:xfrm>
            <a:off x="14287" y="4381500"/>
            <a:ext cx="6781800" cy="5905500"/>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sp>
        <p:nvSpPr>
          <p:cNvPr id="4" name="Rectangle: Rounded Corners 3">
            <a:extLst>
              <a:ext uri="{FF2B5EF4-FFF2-40B4-BE49-F238E27FC236}">
                <a16:creationId xmlns:a16="http://schemas.microsoft.com/office/drawing/2014/main" id="{B490CA3F-E07C-F1F9-210D-EEF33889DAAD}"/>
              </a:ext>
            </a:extLst>
          </p:cNvPr>
          <p:cNvSpPr/>
          <p:nvPr/>
        </p:nvSpPr>
        <p:spPr>
          <a:xfrm>
            <a:off x="6548437" y="2605087"/>
            <a:ext cx="11315700" cy="69342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Cùng nhau đọc lại bài “Anh em sinh đôi” với giọng diễn cảm. </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Chú ý các từ dễ phát âm sai: kêu lên, cách nói, lo lắng, cổ vũ, chậm rãi, nhanh nhảu...</a:t>
            </a:r>
          </a:p>
          <a:p>
            <a:pPr marL="571500" indent="-571500" algn="just">
              <a:lnSpc>
                <a:spcPct val="150000"/>
              </a:lnSpc>
              <a:buFont typeface="Arial" panose="020B0604020202020204" pitchFamily="34" charset="0"/>
              <a:buChar char="•"/>
            </a:pPr>
            <a:r>
              <a:rPr lang="en-US" sz="4000">
                <a:solidFill>
                  <a:schemeClr val="tx1"/>
                </a:solidFill>
                <a:latin typeface="Arial" panose="020B0604020202020204" pitchFamily="34" charset="0"/>
                <a:cs typeface="Arial" panose="020B0604020202020204" pitchFamily="34" charset="0"/>
              </a:rPr>
              <a:t>Lắng nghe bạn đọc rồi góp ý cho bạn những lỗi sai mà em nhận ra. </a:t>
            </a:r>
          </a:p>
        </p:txBody>
      </p:sp>
    </p:spTree>
    <p:extLst>
      <p:ext uri="{BB962C8B-B14F-4D97-AF65-F5344CB8AC3E}">
        <p14:creationId xmlns:p14="http://schemas.microsoft.com/office/powerpoint/2010/main" val="468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1"/>
        </a:solid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6026435-B3E6-8D79-FFA4-D03A5971ABF0}"/>
              </a:ext>
            </a:extLst>
          </p:cNvPr>
          <p:cNvSpPr/>
          <p:nvPr/>
        </p:nvSpPr>
        <p:spPr>
          <a:xfrm>
            <a:off x="-381000" y="8191500"/>
            <a:ext cx="13792200" cy="2743200"/>
          </a:xfrm>
          <a:custGeom>
            <a:avLst/>
            <a:gdLst/>
            <a:ahLst/>
            <a:cxnLst/>
            <a:rect l="l" t="t" r="r" b="b"/>
            <a:pathLst>
              <a:path w="16230600" h="3935920">
                <a:moveTo>
                  <a:pt x="0" y="0"/>
                </a:moveTo>
                <a:lnTo>
                  <a:pt x="16230600" y="0"/>
                </a:lnTo>
                <a:lnTo>
                  <a:pt x="16230600" y="3935920"/>
                </a:lnTo>
                <a:lnTo>
                  <a:pt x="0" y="3935920"/>
                </a:lnTo>
                <a:lnTo>
                  <a:pt x="0" y="0"/>
                </a:lnTo>
                <a:close/>
              </a:path>
            </a:pathLst>
          </a:custGeom>
          <a:blipFill>
            <a:blip r:embed="rId2"/>
            <a:stretch>
              <a:fillRect/>
            </a:stretch>
          </a:blipFill>
        </p:spPr>
        <p:txBody>
          <a:bodyPr/>
          <a:lstStyle/>
          <a:p>
            <a:endParaRPr lang="en-US"/>
          </a:p>
        </p:txBody>
      </p:sp>
      <p:sp>
        <p:nvSpPr>
          <p:cNvPr id="2" name="TextBox 1">
            <a:extLst>
              <a:ext uri="{FF2B5EF4-FFF2-40B4-BE49-F238E27FC236}">
                <a16:creationId xmlns:a16="http://schemas.microsoft.com/office/drawing/2014/main" id="{FCF2B6B8-3E15-F878-7707-4E05F078DBAA}"/>
              </a:ext>
            </a:extLst>
          </p:cNvPr>
          <p:cNvSpPr txBox="1"/>
          <p:nvPr/>
        </p:nvSpPr>
        <p:spPr>
          <a:xfrm>
            <a:off x="4457700" y="758425"/>
            <a:ext cx="9372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HƯỚNG DẪN VỀ NHÀ </a:t>
            </a:r>
          </a:p>
        </p:txBody>
      </p:sp>
      <p:sp>
        <p:nvSpPr>
          <p:cNvPr id="3" name="Freeform 5">
            <a:extLst>
              <a:ext uri="{FF2B5EF4-FFF2-40B4-BE49-F238E27FC236}">
                <a16:creationId xmlns:a16="http://schemas.microsoft.com/office/drawing/2014/main" id="{CF40440E-BECE-3D4B-95D9-72D7853EADD1}"/>
              </a:ext>
            </a:extLst>
          </p:cNvPr>
          <p:cNvSpPr/>
          <p:nvPr/>
        </p:nvSpPr>
        <p:spPr>
          <a:xfrm>
            <a:off x="13182600" y="4457700"/>
            <a:ext cx="5478494" cy="6272858"/>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3"/>
            <a:stretch>
              <a:fillRect/>
            </a:stretch>
          </a:blipFill>
        </p:spPr>
        <p:txBody>
          <a:bodyPr/>
          <a:lstStyle/>
          <a:p>
            <a:endParaRPr lang="en-US"/>
          </a:p>
        </p:txBody>
      </p:sp>
      <p:sp>
        <p:nvSpPr>
          <p:cNvPr id="4" name="Freeform 12">
            <a:extLst>
              <a:ext uri="{FF2B5EF4-FFF2-40B4-BE49-F238E27FC236}">
                <a16:creationId xmlns:a16="http://schemas.microsoft.com/office/drawing/2014/main" id="{75508FD1-4E9A-F948-0838-1501F0BE255E}"/>
              </a:ext>
            </a:extLst>
          </p:cNvPr>
          <p:cNvSpPr/>
          <p:nvPr/>
        </p:nvSpPr>
        <p:spPr>
          <a:xfrm>
            <a:off x="-33338" y="114300"/>
            <a:ext cx="2708287" cy="2743200"/>
          </a:xfrm>
          <a:custGeom>
            <a:avLst/>
            <a:gdLst/>
            <a:ahLst/>
            <a:cxnLst/>
            <a:rect l="l" t="t" r="r" b="b"/>
            <a:pathLst>
              <a:path w="4062430" h="4114800">
                <a:moveTo>
                  <a:pt x="0" y="0"/>
                </a:moveTo>
                <a:lnTo>
                  <a:pt x="4062430" y="0"/>
                </a:lnTo>
                <a:lnTo>
                  <a:pt x="406243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2">
            <a:extLst>
              <a:ext uri="{FF2B5EF4-FFF2-40B4-BE49-F238E27FC236}">
                <a16:creationId xmlns:a16="http://schemas.microsoft.com/office/drawing/2014/main" id="{263907BD-5E56-AA2F-F3B3-2368EF6D579A}"/>
              </a:ext>
            </a:extLst>
          </p:cNvPr>
          <p:cNvSpPr/>
          <p:nvPr/>
        </p:nvSpPr>
        <p:spPr>
          <a:xfrm>
            <a:off x="14478000" y="496998"/>
            <a:ext cx="6184711" cy="2485129"/>
          </a:xfrm>
          <a:custGeom>
            <a:avLst/>
            <a:gdLst/>
            <a:ahLst/>
            <a:cxnLst/>
            <a:rect l="l" t="t" r="r" b="b"/>
            <a:pathLst>
              <a:path w="2817588" h="1132158">
                <a:moveTo>
                  <a:pt x="0" y="0"/>
                </a:moveTo>
                <a:lnTo>
                  <a:pt x="2817589" y="0"/>
                </a:lnTo>
                <a:lnTo>
                  <a:pt x="2817589" y="1132159"/>
                </a:lnTo>
                <a:lnTo>
                  <a:pt x="0" y="1132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C6F9F23A-C166-2EA4-88E7-ABAB142158E4}"/>
              </a:ext>
            </a:extLst>
          </p:cNvPr>
          <p:cNvSpPr/>
          <p:nvPr/>
        </p:nvSpPr>
        <p:spPr>
          <a:xfrm>
            <a:off x="-1692063" y="5295900"/>
            <a:ext cx="4367012" cy="1754745"/>
          </a:xfrm>
          <a:custGeom>
            <a:avLst/>
            <a:gdLst/>
            <a:ahLst/>
            <a:cxnLst/>
            <a:rect l="l" t="t" r="r" b="b"/>
            <a:pathLst>
              <a:path w="2817588" h="1132158">
                <a:moveTo>
                  <a:pt x="0" y="0"/>
                </a:moveTo>
                <a:lnTo>
                  <a:pt x="2817589" y="0"/>
                </a:lnTo>
                <a:lnTo>
                  <a:pt x="2817589" y="1132159"/>
                </a:lnTo>
                <a:lnTo>
                  <a:pt x="0" y="1132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4">
            <a:extLst>
              <a:ext uri="{FF2B5EF4-FFF2-40B4-BE49-F238E27FC236}">
                <a16:creationId xmlns:a16="http://schemas.microsoft.com/office/drawing/2014/main" id="{6C222447-81A7-1E2A-2FD8-CAAAE005E83C}"/>
              </a:ext>
            </a:extLst>
          </p:cNvPr>
          <p:cNvSpPr/>
          <p:nvPr/>
        </p:nvSpPr>
        <p:spPr>
          <a:xfrm rot="5400000" flipV="1">
            <a:off x="6043914" y="-959409"/>
            <a:ext cx="5949377" cy="12093606"/>
          </a:xfrm>
          <a:custGeom>
            <a:avLst/>
            <a:gdLst/>
            <a:ahLst/>
            <a:cxnLst/>
            <a:rect l="l" t="t" r="r" b="b"/>
            <a:pathLst>
              <a:path w="4597800" h="7893220">
                <a:moveTo>
                  <a:pt x="0" y="7893220"/>
                </a:moveTo>
                <a:lnTo>
                  <a:pt x="4597800" y="7893220"/>
                </a:lnTo>
                <a:lnTo>
                  <a:pt x="4597800" y="0"/>
                </a:lnTo>
                <a:lnTo>
                  <a:pt x="0" y="0"/>
                </a:lnTo>
                <a:lnTo>
                  <a:pt x="0" y="789322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8BCB774B-E8DE-9753-4702-07B96389254E}"/>
              </a:ext>
            </a:extLst>
          </p:cNvPr>
          <p:cNvSpPr txBox="1"/>
          <p:nvPr/>
        </p:nvSpPr>
        <p:spPr>
          <a:xfrm>
            <a:off x="3431019" y="2789938"/>
            <a:ext cx="11175166" cy="459491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4000">
                <a:solidFill>
                  <a:prstClr val="black"/>
                </a:solidFill>
                <a:latin typeface="Arial" panose="020B0604020202020204" pitchFamily="34" charset="0"/>
              </a:rPr>
              <a:t>Đọc lại bài Anh em sinh đôi, và hiểu được ý nghĩa của bài đọc. </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4000" u="none" strike="noStrike" kern="1200" cap="none" spc="0" normalizeH="0" baseline="0" noProof="0">
                <a:ln>
                  <a:noFill/>
                </a:ln>
                <a:solidFill>
                  <a:prstClr val="black"/>
                </a:solidFill>
                <a:effectLst/>
                <a:uLnTx/>
                <a:uFillTx/>
                <a:latin typeface="Arial" panose="020B0604020202020204" pitchFamily="34" charset="0"/>
                <a:ea typeface="+mn-ea"/>
                <a:cs typeface="+mn-cs"/>
              </a:rPr>
              <a:t>Hoàn thành các bài tập được giao về nhà. </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4000">
                <a:solidFill>
                  <a:prstClr val="black"/>
                </a:solidFill>
                <a:latin typeface="Arial" panose="020B0604020202020204" pitchFamily="34" charset="0"/>
              </a:rPr>
              <a:t>Chuẩn bị cho tiết học sau: </a:t>
            </a:r>
            <a:r>
              <a:rPr lang="en-US" sz="4000" b="1" i="1">
                <a:solidFill>
                  <a:prstClr val="black"/>
                </a:solidFill>
                <a:latin typeface="Arial" panose="020B0604020202020204" pitchFamily="34" charset="0"/>
              </a:rPr>
              <a:t>Luyện từ và câu – Danh từ riêng, danh từ chung. </a:t>
            </a:r>
            <a:endParaRPr kumimoji="0" lang="vi-VN" sz="40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20127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38C8D0-D8CC-EC58-CEBA-E916332B840A}"/>
              </a:ext>
            </a:extLst>
          </p:cNvPr>
          <p:cNvSpPr txBox="1"/>
          <p:nvPr/>
        </p:nvSpPr>
        <p:spPr>
          <a:xfrm>
            <a:off x="5448300" y="419100"/>
            <a:ext cx="73914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KHỞI ĐỘNG </a:t>
            </a:r>
          </a:p>
        </p:txBody>
      </p:sp>
      <p:sp>
        <p:nvSpPr>
          <p:cNvPr id="2" name="TextBox 1">
            <a:extLst>
              <a:ext uri="{FF2B5EF4-FFF2-40B4-BE49-F238E27FC236}">
                <a16:creationId xmlns:a16="http://schemas.microsoft.com/office/drawing/2014/main" id="{AD3135E5-4481-4DB1-86D7-E01E5E522A8E}"/>
              </a:ext>
            </a:extLst>
          </p:cNvPr>
          <p:cNvSpPr txBox="1"/>
          <p:nvPr/>
        </p:nvSpPr>
        <p:spPr>
          <a:xfrm>
            <a:off x="3657600" y="1790700"/>
            <a:ext cx="11506200" cy="784830"/>
          </a:xfrm>
          <a:prstGeom prst="rect">
            <a:avLst/>
          </a:prstGeom>
          <a:noFill/>
        </p:spPr>
        <p:txBody>
          <a:bodyPr wrap="square" rtlCol="0">
            <a:spAutoFit/>
          </a:bodyPr>
          <a:lstStyle/>
          <a:p>
            <a:pPr algn="ctr"/>
            <a:r>
              <a:rPr lang="en-US" sz="4500">
                <a:solidFill>
                  <a:srgbClr val="C00000"/>
                </a:solidFill>
                <a:latin typeface="Arial" panose="020B0604020202020204" pitchFamily="34" charset="0"/>
                <a:cs typeface="Arial" panose="020B0604020202020204" pitchFamily="34" charset="0"/>
              </a:rPr>
              <a:t>Chơi trò chơi “Tìm điểm khác nhau”</a:t>
            </a:r>
          </a:p>
        </p:txBody>
      </p:sp>
      <p:grpSp>
        <p:nvGrpSpPr>
          <p:cNvPr id="9" name="Group 8">
            <a:extLst>
              <a:ext uri="{FF2B5EF4-FFF2-40B4-BE49-F238E27FC236}">
                <a16:creationId xmlns:a16="http://schemas.microsoft.com/office/drawing/2014/main" id="{E11ECEA0-3AE7-ACEF-65E7-CD2B732F7D3D}"/>
              </a:ext>
            </a:extLst>
          </p:cNvPr>
          <p:cNvGrpSpPr/>
          <p:nvPr/>
        </p:nvGrpSpPr>
        <p:grpSpPr>
          <a:xfrm>
            <a:off x="228600" y="3086100"/>
            <a:ext cx="17487902" cy="6539052"/>
            <a:chOff x="266698" y="2907654"/>
            <a:chExt cx="17487902" cy="6539052"/>
          </a:xfrm>
        </p:grpSpPr>
        <p:pic>
          <p:nvPicPr>
            <p:cNvPr id="5" name="Picture 4">
              <a:extLst>
                <a:ext uri="{FF2B5EF4-FFF2-40B4-BE49-F238E27FC236}">
                  <a16:creationId xmlns:a16="http://schemas.microsoft.com/office/drawing/2014/main" id="{6587BD38-984A-6B43-B370-ACC981FA02CA}"/>
                </a:ext>
              </a:extLst>
            </p:cNvPr>
            <p:cNvPicPr>
              <a:picLocks noChangeAspect="1"/>
            </p:cNvPicPr>
            <p:nvPr/>
          </p:nvPicPr>
          <p:blipFill rotWithShape="1">
            <a:blip r:embed="rId2">
              <a:extLst>
                <a:ext uri="{28A0092B-C50C-407E-A947-70E740481C1C}">
                  <a14:useLocalDpi xmlns:a14="http://schemas.microsoft.com/office/drawing/2010/main" val="0"/>
                </a:ext>
              </a:extLst>
            </a:blip>
            <a:srcRect l="52299" t="458" r="948" b="-458"/>
            <a:stretch/>
          </p:blipFill>
          <p:spPr>
            <a:xfrm>
              <a:off x="9525000" y="2907654"/>
              <a:ext cx="8229600" cy="6245028"/>
            </a:xfrm>
            <a:prstGeom prst="rect">
              <a:avLst/>
            </a:prstGeom>
          </p:spPr>
        </p:pic>
        <p:grpSp>
          <p:nvGrpSpPr>
            <p:cNvPr id="8" name="Group 7">
              <a:extLst>
                <a:ext uri="{FF2B5EF4-FFF2-40B4-BE49-F238E27FC236}">
                  <a16:creationId xmlns:a16="http://schemas.microsoft.com/office/drawing/2014/main" id="{2ACA5828-15DC-34D5-DD70-7AD6D7AB0083}"/>
                </a:ext>
              </a:extLst>
            </p:cNvPr>
            <p:cNvGrpSpPr/>
            <p:nvPr/>
          </p:nvGrpSpPr>
          <p:grpSpPr>
            <a:xfrm>
              <a:off x="266698" y="2907654"/>
              <a:ext cx="8572500" cy="6539052"/>
              <a:chOff x="266698" y="2907654"/>
              <a:chExt cx="8572500" cy="6539052"/>
            </a:xfrm>
          </p:grpSpPr>
          <p:pic>
            <p:nvPicPr>
              <p:cNvPr id="4" name="Picture 3">
                <a:extLst>
                  <a:ext uri="{FF2B5EF4-FFF2-40B4-BE49-F238E27FC236}">
                    <a16:creationId xmlns:a16="http://schemas.microsoft.com/office/drawing/2014/main" id="{048AE3AC-664B-B867-77BB-510B0C3147D1}"/>
                  </a:ext>
                </a:extLst>
              </p:cNvPr>
              <p:cNvPicPr>
                <a:picLocks noChangeAspect="1"/>
              </p:cNvPicPr>
              <p:nvPr/>
            </p:nvPicPr>
            <p:blipFill rotWithShape="1">
              <a:blip r:embed="rId2">
                <a:extLst>
                  <a:ext uri="{28A0092B-C50C-407E-A947-70E740481C1C}">
                    <a14:useLocalDpi xmlns:a14="http://schemas.microsoft.com/office/drawing/2010/main" val="0"/>
                  </a:ext>
                </a:extLst>
              </a:blip>
              <a:srcRect l="-649" r="51948"/>
              <a:stretch/>
            </p:blipFill>
            <p:spPr>
              <a:xfrm>
                <a:off x="266698" y="2907654"/>
                <a:ext cx="8572500" cy="6245028"/>
              </a:xfrm>
              <a:prstGeom prst="rect">
                <a:avLst/>
              </a:prstGeom>
            </p:spPr>
          </p:pic>
          <p:sp>
            <p:nvSpPr>
              <p:cNvPr id="6" name="Oval 5">
                <a:extLst>
                  <a:ext uri="{FF2B5EF4-FFF2-40B4-BE49-F238E27FC236}">
                    <a16:creationId xmlns:a16="http://schemas.microsoft.com/office/drawing/2014/main" id="{CCC7B2D2-92B6-0104-94B1-B06A016A9C39}"/>
                  </a:ext>
                </a:extLst>
              </p:cNvPr>
              <p:cNvSpPr/>
              <p:nvPr/>
            </p:nvSpPr>
            <p:spPr>
              <a:xfrm>
                <a:off x="3962400" y="8532306"/>
                <a:ext cx="990600" cy="914400"/>
              </a:xfrm>
              <a:prstGeom prst="ellipse">
                <a:avLst/>
              </a:prstGeom>
              <a:solidFill>
                <a:schemeClr val="accent2">
                  <a:lumMod val="20000"/>
                  <a:lumOff val="80000"/>
                </a:schemeClr>
              </a:solidFill>
              <a:ln>
                <a:solidFill>
                  <a:schemeClr val="accent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masis MT Pro Black" panose="02040A04050005020304" pitchFamily="18" charset="0"/>
                    <a:cs typeface="Arial" panose="020B0604020202020204" pitchFamily="34" charset="0"/>
                  </a:rPr>
                  <a:t>1</a:t>
                </a:r>
              </a:p>
            </p:txBody>
          </p:sp>
        </p:grpSp>
        <p:sp>
          <p:nvSpPr>
            <p:cNvPr id="7" name="Oval 6">
              <a:extLst>
                <a:ext uri="{FF2B5EF4-FFF2-40B4-BE49-F238E27FC236}">
                  <a16:creationId xmlns:a16="http://schemas.microsoft.com/office/drawing/2014/main" id="{E642C57B-F682-B25B-DB6B-B0F06B5938F9}"/>
                </a:ext>
              </a:extLst>
            </p:cNvPr>
            <p:cNvSpPr/>
            <p:nvPr/>
          </p:nvSpPr>
          <p:spPr>
            <a:xfrm>
              <a:off x="13335002" y="8496300"/>
              <a:ext cx="990600" cy="914400"/>
            </a:xfrm>
            <a:prstGeom prst="ellipse">
              <a:avLst/>
            </a:prstGeom>
            <a:solidFill>
              <a:schemeClr val="accent2">
                <a:lumMod val="20000"/>
                <a:lumOff val="80000"/>
              </a:schemeClr>
            </a:solidFill>
            <a:ln>
              <a:solidFill>
                <a:schemeClr val="accent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latin typeface="Amasis MT Pro Black" panose="02040A04050005020304" pitchFamily="18" charset="0"/>
                  <a:cs typeface="Arial" panose="020B0604020202020204" pitchFamily="34" charset="0"/>
                </a:rPr>
                <a:t>2</a:t>
              </a:r>
            </a:p>
          </p:txBody>
        </p:sp>
      </p:grpSp>
    </p:spTree>
    <p:extLst>
      <p:ext uri="{BB962C8B-B14F-4D97-AF65-F5344CB8AC3E}">
        <p14:creationId xmlns:p14="http://schemas.microsoft.com/office/powerpoint/2010/main" val="367579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12" name="Freeform 12"/>
          <p:cNvSpPr/>
          <p:nvPr/>
        </p:nvSpPr>
        <p:spPr>
          <a:xfrm rot="-1432834">
            <a:off x="158579" y="2423365"/>
            <a:ext cx="517744" cy="562766"/>
          </a:xfrm>
          <a:custGeom>
            <a:avLst/>
            <a:gdLst/>
            <a:ahLst/>
            <a:cxnLst/>
            <a:rect l="l" t="t" r="r" b="b"/>
            <a:pathLst>
              <a:path w="517744" h="562766">
                <a:moveTo>
                  <a:pt x="0" y="0"/>
                </a:moveTo>
                <a:lnTo>
                  <a:pt x="517744" y="0"/>
                </a:lnTo>
                <a:lnTo>
                  <a:pt x="517744" y="562766"/>
                </a:lnTo>
                <a:lnTo>
                  <a:pt x="0" y="5627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rot="-509177">
            <a:off x="1226614" y="123076"/>
            <a:ext cx="873530" cy="949489"/>
          </a:xfrm>
          <a:custGeom>
            <a:avLst/>
            <a:gdLst/>
            <a:ahLst/>
            <a:cxnLst/>
            <a:rect l="l" t="t" r="r" b="b"/>
            <a:pathLst>
              <a:path w="873530" h="949489">
                <a:moveTo>
                  <a:pt x="0" y="0"/>
                </a:moveTo>
                <a:lnTo>
                  <a:pt x="873530" y="0"/>
                </a:lnTo>
                <a:lnTo>
                  <a:pt x="873530" y="949490"/>
                </a:lnTo>
                <a:lnTo>
                  <a:pt x="0" y="9494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Rectangle: Rounded Corners 13">
            <a:extLst>
              <a:ext uri="{FF2B5EF4-FFF2-40B4-BE49-F238E27FC236}">
                <a16:creationId xmlns:a16="http://schemas.microsoft.com/office/drawing/2014/main" id="{2323F9E8-4A48-4AA5-A234-2FC81B0B680F}"/>
              </a:ext>
            </a:extLst>
          </p:cNvPr>
          <p:cNvSpPr/>
          <p:nvPr/>
        </p:nvSpPr>
        <p:spPr>
          <a:xfrm>
            <a:off x="863836" y="1449924"/>
            <a:ext cx="16751849" cy="4251925"/>
          </a:xfrm>
          <a:prstGeom prst="roundRect">
            <a:avLst/>
          </a:prstGeom>
          <a:solidFill>
            <a:srgbClr val="F4A9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1543560" y="1843296"/>
            <a:ext cx="15392400" cy="3465179"/>
          </a:xfrm>
          <a:prstGeom prst="rect">
            <a:avLst/>
          </a:prstGeom>
        </p:spPr>
        <p:txBody>
          <a:bodyPr wrap="square" lIns="0" tIns="0" rIns="0" bIns="0" rtlCol="0" anchor="t">
            <a:spAutoFit/>
          </a:bodyPr>
          <a:lstStyle/>
          <a:p>
            <a:pPr algn="ctr">
              <a:lnSpc>
                <a:spcPct val="150000"/>
              </a:lnSpc>
            </a:pPr>
            <a:r>
              <a:rPr lang="en-US" sz="8000" b="1" spc="-437">
                <a:solidFill>
                  <a:srgbClr val="000000"/>
                </a:solidFill>
                <a:latin typeface="Arial" panose="020B0604020202020204" pitchFamily="34" charset="0"/>
                <a:cs typeface="Arial" panose="020B0604020202020204" pitchFamily="34" charset="0"/>
              </a:rPr>
              <a:t>CẢM ƠN CÁC EM ĐÃ CHÚ Ý </a:t>
            </a:r>
          </a:p>
          <a:p>
            <a:pPr algn="ctr">
              <a:lnSpc>
                <a:spcPct val="150000"/>
              </a:lnSpc>
            </a:pPr>
            <a:r>
              <a:rPr lang="en-US" sz="8000" b="1" spc="-437">
                <a:solidFill>
                  <a:srgbClr val="000000"/>
                </a:solidFill>
                <a:latin typeface="Arial" panose="020B0604020202020204" pitchFamily="34" charset="0"/>
                <a:cs typeface="Arial" panose="020B0604020202020204" pitchFamily="34" charset="0"/>
              </a:rPr>
              <a:t>LẮNG NGHE BÀI GIẢNG!</a:t>
            </a:r>
          </a:p>
        </p:txBody>
      </p:sp>
      <p:sp>
        <p:nvSpPr>
          <p:cNvPr id="7" name="Freeform 7"/>
          <p:cNvSpPr/>
          <p:nvPr/>
        </p:nvSpPr>
        <p:spPr>
          <a:xfrm rot="-2412735">
            <a:off x="1667728" y="925844"/>
            <a:ext cx="2357742" cy="1559145"/>
          </a:xfrm>
          <a:custGeom>
            <a:avLst/>
            <a:gdLst/>
            <a:ahLst/>
            <a:cxnLst/>
            <a:rect l="l" t="t" r="r" b="b"/>
            <a:pathLst>
              <a:path w="2045890" h="1064715">
                <a:moveTo>
                  <a:pt x="0" y="0"/>
                </a:moveTo>
                <a:lnTo>
                  <a:pt x="2045890" y="0"/>
                </a:lnTo>
                <a:lnTo>
                  <a:pt x="2045890" y="1064715"/>
                </a:lnTo>
                <a:lnTo>
                  <a:pt x="0" y="10647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2">
            <a:extLst>
              <a:ext uri="{FF2B5EF4-FFF2-40B4-BE49-F238E27FC236}">
                <a16:creationId xmlns:a16="http://schemas.microsoft.com/office/drawing/2014/main" id="{ECAC6C4C-5B9F-CF93-BB27-7B9A89F20420}"/>
              </a:ext>
            </a:extLst>
          </p:cNvPr>
          <p:cNvSpPr/>
          <p:nvPr/>
        </p:nvSpPr>
        <p:spPr>
          <a:xfrm rot="-1432834">
            <a:off x="15141691" y="7350947"/>
            <a:ext cx="517744" cy="562766"/>
          </a:xfrm>
          <a:custGeom>
            <a:avLst/>
            <a:gdLst/>
            <a:ahLst/>
            <a:cxnLst/>
            <a:rect l="l" t="t" r="r" b="b"/>
            <a:pathLst>
              <a:path w="517744" h="562766">
                <a:moveTo>
                  <a:pt x="0" y="0"/>
                </a:moveTo>
                <a:lnTo>
                  <a:pt x="517744" y="0"/>
                </a:lnTo>
                <a:lnTo>
                  <a:pt x="517744" y="562766"/>
                </a:lnTo>
                <a:lnTo>
                  <a:pt x="0" y="5627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3">
            <a:extLst>
              <a:ext uri="{FF2B5EF4-FFF2-40B4-BE49-F238E27FC236}">
                <a16:creationId xmlns:a16="http://schemas.microsoft.com/office/drawing/2014/main" id="{3816DCE0-4ED3-9148-7135-B355B4B59217}"/>
              </a:ext>
            </a:extLst>
          </p:cNvPr>
          <p:cNvSpPr/>
          <p:nvPr/>
        </p:nvSpPr>
        <p:spPr>
          <a:xfrm rot="-509177">
            <a:off x="16741635" y="8053681"/>
            <a:ext cx="873530" cy="949489"/>
          </a:xfrm>
          <a:custGeom>
            <a:avLst/>
            <a:gdLst/>
            <a:ahLst/>
            <a:cxnLst/>
            <a:rect l="l" t="t" r="r" b="b"/>
            <a:pathLst>
              <a:path w="873530" h="949489">
                <a:moveTo>
                  <a:pt x="0" y="0"/>
                </a:moveTo>
                <a:lnTo>
                  <a:pt x="873530" y="0"/>
                </a:lnTo>
                <a:lnTo>
                  <a:pt x="873530" y="949490"/>
                </a:lnTo>
                <a:lnTo>
                  <a:pt x="0" y="9494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2">
            <a:extLst>
              <a:ext uri="{FF2B5EF4-FFF2-40B4-BE49-F238E27FC236}">
                <a16:creationId xmlns:a16="http://schemas.microsoft.com/office/drawing/2014/main" id="{9E1E8E50-6351-4D95-694A-DA3E9FD8FB27}"/>
              </a:ext>
            </a:extLst>
          </p:cNvPr>
          <p:cNvSpPr/>
          <p:nvPr/>
        </p:nvSpPr>
        <p:spPr>
          <a:xfrm>
            <a:off x="4469996" y="6019951"/>
            <a:ext cx="9348008" cy="4400207"/>
          </a:xfrm>
          <a:custGeom>
            <a:avLst/>
            <a:gdLst/>
            <a:ahLst/>
            <a:cxnLst/>
            <a:rect l="l" t="t" r="r" b="b"/>
            <a:pathLst>
              <a:path w="15675429" h="8229600">
                <a:moveTo>
                  <a:pt x="0" y="0"/>
                </a:moveTo>
                <a:lnTo>
                  <a:pt x="15675429" y="0"/>
                </a:lnTo>
                <a:lnTo>
                  <a:pt x="15675429"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292700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438C8D0-D8CC-EC58-CEBA-E916332B840A}"/>
              </a:ext>
            </a:extLst>
          </p:cNvPr>
          <p:cNvSpPr txBox="1"/>
          <p:nvPr/>
        </p:nvSpPr>
        <p:spPr>
          <a:xfrm>
            <a:off x="5448300" y="6438900"/>
            <a:ext cx="7391400" cy="784830"/>
          </a:xfrm>
          <a:prstGeom prst="rect">
            <a:avLst/>
          </a:prstGeom>
          <a:noFill/>
        </p:spPr>
        <p:txBody>
          <a:bodyPr wrap="square" rtlCol="0">
            <a:spAutoFit/>
          </a:bodyPr>
          <a:lstStyle/>
          <a:p>
            <a:pPr algn="ctr"/>
            <a:r>
              <a:rPr lang="en-US" sz="4500" b="1">
                <a:solidFill>
                  <a:srgbClr val="C00000"/>
                </a:solidFill>
                <a:latin typeface="Arial" panose="020B0604020202020204" pitchFamily="34" charset="0"/>
                <a:cs typeface="Arial" panose="020B0604020202020204" pitchFamily="34" charset="0"/>
              </a:rPr>
              <a:t>ĐÁP ÁN CỦA TRÒ CHƠI </a:t>
            </a:r>
          </a:p>
        </p:txBody>
      </p:sp>
      <p:grpSp>
        <p:nvGrpSpPr>
          <p:cNvPr id="9" name="Group 8">
            <a:extLst>
              <a:ext uri="{FF2B5EF4-FFF2-40B4-BE49-F238E27FC236}">
                <a16:creationId xmlns:a16="http://schemas.microsoft.com/office/drawing/2014/main" id="{E11ECEA0-3AE7-ACEF-65E7-CD2B732F7D3D}"/>
              </a:ext>
            </a:extLst>
          </p:cNvPr>
          <p:cNvGrpSpPr/>
          <p:nvPr/>
        </p:nvGrpSpPr>
        <p:grpSpPr>
          <a:xfrm>
            <a:off x="400049" y="23812"/>
            <a:ext cx="17487902" cy="6245028"/>
            <a:chOff x="266698" y="2907654"/>
            <a:chExt cx="17487902" cy="6245028"/>
          </a:xfrm>
        </p:grpSpPr>
        <p:pic>
          <p:nvPicPr>
            <p:cNvPr id="5" name="Picture 4">
              <a:extLst>
                <a:ext uri="{FF2B5EF4-FFF2-40B4-BE49-F238E27FC236}">
                  <a16:creationId xmlns:a16="http://schemas.microsoft.com/office/drawing/2014/main" id="{6587BD38-984A-6B43-B370-ACC981FA02CA}"/>
                </a:ext>
              </a:extLst>
            </p:cNvPr>
            <p:cNvPicPr>
              <a:picLocks noChangeAspect="1"/>
            </p:cNvPicPr>
            <p:nvPr/>
          </p:nvPicPr>
          <p:blipFill rotWithShape="1">
            <a:blip r:embed="rId2">
              <a:extLst>
                <a:ext uri="{28A0092B-C50C-407E-A947-70E740481C1C}">
                  <a14:useLocalDpi xmlns:a14="http://schemas.microsoft.com/office/drawing/2010/main" val="0"/>
                </a:ext>
              </a:extLst>
            </a:blip>
            <a:srcRect l="52299" t="458" r="948" b="-458"/>
            <a:stretch/>
          </p:blipFill>
          <p:spPr>
            <a:xfrm>
              <a:off x="9525000" y="2907654"/>
              <a:ext cx="8229600" cy="6245028"/>
            </a:xfrm>
            <a:prstGeom prst="rect">
              <a:avLst/>
            </a:prstGeom>
          </p:spPr>
        </p:pic>
        <p:pic>
          <p:nvPicPr>
            <p:cNvPr id="4" name="Picture 3">
              <a:extLst>
                <a:ext uri="{FF2B5EF4-FFF2-40B4-BE49-F238E27FC236}">
                  <a16:creationId xmlns:a16="http://schemas.microsoft.com/office/drawing/2014/main" id="{048AE3AC-664B-B867-77BB-510B0C3147D1}"/>
                </a:ext>
              </a:extLst>
            </p:cNvPr>
            <p:cNvPicPr>
              <a:picLocks noChangeAspect="1"/>
            </p:cNvPicPr>
            <p:nvPr/>
          </p:nvPicPr>
          <p:blipFill rotWithShape="1">
            <a:blip r:embed="rId2">
              <a:extLst>
                <a:ext uri="{28A0092B-C50C-407E-A947-70E740481C1C}">
                  <a14:useLocalDpi xmlns:a14="http://schemas.microsoft.com/office/drawing/2010/main" val="0"/>
                </a:ext>
              </a:extLst>
            </a:blip>
            <a:srcRect l="-649" r="51948"/>
            <a:stretch/>
          </p:blipFill>
          <p:spPr>
            <a:xfrm>
              <a:off x="266698" y="2907654"/>
              <a:ext cx="8572500" cy="6245028"/>
            </a:xfrm>
            <a:prstGeom prst="rect">
              <a:avLst/>
            </a:prstGeom>
          </p:spPr>
        </p:pic>
      </p:grpSp>
      <p:sp>
        <p:nvSpPr>
          <p:cNvPr id="3" name="TextBox 2">
            <a:extLst>
              <a:ext uri="{FF2B5EF4-FFF2-40B4-BE49-F238E27FC236}">
                <a16:creationId xmlns:a16="http://schemas.microsoft.com/office/drawing/2014/main" id="{5C380C05-1E37-5CA6-4EDD-449C48CF7A02}"/>
              </a:ext>
            </a:extLst>
          </p:cNvPr>
          <p:cNvSpPr txBox="1"/>
          <p:nvPr/>
        </p:nvSpPr>
        <p:spPr>
          <a:xfrm>
            <a:off x="1447800" y="7228492"/>
            <a:ext cx="8001000" cy="2416239"/>
          </a:xfrm>
          <a:prstGeom prst="rect">
            <a:avLst/>
          </a:prstGeom>
          <a:noFill/>
        </p:spPr>
        <p:txBody>
          <a:bodyPr wrap="square" rtlCol="0">
            <a:spAutoFit/>
          </a:bodyPr>
          <a:lstStyle/>
          <a:p>
            <a:pPr marL="514350" indent="-514350" algn="just">
              <a:lnSpc>
                <a:spcPct val="150000"/>
              </a:lnSpc>
              <a:buFont typeface="+mj-lt"/>
              <a:buAutoNum type="arabicPeriod"/>
            </a:pPr>
            <a:r>
              <a:rPr lang="en-US" sz="3500">
                <a:latin typeface="Arial" panose="020B0604020202020204" pitchFamily="34" charset="0"/>
                <a:cs typeface="Arial" panose="020B0604020202020204" pitchFamily="34" charset="0"/>
              </a:rPr>
              <a:t>Bụi cây trước mặt cậu bé.</a:t>
            </a:r>
          </a:p>
          <a:p>
            <a:pPr marL="514350" indent="-514350" algn="just">
              <a:lnSpc>
                <a:spcPct val="150000"/>
              </a:lnSpc>
              <a:buFont typeface="+mj-lt"/>
              <a:buAutoNum type="arabicPeriod"/>
            </a:pPr>
            <a:r>
              <a:rPr lang="en-US" sz="3500">
                <a:latin typeface="Arial" panose="020B0604020202020204" pitchFamily="34" charset="0"/>
                <a:cs typeface="Arial" panose="020B0604020202020204" pitchFamily="34" charset="0"/>
              </a:rPr>
              <a:t>Bụi cây sau thân cây lớn. </a:t>
            </a:r>
          </a:p>
          <a:p>
            <a:pPr marL="514350" indent="-514350" algn="just">
              <a:lnSpc>
                <a:spcPct val="150000"/>
              </a:lnSpc>
              <a:buFont typeface="+mj-lt"/>
              <a:buAutoNum type="arabicPeriod"/>
            </a:pPr>
            <a:r>
              <a:rPr lang="en-US" sz="3500">
                <a:latin typeface="Arial" panose="020B0604020202020204" pitchFamily="34" charset="0"/>
                <a:cs typeface="Arial" panose="020B0604020202020204" pitchFamily="34" charset="0"/>
              </a:rPr>
              <a:t>Màu áo của cậu bé. </a:t>
            </a:r>
          </a:p>
        </p:txBody>
      </p:sp>
      <p:sp>
        <p:nvSpPr>
          <p:cNvPr id="10" name="TextBox 9">
            <a:extLst>
              <a:ext uri="{FF2B5EF4-FFF2-40B4-BE49-F238E27FC236}">
                <a16:creationId xmlns:a16="http://schemas.microsoft.com/office/drawing/2014/main" id="{C4EC4A50-0EE2-114A-902F-1CE4DB9E3723}"/>
              </a:ext>
            </a:extLst>
          </p:cNvPr>
          <p:cNvSpPr txBox="1"/>
          <p:nvPr/>
        </p:nvSpPr>
        <p:spPr>
          <a:xfrm>
            <a:off x="10058400" y="7393790"/>
            <a:ext cx="6629400" cy="1608325"/>
          </a:xfrm>
          <a:prstGeom prst="rect">
            <a:avLst/>
          </a:prstGeom>
          <a:noFill/>
        </p:spPr>
        <p:txBody>
          <a:bodyPr wrap="square" rtlCol="0">
            <a:spAutoFit/>
          </a:bodyPr>
          <a:lstStyle/>
          <a:p>
            <a:pPr marL="514350" indent="-514350" algn="just">
              <a:lnSpc>
                <a:spcPct val="150000"/>
              </a:lnSpc>
              <a:buFont typeface="+mj-lt"/>
              <a:buAutoNum type="arabicPeriod" startAt="4"/>
            </a:pPr>
            <a:r>
              <a:rPr lang="en-US" sz="3500">
                <a:latin typeface="Arial" panose="020B0604020202020204" pitchFamily="34" charset="0"/>
                <a:cs typeface="Arial" panose="020B0604020202020204" pitchFamily="34" charset="0"/>
              </a:rPr>
              <a:t>Màu quyển sách.</a:t>
            </a:r>
          </a:p>
          <a:p>
            <a:pPr marL="514350" indent="-514350" algn="just">
              <a:lnSpc>
                <a:spcPct val="150000"/>
              </a:lnSpc>
              <a:buFont typeface="+mj-lt"/>
              <a:buAutoNum type="arabicPeriod" startAt="4"/>
            </a:pPr>
            <a:r>
              <a:rPr lang="en-US" sz="3500">
                <a:latin typeface="Arial" panose="020B0604020202020204" pitchFamily="34" charset="0"/>
                <a:cs typeface="Arial" panose="020B0604020202020204" pitchFamily="34" charset="0"/>
              </a:rPr>
              <a:t>Chỏm tóc của cậu bé</a:t>
            </a:r>
          </a:p>
        </p:txBody>
      </p:sp>
      <p:sp>
        <p:nvSpPr>
          <p:cNvPr id="11" name="Oval 10">
            <a:extLst>
              <a:ext uri="{FF2B5EF4-FFF2-40B4-BE49-F238E27FC236}">
                <a16:creationId xmlns:a16="http://schemas.microsoft.com/office/drawing/2014/main" id="{0527A188-B1C7-8848-1C6C-525DDC943F23}"/>
              </a:ext>
            </a:extLst>
          </p:cNvPr>
          <p:cNvSpPr/>
          <p:nvPr/>
        </p:nvSpPr>
        <p:spPr>
          <a:xfrm>
            <a:off x="1600200" y="4914900"/>
            <a:ext cx="2133600" cy="11253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F982509-A75A-E547-4DD0-D07A6B454CC4}"/>
              </a:ext>
            </a:extLst>
          </p:cNvPr>
          <p:cNvSpPr/>
          <p:nvPr/>
        </p:nvSpPr>
        <p:spPr>
          <a:xfrm>
            <a:off x="10172700" y="4914900"/>
            <a:ext cx="2133600" cy="11253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39AD936-E1DA-2455-C9C5-E13262501B7C}"/>
              </a:ext>
            </a:extLst>
          </p:cNvPr>
          <p:cNvSpPr/>
          <p:nvPr/>
        </p:nvSpPr>
        <p:spPr>
          <a:xfrm rot="5400000">
            <a:off x="6019800" y="3451126"/>
            <a:ext cx="1447800" cy="8382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26CCF0-9506-8D7C-03D1-0C0196345098}"/>
              </a:ext>
            </a:extLst>
          </p:cNvPr>
          <p:cNvSpPr/>
          <p:nvPr/>
        </p:nvSpPr>
        <p:spPr>
          <a:xfrm rot="5400000">
            <a:off x="14782800" y="3465413"/>
            <a:ext cx="1447800" cy="8382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355F9FC-B495-4D17-5575-FC5FB013810D}"/>
              </a:ext>
            </a:extLst>
          </p:cNvPr>
          <p:cNvSpPr/>
          <p:nvPr/>
        </p:nvSpPr>
        <p:spPr>
          <a:xfrm rot="5400000">
            <a:off x="4958805" y="901450"/>
            <a:ext cx="978988" cy="108108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77B4886-661E-2FC2-3706-398EF2ADFE4A}"/>
              </a:ext>
            </a:extLst>
          </p:cNvPr>
          <p:cNvSpPr/>
          <p:nvPr/>
        </p:nvSpPr>
        <p:spPr>
          <a:xfrm rot="5400000">
            <a:off x="13883734" y="901450"/>
            <a:ext cx="978988" cy="108108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4F2417C2-7955-834D-D6D1-3C00CDBC0CA5}"/>
              </a:ext>
            </a:extLst>
          </p:cNvPr>
          <p:cNvCxnSpPr/>
          <p:nvPr/>
        </p:nvCxnSpPr>
        <p:spPr>
          <a:xfrm flipH="1">
            <a:off x="5715000" y="2247900"/>
            <a:ext cx="762000" cy="9127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577BA4F-F15C-28C2-E846-101FC5184017}"/>
              </a:ext>
            </a:extLst>
          </p:cNvPr>
          <p:cNvCxnSpPr/>
          <p:nvPr/>
        </p:nvCxnSpPr>
        <p:spPr>
          <a:xfrm flipH="1">
            <a:off x="14706600" y="2310412"/>
            <a:ext cx="762000" cy="91271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76B9B2B-895F-38FD-201E-4E99FFAF61DF}"/>
              </a:ext>
            </a:extLst>
          </p:cNvPr>
          <p:cNvSpPr/>
          <p:nvPr/>
        </p:nvSpPr>
        <p:spPr>
          <a:xfrm>
            <a:off x="3924300" y="3136801"/>
            <a:ext cx="1600200" cy="8967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482045C-A791-887B-D809-3D813520856D}"/>
              </a:ext>
            </a:extLst>
          </p:cNvPr>
          <p:cNvSpPr/>
          <p:nvPr/>
        </p:nvSpPr>
        <p:spPr>
          <a:xfrm>
            <a:off x="12839700" y="3240488"/>
            <a:ext cx="1600200" cy="89674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33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0" grpId="0"/>
      <p:bldP spid="11" grpId="0" animBg="1"/>
      <p:bldP spid="12" grpId="0" animBg="1"/>
      <p:bldP spid="14" grpId="0" animBg="1"/>
      <p:bldP spid="15" grpId="0" animBg="1"/>
      <p:bldP spid="16" grpId="0" animBg="1"/>
      <p:bldP spid="17"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BC81389-5EFC-8BB9-9962-68DA6CB4EB9C}"/>
              </a:ext>
            </a:extLst>
          </p:cNvPr>
          <p:cNvSpPr txBox="1"/>
          <p:nvPr/>
        </p:nvSpPr>
        <p:spPr>
          <a:xfrm>
            <a:off x="1828800" y="571500"/>
            <a:ext cx="146304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QUAN SÁT HÌNH ẢNH VỀ CẶP SONG SINH </a:t>
            </a:r>
          </a:p>
        </p:txBody>
      </p:sp>
      <p:grpSp>
        <p:nvGrpSpPr>
          <p:cNvPr id="29" name="Group 28">
            <a:extLst>
              <a:ext uri="{FF2B5EF4-FFF2-40B4-BE49-F238E27FC236}">
                <a16:creationId xmlns:a16="http://schemas.microsoft.com/office/drawing/2014/main" id="{5C337061-66C5-42E6-58CC-50771BED500F}"/>
              </a:ext>
            </a:extLst>
          </p:cNvPr>
          <p:cNvGrpSpPr/>
          <p:nvPr/>
        </p:nvGrpSpPr>
        <p:grpSpPr>
          <a:xfrm>
            <a:off x="228600" y="1714500"/>
            <a:ext cx="8686800" cy="8267700"/>
            <a:chOff x="838200" y="1638300"/>
            <a:chExt cx="9372600" cy="8648700"/>
          </a:xfrm>
        </p:grpSpPr>
        <p:pic>
          <p:nvPicPr>
            <p:cNvPr id="26" name="Picture 25">
              <a:extLst>
                <a:ext uri="{FF2B5EF4-FFF2-40B4-BE49-F238E27FC236}">
                  <a16:creationId xmlns:a16="http://schemas.microsoft.com/office/drawing/2014/main" id="{17EAF124-4341-0B00-66CC-12D546788CD2}"/>
                </a:ext>
              </a:extLst>
            </p:cNvPr>
            <p:cNvPicPr>
              <a:picLocks noChangeAspect="1"/>
            </p:cNvPicPr>
            <p:nvPr/>
          </p:nvPicPr>
          <p:blipFill rotWithShape="1">
            <a:blip r:embed="rId2">
              <a:extLst>
                <a:ext uri="{28A0092B-C50C-407E-A947-70E740481C1C}">
                  <a14:useLocalDpi xmlns:a14="http://schemas.microsoft.com/office/drawing/2010/main" val="0"/>
                </a:ext>
              </a:extLst>
            </a:blip>
            <a:srcRect l="15116" t="1919" r="18024" b="-58"/>
            <a:stretch/>
          </p:blipFill>
          <p:spPr>
            <a:xfrm>
              <a:off x="1219200" y="1943100"/>
              <a:ext cx="8610600" cy="8039100"/>
            </a:xfrm>
            <a:prstGeom prst="ellipse">
              <a:avLst/>
            </a:prstGeom>
          </p:spPr>
        </p:pic>
        <p:sp>
          <p:nvSpPr>
            <p:cNvPr id="28" name="Oval 27">
              <a:extLst>
                <a:ext uri="{FF2B5EF4-FFF2-40B4-BE49-F238E27FC236}">
                  <a16:creationId xmlns:a16="http://schemas.microsoft.com/office/drawing/2014/main" id="{FAEACD38-7224-CA5A-5E2A-21F740ABF15D}"/>
                </a:ext>
              </a:extLst>
            </p:cNvPr>
            <p:cNvSpPr/>
            <p:nvPr/>
          </p:nvSpPr>
          <p:spPr>
            <a:xfrm>
              <a:off x="838200" y="1638300"/>
              <a:ext cx="9372600" cy="8648700"/>
            </a:xfrm>
            <a:prstGeom prst="ellipse">
              <a:avLst/>
            </a:prstGeom>
            <a:no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Freeform 7">
            <a:extLst>
              <a:ext uri="{FF2B5EF4-FFF2-40B4-BE49-F238E27FC236}">
                <a16:creationId xmlns:a16="http://schemas.microsoft.com/office/drawing/2014/main" id="{D3361C6D-0755-697B-9526-58C6C7E3D7DC}"/>
              </a:ext>
            </a:extLst>
          </p:cNvPr>
          <p:cNvSpPr/>
          <p:nvPr/>
        </p:nvSpPr>
        <p:spPr>
          <a:xfrm rot="-160630">
            <a:off x="409385" y="8828635"/>
            <a:ext cx="1809434" cy="1257679"/>
          </a:xfrm>
          <a:custGeom>
            <a:avLst/>
            <a:gdLst/>
            <a:ahLst/>
            <a:cxnLst/>
            <a:rect l="l" t="t" r="r" b="b"/>
            <a:pathLst>
              <a:path w="1678244" h="1027225">
                <a:moveTo>
                  <a:pt x="0" y="0"/>
                </a:moveTo>
                <a:lnTo>
                  <a:pt x="1678244" y="0"/>
                </a:lnTo>
                <a:lnTo>
                  <a:pt x="1678244" y="1027225"/>
                </a:lnTo>
                <a:lnTo>
                  <a:pt x="0" y="10272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id="{D98973BF-E605-5191-B590-E171FB5BB673}"/>
              </a:ext>
            </a:extLst>
          </p:cNvPr>
          <p:cNvSpPr txBox="1"/>
          <p:nvPr/>
        </p:nvSpPr>
        <p:spPr>
          <a:xfrm>
            <a:off x="10196512" y="1626873"/>
            <a:ext cx="7143053" cy="938719"/>
          </a:xfrm>
          <a:prstGeom prst="rect">
            <a:avLst/>
          </a:prstGeom>
          <a:noFill/>
        </p:spPr>
        <p:txBody>
          <a:bodyPr wrap="square">
            <a:spAutoFit/>
          </a:bodyPr>
          <a:lstStyle/>
          <a:p>
            <a:r>
              <a:rPr lang="en-US" sz="5500" b="1">
                <a:solidFill>
                  <a:schemeClr val="accent4">
                    <a:lumMod val="50000"/>
                  </a:schemeClr>
                </a:solidFill>
                <a:effectLst>
                  <a:innerShdw blurRad="63500" dist="50800" dir="18900000">
                    <a:prstClr val="black">
                      <a:alpha val="50000"/>
                    </a:prstClr>
                  </a:innerShdw>
                </a:effectLst>
                <a:latin typeface="Cascadia Code Light" panose="020B0609020000020004" pitchFamily="49" charset="0"/>
                <a:ea typeface="Cascadia Code Light" panose="020B0609020000020004" pitchFamily="49" charset="0"/>
                <a:cs typeface="Cascadia Code Light" panose="020B0609020000020004" pitchFamily="49" charset="0"/>
              </a:rPr>
              <a:t>Alicia và Jasmin</a:t>
            </a:r>
          </a:p>
        </p:txBody>
      </p:sp>
      <p:sp>
        <p:nvSpPr>
          <p:cNvPr id="33" name="TextBox 32">
            <a:extLst>
              <a:ext uri="{FF2B5EF4-FFF2-40B4-BE49-F238E27FC236}">
                <a16:creationId xmlns:a16="http://schemas.microsoft.com/office/drawing/2014/main" id="{38DEA801-3530-5FD5-29AC-8DC7535E352D}"/>
              </a:ext>
            </a:extLst>
          </p:cNvPr>
          <p:cNvSpPr txBox="1"/>
          <p:nvPr/>
        </p:nvSpPr>
        <p:spPr>
          <a:xfrm>
            <a:off x="8371778" y="2946143"/>
            <a:ext cx="8305800" cy="707886"/>
          </a:xfrm>
          <a:prstGeom prst="rect">
            <a:avLst/>
          </a:prstGeom>
          <a:noFill/>
        </p:spPr>
        <p:txBody>
          <a:bodyPr wrap="square" rtlCol="0">
            <a:spAutoFit/>
          </a:bodyPr>
          <a:lstStyle/>
          <a:p>
            <a:pPr marL="571500" indent="-571500">
              <a:buFont typeface="Wingdings" panose="05000000000000000000" pitchFamily="2" charset="2"/>
              <a:buChar char="§"/>
            </a:pPr>
            <a:r>
              <a:rPr lang="en-US" sz="4000">
                <a:latin typeface="Arial" panose="020B0604020202020204" pitchFamily="34" charset="0"/>
                <a:cs typeface="Arial" panose="020B0604020202020204" pitchFamily="34" charset="0"/>
              </a:rPr>
              <a:t>Được sinh ra vào năm 2006.</a:t>
            </a:r>
          </a:p>
        </p:txBody>
      </p:sp>
      <p:sp>
        <p:nvSpPr>
          <p:cNvPr id="34" name="TextBox 33">
            <a:extLst>
              <a:ext uri="{FF2B5EF4-FFF2-40B4-BE49-F238E27FC236}">
                <a16:creationId xmlns:a16="http://schemas.microsoft.com/office/drawing/2014/main" id="{C6BBD1B1-0C49-5354-EAA8-5EDFDDF22436}"/>
              </a:ext>
            </a:extLst>
          </p:cNvPr>
          <p:cNvSpPr txBox="1"/>
          <p:nvPr/>
        </p:nvSpPr>
        <p:spPr>
          <a:xfrm>
            <a:off x="8986140" y="4350122"/>
            <a:ext cx="9039922" cy="707886"/>
          </a:xfrm>
          <a:prstGeom prst="rect">
            <a:avLst/>
          </a:prstGeom>
          <a:noFill/>
        </p:spPr>
        <p:txBody>
          <a:bodyPr wrap="square" rtlCol="0">
            <a:spAutoFit/>
          </a:bodyPr>
          <a:lstStyle/>
          <a:p>
            <a:pPr marL="571500" indent="-571500">
              <a:buFont typeface="Wingdings" panose="05000000000000000000" pitchFamily="2" charset="2"/>
              <a:buChar char="§"/>
            </a:pPr>
            <a:r>
              <a:rPr lang="en-US" sz="4000">
                <a:latin typeface="Arial" panose="020B0604020202020204" pitchFamily="34" charset="0"/>
                <a:cs typeface="Arial" panose="020B0604020202020204" pitchFamily="34" charset="0"/>
              </a:rPr>
              <a:t>Có bố người Đức và mẹ người Anh. </a:t>
            </a:r>
          </a:p>
        </p:txBody>
      </p:sp>
      <p:sp>
        <p:nvSpPr>
          <p:cNvPr id="35" name="TextBox 34">
            <a:extLst>
              <a:ext uri="{FF2B5EF4-FFF2-40B4-BE49-F238E27FC236}">
                <a16:creationId xmlns:a16="http://schemas.microsoft.com/office/drawing/2014/main" id="{83B251DE-5FBF-8086-D346-A9E8A3DEFE8D}"/>
              </a:ext>
            </a:extLst>
          </p:cNvPr>
          <p:cNvSpPr txBox="1"/>
          <p:nvPr/>
        </p:nvSpPr>
        <p:spPr>
          <a:xfrm>
            <a:off x="8990903" y="5929034"/>
            <a:ext cx="9554272" cy="707886"/>
          </a:xfrm>
          <a:prstGeom prst="rect">
            <a:avLst/>
          </a:prstGeom>
          <a:noFill/>
        </p:spPr>
        <p:txBody>
          <a:bodyPr wrap="square" rtlCol="0">
            <a:spAutoFit/>
          </a:bodyPr>
          <a:lstStyle/>
          <a:p>
            <a:pPr marL="571500" indent="-571500">
              <a:buFont typeface="Wingdings" panose="05000000000000000000" pitchFamily="2" charset="2"/>
              <a:buChar char="§"/>
            </a:pPr>
            <a:r>
              <a:rPr lang="en-US" sz="4000">
                <a:latin typeface="Arial" panose="020B0604020202020204" pitchFamily="34" charset="0"/>
                <a:cs typeface="Arial" panose="020B0604020202020204" pitchFamily="34" charset="0"/>
              </a:rPr>
              <a:t>Là cặp song sinh hoàn toàn khác biệt. </a:t>
            </a:r>
          </a:p>
        </p:txBody>
      </p:sp>
      <p:sp>
        <p:nvSpPr>
          <p:cNvPr id="38" name="TextBox 37">
            <a:extLst>
              <a:ext uri="{FF2B5EF4-FFF2-40B4-BE49-F238E27FC236}">
                <a16:creationId xmlns:a16="http://schemas.microsoft.com/office/drawing/2014/main" id="{97A5081B-9EB9-DFF3-1F8D-94A3A622B8F3}"/>
              </a:ext>
            </a:extLst>
          </p:cNvPr>
          <p:cNvSpPr txBox="1"/>
          <p:nvPr/>
        </p:nvSpPr>
        <p:spPr>
          <a:xfrm>
            <a:off x="8581328" y="7507946"/>
            <a:ext cx="9554272" cy="707886"/>
          </a:xfrm>
          <a:prstGeom prst="rect">
            <a:avLst/>
          </a:prstGeom>
          <a:noFill/>
        </p:spPr>
        <p:txBody>
          <a:bodyPr wrap="square" rtlCol="0">
            <a:spAutoFit/>
          </a:bodyPr>
          <a:lstStyle/>
          <a:p>
            <a:pPr marL="571500" indent="-571500">
              <a:buFont typeface="Wingdings" panose="05000000000000000000" pitchFamily="2" charset="2"/>
              <a:buChar char="§"/>
            </a:pPr>
            <a:r>
              <a:rPr lang="pt-BR" sz="4000">
                <a:latin typeface="Arial" panose="020B0604020202020204" pitchFamily="34" charset="0"/>
                <a:cs typeface="Arial" panose="020B0604020202020204" pitchFamily="34" charset="0"/>
              </a:rPr>
              <a:t>Alicia lại có màu da và tóc đen.</a:t>
            </a:r>
            <a:endParaRPr lang="en-US" sz="400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9B47C3F-F85D-B0D0-CDD9-B29E14E0F218}"/>
              </a:ext>
            </a:extLst>
          </p:cNvPr>
          <p:cNvSpPr txBox="1"/>
          <p:nvPr/>
        </p:nvSpPr>
        <p:spPr>
          <a:xfrm>
            <a:off x="7685281" y="8976933"/>
            <a:ext cx="9554272" cy="707886"/>
          </a:xfrm>
          <a:prstGeom prst="rect">
            <a:avLst/>
          </a:prstGeom>
          <a:noFill/>
        </p:spPr>
        <p:txBody>
          <a:bodyPr wrap="square" rtlCol="0">
            <a:spAutoFit/>
          </a:bodyPr>
          <a:lstStyle/>
          <a:p>
            <a:pPr marL="571500" indent="-571500">
              <a:buFont typeface="Wingdings" panose="05000000000000000000" pitchFamily="2" charset="2"/>
              <a:buChar char="§"/>
            </a:pPr>
            <a:r>
              <a:rPr lang="pt-BR" sz="4000">
                <a:latin typeface="Arial" panose="020B0604020202020204" pitchFamily="34" charset="0"/>
                <a:cs typeface="Arial" panose="020B0604020202020204" pitchFamily="34" charset="0"/>
              </a:rPr>
              <a:t>Jasmin có da trắng và tóc vàng.</a:t>
            </a:r>
            <a:endParaRPr lang="en-US" sz="4000">
              <a:latin typeface="Arial" panose="020B0604020202020204" pitchFamily="34" charset="0"/>
              <a:cs typeface="Arial" panose="020B0604020202020204" pitchFamily="34" charset="0"/>
            </a:endParaRPr>
          </a:p>
        </p:txBody>
      </p:sp>
      <p:sp>
        <p:nvSpPr>
          <p:cNvPr id="42" name="Freeform 6">
            <a:extLst>
              <a:ext uri="{FF2B5EF4-FFF2-40B4-BE49-F238E27FC236}">
                <a16:creationId xmlns:a16="http://schemas.microsoft.com/office/drawing/2014/main" id="{3199D229-AD23-5220-CA6B-FEAAB4B367F8}"/>
              </a:ext>
            </a:extLst>
          </p:cNvPr>
          <p:cNvSpPr/>
          <p:nvPr/>
        </p:nvSpPr>
        <p:spPr>
          <a:xfrm rot="-1180154">
            <a:off x="390507" y="1312957"/>
            <a:ext cx="818867" cy="890072"/>
          </a:xfrm>
          <a:custGeom>
            <a:avLst/>
            <a:gdLst/>
            <a:ahLst/>
            <a:cxnLst/>
            <a:rect l="l" t="t" r="r" b="b"/>
            <a:pathLst>
              <a:path w="818867" h="890072">
                <a:moveTo>
                  <a:pt x="0" y="0"/>
                </a:moveTo>
                <a:lnTo>
                  <a:pt x="818867" y="0"/>
                </a:lnTo>
                <a:lnTo>
                  <a:pt x="818867" y="890072"/>
                </a:lnTo>
                <a:lnTo>
                  <a:pt x="0" y="890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3" name="Freeform 9">
            <a:extLst>
              <a:ext uri="{FF2B5EF4-FFF2-40B4-BE49-F238E27FC236}">
                <a16:creationId xmlns:a16="http://schemas.microsoft.com/office/drawing/2014/main" id="{693677A3-10F2-6C70-BE1F-914A626B2888}"/>
              </a:ext>
            </a:extLst>
          </p:cNvPr>
          <p:cNvSpPr/>
          <p:nvPr/>
        </p:nvSpPr>
        <p:spPr>
          <a:xfrm rot="-96138" flipH="1">
            <a:off x="7913528" y="1916029"/>
            <a:ext cx="594735" cy="646451"/>
          </a:xfrm>
          <a:custGeom>
            <a:avLst/>
            <a:gdLst/>
            <a:ahLst/>
            <a:cxnLst/>
            <a:rect l="l" t="t" r="r" b="b"/>
            <a:pathLst>
              <a:path w="594735" h="646451">
                <a:moveTo>
                  <a:pt x="594735" y="0"/>
                </a:moveTo>
                <a:lnTo>
                  <a:pt x="0" y="0"/>
                </a:lnTo>
                <a:lnTo>
                  <a:pt x="0" y="646451"/>
                </a:lnTo>
                <a:lnTo>
                  <a:pt x="594735" y="646451"/>
                </a:lnTo>
                <a:lnTo>
                  <a:pt x="594735"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23228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right)">
                                      <p:cBhvr>
                                        <p:cTn id="29" dur="500"/>
                                        <p:tgtEl>
                                          <p:spTgt spid="33"/>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right)">
                                      <p:cBhvr>
                                        <p:cTn id="32" dur="500"/>
                                        <p:tgtEl>
                                          <p:spTgt spid="34"/>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right)">
                                      <p:cBhvr>
                                        <p:cTn id="35" dur="500"/>
                                        <p:tgtEl>
                                          <p:spTgt spid="35"/>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right)">
                                      <p:cBhvr>
                                        <p:cTn id="38" dur="500"/>
                                        <p:tgtEl>
                                          <p:spTgt spid="3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right)">
                                      <p:cBhvr>
                                        <p:cTn id="4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32" grpId="0"/>
      <p:bldP spid="33" grpId="0"/>
      <p:bldP spid="34" grpId="0"/>
      <p:bldP spid="35" grpId="0"/>
      <p:bldP spid="38" grpId="0"/>
      <p:bldP spid="41" grpId="0"/>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2E0BE-A560-2D86-C37A-97216E592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0018"/>
            <a:ext cx="18288000" cy="8516983"/>
          </a:xfrm>
          <a:prstGeom prst="rect">
            <a:avLst/>
          </a:prstGeom>
        </p:spPr>
      </p:pic>
      <p:sp>
        <p:nvSpPr>
          <p:cNvPr id="4" name="TextBox 3">
            <a:extLst>
              <a:ext uri="{FF2B5EF4-FFF2-40B4-BE49-F238E27FC236}">
                <a16:creationId xmlns:a16="http://schemas.microsoft.com/office/drawing/2014/main" id="{B4801BD3-EF1D-293D-1597-453063839EBC}"/>
              </a:ext>
            </a:extLst>
          </p:cNvPr>
          <p:cNvSpPr txBox="1"/>
          <p:nvPr/>
        </p:nvSpPr>
        <p:spPr>
          <a:xfrm>
            <a:off x="1828800" y="647700"/>
            <a:ext cx="146304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Quan sát và cho biết nội dung tranh muốn nói về điều gì? </a:t>
            </a:r>
          </a:p>
        </p:txBody>
      </p:sp>
    </p:spTree>
    <p:extLst>
      <p:ext uri="{BB962C8B-B14F-4D97-AF65-F5344CB8AC3E}">
        <p14:creationId xmlns:p14="http://schemas.microsoft.com/office/powerpoint/2010/main" val="167925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A84998E-07EC-4B4F-6329-54DA4CDA7FB8}"/>
              </a:ext>
            </a:extLst>
          </p:cNvPr>
          <p:cNvGrpSpPr/>
          <p:nvPr/>
        </p:nvGrpSpPr>
        <p:grpSpPr>
          <a:xfrm>
            <a:off x="685800" y="123168"/>
            <a:ext cx="10210800" cy="5458364"/>
            <a:chOff x="1600201" y="1201297"/>
            <a:chExt cx="10210800" cy="5458364"/>
          </a:xfrm>
        </p:grpSpPr>
        <p:pic>
          <p:nvPicPr>
            <p:cNvPr id="2" name="Picture 1">
              <a:extLst>
                <a:ext uri="{FF2B5EF4-FFF2-40B4-BE49-F238E27FC236}">
                  <a16:creationId xmlns:a16="http://schemas.microsoft.com/office/drawing/2014/main" id="{F186A5EC-4B3D-F22B-E2EA-C75A3D337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1" y="1904346"/>
              <a:ext cx="10210800" cy="4755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Freeform 6">
              <a:extLst>
                <a:ext uri="{FF2B5EF4-FFF2-40B4-BE49-F238E27FC236}">
                  <a16:creationId xmlns:a16="http://schemas.microsoft.com/office/drawing/2014/main" id="{E991BCBF-6EA5-6E95-9E03-6CC74C5AE432}"/>
                </a:ext>
              </a:extLst>
            </p:cNvPr>
            <p:cNvSpPr/>
            <p:nvPr/>
          </p:nvSpPr>
          <p:spPr>
            <a:xfrm rot="16782564">
              <a:off x="5010579" y="1155543"/>
              <a:ext cx="1149262" cy="1240769"/>
            </a:xfrm>
            <a:custGeom>
              <a:avLst/>
              <a:gdLst/>
              <a:ahLst/>
              <a:cxnLst/>
              <a:rect l="l" t="t" r="r" b="b"/>
              <a:pathLst>
                <a:path w="1149262" h="1240769">
                  <a:moveTo>
                    <a:pt x="0" y="0"/>
                  </a:moveTo>
                  <a:lnTo>
                    <a:pt x="1149262" y="0"/>
                  </a:lnTo>
                  <a:lnTo>
                    <a:pt x="1149262" y="1240768"/>
                  </a:lnTo>
                  <a:lnTo>
                    <a:pt x="0" y="12407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5" name="TextBox 4">
            <a:extLst>
              <a:ext uri="{FF2B5EF4-FFF2-40B4-BE49-F238E27FC236}">
                <a16:creationId xmlns:a16="http://schemas.microsoft.com/office/drawing/2014/main" id="{62D8DC23-1BC5-0725-FA66-41C17F4462DC}"/>
              </a:ext>
            </a:extLst>
          </p:cNvPr>
          <p:cNvSpPr txBox="1"/>
          <p:nvPr/>
        </p:nvSpPr>
        <p:spPr>
          <a:xfrm>
            <a:off x="11658600" y="2324100"/>
            <a:ext cx="5943600" cy="2019064"/>
          </a:xfrm>
          <a:prstGeom prst="roundRect">
            <a:avLst/>
          </a:prstGeom>
          <a:solidFill>
            <a:schemeClr val="bg1"/>
          </a:solid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(1). Bức tranh diễn tả một cuộc thi chạy. </a:t>
            </a:r>
          </a:p>
        </p:txBody>
      </p:sp>
      <p:sp>
        <p:nvSpPr>
          <p:cNvPr id="6" name="TextBox 5">
            <a:extLst>
              <a:ext uri="{FF2B5EF4-FFF2-40B4-BE49-F238E27FC236}">
                <a16:creationId xmlns:a16="http://schemas.microsoft.com/office/drawing/2014/main" id="{BEDEBA8B-3747-1EE3-5A0E-EBFB4FBE4CBE}"/>
              </a:ext>
            </a:extLst>
          </p:cNvPr>
          <p:cNvSpPr txBox="1"/>
          <p:nvPr/>
        </p:nvSpPr>
        <p:spPr>
          <a:xfrm>
            <a:off x="685800" y="6361627"/>
            <a:ext cx="8839200" cy="3040620"/>
          </a:xfrm>
          <a:prstGeom prst="roundRect">
            <a:avLst/>
          </a:prstGeom>
          <a:solidFill>
            <a:schemeClr val="bg1"/>
          </a:solid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(2). </a:t>
            </a:r>
            <a:r>
              <a:rPr lang="vi-VN" sz="4000">
                <a:latin typeface="Arial" panose="020B0604020202020204" pitchFamily="34" charset="0"/>
                <a:cs typeface="Arial" panose="020B0604020202020204" pitchFamily="34" charset="0"/>
              </a:rPr>
              <a:t>Hai bạn chạy đầu tiên nhìn rất giống nhau, nhưng có bạn chạy nhanh hơn, có bạn chạy chậm hơn.</a:t>
            </a:r>
            <a:endParaRPr lang="en-US" sz="4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1C71608-A82A-31CC-E093-A35AEE95FFB8}"/>
              </a:ext>
            </a:extLst>
          </p:cNvPr>
          <p:cNvSpPr txBox="1"/>
          <p:nvPr/>
        </p:nvSpPr>
        <p:spPr>
          <a:xfrm>
            <a:off x="10287000" y="6380979"/>
            <a:ext cx="7010400" cy="3040620"/>
          </a:xfrm>
          <a:prstGeom prst="roundRect">
            <a:avLst/>
          </a:prstGeom>
          <a:solidFill>
            <a:schemeClr val="bg1"/>
          </a:solid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(3). </a:t>
            </a:r>
            <a:r>
              <a:rPr lang="vi-VN" sz="4000">
                <a:latin typeface="Arial" panose="020B0604020202020204" pitchFamily="34" charset="0"/>
                <a:cs typeface="Arial" panose="020B0604020202020204" pitchFamily="34" charset="0"/>
              </a:rPr>
              <a:t>Xung quanh là bạn bè của các bạn đang cổ vũ rất nhiệt tình.</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22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75" b="21875"/>
          <a:stretch>
            <a:fillRect/>
          </a:stretch>
        </p:blipFill>
        <p:spPr>
          <a:xfrm>
            <a:off x="0" y="0"/>
            <a:ext cx="18288000" cy="10287000"/>
          </a:xfrm>
          <a:prstGeom prst="rect">
            <a:avLst/>
          </a:prstGeom>
        </p:spPr>
      </p:pic>
      <p:sp>
        <p:nvSpPr>
          <p:cNvPr id="3" name="Freeform 3"/>
          <p:cNvSpPr/>
          <p:nvPr/>
        </p:nvSpPr>
        <p:spPr>
          <a:xfrm>
            <a:off x="6345494" y="1028700"/>
            <a:ext cx="10928590" cy="1685466"/>
          </a:xfrm>
          <a:custGeom>
            <a:avLst/>
            <a:gdLst/>
            <a:ahLst/>
            <a:cxnLst/>
            <a:rect l="l" t="t" r="r" b="b"/>
            <a:pathLst>
              <a:path w="10928590" h="1885182">
                <a:moveTo>
                  <a:pt x="0" y="0"/>
                </a:moveTo>
                <a:lnTo>
                  <a:pt x="10928590" y="0"/>
                </a:lnTo>
                <a:lnTo>
                  <a:pt x="10928590" y="1885182"/>
                </a:lnTo>
                <a:lnTo>
                  <a:pt x="0" y="18851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417155" flipH="1">
            <a:off x="2479655" y="2547114"/>
            <a:ext cx="12969447" cy="7764516"/>
          </a:xfrm>
          <a:custGeom>
            <a:avLst/>
            <a:gdLst/>
            <a:ahLst/>
            <a:cxnLst/>
            <a:rect l="l" t="t" r="r" b="b"/>
            <a:pathLst>
              <a:path w="8612861" h="7764516">
                <a:moveTo>
                  <a:pt x="8612861" y="0"/>
                </a:moveTo>
                <a:lnTo>
                  <a:pt x="0" y="0"/>
                </a:lnTo>
                <a:lnTo>
                  <a:pt x="0" y="7764515"/>
                </a:lnTo>
                <a:lnTo>
                  <a:pt x="8612861" y="7764515"/>
                </a:lnTo>
                <a:lnTo>
                  <a:pt x="8612861" y="0"/>
                </a:lnTo>
                <a:close/>
              </a:path>
            </a:pathLst>
          </a:custGeom>
          <a:blipFill>
            <a:blip r:embed="rId5"/>
            <a:stretch>
              <a:fillRect/>
            </a:stretch>
          </a:blipFill>
        </p:spPr>
        <p:txBody>
          <a:bodyPr/>
          <a:lstStyle/>
          <a:p>
            <a:endParaRPr lang="en-US"/>
          </a:p>
        </p:txBody>
      </p:sp>
      <p:sp>
        <p:nvSpPr>
          <p:cNvPr id="6" name="Freeform 6"/>
          <p:cNvSpPr/>
          <p:nvPr/>
        </p:nvSpPr>
        <p:spPr>
          <a:xfrm rot="16782564">
            <a:off x="4725248" y="2321068"/>
            <a:ext cx="1149262" cy="1240769"/>
          </a:xfrm>
          <a:custGeom>
            <a:avLst/>
            <a:gdLst/>
            <a:ahLst/>
            <a:cxnLst/>
            <a:rect l="l" t="t" r="r" b="b"/>
            <a:pathLst>
              <a:path w="1149262" h="1240769">
                <a:moveTo>
                  <a:pt x="0" y="0"/>
                </a:moveTo>
                <a:lnTo>
                  <a:pt x="1149262" y="0"/>
                </a:lnTo>
                <a:lnTo>
                  <a:pt x="1149262" y="1240768"/>
                </a:lnTo>
                <a:lnTo>
                  <a:pt x="0" y="1240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160630">
            <a:off x="1802795" y="8332371"/>
            <a:ext cx="1982008" cy="1125232"/>
          </a:xfrm>
          <a:custGeom>
            <a:avLst/>
            <a:gdLst/>
            <a:ahLst/>
            <a:cxnLst/>
            <a:rect l="l" t="t" r="r" b="b"/>
            <a:pathLst>
              <a:path w="1678244" h="1027225">
                <a:moveTo>
                  <a:pt x="0" y="0"/>
                </a:moveTo>
                <a:lnTo>
                  <a:pt x="1678244" y="0"/>
                </a:lnTo>
                <a:lnTo>
                  <a:pt x="1678244" y="1027225"/>
                </a:lnTo>
                <a:lnTo>
                  <a:pt x="0" y="10272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8412601" y="1352060"/>
            <a:ext cx="7325204" cy="1038746"/>
          </a:xfrm>
          <a:prstGeom prst="rect">
            <a:avLst/>
          </a:prstGeom>
        </p:spPr>
        <p:txBody>
          <a:bodyPr lIns="0" tIns="0" rIns="0" bIns="0" rtlCol="0" anchor="t">
            <a:spAutoFit/>
          </a:bodyPr>
          <a:lstStyle/>
          <a:p>
            <a:pPr algn="ctr">
              <a:lnSpc>
                <a:spcPts val="8050"/>
              </a:lnSpc>
            </a:pPr>
            <a:r>
              <a:rPr lang="en-US" sz="7000" b="1" spc="-345">
                <a:solidFill>
                  <a:srgbClr val="000000"/>
                </a:solidFill>
                <a:latin typeface="Arial" panose="020B0604020202020204" pitchFamily="34" charset="0"/>
                <a:cs typeface="Arial" panose="020B0604020202020204" pitchFamily="34" charset="0"/>
              </a:rPr>
              <a:t>TIẾT 1. ĐỌC </a:t>
            </a:r>
          </a:p>
        </p:txBody>
      </p:sp>
      <p:sp>
        <p:nvSpPr>
          <p:cNvPr id="9" name="TextBox 9"/>
          <p:cNvSpPr txBox="1"/>
          <p:nvPr/>
        </p:nvSpPr>
        <p:spPr>
          <a:xfrm>
            <a:off x="3228107" y="3194905"/>
            <a:ext cx="10329659" cy="3681777"/>
          </a:xfrm>
          <a:prstGeom prst="rect">
            <a:avLst/>
          </a:prstGeom>
        </p:spPr>
        <p:txBody>
          <a:bodyPr wrap="square" lIns="0" tIns="0" rIns="0" bIns="0" rtlCol="0" anchor="t">
            <a:spAutoFit/>
          </a:bodyPr>
          <a:lstStyle/>
          <a:p>
            <a:pPr algn="ctr">
              <a:lnSpc>
                <a:spcPct val="150000"/>
              </a:lnSpc>
            </a:pPr>
            <a:r>
              <a:rPr lang="en-US" sz="8500" b="1">
                <a:solidFill>
                  <a:srgbClr val="002060"/>
                </a:solidFill>
                <a:latin typeface="Arial" panose="020B0604020202020204" pitchFamily="34" charset="0"/>
                <a:cs typeface="Arial" panose="020B0604020202020204" pitchFamily="34" charset="0"/>
              </a:rPr>
              <a:t>BÀI 3. </a:t>
            </a:r>
          </a:p>
          <a:p>
            <a:pPr algn="ctr">
              <a:lnSpc>
                <a:spcPct val="150000"/>
              </a:lnSpc>
            </a:pPr>
            <a:r>
              <a:rPr lang="en-US" sz="8500" b="1">
                <a:solidFill>
                  <a:srgbClr val="002060"/>
                </a:solidFill>
                <a:latin typeface="Arial" panose="020B0604020202020204" pitchFamily="34" charset="0"/>
                <a:cs typeface="Arial" panose="020B0604020202020204" pitchFamily="34" charset="0"/>
              </a:rPr>
              <a:t>ANH EM SINH ĐÔI </a:t>
            </a:r>
          </a:p>
        </p:txBody>
      </p:sp>
      <p:sp>
        <p:nvSpPr>
          <p:cNvPr id="10" name="Freeform 10"/>
          <p:cNvSpPr/>
          <p:nvPr/>
        </p:nvSpPr>
        <p:spPr>
          <a:xfrm rot="687901" flipH="1">
            <a:off x="17431081" y="3380751"/>
            <a:ext cx="517744" cy="562766"/>
          </a:xfrm>
          <a:custGeom>
            <a:avLst/>
            <a:gdLst/>
            <a:ahLst/>
            <a:cxnLst/>
            <a:rect l="l" t="t" r="r" b="b"/>
            <a:pathLst>
              <a:path w="517744" h="562766">
                <a:moveTo>
                  <a:pt x="517744" y="0"/>
                </a:moveTo>
                <a:lnTo>
                  <a:pt x="0" y="0"/>
                </a:lnTo>
                <a:lnTo>
                  <a:pt x="0" y="562766"/>
                </a:lnTo>
                <a:lnTo>
                  <a:pt x="517744" y="562766"/>
                </a:lnTo>
                <a:lnTo>
                  <a:pt x="51774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3">
            <a:extLst>
              <a:ext uri="{FF2B5EF4-FFF2-40B4-BE49-F238E27FC236}">
                <a16:creationId xmlns:a16="http://schemas.microsoft.com/office/drawing/2014/main" id="{89BED731-C2B1-D33B-5380-E3F909090C7A}"/>
              </a:ext>
            </a:extLst>
          </p:cNvPr>
          <p:cNvSpPr/>
          <p:nvPr/>
        </p:nvSpPr>
        <p:spPr>
          <a:xfrm>
            <a:off x="13384480" y="4444232"/>
            <a:ext cx="3875316" cy="5768665"/>
          </a:xfrm>
          <a:custGeom>
            <a:avLst/>
            <a:gdLst/>
            <a:ahLst/>
            <a:cxnLst/>
            <a:rect l="l" t="t" r="r" b="b"/>
            <a:pathLst>
              <a:path w="2484310" h="4114800">
                <a:moveTo>
                  <a:pt x="0" y="0"/>
                </a:moveTo>
                <a:lnTo>
                  <a:pt x="2484310" y="0"/>
                </a:lnTo>
                <a:lnTo>
                  <a:pt x="248431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07228F23-F854-7970-8A48-F99FA6471848}"/>
              </a:ext>
            </a:extLst>
          </p:cNvPr>
          <p:cNvSpPr/>
          <p:nvPr/>
        </p:nvSpPr>
        <p:spPr>
          <a:xfrm>
            <a:off x="197369" y="2246611"/>
            <a:ext cx="3612632" cy="4923141"/>
          </a:xfrm>
          <a:custGeom>
            <a:avLst/>
            <a:gdLst/>
            <a:ahLst/>
            <a:cxnLst/>
            <a:rect l="l" t="t" r="r" b="b"/>
            <a:pathLst>
              <a:path w="2720912" h="4114800">
                <a:moveTo>
                  <a:pt x="0" y="0"/>
                </a:moveTo>
                <a:lnTo>
                  <a:pt x="2720911" y="0"/>
                </a:lnTo>
                <a:lnTo>
                  <a:pt x="272091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extLst>
      <p:ext uri="{BB962C8B-B14F-4D97-AF65-F5344CB8AC3E}">
        <p14:creationId xmlns:p14="http://schemas.microsoft.com/office/powerpoint/2010/main" val="40452236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p:bldP spid="9" grpId="0"/>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2B50C2-9F8A-7D78-F516-E3F67A297E33}"/>
              </a:ext>
            </a:extLst>
          </p:cNvPr>
          <p:cNvSpPr/>
          <p:nvPr/>
        </p:nvSpPr>
        <p:spPr>
          <a:xfrm>
            <a:off x="-1295400" y="9791700"/>
            <a:ext cx="20650200" cy="3505200"/>
          </a:xfrm>
          <a:prstGeom prst="rect">
            <a:avLst/>
          </a:prstGeom>
          <a:solidFill>
            <a:srgbClr val="A05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74E23D1C-DDEF-2DFF-C394-B346A3FCDAC3}"/>
              </a:ext>
            </a:extLst>
          </p:cNvPr>
          <p:cNvSpPr/>
          <p:nvPr/>
        </p:nvSpPr>
        <p:spPr>
          <a:xfrm>
            <a:off x="-5334000" y="-1005033"/>
            <a:ext cx="11734800" cy="11330133"/>
          </a:xfrm>
          <a:custGeom>
            <a:avLst/>
            <a:gdLst/>
            <a:ahLst/>
            <a:cxnLst/>
            <a:rect l="l" t="t" r="r" b="b"/>
            <a:pathLst>
              <a:path w="7695744" h="6422449">
                <a:moveTo>
                  <a:pt x="0" y="0"/>
                </a:moveTo>
                <a:lnTo>
                  <a:pt x="7695745" y="0"/>
                </a:lnTo>
                <a:lnTo>
                  <a:pt x="7695745" y="6422449"/>
                </a:lnTo>
                <a:lnTo>
                  <a:pt x="0" y="64224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062EFF72-8124-6E2B-8FC8-BC80AD92A394}"/>
              </a:ext>
            </a:extLst>
          </p:cNvPr>
          <p:cNvSpPr txBox="1"/>
          <p:nvPr/>
        </p:nvSpPr>
        <p:spPr>
          <a:xfrm>
            <a:off x="7315200" y="1573551"/>
            <a:ext cx="99822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NỘI DUNG BÀI HỌC </a:t>
            </a:r>
          </a:p>
        </p:txBody>
      </p:sp>
      <p:sp>
        <p:nvSpPr>
          <p:cNvPr id="16" name="Freeform 10">
            <a:extLst>
              <a:ext uri="{FF2B5EF4-FFF2-40B4-BE49-F238E27FC236}">
                <a16:creationId xmlns:a16="http://schemas.microsoft.com/office/drawing/2014/main" id="{3629BA92-A739-330A-95DF-90C70BF45AE5}"/>
              </a:ext>
            </a:extLst>
          </p:cNvPr>
          <p:cNvSpPr/>
          <p:nvPr/>
        </p:nvSpPr>
        <p:spPr>
          <a:xfrm>
            <a:off x="1752600" y="7124700"/>
            <a:ext cx="4267200" cy="32004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4"/>
            <a:stretch>
              <a:fillRect/>
            </a:stretch>
          </a:blipFill>
        </p:spPr>
        <p:txBody>
          <a:bodyPr/>
          <a:lstStyle/>
          <a:p>
            <a:endParaRPr lang="en-US"/>
          </a:p>
        </p:txBody>
      </p:sp>
      <p:grpSp>
        <p:nvGrpSpPr>
          <p:cNvPr id="19" name="Group 18">
            <a:extLst>
              <a:ext uri="{FF2B5EF4-FFF2-40B4-BE49-F238E27FC236}">
                <a16:creationId xmlns:a16="http://schemas.microsoft.com/office/drawing/2014/main" id="{9D0BDCCF-F8D4-15D1-481F-021BC39FD259}"/>
              </a:ext>
            </a:extLst>
          </p:cNvPr>
          <p:cNvGrpSpPr/>
          <p:nvPr/>
        </p:nvGrpSpPr>
        <p:grpSpPr>
          <a:xfrm>
            <a:off x="6912339" y="3619500"/>
            <a:ext cx="8382000" cy="1015663"/>
            <a:chOff x="7010400" y="3314700"/>
            <a:chExt cx="8382000" cy="1015663"/>
          </a:xfrm>
        </p:grpSpPr>
        <p:sp>
          <p:nvSpPr>
            <p:cNvPr id="17" name="TextBox 16">
              <a:extLst>
                <a:ext uri="{FF2B5EF4-FFF2-40B4-BE49-F238E27FC236}">
                  <a16:creationId xmlns:a16="http://schemas.microsoft.com/office/drawing/2014/main" id="{639B1F85-9F13-D469-DFE2-2AE665CE5A97}"/>
                </a:ext>
              </a:extLst>
            </p:cNvPr>
            <p:cNvSpPr txBox="1"/>
            <p:nvPr/>
          </p:nvSpPr>
          <p:spPr>
            <a:xfrm>
              <a:off x="7010400" y="3314700"/>
              <a:ext cx="12954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01</a:t>
              </a:r>
            </a:p>
          </p:txBody>
        </p:sp>
        <p:sp>
          <p:nvSpPr>
            <p:cNvPr id="18" name="TextBox 17">
              <a:extLst>
                <a:ext uri="{FF2B5EF4-FFF2-40B4-BE49-F238E27FC236}">
                  <a16:creationId xmlns:a16="http://schemas.microsoft.com/office/drawing/2014/main" id="{27AA64EB-8647-776A-C018-C1BC011622EF}"/>
                </a:ext>
              </a:extLst>
            </p:cNvPr>
            <p:cNvSpPr txBox="1"/>
            <p:nvPr/>
          </p:nvSpPr>
          <p:spPr>
            <a:xfrm>
              <a:off x="8915400" y="3430116"/>
              <a:ext cx="64770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Đọc văn bản </a:t>
              </a:r>
            </a:p>
          </p:txBody>
        </p:sp>
      </p:grpSp>
      <p:grpSp>
        <p:nvGrpSpPr>
          <p:cNvPr id="20" name="Group 19">
            <a:extLst>
              <a:ext uri="{FF2B5EF4-FFF2-40B4-BE49-F238E27FC236}">
                <a16:creationId xmlns:a16="http://schemas.microsoft.com/office/drawing/2014/main" id="{DD3FBFD8-1D05-18DA-737E-90D6414CA8BD}"/>
              </a:ext>
            </a:extLst>
          </p:cNvPr>
          <p:cNvGrpSpPr/>
          <p:nvPr/>
        </p:nvGrpSpPr>
        <p:grpSpPr>
          <a:xfrm>
            <a:off x="8095313" y="5711296"/>
            <a:ext cx="8382000" cy="1015663"/>
            <a:chOff x="7010400" y="3314700"/>
            <a:chExt cx="8382000" cy="1015663"/>
          </a:xfrm>
        </p:grpSpPr>
        <p:sp>
          <p:nvSpPr>
            <p:cNvPr id="21" name="TextBox 20">
              <a:extLst>
                <a:ext uri="{FF2B5EF4-FFF2-40B4-BE49-F238E27FC236}">
                  <a16:creationId xmlns:a16="http://schemas.microsoft.com/office/drawing/2014/main" id="{923535FA-3E54-FED3-1ABB-B6A004BC0E9C}"/>
                </a:ext>
              </a:extLst>
            </p:cNvPr>
            <p:cNvSpPr txBox="1"/>
            <p:nvPr/>
          </p:nvSpPr>
          <p:spPr>
            <a:xfrm>
              <a:off x="7010400" y="3314700"/>
              <a:ext cx="12954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02</a:t>
              </a:r>
            </a:p>
          </p:txBody>
        </p:sp>
        <p:sp>
          <p:nvSpPr>
            <p:cNvPr id="22" name="TextBox 21">
              <a:extLst>
                <a:ext uri="{FF2B5EF4-FFF2-40B4-BE49-F238E27FC236}">
                  <a16:creationId xmlns:a16="http://schemas.microsoft.com/office/drawing/2014/main" id="{76F94317-3973-86D1-525E-F1269AEA38AC}"/>
                </a:ext>
              </a:extLst>
            </p:cNvPr>
            <p:cNvSpPr txBox="1"/>
            <p:nvPr/>
          </p:nvSpPr>
          <p:spPr>
            <a:xfrm>
              <a:off x="8915400" y="3430116"/>
              <a:ext cx="64770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Trả lời câu hỏi </a:t>
              </a:r>
            </a:p>
          </p:txBody>
        </p:sp>
      </p:grpSp>
      <p:grpSp>
        <p:nvGrpSpPr>
          <p:cNvPr id="23" name="Group 22">
            <a:extLst>
              <a:ext uri="{FF2B5EF4-FFF2-40B4-BE49-F238E27FC236}">
                <a16:creationId xmlns:a16="http://schemas.microsoft.com/office/drawing/2014/main" id="{C592849B-DE5F-811C-9DCC-D7A3DD0AAA57}"/>
              </a:ext>
            </a:extLst>
          </p:cNvPr>
          <p:cNvGrpSpPr/>
          <p:nvPr/>
        </p:nvGrpSpPr>
        <p:grpSpPr>
          <a:xfrm>
            <a:off x="9962213" y="7671854"/>
            <a:ext cx="8382000" cy="1015663"/>
            <a:chOff x="7010400" y="3314700"/>
            <a:chExt cx="8382000" cy="1015663"/>
          </a:xfrm>
        </p:grpSpPr>
        <p:sp>
          <p:nvSpPr>
            <p:cNvPr id="24" name="TextBox 23">
              <a:extLst>
                <a:ext uri="{FF2B5EF4-FFF2-40B4-BE49-F238E27FC236}">
                  <a16:creationId xmlns:a16="http://schemas.microsoft.com/office/drawing/2014/main" id="{F485CEF2-CD19-C539-C72D-E985BE91C229}"/>
                </a:ext>
              </a:extLst>
            </p:cNvPr>
            <p:cNvSpPr txBox="1"/>
            <p:nvPr/>
          </p:nvSpPr>
          <p:spPr>
            <a:xfrm>
              <a:off x="7010400" y="3314700"/>
              <a:ext cx="1295400" cy="1015663"/>
            </a:xfrm>
            <a:prstGeom prst="rect">
              <a:avLst/>
            </a:prstGeom>
            <a:noFill/>
          </p:spPr>
          <p:txBody>
            <a:bodyPr wrap="square" rtlCol="0">
              <a:spAutoFit/>
            </a:bodyPr>
            <a:lstStyle/>
            <a:p>
              <a:r>
                <a:rPr lang="en-US" sz="6000">
                  <a:latin typeface="Amasis MT Pro Black" panose="02040A04050005020304" pitchFamily="18" charset="0"/>
                  <a:cs typeface="Arial" panose="020B0604020202020204" pitchFamily="34" charset="0"/>
                </a:rPr>
                <a:t>03</a:t>
              </a:r>
            </a:p>
          </p:txBody>
        </p:sp>
        <p:sp>
          <p:nvSpPr>
            <p:cNvPr id="25" name="TextBox 24">
              <a:extLst>
                <a:ext uri="{FF2B5EF4-FFF2-40B4-BE49-F238E27FC236}">
                  <a16:creationId xmlns:a16="http://schemas.microsoft.com/office/drawing/2014/main" id="{0CD92032-9B20-B9F9-565A-9161991E7291}"/>
                </a:ext>
              </a:extLst>
            </p:cNvPr>
            <p:cNvSpPr txBox="1"/>
            <p:nvPr/>
          </p:nvSpPr>
          <p:spPr>
            <a:xfrm>
              <a:off x="8915400" y="3430116"/>
              <a:ext cx="64770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Luyện đọc lại </a:t>
              </a:r>
            </a:p>
          </p:txBody>
        </p:sp>
      </p:grpSp>
    </p:spTree>
    <p:extLst>
      <p:ext uri="{BB962C8B-B14F-4D97-AF65-F5344CB8AC3E}">
        <p14:creationId xmlns:p14="http://schemas.microsoft.com/office/powerpoint/2010/main" val="5969231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1445</Words>
  <Application>Microsoft Office PowerPoint</Application>
  <PresentationFormat>Custom</PresentationFormat>
  <Paragraphs>126</Paragraphs>
  <Slides>30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Amasis MT Pro Black</vt:lpstr>
      <vt:lpstr>Cascadia Code Light</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White Modern Clean Pet Care Service Presentation</dc:title>
  <dc:creator>FPT SHOP</dc:creator>
  <cp:lastModifiedBy>FPT SHOP</cp:lastModifiedBy>
  <cp:revision>4</cp:revision>
  <dcterms:created xsi:type="dcterms:W3CDTF">2006-08-16T00:00:00Z</dcterms:created>
  <dcterms:modified xsi:type="dcterms:W3CDTF">2024-05-14T01:02:17Z</dcterms:modified>
  <dc:identifier>DAFoNCC-MWs</dc:identifier>
</cp:coreProperties>
</file>