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574" r:id="rId2"/>
    <p:sldId id="1018" r:id="rId3"/>
    <p:sldId id="807" r:id="rId4"/>
    <p:sldId id="1019" r:id="rId5"/>
    <p:sldId id="1020" r:id="rId6"/>
    <p:sldId id="1021" r:id="rId7"/>
    <p:sldId id="1022" r:id="rId8"/>
    <p:sldId id="1024" r:id="rId9"/>
    <p:sldId id="1023" r:id="rId10"/>
    <p:sldId id="1025" r:id="rId11"/>
    <p:sldId id="1026" r:id="rId12"/>
    <p:sldId id="1027" r:id="rId13"/>
    <p:sldId id="1028" r:id="rId14"/>
    <p:sldId id="1029" r:id="rId15"/>
    <p:sldId id="1030" r:id="rId16"/>
    <p:sldId id="1035" r:id="rId17"/>
    <p:sldId id="1036" r:id="rId18"/>
    <p:sldId id="1037" r:id="rId19"/>
    <p:sldId id="1038" r:id="rId20"/>
    <p:sldId id="1040" r:id="rId21"/>
    <p:sldId id="1041" r:id="rId22"/>
    <p:sldId id="1042" r:id="rId23"/>
  </p:sldIdLst>
  <p:sldSz cx="16276638" cy="9144000"/>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785" userDrawn="1">
          <p15:clr>
            <a:srgbClr val="A4A3A4"/>
          </p15:clr>
        </p15:guide>
        <p15:guide id="2" pos="4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00CC"/>
    <a:srgbClr val="FF0066"/>
    <a:srgbClr val="FF7C8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showGuides="1">
      <p:cViewPr varScale="1">
        <p:scale>
          <a:sx n="55" d="100"/>
          <a:sy n="55" d="100"/>
        </p:scale>
        <p:origin x="564" y="90"/>
      </p:cViewPr>
      <p:guideLst>
        <p:guide orient="horz" pos="2785"/>
        <p:guide pos="475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eaLnBrk="1" hangingPunct="1"/>
            <a:fld id="{63C5795F-4089-4682-92BE-2E83158774E4}" type="slidenum">
              <a:rPr lang="en-US" altLang="en-US" sz="1200">
                <a:latin typeface=".VnTime" panose="020B7200000000000000" pitchFamily="34" charset="0"/>
              </a:rPr>
              <a:t>1</a:t>
            </a:fld>
            <a:endParaRPr lang="en-US" altLang="en-US" sz="1200">
              <a:latin typeface=".VnTime" panose="020B7200000000000000"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60" y="0"/>
            <a:ext cx="16256000" cy="9144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
          </a:p>
        </p:txBody>
      </p:sp>
      <p:sp>
        <p:nvSpPr>
          <p:cNvPr id="22" name="Rectangle 21"/>
          <p:cNvSpPr/>
          <p:nvPr/>
        </p:nvSpPr>
        <p:spPr>
          <a:xfrm>
            <a:off x="1004993" y="385233"/>
            <a:ext cx="14683317" cy="82782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
          </a:p>
        </p:txBody>
      </p:sp>
      <p:sp>
        <p:nvSpPr>
          <p:cNvPr id="2052" name="TextBox 22"/>
          <p:cNvSpPr txBox="1">
            <a:spLocks noChangeArrowheads="1"/>
          </p:cNvSpPr>
          <p:nvPr/>
        </p:nvSpPr>
        <p:spPr bwMode="auto">
          <a:xfrm>
            <a:off x="3413919" y="2245784"/>
            <a:ext cx="111978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en-US" sz="6400" b="1" dirty="0">
                <a:solidFill>
                  <a:srgbClr val="FF0000"/>
                </a:solidFill>
                <a:cs typeface="Times New Roman" panose="02020603050405020304" pitchFamily="18" charset="0"/>
              </a:rPr>
              <a:t>ÔN </a:t>
            </a:r>
            <a:r>
              <a:rPr lang="vi-VN" altLang="en-US" sz="6400" b="1" dirty="0" smtClean="0">
                <a:solidFill>
                  <a:srgbClr val="FF0000"/>
                </a:solidFill>
                <a:cs typeface="Times New Roman" panose="02020603050405020304" pitchFamily="18" charset="0"/>
              </a:rPr>
              <a:t>TẬP</a:t>
            </a:r>
            <a:r>
              <a:rPr lang="en-US" altLang="en-US" sz="6400" b="1" dirty="0" smtClean="0">
                <a:solidFill>
                  <a:srgbClr val="FF0000"/>
                </a:solidFill>
                <a:cs typeface="Times New Roman" panose="02020603050405020304" pitchFamily="18" charset="0"/>
              </a:rPr>
              <a:t> </a:t>
            </a:r>
            <a:r>
              <a:rPr lang="vi-VN" altLang="en-US" sz="6600" b="1" dirty="0">
                <a:solidFill>
                  <a:srgbClr val="FF0000"/>
                </a:solidFill>
                <a:cs typeface="Times New Roman" panose="02020603050405020304" pitchFamily="18" charset="0"/>
              </a:rPr>
              <a:t>CUỐI HỌC KÌ 2 </a:t>
            </a:r>
            <a:endParaRPr lang="vi-VN" altLang="en-US" sz="6400" b="1" dirty="0">
              <a:solidFill>
                <a:srgbClr val="FF0000"/>
              </a:solidFill>
              <a:cs typeface="Times New Roman" panose="02020603050405020304" pitchFamily="18" charset="0"/>
            </a:endParaRPr>
          </a:p>
        </p:txBody>
      </p:sp>
      <p:sp>
        <p:nvSpPr>
          <p:cNvPr id="24" name="TextBox 23"/>
          <p:cNvSpPr txBox="1"/>
          <p:nvPr/>
        </p:nvSpPr>
        <p:spPr>
          <a:xfrm>
            <a:off x="2711740" y="3581400"/>
            <a:ext cx="11269821" cy="748666"/>
          </a:xfrm>
          <a:prstGeom prst="rect">
            <a:avLst/>
          </a:prstGeom>
          <a:noFill/>
        </p:spPr>
        <p:txBody>
          <a:bodyPr wrap="square">
            <a:spAutoFit/>
          </a:bodyPr>
          <a:lstStyle/>
          <a:p>
            <a:pPr algn="ctr">
              <a:spcBef>
                <a:spcPct val="0"/>
              </a:spcBef>
              <a:spcAft>
                <a:spcPct val="0"/>
              </a:spcAft>
            </a:pPr>
            <a:r>
              <a:rPr lang="vi-VN" altLang="en-US" sz="4265" b="1" dirty="0" smtClean="0">
                <a:solidFill>
                  <a:srgbClr val="0070C0"/>
                </a:solidFill>
                <a:latin typeface="Times New Roman" panose="02020603050405020304" pitchFamily="18" charset="0"/>
                <a:cs typeface="Times New Roman" panose="02020603050405020304" pitchFamily="18" charset="0"/>
              </a:rPr>
              <a:t>  </a:t>
            </a:r>
            <a:r>
              <a:rPr lang="vi-VN" altLang="en-US" sz="4265" b="1" dirty="0">
                <a:solidFill>
                  <a:srgbClr val="0070C0"/>
                </a:solidFill>
                <a:latin typeface="Times New Roman" panose="02020603050405020304" pitchFamily="18" charset="0"/>
                <a:cs typeface="Times New Roman" panose="02020603050405020304" pitchFamily="18" charset="0"/>
              </a:rPr>
              <a:t>MÔN: TIẾNG VIỆT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u="heavy"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2</a:t>
            </a:r>
            <a:endPar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Vì sao tác giả gọi Sa Pa là “món quà tặng diệu kì” của thiên nhiên”?</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Vì Sa Pa mỗi mùa khách du lịch tới thăm quan đều được dọn dẹp, cải tạo cho đẹp hơn.</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Vì tới Sa Pa sẽ mua được rất nhiều sản vật quý hiếm làm quà đem về.</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Vì phong cảnh Sa Pa rất đẹp. Vì sự thay đổi mùa trong một ngày ở Sa Pa rất lạnh lùng, hiếm có.</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Vì người dân ở đây vô cùng yêu thiên nhiên.</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141542" y="6044602"/>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3</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Tìm chi tiết miêu tả vẻ đẹp của con người ở Sa Pa?</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28535"/>
            <a:ext cx="1815465" cy="159956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Buổi chiều, xe dừng lại ở một thị trấn nhỏ.</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Nắng phố huyện vàng hoe.</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Hoàng hôn, áp phiên của phiên chợ thị trấn, người ngựa dập dìu chìm trong sương núi tím nhạt.</a:t>
            </a:r>
          </a:p>
        </p:txBody>
      </p:sp>
      <p:sp>
        <p:nvSpPr>
          <p:cNvPr id="13" name="Rectangle: Single Corner Rounded 7"/>
          <p:cNvSpPr/>
          <p:nvPr/>
        </p:nvSpPr>
        <p:spPr>
          <a:xfrm>
            <a:off x="2483485" y="7315200"/>
            <a:ext cx="11341100" cy="16243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Những em bé Hmông, những em bé Tu Dí, Phù Lá cổ đeo móng hổ, quần áo sặc sỡ đang chơi đùa trước cửa hàng.</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051372" y="76200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4</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Bài văn miêu tả cảnh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28535"/>
            <a:ext cx="1815465" cy="11868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Lễ hội mùa xuân của người Hơ-mông</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Đường đi Sa Pa</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Du lịch Mộc Châu</a:t>
            </a:r>
          </a:p>
        </p:txBody>
      </p:sp>
      <p:sp>
        <p:nvSpPr>
          <p:cNvPr id="13" name="Rectangle: Single Corner Rounded 7"/>
          <p:cNvSpPr/>
          <p:nvPr/>
        </p:nvSpPr>
        <p:spPr>
          <a:xfrm>
            <a:off x="2483485" y="7315200"/>
            <a:ext cx="11341100" cy="12185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Văn hóa Lào Cai</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9" name="Rectangle 5"/>
          <p:cNvSpPr/>
          <p:nvPr/>
        </p:nvSpPr>
        <p:spPr>
          <a:xfrm>
            <a:off x="2270760" y="12954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Bài văn miêu tả cảnh gì?</a:t>
            </a:r>
          </a:p>
        </p:txBody>
      </p:sp>
      <p:sp>
        <p:nvSpPr>
          <p:cNvPr id="199" name="Heart 198"/>
          <p:cNvSpPr/>
          <p:nvPr/>
        </p:nvSpPr>
        <p:spPr>
          <a:xfrm>
            <a:off x="1203772" y="48006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animEffect transition="in" filter="fade">
                                      <p:cBhvr>
                                        <p:cTn id="69" dur="1000"/>
                                        <p:tgtEl>
                                          <p:spTgt spid="199"/>
                                        </p:tgtEl>
                                      </p:cBhvr>
                                    </p:animEffect>
                                    <p:anim calcmode="lin" valueType="num">
                                      <p:cBhvr>
                                        <p:cTn id="70" dur="1000" fill="hold"/>
                                        <p:tgtEl>
                                          <p:spTgt spid="199"/>
                                        </p:tgtEl>
                                        <p:attrNameLst>
                                          <p:attrName>ppt_x</p:attrName>
                                        </p:attrNameLst>
                                      </p:cBhvr>
                                      <p:tavLst>
                                        <p:tav tm="0">
                                          <p:val>
                                            <p:strVal val="#ppt_x"/>
                                          </p:val>
                                        </p:tav>
                                        <p:tav tm="100000">
                                          <p:val>
                                            <p:strVal val="#ppt_x"/>
                                          </p:val>
                                        </p:tav>
                                      </p:tavLst>
                                    </p:anim>
                                    <p:anim calcmode="lin" valueType="num">
                                      <p:cBhvr>
                                        <p:cTn id="71"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9" grpId="0" bldLvl="0" animBg="1"/>
      <p:bldP spid="19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18160" y="304800"/>
            <a:ext cx="15121890" cy="1445260"/>
          </a:xfrm>
          <a:prstGeom prst="rect">
            <a:avLst/>
          </a:prstGeom>
          <a:noFill/>
          <a:ln w="9525">
            <a:noFill/>
          </a:ln>
        </p:spPr>
        <p:txBody>
          <a:bodyPr wrap="square">
            <a:spAutoFit/>
          </a:bodyPr>
          <a:lstStyle/>
          <a:p>
            <a:pPr marL="0" indent="0"/>
            <a:r>
              <a:rPr lang="en-US" sz="4400" b="1">
                <a:latin typeface="Times New Roman" panose="02020603050405020304" pitchFamily="18" charset="0"/>
              </a:rPr>
              <a:t>Câu 5:</a:t>
            </a:r>
            <a:r>
              <a:rPr lang="en-US" sz="4400" b="1">
                <a:solidFill>
                  <a:srgbClr val="000000"/>
                </a:solidFill>
                <a:latin typeface="Times New Roman" panose="02020603050405020304" pitchFamily="18" charset="0"/>
              </a:rPr>
              <a:t> Bức tranh Sa Pa được miêu tả bởi những nét đẹp tinh tế nào? </a:t>
            </a:r>
            <a:r>
              <a:rPr lang="en-US" sz="1800" b="0">
                <a:solidFill>
                  <a:srgbClr val="000000"/>
                </a:solidFill>
                <a:latin typeface="Times New Roman" panose="02020603050405020304" pitchFamily="18" charset="0"/>
              </a:rPr>
              <a:t> </a:t>
            </a:r>
          </a:p>
        </p:txBody>
      </p:sp>
      <p:graphicFrame>
        <p:nvGraphicFramePr>
          <p:cNvPr id="3" name="Table 2"/>
          <p:cNvGraphicFramePr/>
          <p:nvPr/>
        </p:nvGraphicFramePr>
        <p:xfrm>
          <a:off x="478790" y="2331085"/>
          <a:ext cx="15492095" cy="5163820"/>
        </p:xfrm>
        <a:graphic>
          <a:graphicData uri="http://schemas.openxmlformats.org/drawingml/2006/table">
            <a:tbl>
              <a:tblPr/>
              <a:tblGrid>
                <a:gridCol w="5394325">
                  <a:extLst>
                    <a:ext uri="{9D8B030D-6E8A-4147-A177-3AD203B41FA5}">
                      <a16:colId xmlns:a16="http://schemas.microsoft.com/office/drawing/2014/main" val="20000"/>
                    </a:ext>
                  </a:extLst>
                </a:gridCol>
                <a:gridCol w="3463290">
                  <a:extLst>
                    <a:ext uri="{9D8B030D-6E8A-4147-A177-3AD203B41FA5}">
                      <a16:colId xmlns:a16="http://schemas.microsoft.com/office/drawing/2014/main" val="20001"/>
                    </a:ext>
                  </a:extLst>
                </a:gridCol>
                <a:gridCol w="6634480">
                  <a:extLst>
                    <a:ext uri="{9D8B030D-6E8A-4147-A177-3AD203B41FA5}">
                      <a16:colId xmlns:a16="http://schemas.microsoft.com/office/drawing/2014/main" val="20002"/>
                    </a:ext>
                  </a:extLst>
                </a:gridCol>
              </a:tblGrid>
              <a:tr h="1641475">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1. Thoắt cái, lá vàng rơi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a. với những bông hoa lay ơn màu đen nhung hiếm quý.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7340">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2. Thoắt cái, trắng long lanh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b. trong khoảnh khắc mùa thu.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45005">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3. Thoắt cái, gió xuân hây hẩy nồn</a:t>
                      </a:r>
                      <a:r>
                        <a:rPr lang="en-US" sz="4400" b="0" u="heavy">
                          <a:solidFill>
                            <a:srgbClr val="000000"/>
                          </a:solidFill>
                          <a:latin typeface="Times New Roman" panose="02020603050405020304" pitchFamily="18" charset="0"/>
                          <a:cs typeface="Times New Roman" panose="02020603050405020304" pitchFamily="18" charset="0"/>
                        </a:rPr>
                        <a:t>g</a:t>
                      </a:r>
                      <a:r>
                        <a:rPr lang="en-US" sz="4400" b="0">
                          <a:solidFill>
                            <a:srgbClr val="000000"/>
                          </a:solidFill>
                          <a:latin typeface="Times New Roman" panose="02020603050405020304" pitchFamily="18" charset="0"/>
                          <a:cs typeface="Times New Roman" panose="02020603050405020304" pitchFamily="18" charset="0"/>
                        </a:rPr>
                        <a:t> nàn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400" b="0">
                          <a:solidFill>
                            <a:srgbClr val="000000"/>
                          </a:solidFill>
                          <a:latin typeface="Times New Roman" panose="02020603050405020304" pitchFamily="18" charset="0"/>
                          <a:cs typeface="Times New Roman" panose="02020603050405020304" pitchFamily="18" charset="0"/>
                        </a:rPr>
                        <a:t>c. một cơn mưa tuyết trên những cành đào, lê, mận.</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33" name="Straight Arrow Connector 32"/>
          <p:cNvCxnSpPr/>
          <p:nvPr/>
        </p:nvCxnSpPr>
        <p:spPr>
          <a:xfrm>
            <a:off x="5852319" y="3124200"/>
            <a:ext cx="3505200" cy="152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5852319" y="4876800"/>
            <a:ext cx="34290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5852319" y="3276600"/>
            <a:ext cx="3505200" cy="3276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06730" y="609600"/>
            <a:ext cx="15148560" cy="768350"/>
          </a:xfrm>
          <a:prstGeom prst="rect">
            <a:avLst/>
          </a:prstGeom>
          <a:noFill/>
          <a:ln w="9525">
            <a:noFill/>
          </a:ln>
        </p:spPr>
        <p:txBody>
          <a:bodyPr wrap="square">
            <a:spAutoFit/>
          </a:bodyPr>
          <a:lstStyle/>
          <a:p>
            <a:pPr marL="0" indent="0"/>
            <a:r>
              <a:rPr lang="en-US" sz="4400" b="1">
                <a:solidFill>
                  <a:srgbClr val="000000"/>
                </a:solidFill>
                <a:latin typeface="Times New Roman" panose="02020603050405020304" pitchFamily="18" charset="0"/>
                <a:ea typeface="SimSun" panose="02010600030101010101" pitchFamily="2" charset="-122"/>
              </a:rPr>
              <a:t> </a:t>
            </a:r>
            <a:r>
              <a:rPr lang="en-US" sz="4400" b="1">
                <a:latin typeface="Times New Roman" panose="02020603050405020304" pitchFamily="18" charset="0"/>
                <a:ea typeface="SimSun" panose="02010600030101010101" pitchFamily="2" charset="-122"/>
              </a:rPr>
              <a:t>Câu 6:</a:t>
            </a:r>
            <a:r>
              <a:rPr lang="en-US" sz="4400" b="0">
                <a:solidFill>
                  <a:srgbClr val="333333"/>
                </a:solidFill>
                <a:latin typeface="Times New Roman" panose="02020603050405020304" pitchFamily="18" charset="0"/>
                <a:ea typeface="SimSun" panose="02010600030101010101" pitchFamily="2" charset="-122"/>
              </a:rPr>
              <a:t>  Em hãy tìm trạng ngữ</a:t>
            </a:r>
            <a:r>
              <a:rPr lang="vi-VN" altLang="en-US" sz="4400" b="0">
                <a:solidFill>
                  <a:srgbClr val="333333"/>
                </a:solidFill>
                <a:latin typeface="Times New Roman" panose="02020603050405020304" pitchFamily="18" charset="0"/>
                <a:ea typeface="SimSun" panose="02010600030101010101" pitchFamily="2" charset="-122"/>
              </a:rPr>
              <a:t> </a:t>
            </a:r>
            <a:r>
              <a:rPr lang="vi-VN" altLang="en-US" sz="4400" b="0">
                <a:solidFill>
                  <a:srgbClr val="000000"/>
                </a:solidFill>
                <a:latin typeface="Times New Roman" panose="02020603050405020304" pitchFamily="18" charset="0"/>
                <a:cs typeface="Times New Roman" panose="02020603050405020304" pitchFamily="18" charset="0"/>
              </a:rPr>
              <a:t>sau </a:t>
            </a:r>
            <a:r>
              <a:rPr lang="en-US" sz="4400" b="0">
                <a:solidFill>
                  <a:srgbClr val="333333"/>
                </a:solidFill>
                <a:latin typeface="Times New Roman" panose="02020603050405020304" pitchFamily="18" charset="0"/>
                <a:ea typeface="SimSun" panose="02010600030101010101" pitchFamily="2" charset="-122"/>
              </a:rPr>
              <a:t>trong câu</a:t>
            </a:r>
            <a:r>
              <a:rPr lang="vi-VN" altLang="en-US" sz="4400" b="0">
                <a:solidFill>
                  <a:srgbClr val="333333"/>
                </a:solidFill>
                <a:latin typeface="Times New Roman" panose="02020603050405020304" pitchFamily="18" charset="0"/>
                <a:ea typeface="SimSun" panose="02010600030101010101" pitchFamily="2" charset="-122"/>
              </a:rPr>
              <a:t> </a:t>
            </a:r>
            <a:r>
              <a:rPr lang="en-US" sz="4400" b="0">
                <a:solidFill>
                  <a:srgbClr val="333333"/>
                </a:solidFill>
                <a:latin typeface="Times New Roman" panose="02020603050405020304" pitchFamily="18" charset="0"/>
                <a:ea typeface="SimSun" panose="02010600030101010101" pitchFamily="2" charset="-122"/>
              </a:rPr>
              <a:t>?</a:t>
            </a:r>
          </a:p>
        </p:txBody>
      </p:sp>
      <p:sp>
        <p:nvSpPr>
          <p:cNvPr id="2" name="Text Box 1"/>
          <p:cNvSpPr txBox="1"/>
          <p:nvPr/>
        </p:nvSpPr>
        <p:spPr>
          <a:xfrm>
            <a:off x="2651760" y="1676400"/>
            <a:ext cx="11518900" cy="829945"/>
          </a:xfrm>
          <a:prstGeom prst="rect">
            <a:avLst/>
          </a:prstGeom>
          <a:noFill/>
        </p:spPr>
        <p:txBody>
          <a:bodyPr wrap="square" rtlCol="0" anchor="t">
            <a:spAutoFit/>
          </a:bodyPr>
          <a:lstStyle/>
          <a:p>
            <a:r>
              <a:rPr lang="en-US" sz="4800">
                <a:solidFill>
                  <a:srgbClr val="333333"/>
                </a:solidFill>
                <a:latin typeface="Times New Roman" panose="02020603050405020304" pitchFamily="18" charset="0"/>
                <a:ea typeface="SimSun" panose="02010600030101010101" pitchFamily="2" charset="-122"/>
                <a:sym typeface="+mn-ea"/>
              </a:rPr>
              <a:t>Buổi chiều, xe dừng lại ở một thị trấn nhỏ.</a:t>
            </a:r>
          </a:p>
        </p:txBody>
      </p:sp>
      <p:sp>
        <p:nvSpPr>
          <p:cNvPr id="12" name="Line 17"/>
          <p:cNvSpPr/>
          <p:nvPr/>
        </p:nvSpPr>
        <p:spPr>
          <a:xfrm rot="21420000">
            <a:off x="2806065" y="2371725"/>
            <a:ext cx="2587625" cy="146685"/>
          </a:xfrm>
          <a:prstGeom prst="line">
            <a:avLst/>
          </a:prstGeom>
          <a:ln w="38100" cap="flat" cmpd="dbl">
            <a:solidFill>
              <a:srgbClr val="FF3300"/>
            </a:solidFill>
            <a:prstDash val="solid"/>
            <a:headEnd type="none" w="med" len="med"/>
            <a:tailEnd type="none" w="med" len="med"/>
          </a:ln>
        </p:spPr>
      </p:sp>
      <p:sp>
        <p:nvSpPr>
          <p:cNvPr id="6" name="TextBox 2"/>
          <p:cNvSpPr txBox="1"/>
          <p:nvPr/>
        </p:nvSpPr>
        <p:spPr>
          <a:xfrm>
            <a:off x="3489960" y="2174875"/>
            <a:ext cx="878840" cy="540385"/>
          </a:xfrm>
          <a:prstGeom prst="rect">
            <a:avLst/>
          </a:prstGeom>
          <a:noFill/>
        </p:spPr>
        <p:txBody>
          <a:bodyPr wrap="square">
            <a:noAutofit/>
          </a:bodyPr>
          <a:lstStyle/>
          <a:p>
            <a:r>
              <a:rPr lang="vi-VN" sz="4400" b="1">
                <a:latin typeface="Times New Roman" panose="02020603050405020304" pitchFamily="18" charset="0"/>
                <a:sym typeface="+mn-ea"/>
              </a:rPr>
              <a:t> </a:t>
            </a:r>
            <a:r>
              <a:rPr lang="vi-VN" sz="2800" b="1">
                <a:latin typeface="Times New Roman" panose="02020603050405020304" pitchFamily="18" charset="0"/>
                <a:sym typeface="+mn-ea"/>
              </a:rPr>
              <a:t>TN</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85140" y="609600"/>
            <a:ext cx="15416530" cy="4267200"/>
          </a:xfrm>
          <a:prstGeom prst="rect">
            <a:avLst/>
          </a:prstGeom>
          <a:noFill/>
          <a:ln w="9525">
            <a:noFill/>
          </a:ln>
        </p:spPr>
        <p:txBody>
          <a:bodyPr wrap="square">
            <a:noAutofit/>
          </a:bodyPr>
          <a:lstStyle/>
          <a:p>
            <a:pPr marL="0" indent="0"/>
            <a:r>
              <a:rPr lang="en-US" sz="4400" b="1">
                <a:latin typeface="Times New Roman" panose="02020603050405020304" pitchFamily="18" charset="0"/>
              </a:rPr>
              <a:t>Câu 7:</a:t>
            </a:r>
            <a:r>
              <a:rPr lang="en-US" sz="4400" b="1">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Bài văn thể hiện tình cảm của tác giả đối với cảnh đẹp Sa Pa như thế nào?</a:t>
            </a:r>
            <a:r>
              <a:rPr lang="en-US" sz="4400" b="0">
                <a:solidFill>
                  <a:srgbClr val="FF0000"/>
                </a:solidFill>
                <a:latin typeface="Times New Roman" panose="02020603050405020304" pitchFamily="18" charset="0"/>
              </a:rPr>
              <a:t> </a:t>
            </a:r>
            <a:r>
              <a:rPr lang="en-US" sz="4400" b="0">
                <a:solidFill>
                  <a:srgbClr val="000000"/>
                </a:solidFill>
                <a:latin typeface="Times New Roman" panose="02020603050405020304" pitchFamily="18" charset="0"/>
              </a:rPr>
              <a:t>Hãy điền từ: Ca ngợi  , ngưỡng mộ  vào </a:t>
            </a:r>
            <a:r>
              <a:rPr lang="vi-VN" altLang="en-US" sz="4400" b="0">
                <a:solidFill>
                  <a:srgbClr val="000000"/>
                </a:solidFill>
                <a:latin typeface="Times New Roman" panose="02020603050405020304" pitchFamily="18" charset="0"/>
              </a:rPr>
              <a:t>..</a:t>
            </a:r>
            <a:r>
              <a:rPr lang="en-US" sz="4400" b="0">
                <a:solidFill>
                  <a:srgbClr val="000000"/>
                </a:solidFill>
                <a:latin typeface="Times New Roman" panose="02020603050405020304" pitchFamily="18" charset="0"/>
              </a:rPr>
              <a:t>. </a:t>
            </a:r>
            <a:r>
              <a:rPr lang="vi-VN" altLang="en-US" sz="4400" b="0">
                <a:solidFill>
                  <a:srgbClr val="000000"/>
                </a:solidFill>
                <a:latin typeface="Times New Roman" panose="02020603050405020304" pitchFamily="18" charset="0"/>
              </a:rPr>
              <a:t>?</a:t>
            </a:r>
            <a:endParaRPr lang="en-US" sz="4400" b="0">
              <a:solidFill>
                <a:srgbClr val="000000"/>
              </a:solidFill>
              <a:latin typeface="Times New Roman" panose="02020603050405020304" pitchFamily="18" charset="0"/>
            </a:endParaRPr>
          </a:p>
          <a:p>
            <a:pPr marL="0" indent="0"/>
            <a:endParaRPr lang="en-US" sz="4400" b="0">
              <a:solidFill>
                <a:srgbClr val="000000"/>
              </a:solidFill>
              <a:latin typeface="Times New Roman" panose="02020603050405020304" pitchFamily="18" charset="0"/>
            </a:endParaRPr>
          </a:p>
          <a:p>
            <a:pPr marL="0" indent="0"/>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Tác giả   </a:t>
            </a:r>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  </a:t>
            </a:r>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 </a:t>
            </a:r>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 háo hức trước cảnh đẹp Sa Pa.</a:t>
            </a:r>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  </a:t>
            </a:r>
            <a:r>
              <a:rPr lang="vi-VN" altLang="en-US" sz="4400" b="0">
                <a:solidFill>
                  <a:srgbClr val="000000"/>
                </a:solidFill>
                <a:latin typeface="Times New Roman" panose="02020603050405020304" pitchFamily="18" charset="0"/>
              </a:rPr>
              <a:t>...</a:t>
            </a:r>
            <a:r>
              <a:rPr lang="en-US" sz="4400" b="0">
                <a:solidFill>
                  <a:srgbClr val="000000"/>
                </a:solidFill>
                <a:latin typeface="Times New Roman" panose="02020603050405020304" pitchFamily="18" charset="0"/>
              </a:rPr>
              <a:t>   </a:t>
            </a:r>
            <a:r>
              <a:rPr lang="vi-VN" altLang="en-US" sz="4400" b="0">
                <a:solidFill>
                  <a:srgbClr val="000000"/>
                </a:solidFill>
                <a:latin typeface="Times New Roman" panose="02020603050405020304" pitchFamily="18" charset="0"/>
              </a:rPr>
              <a:t>    </a:t>
            </a:r>
            <a:r>
              <a:rPr lang="en-US" sz="4400" b="0">
                <a:solidFill>
                  <a:srgbClr val="000000"/>
                </a:solidFill>
                <a:latin typeface="Times New Roman" panose="02020603050405020304" pitchFamily="18" charset="0"/>
              </a:rPr>
              <a:t> Sa Pa quả là món quà kì diệu của thiên nhiên dành cho đất nước ta.</a:t>
            </a:r>
          </a:p>
        </p:txBody>
      </p:sp>
      <p:sp>
        <p:nvSpPr>
          <p:cNvPr id="6" name="TextBox 2"/>
          <p:cNvSpPr txBox="1"/>
          <p:nvPr/>
        </p:nvSpPr>
        <p:spPr>
          <a:xfrm>
            <a:off x="2651760" y="2667000"/>
            <a:ext cx="3259455" cy="703580"/>
          </a:xfrm>
          <a:prstGeom prst="rect">
            <a:avLst/>
          </a:prstGeom>
          <a:noFill/>
        </p:spPr>
        <p:txBody>
          <a:bodyPr wrap="square">
            <a:noAutofit/>
          </a:bodyPr>
          <a:lstStyle/>
          <a:p>
            <a:r>
              <a:rPr lang="vi-VN" sz="4400" b="1">
                <a:latin typeface="Times New Roman" panose="02020603050405020304" pitchFamily="18" charset="0"/>
                <a:sym typeface="+mn-ea"/>
              </a:rPr>
              <a:t> </a:t>
            </a:r>
            <a:r>
              <a:rPr lang="en-US" sz="4400" b="1">
                <a:solidFill>
                  <a:srgbClr val="000000"/>
                </a:solidFill>
                <a:latin typeface="Times New Roman" panose="02020603050405020304" pitchFamily="18" charset="0"/>
                <a:sym typeface="+mn-ea"/>
              </a:rPr>
              <a:t>ngưỡng mộ</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
        <p:nvSpPr>
          <p:cNvPr id="2" name="TextBox 2"/>
          <p:cNvSpPr txBox="1"/>
          <p:nvPr/>
        </p:nvSpPr>
        <p:spPr>
          <a:xfrm>
            <a:off x="12862560" y="2590800"/>
            <a:ext cx="2259965" cy="703580"/>
          </a:xfrm>
          <a:prstGeom prst="rect">
            <a:avLst/>
          </a:prstGeom>
          <a:noFill/>
        </p:spPr>
        <p:txBody>
          <a:bodyPr wrap="square">
            <a:noAutofit/>
          </a:bodyPr>
          <a:lstStyle/>
          <a:p>
            <a:r>
              <a:rPr lang="vi-VN" sz="4400" b="1">
                <a:latin typeface="Times New Roman" panose="02020603050405020304" pitchFamily="18" charset="0"/>
                <a:sym typeface="+mn-ea"/>
              </a:rPr>
              <a:t> </a:t>
            </a:r>
            <a:r>
              <a:rPr lang="en-US" sz="4400" b="1">
                <a:solidFill>
                  <a:srgbClr val="000000"/>
                </a:solidFill>
                <a:latin typeface="Times New Roman" panose="02020603050405020304" pitchFamily="18" charset="0"/>
                <a:sym typeface="+mn-ea"/>
              </a:rPr>
              <a:t>Ca ngợ</a:t>
            </a:r>
            <a:r>
              <a:rPr lang="en-US" sz="4400">
                <a:solidFill>
                  <a:srgbClr val="000000"/>
                </a:solidFill>
                <a:latin typeface="Times New Roman" panose="02020603050405020304" pitchFamily="18" charset="0"/>
                <a:sym typeface="+mn-ea"/>
              </a:rPr>
              <a:t>i</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41960" y="228600"/>
            <a:ext cx="15410180" cy="8360410"/>
          </a:xfrm>
          <a:prstGeom prst="rect">
            <a:avLst/>
          </a:prstGeom>
          <a:noFill/>
        </p:spPr>
        <p:txBody>
          <a:bodyPr wrap="square" rtlCol="0">
            <a:noAutofit/>
          </a:bodyPr>
          <a:lstStyle/>
          <a:p>
            <a:pPr marL="0" indent="0" algn="l"/>
            <a:r>
              <a:rPr lang="en-US" sz="2800" b="1">
                <a:solidFill>
                  <a:srgbClr val="333333"/>
                </a:solidFill>
                <a:latin typeface="Times New Roman" panose="02020603050405020304" pitchFamily="18" charset="0"/>
                <a:cs typeface="Times New Roman" panose="02020603050405020304" pitchFamily="18" charset="0"/>
                <a:sym typeface="+mn-ea"/>
              </a:rPr>
              <a:t>SỰ TÍCH NGÀY TẾT</a:t>
            </a:r>
          </a:p>
          <a:p>
            <a:pPr marL="0" indent="0" algn="l"/>
            <a:r>
              <a:rPr lang="vi-V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cs typeface="Times New Roman" panose="02020603050405020304" pitchFamily="18" charset="0"/>
                <a:sym typeface="+mn-ea"/>
              </a:rPr>
              <a:t>Ngày xưa, con người chưa biết tính tuổi của mình. Nhà vua liền phái sứ giả đi hỏi các vị thần.Đoàn sứ giả tới gặp Thần Sông. Nghe sứ giả hỏi, thần bèn lắc đầu:</a:t>
            </a:r>
          </a:p>
          <a:p>
            <a:pPr marL="0" indent="0" algn="l"/>
            <a:r>
              <a:rPr lang="en-US" sz="2800">
                <a:latin typeface="Times New Roman" panose="02020603050405020304" pitchFamily="18" charset="0"/>
                <a:cs typeface="Times New Roman" panose="02020603050405020304" pitchFamily="18" charset="0"/>
                <a:sym typeface="+mn-ea"/>
              </a:rPr>
              <a:t>- Ta ở đây đã lâu nhưng chưa bằng mẹ ta. Hãy đến hỏi mẹ ta. Mẹ ta là Biển Cả.</a:t>
            </a:r>
          </a:p>
          <a:p>
            <a:pPr marL="0" indent="0" algn="l"/>
            <a:r>
              <a:rPr lang="en-US" sz="2800">
                <a:latin typeface="Times New Roman" panose="02020603050405020304" pitchFamily="18" charset="0"/>
                <a:cs typeface="Times New Roman" panose="02020603050405020304" pitchFamily="18" charset="0"/>
                <a:sym typeface="+mn-ea"/>
              </a:rPr>
              <a:t>Thần Biển đang ru con bằng những lời sóng vỗ. Được hỏi, Thần Biển chỉ tay lên ngọn núi xa xa và nói:</a:t>
            </a:r>
          </a:p>
          <a:p>
            <a:pPr marL="0" indent="0" algn="l"/>
            <a:r>
              <a:rPr lang="en-US" sz="2800">
                <a:latin typeface="Times New Roman" panose="02020603050405020304" pitchFamily="18" charset="0"/>
                <a:cs typeface="Times New Roman" panose="02020603050405020304" pitchFamily="18" charset="0"/>
                <a:sym typeface="+mn-ea"/>
              </a:rPr>
              <a:t>- Hãy hỏi Thần Núi. Thần còn sinh ra trước cả ta. Khi ta lớn lên thì Thần Núi đã già rồi.</a:t>
            </a:r>
          </a:p>
          <a:p>
            <a:pPr marL="0" indent="0" algn="l"/>
            <a:r>
              <a:rPr lang="en-US" sz="2800">
                <a:latin typeface="Times New Roman" panose="02020603050405020304" pitchFamily="18" charset="0"/>
                <a:cs typeface="Times New Roman" panose="02020603050405020304" pitchFamily="18" charset="0"/>
                <a:sym typeface="+mn-ea"/>
              </a:rPr>
              <a:t>Đoàn sứ giả đến gặp Thần Núi, Thần Núi lắc đầu chỉ tay lên trời:</a:t>
            </a:r>
          </a:p>
          <a:p>
            <a:pPr marL="0" indent="0" algn="l"/>
            <a:r>
              <a:rPr lang="en-US" sz="2800">
                <a:latin typeface="Times New Roman" panose="02020603050405020304" pitchFamily="18" charset="0"/>
                <a:cs typeface="Times New Roman" panose="02020603050405020304" pitchFamily="18" charset="0"/>
                <a:sym typeface="+mn-ea"/>
              </a:rPr>
              <a:t>- Hãy đến hỏi Thần Mặt Trời. Thần Mặt Trời còn có trước cả ta.Làm sao đến được chỗ Thần Mặt Trời? Đoàn sứ giả thất vọng quay về. Đến một khu rừng, họ gặp một bà lão nét mặt buồn rầu ngồi trước cây hoa đào. Đoàn sứ giả đến gần hỏi:</a:t>
            </a:r>
          </a:p>
          <a:p>
            <a:pPr marL="0" indent="0" algn="l"/>
            <a:r>
              <a:rPr lang="en-US" sz="2800">
                <a:latin typeface="Times New Roman" panose="02020603050405020304" pitchFamily="18" charset="0"/>
                <a:cs typeface="Times New Roman" panose="02020603050405020304" pitchFamily="18" charset="0"/>
                <a:sym typeface="+mn-ea"/>
              </a:rPr>
              <a:t>- Thưa cụ tại sao cụ lại ngồi đây?</a:t>
            </a:r>
          </a:p>
          <a:p>
            <a:pPr marL="0" indent="0" algn="l"/>
            <a:r>
              <a:rPr lang="en-US" sz="2800">
                <a:latin typeface="Times New Roman" panose="02020603050405020304" pitchFamily="18" charset="0"/>
                <a:cs typeface="Times New Roman" panose="02020603050405020304" pitchFamily="18" charset="0"/>
                <a:sym typeface="+mn-ea"/>
              </a:rPr>
              <a:t>Bà lão trả lời:</a:t>
            </a:r>
          </a:p>
          <a:p>
            <a:pPr marL="0" indent="0" algn="l"/>
            <a:r>
              <a:rPr lang="en-US" sz="2800">
                <a:latin typeface="Times New Roman" panose="02020603050405020304" pitchFamily="18" charset="0"/>
                <a:cs typeface="Times New Roman" panose="02020603050405020304" pitchFamily="18" charset="0"/>
                <a:sym typeface="+mn-ea"/>
              </a:rPr>
              <a:t>- Thuở trước, con tôi đi xa, cây đào này đang nở hoa. Bây giờ, mỗi lần hoa đào nở, nhớ con, tôi lại ra hái một bông mang về.</a:t>
            </a:r>
          </a:p>
          <a:p>
            <a:pPr marL="0" indent="0" algn="l"/>
            <a:r>
              <a:rPr lang="vi-V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cs typeface="Times New Roman" panose="02020603050405020304" pitchFamily="18" charset="0"/>
                <a:sym typeface="+mn-ea"/>
              </a:rPr>
              <a:t>Trở về cung, đoàn sứ giả tâu lên vua việc gặp bà lão hái hoa đào. Nhà vua vốn thông minh nên nghĩ ngay ra cách tính tuổi: Cứ mỗi lần hoa đào nở thì tính một tuổỉ và truyền cho thần dân cả nước mỗi lần hoa đào nở được mở hội ba ngày ba đêm. Những ngày vui ấy sau này người ta gọi là Tết.</a:t>
            </a:r>
          </a:p>
          <a:p>
            <a:pPr marL="0" indent="0" algn="l"/>
            <a:r>
              <a:rPr lang="en-US" sz="2800">
                <a:latin typeface="Times New Roman" panose="02020603050405020304" pitchFamily="18" charset="0"/>
                <a:cs typeface="Times New Roman" panose="02020603050405020304" pitchFamily="18" charset="0"/>
                <a:sym typeface="+mn-ea"/>
              </a:rPr>
              <a:t>								    </a:t>
            </a:r>
            <a:r>
              <a:rPr lang="vi-V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cs typeface="Times New Roman" panose="02020603050405020304" pitchFamily="18" charset="0"/>
                <a:sym typeface="+mn-ea"/>
              </a:rPr>
              <a:t>(Theo </a:t>
            </a:r>
            <a:r>
              <a:rPr lang="en-US" sz="2800" i="1">
                <a:latin typeface="Times New Roman" panose="02020603050405020304" pitchFamily="18" charset="0"/>
                <a:cs typeface="Times New Roman" panose="02020603050405020304" pitchFamily="18" charset="0"/>
                <a:sym typeface="+mn-ea"/>
              </a:rPr>
              <a:t>Truyện cổ tích Việt Nam)</a:t>
            </a:r>
            <a:endParaRPr lang="en-US" sz="2800" i="1">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Bài văn miêu tả cảnh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28535"/>
            <a:ext cx="1815465" cy="11868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cách đặt tên của con người.</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cách tính tuổi của con người.</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cách tính tuổi của vua.	</a:t>
            </a:r>
          </a:p>
        </p:txBody>
      </p:sp>
      <p:sp>
        <p:nvSpPr>
          <p:cNvPr id="13" name="Rectangle: Single Corner Rounded 7"/>
          <p:cNvSpPr/>
          <p:nvPr/>
        </p:nvSpPr>
        <p:spPr>
          <a:xfrm>
            <a:off x="2483485" y="7315200"/>
            <a:ext cx="11341100" cy="12185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số tuổi của các vị thần.</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9" name="Rectangle 5"/>
          <p:cNvSpPr/>
          <p:nvPr/>
        </p:nvSpPr>
        <p:spPr>
          <a:xfrm>
            <a:off x="2270760" y="12954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Nhà vua phái sứ giả đi hỏi các vị thần điều gì?</a:t>
            </a:r>
          </a:p>
        </p:txBody>
      </p:sp>
      <p:sp>
        <p:nvSpPr>
          <p:cNvPr id="199" name="Heart 198"/>
          <p:cNvSpPr/>
          <p:nvPr/>
        </p:nvSpPr>
        <p:spPr>
          <a:xfrm>
            <a:off x="1203772" y="48006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animEffect transition="in" filter="fade">
                                      <p:cBhvr>
                                        <p:cTn id="69" dur="1000"/>
                                        <p:tgtEl>
                                          <p:spTgt spid="199"/>
                                        </p:tgtEl>
                                      </p:cBhvr>
                                    </p:animEffect>
                                    <p:anim calcmode="lin" valueType="num">
                                      <p:cBhvr>
                                        <p:cTn id="70" dur="1000" fill="hold"/>
                                        <p:tgtEl>
                                          <p:spTgt spid="199"/>
                                        </p:tgtEl>
                                        <p:attrNameLst>
                                          <p:attrName>ppt_x</p:attrName>
                                        </p:attrNameLst>
                                      </p:cBhvr>
                                      <p:tavLst>
                                        <p:tav tm="0">
                                          <p:val>
                                            <p:strVal val="#ppt_x"/>
                                          </p:val>
                                        </p:tav>
                                        <p:tav tm="100000">
                                          <p:val>
                                            <p:strVal val="#ppt_x"/>
                                          </p:val>
                                        </p:tav>
                                      </p:tavLst>
                                    </p:anim>
                                    <p:anim calcmode="lin" valueType="num">
                                      <p:cBhvr>
                                        <p:cTn id="71"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9" grpId="0" bldLvl="0" animBg="1"/>
      <p:bldP spid="19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2</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Bài văn miêu tả cảnh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28535"/>
            <a:ext cx="1815465" cy="11868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Thần Sông, Thần Núi, Thần Gió.</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Thần Sông, Thần Gió, Thần Mặt Trời.</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Thần Sông, Thần Biển, Thần Núi, Thần Mặt Trời.</a:t>
            </a:r>
          </a:p>
        </p:txBody>
      </p:sp>
      <p:sp>
        <p:nvSpPr>
          <p:cNvPr id="13" name="Rectangle: Single Corner Rounded 7"/>
          <p:cNvSpPr/>
          <p:nvPr/>
        </p:nvSpPr>
        <p:spPr>
          <a:xfrm>
            <a:off x="2483485" y="7315200"/>
            <a:ext cx="11341100" cy="12185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Thần Sông, Thần Biển, Thần Núi.</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9" name="Rectangle 5"/>
          <p:cNvSpPr/>
          <p:nvPr/>
        </p:nvSpPr>
        <p:spPr>
          <a:xfrm>
            <a:off x="2270760" y="12954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Sứ giả đã đi hỏi những vị thần nào?</a:t>
            </a:r>
          </a:p>
        </p:txBody>
      </p:sp>
      <p:sp>
        <p:nvSpPr>
          <p:cNvPr id="199" name="Heart 198"/>
          <p:cNvSpPr/>
          <p:nvPr/>
        </p:nvSpPr>
        <p:spPr>
          <a:xfrm>
            <a:off x="975172" y="73914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animEffect transition="in" filter="fade">
                                      <p:cBhvr>
                                        <p:cTn id="69" dur="1000"/>
                                        <p:tgtEl>
                                          <p:spTgt spid="199"/>
                                        </p:tgtEl>
                                      </p:cBhvr>
                                    </p:animEffect>
                                    <p:anim calcmode="lin" valueType="num">
                                      <p:cBhvr>
                                        <p:cTn id="70" dur="1000" fill="hold"/>
                                        <p:tgtEl>
                                          <p:spTgt spid="199"/>
                                        </p:tgtEl>
                                        <p:attrNameLst>
                                          <p:attrName>ppt_x</p:attrName>
                                        </p:attrNameLst>
                                      </p:cBhvr>
                                      <p:tavLst>
                                        <p:tav tm="0">
                                          <p:val>
                                            <p:strVal val="#ppt_x"/>
                                          </p:val>
                                        </p:tav>
                                        <p:tav tm="100000">
                                          <p:val>
                                            <p:strVal val="#ppt_x"/>
                                          </p:val>
                                        </p:tav>
                                      </p:tavLst>
                                    </p:anim>
                                    <p:anim calcmode="lin" valueType="num">
                                      <p:cBhvr>
                                        <p:cTn id="71"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9" grpId="0" bldLvl="0" animBg="1"/>
      <p:bldP spid="19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3</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Bài văn miêu tả cảnh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28535"/>
            <a:ext cx="1815465" cy="11868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Vì bà cụ không thấy hoa đào nở.</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Vì bà cụ không hái được bông hoa nào.</a:t>
            </a:r>
          </a:p>
        </p:txBody>
      </p:sp>
      <p:sp>
        <p:nvSpPr>
          <p:cNvPr id="12" name="Rectangle: Single Corner Rounded 7"/>
          <p:cNvSpPr/>
          <p:nvPr/>
        </p:nvSpPr>
        <p:spPr>
          <a:xfrm>
            <a:off x="2483485" y="6104890"/>
            <a:ext cx="108578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Vì bà cụ nhớ con đang ở nơi xa.   </a:t>
            </a:r>
          </a:p>
        </p:txBody>
      </p:sp>
      <p:sp>
        <p:nvSpPr>
          <p:cNvPr id="13" name="Rectangle: Single Corner Rounded 7"/>
          <p:cNvSpPr/>
          <p:nvPr/>
        </p:nvSpPr>
        <p:spPr>
          <a:xfrm>
            <a:off x="2483485" y="7315200"/>
            <a:ext cx="11341100" cy="12185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Vì bà cụ không thích nói chuyện với đoàn sứ giả.</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9" name="Rectangle 5"/>
          <p:cNvSpPr/>
          <p:nvPr/>
        </p:nvSpPr>
        <p:spPr>
          <a:xfrm>
            <a:off x="2270760" y="12954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Vì sao bà cụ già lại ngồi buồn rầu trước cây hoa đào trong rừng?</a:t>
            </a:r>
          </a:p>
        </p:txBody>
      </p:sp>
      <p:sp>
        <p:nvSpPr>
          <p:cNvPr id="199" name="Heart 198"/>
          <p:cNvSpPr/>
          <p:nvPr/>
        </p:nvSpPr>
        <p:spPr>
          <a:xfrm>
            <a:off x="1051372" y="6116992"/>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animEffect transition="in" filter="fade">
                                      <p:cBhvr>
                                        <p:cTn id="69" dur="1000"/>
                                        <p:tgtEl>
                                          <p:spTgt spid="199"/>
                                        </p:tgtEl>
                                      </p:cBhvr>
                                    </p:animEffect>
                                    <p:anim calcmode="lin" valueType="num">
                                      <p:cBhvr>
                                        <p:cTn id="70" dur="1000" fill="hold"/>
                                        <p:tgtEl>
                                          <p:spTgt spid="199"/>
                                        </p:tgtEl>
                                        <p:attrNameLst>
                                          <p:attrName>ppt_x</p:attrName>
                                        </p:attrNameLst>
                                      </p:cBhvr>
                                      <p:tavLst>
                                        <p:tav tm="0">
                                          <p:val>
                                            <p:strVal val="#ppt_x"/>
                                          </p:val>
                                        </p:tav>
                                        <p:tav tm="100000">
                                          <p:val>
                                            <p:strVal val="#ppt_x"/>
                                          </p:val>
                                        </p:tav>
                                      </p:tavLst>
                                    </p:anim>
                                    <p:anim calcmode="lin" valueType="num">
                                      <p:cBhvr>
                                        <p:cTn id="71"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9" grpId="0" bldLvl="0" animBg="1"/>
      <p:bldP spid="19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41960" y="76200"/>
            <a:ext cx="15624810" cy="8989695"/>
          </a:xfrm>
          <a:prstGeom prst="rect">
            <a:avLst/>
          </a:prstGeom>
          <a:noFill/>
        </p:spPr>
        <p:txBody>
          <a:bodyPr wrap="square" rtlCol="0" anchor="t">
            <a:noAutofit/>
          </a:bodyPr>
          <a:lstStyle/>
          <a:p>
            <a:pPr algn="l">
              <a:lnSpc>
                <a:spcPct val="100000"/>
              </a:lnSpc>
              <a:spcBef>
                <a:spcPts val="0"/>
              </a:spcBef>
              <a:spcAft>
                <a:spcPts val="0"/>
              </a:spcAft>
            </a:pPr>
            <a:r>
              <a:rPr lang="en-US" sz="2800" b="1">
                <a:latin typeface="Times New Roman" panose="02020603050405020304" pitchFamily="18" charset="0"/>
                <a:cs typeface="Times New Roman" panose="02020603050405020304" pitchFamily="18" charset="0"/>
              </a:rPr>
              <a:t>Đọc thầm bài đọc sau</a:t>
            </a:r>
            <a:r>
              <a:rPr lang="vi-VN" altLang="en-US" sz="2800" b="1">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VỀ MIỀN ĐẤT ĐỎ</a:t>
            </a:r>
          </a:p>
          <a:p>
            <a:pPr>
              <a:lnSpc>
                <a:spcPct val="100000"/>
              </a:lnSpc>
              <a:spcBef>
                <a:spcPts val="0"/>
              </a:spcBef>
              <a:spcAft>
                <a:spcPts val="0"/>
              </a:spcAft>
            </a:pPr>
            <a:r>
              <a:rPr lang="vi-VN" alt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Chúng tôi đang tiến về miền Đất Đỏ. </a:t>
            </a:r>
          </a:p>
          <a:p>
            <a:pPr>
              <a:lnSpc>
                <a:spcPct val="100000"/>
              </a:lnSpc>
              <a:spcBef>
                <a:spcPts val="0"/>
              </a:spcBef>
              <a:spcAft>
                <a:spcPts val="0"/>
              </a:spcAft>
            </a:pPr>
            <a:r>
              <a:rPr 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Hôm ở rừng học sa bàn đánh vào Đất Đỏ, anh Ba Đẩu nói lần này chúng tôi về Đất Đỏ là về quê hương chị Võ Thị Sáu nên chúng tôi phải đánh thắng, phải đưa cho được đồng bào ở đó ra khỏi vòng kìm kẹp của giặc. Ý chí quyết đánh, quyết thắng cùng niềm tin giải phóng cứ lớn ra, nở nang ra giữa lòng chúng tôi. </a:t>
            </a:r>
          </a:p>
          <a:p>
            <a:pPr>
              <a:lnSpc>
                <a:spcPct val="100000"/>
              </a:lnSpc>
              <a:spcBef>
                <a:spcPts val="0"/>
              </a:spcBef>
              <a:spcAft>
                <a:spcPts val="0"/>
              </a:spcAft>
            </a:pPr>
            <a:r>
              <a:rPr 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Miền Đất Đỏ xích lại gần mãi. Đường đi chuyển dần từ màu cát ngả sang màu nâu nhạt, và đến ngày thứ tư thì đỏ hẳn lên. Đất Đỏ không còn xa chúng tôi nữa. Sắp đến Đất Đỏ rồi. Tên đất nghe sao như nỗi đắng cay lắng đọng, như mồ hôi, như màu cờ hòa chan với máu. Ấy là miền đất rất giàu mà đời người thì lại rất nghèo, xưa nay máu không khi nào ngơi tưới đẫm gốc cây cao su. Tôi biết đó là một miền đất anh hùng như mọi miền đất khác của Tổ quốc. Tại đó có một người con gái chết rồi mà bất tử, là Võ Thị Sáu, người con gái hãy còn sống mãi trong bài hát ngợi ca mở đầu như một kỉ niệm rưng rưng: “Mùa hoa lê – ki – ma nở, quê ta miền Đất Đỏ…”. Hôm nay, lời ca đó đang mấp máy trên môi chúng tôi, khi chúng tôi đang cầm súng cất bước đi tới nơi đã sinh ra người nữ anh hùng thời kháng Pháp.</a:t>
            </a:r>
          </a:p>
          <a:p>
            <a:pPr>
              <a:lnSpc>
                <a:spcPct val="100000"/>
              </a:lnSpc>
              <a:spcBef>
                <a:spcPts val="0"/>
              </a:spcBef>
              <a:spcAft>
                <a:spcPts val="0"/>
              </a:spcAft>
            </a:pPr>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Hôm nay, chúng tôi đã thực sự đặt chân lên vùng Đất Đỏ. Bỗng nhiên trời hửng </a:t>
            </a:r>
          </a:p>
          <a:p>
            <a:pPr>
              <a:lnSpc>
                <a:spcPct val="100000"/>
              </a:lnSpc>
              <a:spcBef>
                <a:spcPts val="0"/>
              </a:spcBef>
              <a:spcAft>
                <a:spcPts val="0"/>
              </a:spcAft>
            </a:pPr>
            <a:r>
              <a:rPr lang="en-US" sz="3200">
                <a:latin typeface="Times New Roman" panose="02020603050405020304" pitchFamily="18" charset="0"/>
                <a:cs typeface="Times New Roman" panose="02020603050405020304" pitchFamily="18" charset="0"/>
              </a:rPr>
              <a:t>nắng. Chúng tôi vui mừng chạy cẫng lên giữa khung cảnh rực đỏ của đất, của những chùm chôm chôm, trái dừa lửa, của ráng chiều.</a:t>
            </a:r>
            <a:r>
              <a:rPr lang="vi-VN" altLang="en-US" sz="32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(Trích Những người con của đất – Anh Đức)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31800" y="492125"/>
            <a:ext cx="15276830" cy="1568450"/>
          </a:xfrm>
          <a:prstGeom prst="rect">
            <a:avLst/>
          </a:prstGeom>
          <a:noFill/>
          <a:ln w="9525">
            <a:noFill/>
          </a:ln>
        </p:spPr>
        <p:txBody>
          <a:bodyPr wrap="square">
            <a:spAutoFit/>
          </a:bodyPr>
          <a:lstStyle/>
          <a:p>
            <a:pPr marL="0" indent="0"/>
            <a:r>
              <a:rPr lang="en-US" sz="4800" b="1">
                <a:latin typeface="Times New Roman" panose="02020603050405020304" pitchFamily="18" charset="0"/>
                <a:cs typeface="Calibri" panose="020F0502020204030204" charset="0"/>
              </a:rPr>
              <a:t>Câu </a:t>
            </a:r>
            <a:r>
              <a:rPr lang="vi-VN" altLang="en-US" sz="4800" b="1">
                <a:latin typeface="Times New Roman" panose="02020603050405020304" pitchFamily="18" charset="0"/>
                <a:cs typeface="Calibri" panose="020F0502020204030204" charset="0"/>
              </a:rPr>
              <a:t>4</a:t>
            </a:r>
            <a:r>
              <a:rPr lang="en-US" sz="4800" b="1">
                <a:latin typeface="Times New Roman" panose="02020603050405020304" pitchFamily="18" charset="0"/>
                <a:cs typeface="Calibri" panose="020F0502020204030204" charset="0"/>
              </a:rPr>
              <a:t>. Đúng ghi Đ, sai ghi S. Câu nào sau đây là câu trả lời của Thần Biển?</a:t>
            </a:r>
          </a:p>
        </p:txBody>
      </p:sp>
      <p:graphicFrame>
        <p:nvGraphicFramePr>
          <p:cNvPr id="2" name="Table 1"/>
          <p:cNvGraphicFramePr/>
          <p:nvPr/>
        </p:nvGraphicFramePr>
        <p:xfrm>
          <a:off x="543560" y="2602230"/>
          <a:ext cx="15262225" cy="3120390"/>
        </p:xfrm>
        <a:graphic>
          <a:graphicData uri="http://schemas.openxmlformats.org/drawingml/2006/table">
            <a:tbl>
              <a:tblPr/>
              <a:tblGrid>
                <a:gridCol w="13921105">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tblGrid>
              <a:tr h="1657350">
                <a:tc>
                  <a:txBody>
                    <a:bodyPr/>
                    <a:lstStyle/>
                    <a:p>
                      <a:pPr indent="0">
                        <a:buNone/>
                      </a:pPr>
                      <a:r>
                        <a:rPr lang="en-US" sz="4800" b="0">
                          <a:latin typeface="Times New Roman" panose="02020603050405020304" pitchFamily="18" charset="0"/>
                          <a:cs typeface="Times New Roman" panose="02020603050405020304" pitchFamily="18" charset="0"/>
                        </a:rPr>
                        <a:t>- Hãy hỏi Thần Núi. Thần còn sinh ra trước cả ta. Khi ta lớn lên thì Thần Núi đã già rồi.</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780">
                <a:tc>
                  <a:txBody>
                    <a:bodyPr/>
                    <a:lstStyle/>
                    <a:p>
                      <a:pPr indent="0">
                        <a:buNone/>
                      </a:pPr>
                      <a:r>
                        <a:rPr lang="en-US" sz="4800" b="0">
                          <a:latin typeface="Times New Roman" panose="02020603050405020304" pitchFamily="18" charset="0"/>
                          <a:cs typeface="Times New Roman" panose="02020603050405020304" pitchFamily="18" charset="0"/>
                        </a:rPr>
                        <a:t>- Hãy đến hỏi Thần Mặt Trời. Thần Mặt Trời còn có trước cả ta.</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14691360" y="2971800"/>
            <a:ext cx="755650" cy="703580"/>
          </a:xfrm>
          <a:prstGeom prst="rect">
            <a:avLst/>
          </a:prstGeom>
          <a:noFill/>
        </p:spPr>
        <p:txBody>
          <a:bodyPr wrap="square">
            <a:noAutofit/>
          </a:bodyPr>
          <a:lstStyle/>
          <a:p>
            <a:r>
              <a:rPr lang="vi-VN" sz="4400" b="1">
                <a:latin typeface="Times New Roman" panose="02020603050405020304" pitchFamily="18" charset="0"/>
                <a:sym typeface="+mn-ea"/>
              </a:rPr>
              <a:t> </a:t>
            </a:r>
            <a:r>
              <a:rPr lang="vi-VN" altLang="en-US" sz="4400" b="1">
                <a:solidFill>
                  <a:srgbClr val="000000"/>
                </a:solidFill>
                <a:latin typeface="Times New Roman" panose="02020603050405020304" pitchFamily="18" charset="0"/>
                <a:sym typeface="+mn-ea"/>
              </a:rPr>
              <a:t>Đ</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
        <p:nvSpPr>
          <p:cNvPr id="4" name="TextBox 2"/>
          <p:cNvSpPr txBox="1"/>
          <p:nvPr/>
        </p:nvSpPr>
        <p:spPr>
          <a:xfrm>
            <a:off x="14728190" y="4579620"/>
            <a:ext cx="913765" cy="703580"/>
          </a:xfrm>
          <a:prstGeom prst="rect">
            <a:avLst/>
          </a:prstGeom>
          <a:noFill/>
        </p:spPr>
        <p:txBody>
          <a:bodyPr wrap="square">
            <a:noAutofit/>
          </a:bodyPr>
          <a:lstStyle/>
          <a:p>
            <a:r>
              <a:rPr lang="vi-VN" sz="4400" b="1">
                <a:latin typeface="Times New Roman" panose="02020603050405020304" pitchFamily="18" charset="0"/>
                <a:sym typeface="+mn-ea"/>
              </a:rPr>
              <a:t> </a:t>
            </a:r>
            <a:r>
              <a:rPr lang="vi-VN" altLang="en-US" sz="4400" b="1">
                <a:solidFill>
                  <a:srgbClr val="000000"/>
                </a:solidFill>
                <a:latin typeface="Times New Roman" panose="02020603050405020304" pitchFamily="18" charset="0"/>
                <a:sym typeface="+mn-ea"/>
              </a:rPr>
              <a:t>S</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94360" y="533400"/>
            <a:ext cx="14956155" cy="1568450"/>
          </a:xfrm>
          <a:prstGeom prst="rect">
            <a:avLst/>
          </a:prstGeom>
          <a:noFill/>
          <a:ln w="9525">
            <a:noFill/>
          </a:ln>
        </p:spPr>
        <p:txBody>
          <a:bodyPr wrap="square">
            <a:spAutoFit/>
          </a:bodyPr>
          <a:lstStyle/>
          <a:p>
            <a:pPr marL="0" indent="0"/>
            <a:r>
              <a:rPr lang="en-US" sz="4800" b="1">
                <a:latin typeface="Times New Roman" panose="02020603050405020304" pitchFamily="18" charset="0"/>
                <a:cs typeface="Calibri" panose="020F0502020204030204" charset="0"/>
                <a:sym typeface="+mn-ea"/>
              </a:rPr>
              <a:t>Câu </a:t>
            </a:r>
            <a:r>
              <a:rPr lang="vi-VN" altLang="en-US" sz="4800" b="1">
                <a:latin typeface="Times New Roman" panose="02020603050405020304" pitchFamily="18" charset="0"/>
                <a:cs typeface="Calibri" panose="020F0502020204030204" charset="0"/>
                <a:sym typeface="+mn-ea"/>
              </a:rPr>
              <a:t>5</a:t>
            </a:r>
            <a:r>
              <a:rPr lang="en-US" sz="4800" b="1">
                <a:latin typeface="Times New Roman" panose="02020603050405020304" pitchFamily="18" charset="0"/>
                <a:cs typeface="Calibri" panose="020F0502020204030204" charset="0"/>
                <a:sym typeface="+mn-ea"/>
              </a:rPr>
              <a:t>.</a:t>
            </a:r>
            <a:r>
              <a:rPr lang="en-US" sz="4800" b="1">
                <a:latin typeface="Times New Roman" panose="02020603050405020304" pitchFamily="18" charset="0"/>
                <a:cs typeface="Calibri" panose="020F0502020204030204" charset="0"/>
              </a:rPr>
              <a:t> Qua câu chuyện của bà lão hái hoa đào, nhà vua đã nghĩ ra cách tính tuổi như thế nào?</a:t>
            </a:r>
          </a:p>
        </p:txBody>
      </p:sp>
      <p:sp>
        <p:nvSpPr>
          <p:cNvPr id="4" name="TextBox 2"/>
          <p:cNvSpPr txBox="1"/>
          <p:nvPr/>
        </p:nvSpPr>
        <p:spPr>
          <a:xfrm>
            <a:off x="587375" y="2895600"/>
            <a:ext cx="15345410" cy="1504950"/>
          </a:xfrm>
          <a:prstGeom prst="rect">
            <a:avLst/>
          </a:prstGeom>
          <a:noFill/>
        </p:spPr>
        <p:txBody>
          <a:bodyPr wrap="square">
            <a:noAutofit/>
          </a:bodyPr>
          <a:lstStyle/>
          <a:p>
            <a:r>
              <a:rPr lang="vi-VN" sz="4400" b="1">
                <a:latin typeface="Times New Roman" panose="02020603050405020304" pitchFamily="18" charset="0"/>
                <a:sym typeface="+mn-ea"/>
              </a:rPr>
              <a:t>   </a:t>
            </a:r>
            <a:r>
              <a:rPr lang="vi-VN" sz="4400">
                <a:latin typeface="Times New Roman" panose="02020603050405020304" pitchFamily="18" charset="0"/>
                <a:sym typeface="+mn-ea"/>
              </a:rPr>
              <a:t>Nhà vua vốn thông minh nên nghĩ ngay ra cách tính tuổi: Cứ mỗi lần hoa đào nở thì tính một tuổi. </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22605" y="533400"/>
            <a:ext cx="14886305" cy="1568450"/>
          </a:xfrm>
          <a:prstGeom prst="rect">
            <a:avLst/>
          </a:prstGeom>
          <a:noFill/>
          <a:ln w="9525">
            <a:noFill/>
          </a:ln>
        </p:spPr>
        <p:txBody>
          <a:bodyPr wrap="square">
            <a:spAutoFit/>
          </a:bodyPr>
          <a:lstStyle/>
          <a:p>
            <a:pPr marL="0" indent="0"/>
            <a:r>
              <a:rPr lang="en-US" sz="4800" b="1">
                <a:latin typeface="Times New Roman" panose="02020603050405020304" pitchFamily="18" charset="0"/>
                <a:cs typeface="Calibri" panose="020F0502020204030204" charset="0"/>
              </a:rPr>
              <a:t>Câu </a:t>
            </a:r>
            <a:r>
              <a:rPr lang="vi-VN" altLang="en-US" sz="4800" b="1">
                <a:latin typeface="Times New Roman" panose="02020603050405020304" pitchFamily="18" charset="0"/>
                <a:cs typeface="Calibri" panose="020F0502020204030204" charset="0"/>
              </a:rPr>
              <a:t>6</a:t>
            </a:r>
            <a:r>
              <a:rPr lang="en-US" sz="4800" b="1">
                <a:latin typeface="Times New Roman" panose="02020603050405020304" pitchFamily="18" charset="0"/>
                <a:cs typeface="Calibri" panose="020F0502020204030204" charset="0"/>
              </a:rPr>
              <a:t>. Câu chuyện cho ta biết nguồn gốc phong tục gì ở nước ta?</a:t>
            </a:r>
          </a:p>
        </p:txBody>
      </p:sp>
      <p:sp>
        <p:nvSpPr>
          <p:cNvPr id="4" name="TextBox 2"/>
          <p:cNvSpPr txBox="1"/>
          <p:nvPr/>
        </p:nvSpPr>
        <p:spPr>
          <a:xfrm>
            <a:off x="587375" y="2895600"/>
            <a:ext cx="15345410" cy="1504950"/>
          </a:xfrm>
          <a:prstGeom prst="rect">
            <a:avLst/>
          </a:prstGeom>
          <a:noFill/>
        </p:spPr>
        <p:txBody>
          <a:bodyPr wrap="square">
            <a:noAutofit/>
          </a:bodyPr>
          <a:lstStyle/>
          <a:p>
            <a:r>
              <a:rPr lang="vi-VN" sz="4400" b="1">
                <a:latin typeface="Times New Roman" panose="02020603050405020304" pitchFamily="18" charset="0"/>
                <a:sym typeface="+mn-ea"/>
              </a:rPr>
              <a:t>   </a:t>
            </a:r>
            <a:r>
              <a:rPr lang="en-US" sz="4400">
                <a:latin typeface="Times New Roman" panose="02020603050405020304" pitchFamily="18" charset="0"/>
                <a:cs typeface="Calibri" panose="020F0502020204030204" charset="0"/>
                <a:sym typeface="+mn-ea"/>
              </a:rPr>
              <a:t>Câu chuyện cho biết nguồn gốc phong tục đón năm mới ở nước ta.</a:t>
            </a:r>
            <a:endParaRPr lang="en-US" sz="4400" b="0">
              <a:latin typeface="Times New Roman" panose="02020603050405020304" pitchFamily="18" charset="0"/>
              <a:cs typeface="Calibri" panose="020F0502020204030204" charset="0"/>
            </a:endParaRPr>
          </a:p>
          <a:p>
            <a:r>
              <a:rPr lang="vi-VN" sz="4400">
                <a:latin typeface="Times New Roman" panose="02020603050405020304" pitchFamily="18" charset="0"/>
                <a:sym typeface="+mn-ea"/>
              </a:rPr>
              <a:t> </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Miền Đất Đỏ là quê hương của ai?</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Bác Hồ</a:t>
            </a:r>
          </a:p>
        </p:txBody>
      </p:sp>
      <p:sp>
        <p:nvSpPr>
          <p:cNvPr id="11" name="Rectangle: Single Corner Rounded 7"/>
          <p:cNvSpPr/>
          <p:nvPr/>
        </p:nvSpPr>
        <p:spPr>
          <a:xfrm>
            <a:off x="2446655" y="4726940"/>
            <a:ext cx="10233660"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anh Kim Đồng</a:t>
            </a:r>
          </a:p>
        </p:txBody>
      </p:sp>
      <p:sp>
        <p:nvSpPr>
          <p:cNvPr id="12" name="Rectangle: Single Corner Rounded 7"/>
          <p:cNvSpPr/>
          <p:nvPr/>
        </p:nvSpPr>
        <p:spPr>
          <a:xfrm>
            <a:off x="2483485" y="6104890"/>
            <a:ext cx="1019683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chị Võ Thị Sáu</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anh Nguyễn Viết Xuân</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051372" y="60960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2</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Những chiến sĩ tiến về miền Đất Đỏ để làm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Để về thăm quê hương của chị Võ Thị Sáu.</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Để đưa đồng bào ở đó ra khỏi vùng kìm kẹp của giặc.</a:t>
            </a:r>
          </a:p>
        </p:txBody>
      </p:sp>
      <p:sp>
        <p:nvSpPr>
          <p:cNvPr id="12" name="Rectangle: Single Corner Rounded 7"/>
          <p:cNvSpPr/>
          <p:nvPr/>
        </p:nvSpPr>
        <p:spPr>
          <a:xfrm>
            <a:off x="2483485" y="6104890"/>
            <a:ext cx="1019683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Để các chiến sĩ vào rừng học sa bàn đánh giặc.</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Để các chiến sĩ về thăm anh Ba Đẩu.</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203772" y="48006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3</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Chi tiết nào cho ta thấy Đất Đỏ là miền đất anh hùng?</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Tên đất nghe sao như nỗi đắng cay lắng đọng</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Các anh bộ đội đặt chân lên vùng Đất Đỏ.</a:t>
            </a:r>
          </a:p>
        </p:txBody>
      </p:sp>
      <p:sp>
        <p:nvSpPr>
          <p:cNvPr id="12" name="Rectangle: Single Corner Rounded 7"/>
          <p:cNvSpPr/>
          <p:nvPr/>
        </p:nvSpPr>
        <p:spPr>
          <a:xfrm>
            <a:off x="2483485" y="6104890"/>
            <a:ext cx="1060640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Nơi đó có một người con gái chết rồi mà bất tử.</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Đây là một miền đất màu mỡ, có nhiều cây trái.</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124397" y="6073812"/>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4</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Em hiểu “ kỉ niệm rưng rưng” có nghĩa là gì?</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Kỉ niệm làm xúc động lòng người.</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Cái làm cho con người vui vẻ.</a:t>
            </a:r>
          </a:p>
        </p:txBody>
      </p:sp>
      <p:sp>
        <p:nvSpPr>
          <p:cNvPr id="12" name="Rectangle: Single Corner Rounded 7"/>
          <p:cNvSpPr/>
          <p:nvPr/>
        </p:nvSpPr>
        <p:spPr>
          <a:xfrm>
            <a:off x="2483485" y="6104890"/>
            <a:ext cx="1060640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Cái hiện lại trong trí óc về những sự việc đáng ghi nhớ đã qua.</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Vật được giữ lại làm kỉ niệm</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1432372" y="3350932"/>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5</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Từ nào dưới đây nghĩa giống với từ vui mừng?</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hớn hở</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sung sướng</a:t>
            </a:r>
          </a:p>
        </p:txBody>
      </p:sp>
      <p:sp>
        <p:nvSpPr>
          <p:cNvPr id="12" name="Rectangle: Single Corner Rounded 7"/>
          <p:cNvSpPr/>
          <p:nvPr/>
        </p:nvSpPr>
        <p:spPr>
          <a:xfrm>
            <a:off x="2483485" y="6104890"/>
            <a:ext cx="1060640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buồn bã</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vui sướng</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975172" y="7412392"/>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52425" y="304800"/>
            <a:ext cx="15564485" cy="7353300"/>
          </a:xfrm>
          <a:prstGeom prst="rect">
            <a:avLst/>
          </a:prstGeom>
          <a:noFill/>
          <a:ln w="9525">
            <a:noFill/>
          </a:ln>
        </p:spPr>
        <p:txBody>
          <a:bodyPr wrap="square">
            <a:noAutofit/>
          </a:bodyPr>
          <a:lstStyle/>
          <a:p>
            <a:pPr marL="0" indent="457200" algn="l"/>
            <a:r>
              <a:rPr lang="en-US" sz="3200" b="1">
                <a:latin typeface="Times New Roman" panose="02020603050405020304" pitchFamily="18" charset="0"/>
                <a:cs typeface="Times New Roman" panose="02020603050405020304" pitchFamily="18" charset="0"/>
                <a:sym typeface="+mn-ea"/>
              </a:rPr>
              <a:t>Đọc thầm bài đọc sau</a:t>
            </a:r>
            <a:r>
              <a:rPr lang="en-US" sz="3200" b="0">
                <a:solidFill>
                  <a:srgbClr val="000000"/>
                </a:solidFill>
                <a:latin typeface="Times New Roman" panose="02020603050405020304" pitchFamily="18" charset="0"/>
              </a:rPr>
              <a:t> </a:t>
            </a:r>
            <a:r>
              <a:rPr lang="vi-VN" altLang="en-US" sz="3200" b="0">
                <a:solidFill>
                  <a:srgbClr val="000000"/>
                </a:solidFill>
                <a:latin typeface="Times New Roman" panose="02020603050405020304" pitchFamily="18" charset="0"/>
              </a:rPr>
              <a:t>                  </a:t>
            </a:r>
            <a:r>
              <a:rPr lang="en-US" sz="3200" b="1">
                <a:solidFill>
                  <a:srgbClr val="000000"/>
                </a:solidFill>
                <a:latin typeface="Times New Roman" panose="02020603050405020304" pitchFamily="18" charset="0"/>
              </a:rPr>
              <a:t>Đường đi Sa Pa</a:t>
            </a:r>
            <a:endParaRPr lang="en-US" sz="3200" b="0">
              <a:solidFill>
                <a:srgbClr val="000000"/>
              </a:solidFill>
              <a:latin typeface="Times New Roman" panose="02020603050405020304" pitchFamily="18" charset="0"/>
            </a:endParaRPr>
          </a:p>
          <a:p>
            <a:pPr marL="0" indent="457200" algn="l"/>
            <a:r>
              <a:rPr lang="vi-VN" altLang="en-US" sz="3200" b="0">
                <a:solidFill>
                  <a:srgbClr val="000000"/>
                </a:solidFill>
                <a:latin typeface="Times New Roman" panose="02020603050405020304" pitchFamily="18" charset="0"/>
              </a:rPr>
              <a:t>   </a:t>
            </a:r>
            <a:r>
              <a:rPr lang="en-US" sz="3600" b="0">
                <a:solidFill>
                  <a:srgbClr val="000000"/>
                </a:solidFill>
                <a:latin typeface="Times New Roman" panose="02020603050405020304" pitchFamily="18" charset="0"/>
              </a:rPr>
              <a:t>Xe chúng tôi leo chênh vênh trên dốc cao của con đường xuyên tỉnh. Những đám mây trắng nhỏ sà</a:t>
            </a:r>
            <a:r>
              <a:rPr lang="en-US" sz="3600" b="0" i="1">
                <a:solidFill>
                  <a:srgbClr val="000000"/>
                </a:solidFill>
                <a:latin typeface="Times New Roman" panose="02020603050405020304" pitchFamily="18" charset="0"/>
              </a:rPr>
              <a:t> </a:t>
            </a:r>
            <a:r>
              <a:rPr lang="en-US" sz="3600" b="0">
                <a:solidFill>
                  <a:srgbClr val="000000"/>
                </a:solidFill>
                <a:latin typeface="Times New Roman" panose="02020603050405020304" pitchFamily="18" charset="0"/>
              </a:rPr>
              <a:t>xuống cửa kính ô tô tạo nên cảm giác bồng bềnh huyền ảo. Chúng tôi đang đi bên những thác trắng xóa tựa như mây,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marL="0" indent="457200" algn="l"/>
            <a:r>
              <a:rPr lang="vi-VN" altLang="en-US" sz="3600" b="0">
                <a:solidFill>
                  <a:srgbClr val="000000"/>
                </a:solidFill>
                <a:latin typeface="Times New Roman" panose="02020603050405020304" pitchFamily="18" charset="0"/>
              </a:rPr>
              <a:t>   </a:t>
            </a:r>
            <a:r>
              <a:rPr lang="en-US" sz="3600" b="0">
                <a:solidFill>
                  <a:srgbClr val="000000"/>
                </a:solidFill>
                <a:latin typeface="Times New Roman" panose="02020603050405020304" pitchFamily="18" charset="0"/>
              </a:rPr>
              <a:t>Buổi chiều, xe dừng lại ở một thị trấn nhỏ. Nắng phố huyện vàng hoe. Những em bé Mông, những em bé Tu Dí, Phù Lá quần áo sặc sở đang chơi đùa trước cửa hàng. Hoàng hôn, áp phiên của phiên chợ thị trấn,người ngựa dập dìu chìm trong sương núi tím nhạt.Hôm sau chúng tôi đi Sa Pa . Phong cảnh ở đây thật đẹp. Thoắt cái, lá vàng rơi trong khoảnh khắc mùa</a:t>
            </a:r>
            <a:r>
              <a:rPr lang="vi-VN" altLang="en-US" sz="3600" b="0">
                <a:solidFill>
                  <a:srgbClr val="000000"/>
                </a:solidFill>
                <a:latin typeface="Times New Roman" panose="02020603050405020304" pitchFamily="18" charset="0"/>
              </a:rPr>
              <a:t> </a:t>
            </a:r>
            <a:r>
              <a:rPr lang="en-US" sz="3600" b="0">
                <a:solidFill>
                  <a:srgbClr val="000000"/>
                </a:solidFill>
                <a:latin typeface="Times New Roman" panose="02020603050405020304" pitchFamily="18" charset="0"/>
              </a:rPr>
              <a:t>thu. Thoắt cái, trắng long lanh một cơn mưa tuyết trên những cành đào,lê, mận.Thoắt cái,gió xuân hây hẩy nồng nàn với những bông hoa lay ơn màu đen nhung hiếm quý.</a:t>
            </a:r>
          </a:p>
          <a:p>
            <a:pPr marL="0" indent="457200" algn="l"/>
            <a:r>
              <a:rPr lang="vi-VN" altLang="en-US" sz="3600" b="0">
                <a:solidFill>
                  <a:srgbClr val="000000"/>
                </a:solidFill>
                <a:latin typeface="Times New Roman" panose="02020603050405020304" pitchFamily="18" charset="0"/>
              </a:rPr>
              <a:t>      </a:t>
            </a:r>
            <a:r>
              <a:rPr lang="en-US" sz="3600" b="0">
                <a:solidFill>
                  <a:srgbClr val="000000"/>
                </a:solidFill>
                <a:latin typeface="Times New Roman" panose="02020603050405020304" pitchFamily="18" charset="0"/>
              </a:rPr>
              <a:t>Sa Pa quả là món quà tặng dịu kì mà thiên nhiên dành cho đất nước ta.</a:t>
            </a:r>
          </a:p>
          <a:p>
            <a:pPr marL="0" indent="457200" algn="l"/>
            <a:r>
              <a:rPr lang="en-US" sz="3200" b="0">
                <a:solidFill>
                  <a:srgbClr val="000000"/>
                </a:solidFill>
                <a:latin typeface="Times New Roman" panose="02020603050405020304" pitchFamily="18" charset="0"/>
              </a:rPr>
              <a:t>					             </a:t>
            </a:r>
            <a:r>
              <a:rPr lang="vi-VN" altLang="en-US" sz="3200" b="0">
                <a:solidFill>
                  <a:srgbClr val="000000"/>
                </a:solidFill>
                <a:latin typeface="Times New Roman" panose="02020603050405020304" pitchFamily="18" charset="0"/>
              </a:rPr>
              <a:t>                                               </a:t>
            </a:r>
            <a:r>
              <a:rPr lang="en-US" sz="3200" b="0">
                <a:solidFill>
                  <a:srgbClr val="000000"/>
                </a:solidFill>
                <a:latin typeface="Times New Roman" panose="02020603050405020304" pitchFamily="18" charset="0"/>
              </a:rPr>
              <a:t>( Theo Nguyễn Phan Hách)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Sa Pa là một huyện thuộc tỉnh nào?</a:t>
            </a: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1222375" y="52070"/>
            <a:ext cx="14418945" cy="1014730"/>
          </a:xfrm>
          <a:prstGeom prst="rect">
            <a:avLst/>
          </a:prstGeom>
          <a:noFill/>
        </p:spPr>
        <p:txBody>
          <a:bodyPr wrap="square" lIns="121920" tIns="60960" rIns="121920" bIns="60960" numCol="1">
            <a:prstTxWarp prst="textWave2">
              <a:avLst>
                <a:gd name="adj1" fmla="val 12500"/>
                <a:gd name="adj2" fmla="val 371"/>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Khoanh vào chữ đặt trước câu trả lời đúng nhất</a:t>
            </a:r>
          </a:p>
        </p:txBody>
      </p:sp>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Hà Giang</a:t>
            </a:r>
          </a:p>
        </p:txBody>
      </p:sp>
      <p:sp>
        <p:nvSpPr>
          <p:cNvPr id="11" name="Rectangle: Single Corner Rounded 7"/>
          <p:cNvSpPr/>
          <p:nvPr/>
        </p:nvSpPr>
        <p:spPr>
          <a:xfrm>
            <a:off x="2446655" y="4726940"/>
            <a:ext cx="10730865"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Cà Mau</a:t>
            </a:r>
          </a:p>
        </p:txBody>
      </p:sp>
      <p:sp>
        <p:nvSpPr>
          <p:cNvPr id="12" name="Rectangle: Single Corner Rounded 7"/>
          <p:cNvSpPr/>
          <p:nvPr/>
        </p:nvSpPr>
        <p:spPr>
          <a:xfrm>
            <a:off x="2483485" y="6104890"/>
            <a:ext cx="1060640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Lạng Sơn</a:t>
            </a:r>
          </a:p>
        </p:txBody>
      </p:sp>
      <p:sp>
        <p:nvSpPr>
          <p:cNvPr id="13" name="Rectangle: Single Corner Rounded 7"/>
          <p:cNvSpPr/>
          <p:nvPr/>
        </p:nvSpPr>
        <p:spPr>
          <a:xfrm>
            <a:off x="2483485" y="7343140"/>
            <a:ext cx="10133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Lào Cai</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199" name="Heart 198"/>
          <p:cNvSpPr/>
          <p:nvPr/>
        </p:nvSpPr>
        <p:spPr>
          <a:xfrm>
            <a:off x="975172" y="737365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sym typeface="Arial" panose="020B060402020202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fade">
                                      <p:cBhvr>
                                        <p:cTn id="65" dur="1000"/>
                                        <p:tgtEl>
                                          <p:spTgt spid="199"/>
                                        </p:tgtEl>
                                      </p:cBhvr>
                                    </p:animEffect>
                                    <p:anim calcmode="lin" valueType="num">
                                      <p:cBhvr>
                                        <p:cTn id="66" dur="1000" fill="hold"/>
                                        <p:tgtEl>
                                          <p:spTgt spid="199"/>
                                        </p:tgtEl>
                                        <p:attrNameLst>
                                          <p:attrName>ppt_x</p:attrName>
                                        </p:attrNameLst>
                                      </p:cBhvr>
                                      <p:tavLst>
                                        <p:tav tm="0">
                                          <p:val>
                                            <p:strVal val="#ppt_x"/>
                                          </p:val>
                                        </p:tav>
                                        <p:tav tm="100000">
                                          <p:val>
                                            <p:strVal val="#ppt_x"/>
                                          </p:val>
                                        </p:tav>
                                      </p:tavLst>
                                    </p:anim>
                                    <p:anim calcmode="lin" valueType="num">
                                      <p:cBhvr>
                                        <p:cTn id="67"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19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8|6.8|6.3|8.4"/>
</p:tagLst>
</file>

<file path=ppt/tags/tag11.xml><?xml version="1.0" encoding="utf-8"?>
<p:tagLst xmlns:a="http://schemas.openxmlformats.org/drawingml/2006/main" xmlns:r="http://schemas.openxmlformats.org/officeDocument/2006/relationships" xmlns:p="http://schemas.openxmlformats.org/presentationml/2006/main">
  <p:tag name="TIMING" val="|3.8|6.8|6.3|8.4"/>
</p:tagLst>
</file>

<file path=ppt/tags/tag12.xml><?xml version="1.0" encoding="utf-8"?>
<p:tagLst xmlns:a="http://schemas.openxmlformats.org/drawingml/2006/main" xmlns:r="http://schemas.openxmlformats.org/officeDocument/2006/relationships" xmlns:p="http://schemas.openxmlformats.org/presentationml/2006/main">
  <p:tag name="TIMING" val="|3.8|6.8|6.3|8.4"/>
</p:tagLst>
</file>

<file path=ppt/tags/tag13.xml><?xml version="1.0" encoding="utf-8"?>
<p:tagLst xmlns:a="http://schemas.openxmlformats.org/drawingml/2006/main" xmlns:r="http://schemas.openxmlformats.org/officeDocument/2006/relationships" xmlns:p="http://schemas.openxmlformats.org/presentationml/2006/main">
  <p:tag name="TIMING" val="|3.8|6.8|6.3|8.4"/>
</p:tagLst>
</file>

<file path=ppt/tags/tag2.xml><?xml version="1.0" encoding="utf-8"?>
<p:tagLst xmlns:a="http://schemas.openxmlformats.org/drawingml/2006/main" xmlns:r="http://schemas.openxmlformats.org/officeDocument/2006/relationships" xmlns:p="http://schemas.openxmlformats.org/presentationml/2006/main">
  <p:tag name="TIMING" val="|3.8|6.8|6.3|8.4"/>
</p:tagLst>
</file>

<file path=ppt/tags/tag3.xml><?xml version="1.0" encoding="utf-8"?>
<p:tagLst xmlns:a="http://schemas.openxmlformats.org/drawingml/2006/main" xmlns:r="http://schemas.openxmlformats.org/officeDocument/2006/relationships" xmlns:p="http://schemas.openxmlformats.org/presentationml/2006/main">
  <p:tag name="TIMING" val="|3.8|6.8|6.3|8.4"/>
</p:tagLst>
</file>

<file path=ppt/tags/tag4.xml><?xml version="1.0" encoding="utf-8"?>
<p:tagLst xmlns:a="http://schemas.openxmlformats.org/drawingml/2006/main" xmlns:r="http://schemas.openxmlformats.org/officeDocument/2006/relationships" xmlns:p="http://schemas.openxmlformats.org/presentationml/2006/main">
  <p:tag name="TIMING" val="|3.8|6.8|6.3|8.4"/>
</p:tagLst>
</file>

<file path=ppt/tags/tag5.xml><?xml version="1.0" encoding="utf-8"?>
<p:tagLst xmlns:a="http://schemas.openxmlformats.org/drawingml/2006/main" xmlns:r="http://schemas.openxmlformats.org/officeDocument/2006/relationships" xmlns:p="http://schemas.openxmlformats.org/presentationml/2006/main">
  <p:tag name="TIMING" val="|3.8|6.8|6.3|8.4"/>
</p:tagLst>
</file>

<file path=ppt/tags/tag6.xml><?xml version="1.0" encoding="utf-8"?>
<p:tagLst xmlns:a="http://schemas.openxmlformats.org/drawingml/2006/main" xmlns:r="http://schemas.openxmlformats.org/officeDocument/2006/relationships" xmlns:p="http://schemas.openxmlformats.org/presentationml/2006/main">
  <p:tag name="TIMING" val="|3.8|6.8|6.3|8.4"/>
</p:tagLst>
</file>

<file path=ppt/tags/tag7.xml><?xml version="1.0" encoding="utf-8"?>
<p:tagLst xmlns:a="http://schemas.openxmlformats.org/drawingml/2006/main" xmlns:r="http://schemas.openxmlformats.org/officeDocument/2006/relationships" xmlns:p="http://schemas.openxmlformats.org/presentationml/2006/main">
  <p:tag name="TIMING" val="|3.8|6.8|6.3|8.4"/>
</p:tagLst>
</file>

<file path=ppt/tags/tag8.xml><?xml version="1.0" encoding="utf-8"?>
<p:tagLst xmlns:a="http://schemas.openxmlformats.org/drawingml/2006/main" xmlns:r="http://schemas.openxmlformats.org/officeDocument/2006/relationships" xmlns:p="http://schemas.openxmlformats.org/presentationml/2006/main">
  <p:tag name="TIMING" val="|3.8|6.8|6.3|8.4"/>
</p:tagLst>
</file>

<file path=ppt/tags/tag9.xml><?xml version="1.0" encoding="utf-8"?>
<p:tagLst xmlns:a="http://schemas.openxmlformats.org/drawingml/2006/main" xmlns:r="http://schemas.openxmlformats.org/officeDocument/2006/relationships" xmlns:p="http://schemas.openxmlformats.org/presentationml/2006/main">
  <p:tag name="TIMING" val="|3.8|6.8|6.3|8.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3</TotalTime>
  <Words>2122</Words>
  <Application>Microsoft Office PowerPoint</Application>
  <PresentationFormat>Custom</PresentationFormat>
  <Paragraphs>203</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SimSun</vt:lpstr>
      <vt:lpstr>.VnTime</vt:lpstr>
      <vt:lpstr>Arial</vt:lpstr>
      <vt:lpstr>Calibri</vt:lpstr>
      <vt:lpstr>Cambria</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1246</cp:revision>
  <dcterms:created xsi:type="dcterms:W3CDTF">2008-09-09T22:52:00Z</dcterms:created>
  <dcterms:modified xsi:type="dcterms:W3CDTF">2024-05-09T14:18:08Z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D2ED978ACEE34A9F957DB1B6C494B555_12</vt:lpwstr>
  </property>
  <property fmtid="{D5CDD505-2E9C-101B-9397-08002B2CF9AE}" pid="3" name="KSOProductBuildVer">
    <vt:lpwstr>1033-12.2.0.16909</vt:lpwstr>
  </property>
</Properties>
</file>