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574" r:id="rId2"/>
    <p:sldId id="1001" r:id="rId3"/>
    <p:sldId id="750" r:id="rId4"/>
    <p:sldId id="748" r:id="rId5"/>
    <p:sldId id="749" r:id="rId6"/>
    <p:sldId id="778" r:id="rId7"/>
    <p:sldId id="807" r:id="rId8"/>
    <p:sldId id="967" r:id="rId9"/>
    <p:sldId id="968" r:id="rId10"/>
    <p:sldId id="969" r:id="rId11"/>
    <p:sldId id="970" r:id="rId12"/>
    <p:sldId id="971" r:id="rId13"/>
    <p:sldId id="973" r:id="rId14"/>
    <p:sldId id="982" r:id="rId15"/>
    <p:sldId id="983" r:id="rId16"/>
    <p:sldId id="984" r:id="rId17"/>
    <p:sldId id="985" r:id="rId18"/>
    <p:sldId id="986" r:id="rId19"/>
    <p:sldId id="987" r:id="rId20"/>
    <p:sldId id="989" r:id="rId21"/>
    <p:sldId id="993" r:id="rId22"/>
    <p:sldId id="994" r:id="rId23"/>
    <p:sldId id="895" r:id="rId24"/>
    <p:sldId id="896" r:id="rId25"/>
    <p:sldId id="882" r:id="rId26"/>
    <p:sldId id="929" r:id="rId27"/>
    <p:sldId id="930" r:id="rId28"/>
    <p:sldId id="843" r:id="rId29"/>
    <p:sldId id="847" r:id="rId30"/>
    <p:sldId id="931" r:id="rId31"/>
    <p:sldId id="932" r:id="rId32"/>
    <p:sldId id="933" r:id="rId33"/>
    <p:sldId id="975" r:id="rId34"/>
    <p:sldId id="976" r:id="rId35"/>
    <p:sldId id="977" r:id="rId36"/>
    <p:sldId id="978" r:id="rId37"/>
    <p:sldId id="979" r:id="rId38"/>
    <p:sldId id="980" r:id="rId39"/>
    <p:sldId id="974" r:id="rId40"/>
    <p:sldId id="988" r:id="rId41"/>
    <p:sldId id="990" r:id="rId42"/>
    <p:sldId id="991" r:id="rId43"/>
    <p:sldId id="996" r:id="rId44"/>
    <p:sldId id="999" r:id="rId45"/>
    <p:sldId id="1000" r:id="rId46"/>
  </p:sldIdLst>
  <p:sldSz cx="16276638" cy="9144000"/>
  <p:notesSz cx="6858000" cy="9144000"/>
  <p:custDataLst>
    <p:tags r:id="rId4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785" userDrawn="1">
          <p15:clr>
            <a:srgbClr val="A4A3A4"/>
          </p15:clr>
        </p15:guide>
        <p15:guide id="2" pos="47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0000CC"/>
    <a:srgbClr val="FF0066"/>
    <a:srgbClr val="FF7C8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showGuides="1">
      <p:cViewPr varScale="1">
        <p:scale>
          <a:sx n="55" d="100"/>
          <a:sy n="55" d="100"/>
        </p:scale>
        <p:origin x="564" y="126"/>
      </p:cViewPr>
      <p:guideLst>
        <p:guide orient="horz" pos="2785"/>
        <p:guide pos="475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p:sp>
      <p:sp>
        <p:nvSpPr>
          <p:cNvPr id="5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eaLnBrk="1" hangingPunct="1"/>
            <a:fld id="{63C5795F-4089-4682-92BE-2E83158774E4}" type="slidenum">
              <a:rPr lang="en-US" altLang="en-US" sz="1200">
                <a:latin typeface=".VnTime" panose="020B7200000000000000" pitchFamily="34" charset="0"/>
              </a:rPr>
              <a:t>1</a:t>
            </a:fld>
            <a:endParaRPr lang="en-US" altLang="en-US" sz="1200">
              <a:latin typeface=".VnTime" panose="020B7200000000000000"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image" Target="../media/image4.GIF"/><Relationship Id="rId4" Type="http://schemas.openxmlformats.org/officeDocument/2006/relationships/audio" Target="../media/audio1.wav"/><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4.GIF"/></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wav"/><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audio" Target="../media/audio4.wav"/><Relationship Id="rId5" Type="http://schemas.openxmlformats.org/officeDocument/2006/relationships/audio" Target="../media/audio2.wav"/><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160" y="0"/>
            <a:ext cx="16256000" cy="9144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
          </a:p>
        </p:txBody>
      </p:sp>
      <p:sp>
        <p:nvSpPr>
          <p:cNvPr id="22" name="Rectangle 21"/>
          <p:cNvSpPr/>
          <p:nvPr/>
        </p:nvSpPr>
        <p:spPr>
          <a:xfrm>
            <a:off x="1004993" y="385233"/>
            <a:ext cx="14683317" cy="82782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
          </a:p>
        </p:txBody>
      </p:sp>
      <p:sp>
        <p:nvSpPr>
          <p:cNvPr id="2052" name="TextBox 22"/>
          <p:cNvSpPr txBox="1">
            <a:spLocks noChangeArrowheads="1"/>
          </p:cNvSpPr>
          <p:nvPr/>
        </p:nvSpPr>
        <p:spPr bwMode="auto">
          <a:xfrm>
            <a:off x="1830493" y="2052188"/>
            <a:ext cx="12877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algn="ctr" eaLnBrk="1" hangingPunct="1"/>
            <a:r>
              <a:rPr lang="vi-VN" altLang="en-US" sz="6400" b="1" dirty="0">
                <a:solidFill>
                  <a:srgbClr val="FF0000"/>
                </a:solidFill>
                <a:cs typeface="Times New Roman" panose="02020603050405020304" pitchFamily="18" charset="0"/>
              </a:rPr>
              <a:t>ÔN </a:t>
            </a:r>
            <a:r>
              <a:rPr lang="vi-VN" altLang="en-US" sz="6400" b="1" dirty="0" smtClean="0">
                <a:solidFill>
                  <a:srgbClr val="FF0000"/>
                </a:solidFill>
                <a:cs typeface="Times New Roman" panose="02020603050405020304" pitchFamily="18" charset="0"/>
              </a:rPr>
              <a:t>TẬP</a:t>
            </a:r>
            <a:r>
              <a:rPr lang="en-US" altLang="en-US" sz="6400" b="1" dirty="0" smtClean="0">
                <a:solidFill>
                  <a:srgbClr val="FF0000"/>
                </a:solidFill>
                <a:cs typeface="Times New Roman" panose="02020603050405020304" pitchFamily="18" charset="0"/>
              </a:rPr>
              <a:t> </a:t>
            </a:r>
            <a:r>
              <a:rPr lang="vi-VN" altLang="en-US" sz="6600" b="1" dirty="0">
                <a:solidFill>
                  <a:srgbClr val="FF0000"/>
                </a:solidFill>
                <a:cs typeface="Times New Roman" panose="02020603050405020304" pitchFamily="18" charset="0"/>
              </a:rPr>
              <a:t>CUỐI HỌC KÌ </a:t>
            </a:r>
            <a:r>
              <a:rPr lang="vi-VN" altLang="en-US" sz="6600" b="1" dirty="0" smtClean="0">
                <a:solidFill>
                  <a:srgbClr val="FF0000"/>
                </a:solidFill>
                <a:cs typeface="Times New Roman" panose="02020603050405020304" pitchFamily="18" charset="0"/>
              </a:rPr>
              <a:t>2</a:t>
            </a:r>
            <a:endParaRPr lang="vi-VN" altLang="en-US" sz="6400" b="1" dirty="0">
              <a:solidFill>
                <a:srgbClr val="FF0000"/>
              </a:solidFill>
              <a:cs typeface="Times New Roman" panose="02020603050405020304" pitchFamily="18" charset="0"/>
            </a:endParaRPr>
          </a:p>
        </p:txBody>
      </p:sp>
      <p:sp>
        <p:nvSpPr>
          <p:cNvPr id="24" name="TextBox 23"/>
          <p:cNvSpPr txBox="1"/>
          <p:nvPr/>
        </p:nvSpPr>
        <p:spPr>
          <a:xfrm>
            <a:off x="1102360" y="3352800"/>
            <a:ext cx="14334067" cy="748666"/>
          </a:xfrm>
          <a:prstGeom prst="rect">
            <a:avLst/>
          </a:prstGeom>
          <a:noFill/>
        </p:spPr>
        <p:txBody>
          <a:bodyPr wrap="square">
            <a:spAutoFit/>
          </a:bodyPr>
          <a:lstStyle/>
          <a:p>
            <a:pPr algn="ctr">
              <a:spcBef>
                <a:spcPct val="0"/>
              </a:spcBef>
              <a:spcAft>
                <a:spcPct val="0"/>
              </a:spcAft>
            </a:pPr>
            <a:r>
              <a:rPr lang="vi-VN" altLang="en-US" sz="4265" b="1" dirty="0" smtClean="0">
                <a:solidFill>
                  <a:srgbClr val="0070C0"/>
                </a:solidFill>
                <a:latin typeface="Times New Roman" panose="02020603050405020304" pitchFamily="18" charset="0"/>
                <a:cs typeface="Times New Roman" panose="02020603050405020304" pitchFamily="18" charset="0"/>
              </a:rPr>
              <a:t>MÔN</a:t>
            </a:r>
            <a:r>
              <a:rPr lang="vi-VN" altLang="en-US" sz="4265" b="1" dirty="0">
                <a:solidFill>
                  <a:srgbClr val="0070C0"/>
                </a:solidFill>
                <a:latin typeface="Times New Roman" panose="02020603050405020304" pitchFamily="18" charset="0"/>
                <a:cs typeface="Times New Roman" panose="02020603050405020304" pitchFamily="18" charset="0"/>
              </a:rPr>
              <a:t>: LỊCH SỬ VÀ ĐỊA </a:t>
            </a:r>
            <a:r>
              <a:rPr lang="vi-VN" altLang="en-US" sz="4265" b="1" dirty="0" smtClean="0">
                <a:solidFill>
                  <a:srgbClr val="0070C0"/>
                </a:solidFill>
                <a:latin typeface="Times New Roman" panose="02020603050405020304" pitchFamily="18" charset="0"/>
                <a:cs typeface="Times New Roman" panose="02020603050405020304" pitchFamily="18" charset="0"/>
              </a:rPr>
              <a:t>LÍ</a:t>
            </a:r>
            <a:endParaRPr lang="vi-VN" altLang="en-US" sz="4265"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8</a:t>
            </a:r>
          </a:p>
        </p:txBody>
      </p:sp>
      <p:sp>
        <p:nvSpPr>
          <p:cNvPr id="6" name="Rectangle 5"/>
          <p:cNvSpPr/>
          <p:nvPr/>
        </p:nvSpPr>
        <p:spPr>
          <a:xfrm>
            <a:off x="2270760" y="1219200"/>
            <a:ext cx="13448665" cy="125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Phố cổ Hội An thuộc thành phố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Quảng Nam</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Hải Phòng</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Hồ Chí Minh</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Hội An</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643360" y="765619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9</a:t>
            </a:r>
          </a:p>
        </p:txBody>
      </p:sp>
      <p:sp>
        <p:nvSpPr>
          <p:cNvPr id="6" name="Rectangle 5"/>
          <p:cNvSpPr/>
          <p:nvPr/>
        </p:nvSpPr>
        <p:spPr>
          <a:xfrm>
            <a:off x="2270760" y="1219200"/>
            <a:ext cx="13448665" cy="125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Vùng Tây Nguyên giáp với những quốc gia nào?</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Thái Lan</a:t>
            </a:r>
            <a:r>
              <a:rPr lang="vi-VN" altLang="en-US" sz="3735" b="1">
                <a:solidFill>
                  <a:srgbClr val="000000"/>
                </a:solidFill>
                <a:latin typeface="Times New Roman" panose="02020603050405020304" pitchFamily="18" charset="0"/>
                <a:cs typeface="Times New Roman" panose="02020603050405020304" pitchFamily="18" charset="0"/>
                <a:sym typeface="+mn-ea"/>
              </a:rPr>
              <a:t> và Lào</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Trung Quốc</a:t>
            </a:r>
            <a:r>
              <a:rPr lang="vi-VN" altLang="en-US" sz="3735" b="1">
                <a:solidFill>
                  <a:srgbClr val="000000"/>
                </a:solidFill>
                <a:latin typeface="Times New Roman" panose="02020603050405020304" pitchFamily="18" charset="0"/>
                <a:cs typeface="Times New Roman" panose="02020603050405020304" pitchFamily="18" charset="0"/>
                <a:sym typeface="+mn-ea"/>
              </a:rPr>
              <a:t> và </a:t>
            </a:r>
            <a:r>
              <a:rPr lang="en-US" sz="3735" b="1">
                <a:solidFill>
                  <a:srgbClr val="000000"/>
                </a:solidFill>
                <a:latin typeface="Times New Roman" panose="02020603050405020304" pitchFamily="18" charset="0"/>
                <a:cs typeface="Times New Roman" panose="02020603050405020304" pitchFamily="18" charset="0"/>
                <a:sym typeface="+mn-ea"/>
              </a:rPr>
              <a:t>Cam-pu-chia</a:t>
            </a:r>
            <a:endParaRPr lang="vi-VN" altLang="en-US" sz="3735" b="1">
              <a:solidFill>
                <a:srgbClr val="000000"/>
              </a:solidFill>
              <a:latin typeface="Times New Roman" panose="02020603050405020304" pitchFamily="18" charset="0"/>
              <a:cs typeface="Times New Roman" panose="02020603050405020304" pitchFamily="18" charset="0"/>
              <a:sym typeface="+mn-ea"/>
            </a:endParaRP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Lào và Cam-pu-chia</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Không giáp quốc gia nào</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567160" y="64008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10</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Các dân tộc là chủ nhân của Không gian văn hoá Cồng chiêng Tây Nguyên?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Nùng, Khơ me</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Ê Đê, Gia Rai, Ba Na, Mạ,...</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Tày, Hoa, Khơ me</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Thái, Nùng, Tày</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490960" y="512254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11</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Ý nào dưới đây đúng về khí hậu vùng Nam Bộ?</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Nhiệt độ trung bình năm cao, trên 27°C.</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Lượng mưa trung bình năm thấp, dưới 500 mm.</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Khí hậu có bốn mùa rõ rệt.</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Mùa khô có nền nhiệt thấp và mưa ít.</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19560" y="34290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12</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Tên gọi thành phố Hồ Chí Minh bắt đầu từ năm nào?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Năm 1945. </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Năm 1954</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Năm 1975.</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Năm 1976</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19560" y="768540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13</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Đồng bằng Nam Bộ do phù sa của sông nào bồi đắp?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Sông Hồng và sông Mã </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Sông Mê Công và sông Đồng Nai.</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Sông Sài Gòn và sông Đồng Nai.</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Sông Mê Công</a:t>
            </a:r>
            <a:r>
              <a:rPr lang="vi-VN" sz="3735" b="1">
                <a:solidFill>
                  <a:srgbClr val="000000"/>
                </a:solidFill>
                <a:latin typeface="Times New Roman" panose="02020603050405020304" pitchFamily="18" charset="0"/>
                <a:cs typeface="Times New Roman" panose="02020603050405020304" pitchFamily="18" charset="0"/>
                <a:sym typeface="+mn-ea"/>
              </a:rPr>
              <a:t> </a:t>
            </a:r>
            <a:r>
              <a:rPr sz="3735" b="1">
                <a:solidFill>
                  <a:srgbClr val="000000"/>
                </a:solidFill>
                <a:latin typeface="Times New Roman" panose="02020603050405020304" pitchFamily="18" charset="0"/>
                <a:cs typeface="Times New Roman" panose="02020603050405020304" pitchFamily="18" charset="0"/>
                <a:sym typeface="+mn-ea"/>
              </a:rPr>
              <a:t>và sông Mã</a:t>
            </a:r>
            <a:endParaRPr lang="vi-VN" sz="3735" b="1">
              <a:solidFill>
                <a:srgbClr val="000000"/>
              </a:solidFill>
              <a:latin typeface="Times New Roman" panose="02020603050405020304" pitchFamily="18" charset="0"/>
              <a:cs typeface="Times New Roman" panose="02020603050405020304" pitchFamily="18" charset="0"/>
              <a:sym typeface="+mn-ea"/>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414760" y="514413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14</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Trang phục truyền thống của đồng bào Tây Nguyên được may bằng chất liệu gì?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Vải thổ cẩm, trang trí hoa văn sặc  sỡ, trời lạnh khoác thêm áo choàng. </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Vải lụa điều, hoa văn sặc sỡ.</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Phụ nữ mặc áo chui đầu, váy tấm.  </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sz="3735" b="1">
                <a:solidFill>
                  <a:srgbClr val="000000"/>
                </a:solidFill>
                <a:latin typeface="Times New Roman" panose="02020603050405020304" pitchFamily="18" charset="0"/>
                <a:cs typeface="Times New Roman" panose="02020603050405020304" pitchFamily="18" charset="0"/>
                <a:sym typeface="+mn-ea"/>
              </a:rPr>
              <a:t>Các loại vải</a:t>
            </a:r>
            <a:r>
              <a:rPr sz="3735" b="1">
                <a:solidFill>
                  <a:srgbClr val="000000"/>
                </a:solidFill>
                <a:latin typeface="Times New Roman" panose="02020603050405020304" pitchFamily="18" charset="0"/>
                <a:cs typeface="Times New Roman" panose="02020603050405020304" pitchFamily="18" charset="0"/>
                <a:sym typeface="+mn-ea"/>
              </a:rPr>
              <a:t>, trang trí hoa văn sặc  sỡ, trời lạnh khoác thêm áo choàng. </a:t>
            </a:r>
            <a:endParaRPr lang="vi-VN" sz="3735" b="1">
              <a:solidFill>
                <a:srgbClr val="000000"/>
              </a:solidFill>
              <a:latin typeface="Times New Roman" panose="02020603050405020304" pitchFamily="18" charset="0"/>
              <a:cs typeface="Times New Roman" panose="02020603050405020304" pitchFamily="18" charset="0"/>
              <a:sym typeface="+mn-ea"/>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826875" y="38100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15</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Đồng bằng Duyên Hải miền Trung nhỏ hẹp vì: </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Đồng bằng nằm ở ven biển</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Đồng bằng có các dãy núi lan ra sát biển.</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Đồng bằng có nhiều đầm phá  </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Đồng bằng có nhiều cồn cát.</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948160" y="513016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16</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Thành phố Hồ Chí Minh nằm bên sông nào?</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Sông Hồng</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Sông Tiền và sông Hậu</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Sông Đồng Nai</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Sông Sài Gòn</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32260" y="770826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17</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Nét độc đáo trong đời sống sinh hoạt của người dân đồng bằng Nam Bộ là:</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Chợ phiên, m</a:t>
            </a:r>
            <a:r>
              <a:rPr lang="vi-VN" sz="3735" b="1">
                <a:solidFill>
                  <a:srgbClr val="000000"/>
                </a:solidFill>
                <a:latin typeface="Times New Roman" panose="02020603050405020304" pitchFamily="18" charset="0"/>
                <a:cs typeface="Times New Roman" panose="02020603050405020304" pitchFamily="18" charset="0"/>
                <a:sym typeface="+mn-ea"/>
              </a:rPr>
              <a:t>ú</a:t>
            </a:r>
            <a:r>
              <a:rPr sz="3735" b="1">
                <a:solidFill>
                  <a:srgbClr val="000000"/>
                </a:solidFill>
                <a:latin typeface="Times New Roman" panose="02020603050405020304" pitchFamily="18" charset="0"/>
                <a:cs typeface="Times New Roman" panose="02020603050405020304" pitchFamily="18" charset="0"/>
                <a:sym typeface="+mn-ea"/>
              </a:rPr>
              <a:t>a khèn.</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Có nhạc cụ dân tộc độc đáo</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Chợ nổi trên sông</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Có hàng trăm nghề thủ công.</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19560" y="640588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09319" y="3124200"/>
            <a:ext cx="7521416" cy="1298575"/>
          </a:xfrm>
          <a:prstGeom prst="rect">
            <a:avLst/>
          </a:prstGeom>
          <a:noFill/>
        </p:spPr>
        <p:txBody>
          <a:bodyPr wrap="square">
            <a:noAutofit/>
          </a:bodyPr>
          <a:lstStyle/>
          <a:p>
            <a:r>
              <a:rPr lang="en-US" altLang="en-US" sz="5400" b="1" dirty="0" smtClean="0">
                <a:solidFill>
                  <a:srgbClr val="FF0000"/>
                </a:solidFill>
                <a:latin typeface="Times New Roman" panose="02020603050405020304" pitchFamily="18" charset="0"/>
                <a:sym typeface="+mn-ea"/>
              </a:rPr>
              <a:t>PHẦN TRẮC NGHIỆM</a:t>
            </a:r>
            <a:endParaRPr lang="vi-VN" altLang="en-US" sz="5400" b="1" dirty="0">
              <a:solidFill>
                <a:srgbClr val="FF0000"/>
              </a:solidFill>
              <a:latin typeface="Times New Roman" panose="02020603050405020304" pitchFamily="18" charset="0"/>
              <a:sym typeface="+mn-ea"/>
            </a:endParaRPr>
          </a:p>
        </p:txBody>
      </p:sp>
    </p:spTree>
    <p:extLst>
      <p:ext uri="{BB962C8B-B14F-4D97-AF65-F5344CB8AC3E}">
        <p14:creationId xmlns:p14="http://schemas.microsoft.com/office/powerpoint/2010/main" val="24538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18</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Đồng bằng Bắc Bộ có những điều kiện thuận lợi nào để trở thành vựa lúa lớn thứ hai cuả cả nước?</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Nhờ có máy móc hiện đại, nhiều nước tưới tiêu.</a:t>
            </a:r>
          </a:p>
        </p:txBody>
      </p:sp>
      <p:sp>
        <p:nvSpPr>
          <p:cNvPr id="11" name="Rectangle: Single Corner Rounded 7"/>
          <p:cNvSpPr/>
          <p:nvPr/>
        </p:nvSpPr>
        <p:spPr>
          <a:xfrm>
            <a:off x="2623820" y="4843780"/>
            <a:ext cx="1065339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Nhờ có đất phù sa màu mỡ, máy móc hiện đại, người dân chăm chỉ làm ăn.</a:t>
            </a:r>
          </a:p>
        </p:txBody>
      </p:sp>
      <p:sp>
        <p:nvSpPr>
          <p:cNvPr id="12" name="Rectangle: Single Corner Rounded 7"/>
          <p:cNvSpPr/>
          <p:nvPr/>
        </p:nvSpPr>
        <p:spPr>
          <a:xfrm>
            <a:off x="2614295" y="6172200"/>
            <a:ext cx="1060323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Nhờ có máy móc hiện đại, người dân chăm chỉ làm ăn..</a:t>
            </a:r>
          </a:p>
        </p:txBody>
      </p:sp>
      <p:sp>
        <p:nvSpPr>
          <p:cNvPr id="13" name="Rectangle: Single Corner Rounded 7"/>
          <p:cNvSpPr/>
          <p:nvPr/>
        </p:nvSpPr>
        <p:spPr>
          <a:xfrm>
            <a:off x="2614295" y="7468235"/>
            <a:ext cx="10603865"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Nhờ có đất phù sa màu mỡ, máy móc hiện đại</a:t>
            </a:r>
            <a:r>
              <a:rPr lang="vi-VN" sz="3735" b="1">
                <a:solidFill>
                  <a:srgbClr val="000000"/>
                </a:solidFill>
                <a:latin typeface="Times New Roman" panose="02020603050405020304" pitchFamily="18" charset="0"/>
                <a:cs typeface="Times New Roman" panose="02020603050405020304" pitchFamily="18" charset="0"/>
                <a:sym typeface="+mn-ea"/>
              </a:rPr>
              <a:t>.</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84568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2329160" y="513016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19</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Lễ hội nào được tổ chức ở vùng duyên hải miền Trung?</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Lễ Khao lề thế lính Hoàng Sa</a:t>
            </a:r>
          </a:p>
        </p:txBody>
      </p:sp>
      <p:sp>
        <p:nvSpPr>
          <p:cNvPr id="11" name="Rectangle: Single Corner Rounded 7"/>
          <p:cNvSpPr/>
          <p:nvPr/>
        </p:nvSpPr>
        <p:spPr>
          <a:xfrm>
            <a:off x="2623820" y="4843780"/>
            <a:ext cx="1065339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Lễ hội Đua voi</a:t>
            </a:r>
          </a:p>
        </p:txBody>
      </p:sp>
      <p:sp>
        <p:nvSpPr>
          <p:cNvPr id="12" name="Rectangle: Single Corner Rounded 7"/>
          <p:cNvSpPr/>
          <p:nvPr/>
        </p:nvSpPr>
        <p:spPr>
          <a:xfrm>
            <a:off x="2614295" y="6172200"/>
            <a:ext cx="1060323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Lễ hội Chùa Hương</a:t>
            </a:r>
          </a:p>
        </p:txBody>
      </p:sp>
      <p:sp>
        <p:nvSpPr>
          <p:cNvPr id="13" name="Rectangle: Single Corner Rounded 7"/>
          <p:cNvSpPr/>
          <p:nvPr/>
        </p:nvSpPr>
        <p:spPr>
          <a:xfrm>
            <a:off x="2614295" y="7468235"/>
            <a:ext cx="10603865"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Lễ hội Cồng chiêng</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84568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338560" y="35052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20</a:t>
            </a:r>
          </a:p>
        </p:txBody>
      </p:sp>
      <p:sp>
        <p:nvSpPr>
          <p:cNvPr id="6" name="Rectangle 5"/>
          <p:cNvSpPr/>
          <p:nvPr/>
        </p:nvSpPr>
        <p:spPr>
          <a:xfrm>
            <a:off x="2270760" y="1219200"/>
            <a:ext cx="13448665" cy="143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Anh hùng Đinh Núp là người dân tộc nào?</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Cơ Ho.</a:t>
            </a:r>
          </a:p>
        </p:txBody>
      </p:sp>
      <p:sp>
        <p:nvSpPr>
          <p:cNvPr id="11" name="Rectangle: Single Corner Rounded 7"/>
          <p:cNvSpPr/>
          <p:nvPr/>
        </p:nvSpPr>
        <p:spPr>
          <a:xfrm>
            <a:off x="2623820" y="4843780"/>
            <a:ext cx="1065339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735" b="1">
                <a:solidFill>
                  <a:srgbClr val="000000"/>
                </a:solidFill>
                <a:latin typeface="Times New Roman" panose="02020603050405020304" pitchFamily="18" charset="0"/>
                <a:cs typeface="Times New Roman" panose="02020603050405020304" pitchFamily="18" charset="0"/>
                <a:sym typeface="+mn-ea"/>
              </a:rPr>
              <a:t>Ba Na.</a:t>
            </a:r>
          </a:p>
        </p:txBody>
      </p:sp>
      <p:sp>
        <p:nvSpPr>
          <p:cNvPr id="12" name="Rectangle: Single Corner Rounded 7"/>
          <p:cNvSpPr/>
          <p:nvPr/>
        </p:nvSpPr>
        <p:spPr>
          <a:xfrm>
            <a:off x="2614295" y="6172200"/>
            <a:ext cx="1060323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vi-VN" altLang="en-US" sz="3735" b="1">
                <a:solidFill>
                  <a:srgbClr val="000000"/>
                </a:solidFill>
                <a:latin typeface="Times New Roman" panose="02020603050405020304" pitchFamily="18" charset="0"/>
                <a:cs typeface="Times New Roman" panose="02020603050405020304" pitchFamily="18" charset="0"/>
                <a:sym typeface="+mn-ea"/>
              </a:rPr>
              <a:t>Ê Đê.</a:t>
            </a:r>
          </a:p>
        </p:txBody>
      </p:sp>
      <p:sp>
        <p:nvSpPr>
          <p:cNvPr id="13" name="Rectangle: Single Corner Rounded 7"/>
          <p:cNvSpPr/>
          <p:nvPr/>
        </p:nvSpPr>
        <p:spPr>
          <a:xfrm>
            <a:off x="2614295" y="7468235"/>
            <a:ext cx="10603865"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sz="3735" b="1">
                <a:solidFill>
                  <a:srgbClr val="000000"/>
                </a:solidFill>
                <a:latin typeface="Times New Roman" panose="02020603050405020304" pitchFamily="18" charset="0"/>
                <a:cs typeface="Times New Roman" panose="02020603050405020304" pitchFamily="18" charset="0"/>
                <a:sym typeface="+mn-ea"/>
              </a:rPr>
              <a:t>Lễ hội Cồng chiêng</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84568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95760" y="5056505"/>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p:nvPr/>
        </p:nvGraphicFramePr>
        <p:xfrm>
          <a:off x="1051560" y="2439035"/>
          <a:ext cx="14795500" cy="5486400"/>
        </p:xfrm>
        <a:graphic>
          <a:graphicData uri="http://schemas.openxmlformats.org/drawingml/2006/table">
            <a:tbl>
              <a:tblPr firstRow="1" bandRow="1">
                <a:tableStyleId>{5C22544A-7EE6-4342-B048-85BDC9FD1C3A}</a:tableStyleId>
              </a:tblPr>
              <a:tblGrid>
                <a:gridCol w="4688840">
                  <a:extLst>
                    <a:ext uri="{9D8B030D-6E8A-4147-A177-3AD203B41FA5}">
                      <a16:colId xmlns:a16="http://schemas.microsoft.com/office/drawing/2014/main" val="20000"/>
                    </a:ext>
                  </a:extLst>
                </a:gridCol>
                <a:gridCol w="4110355">
                  <a:extLst>
                    <a:ext uri="{9D8B030D-6E8A-4147-A177-3AD203B41FA5}">
                      <a16:colId xmlns:a16="http://schemas.microsoft.com/office/drawing/2014/main" val="20001"/>
                    </a:ext>
                  </a:extLst>
                </a:gridCol>
                <a:gridCol w="5996305">
                  <a:extLst>
                    <a:ext uri="{9D8B030D-6E8A-4147-A177-3AD203B41FA5}">
                      <a16:colId xmlns:a16="http://schemas.microsoft.com/office/drawing/2014/main" val="20002"/>
                    </a:ext>
                  </a:extLst>
                </a:gridCol>
              </a:tblGrid>
              <a:tr h="518160">
                <a:tc>
                  <a:txBody>
                    <a:bodyPr/>
                    <a:lstStyle/>
                    <a:p>
                      <a:pPr algn="ctr">
                        <a:buNone/>
                      </a:pPr>
                      <a:r>
                        <a:rPr lang="vi-VN" altLang="en-US">
                          <a:solidFill>
                            <a:schemeClr val="tx1"/>
                          </a:solidFill>
                        </a:rPr>
                        <a:t>A</a:t>
                      </a:r>
                    </a:p>
                  </a:txBody>
                  <a:tcPr anchor="ctr"/>
                </a:tc>
                <a:tc>
                  <a:txBody>
                    <a:bodyPr/>
                    <a:lstStyle/>
                    <a:p>
                      <a:pPr>
                        <a:buNone/>
                      </a:pPr>
                      <a:endParaRPr lang="en-US"/>
                    </a:p>
                  </a:txBody>
                  <a:tcPr/>
                </a:tc>
                <a:tc>
                  <a:txBody>
                    <a:bodyPr/>
                    <a:lstStyle/>
                    <a:p>
                      <a:pPr algn="ctr">
                        <a:buNone/>
                      </a:pPr>
                      <a:r>
                        <a:rPr lang="vi-VN" altLang="en-US">
                          <a:solidFill>
                            <a:schemeClr val="tx1"/>
                          </a:solidFill>
                        </a:rPr>
                        <a:t>B</a:t>
                      </a:r>
                    </a:p>
                  </a:txBody>
                  <a:tcPr/>
                </a:tc>
                <a:extLst>
                  <a:ext uri="{0D108BD9-81ED-4DB2-BD59-A6C34878D82A}">
                    <a16:rowId xmlns:a16="http://schemas.microsoft.com/office/drawing/2014/main" val="10000"/>
                  </a:ext>
                </a:extLst>
              </a:tr>
              <a:tr h="1798320">
                <a:tc>
                  <a:txBody>
                    <a:bodyPr/>
                    <a:lstStyle/>
                    <a:p>
                      <a:pPr>
                        <a:buNone/>
                      </a:pPr>
                      <a:endParaRPr lang="en-US" sz="2800">
                        <a:solidFill>
                          <a:srgbClr val="000000"/>
                        </a:solidFill>
                        <a:latin typeface="Times New Roman" panose="02020603050405020304" pitchFamily="18" charset="0"/>
                        <a:cs typeface="Times New Roman" panose="02020603050405020304" pitchFamily="18" charset="0"/>
                        <a:sym typeface="+mn-ea"/>
                      </a:endParaRPr>
                    </a:p>
                    <a:p>
                      <a:pPr>
                        <a:buNone/>
                      </a:pPr>
                      <a:r>
                        <a:rPr lang="en-US" sz="4800">
                          <a:solidFill>
                            <a:srgbClr val="000000"/>
                          </a:solidFill>
                          <a:latin typeface="Times New Roman" panose="02020603050405020304" pitchFamily="18" charset="0"/>
                          <a:cs typeface="Times New Roman" panose="02020603050405020304" pitchFamily="18" charset="0"/>
                          <a:sym typeface="+mn-ea"/>
                        </a:rPr>
                        <a:t>Nhà cổ</a:t>
                      </a:r>
                      <a:endParaRPr lang="en-US" sz="4800"/>
                    </a:p>
                  </a:txBody>
                  <a:tcPr/>
                </a:tc>
                <a:tc>
                  <a:txBody>
                    <a:bodyPr/>
                    <a:lstStyle/>
                    <a:p>
                      <a:pPr>
                        <a:buNone/>
                      </a:pPr>
                      <a:endParaRPr lang="en-US"/>
                    </a:p>
                  </a:txBody>
                  <a:tcPr/>
                </a:tc>
                <a:tc>
                  <a:txBody>
                    <a:bodyPr/>
                    <a:lstStyle/>
                    <a:p>
                      <a:pPr>
                        <a:buNone/>
                      </a:pPr>
                      <a:r>
                        <a:rPr lang="vi-VN" altLang="en-US">
                          <a:solidFill>
                            <a:srgbClr val="FF0000"/>
                          </a:solidFill>
                          <a:latin typeface="Times New Roman" panose="02020603050405020304" pitchFamily="18" charset="0"/>
                          <a:cs typeface="Times New Roman" panose="02020603050405020304" pitchFamily="18" charset="0"/>
                        </a:rPr>
                        <a:t>- </a:t>
                      </a:r>
                      <a:r>
                        <a:rPr lang="en-US">
                          <a:solidFill>
                            <a:srgbClr val="FF0000"/>
                          </a:solidFill>
                          <a:latin typeface="Times New Roman" panose="02020603050405020304" pitchFamily="18" charset="0"/>
                          <a:cs typeface="Times New Roman" panose="02020603050405020304" pitchFamily="18" charset="0"/>
                        </a:rPr>
                        <a:t>Được làm bằng gỗ, hình vòng cung, mái lợp ngói âm dương, hai bên đều có hành lang cho du khách dừng chân ngắm cảnh.</a:t>
                      </a:r>
                    </a:p>
                  </a:txBody>
                  <a:tcPr/>
                </a:tc>
                <a:extLst>
                  <a:ext uri="{0D108BD9-81ED-4DB2-BD59-A6C34878D82A}">
                    <a16:rowId xmlns:a16="http://schemas.microsoft.com/office/drawing/2014/main" val="10001"/>
                  </a:ext>
                </a:extLst>
              </a:tr>
              <a:tr h="1371600">
                <a:tc>
                  <a:txBody>
                    <a:bodyPr/>
                    <a:lstStyle/>
                    <a:p>
                      <a:pPr>
                        <a:buNone/>
                      </a:pPr>
                      <a:r>
                        <a:rPr lang="en-US" sz="4800">
                          <a:solidFill>
                            <a:srgbClr val="FF0000"/>
                          </a:solidFill>
                          <a:latin typeface="Times New Roman" panose="02020603050405020304" pitchFamily="18" charset="0"/>
                          <a:cs typeface="Calibri" panose="020F0502020204030204" pitchFamily="34" charset="0"/>
                          <a:sym typeface="+mn-ea"/>
                        </a:rPr>
                        <a:t>Hội quán của người Hoa</a:t>
                      </a:r>
                    </a:p>
                  </a:txBody>
                  <a:tcPr/>
                </a:tc>
                <a:tc>
                  <a:txBody>
                    <a:bodyPr/>
                    <a:lstStyle/>
                    <a:p>
                      <a:pPr>
                        <a:buNone/>
                      </a:pPr>
                      <a:endParaRPr lang="en-US"/>
                    </a:p>
                  </a:txBody>
                  <a:tcPr/>
                </a:tc>
                <a:tc>
                  <a:txBody>
                    <a:bodyPr/>
                    <a:lstStyle/>
                    <a:p>
                      <a:pPr>
                        <a:buNone/>
                      </a:pPr>
                      <a:r>
                        <a:rPr lang="vi-VN" altLang="en-US">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Xây dựng trên nền đất rộng, cao ráo, quay mặt về hướng nam và mang đậm phong cách kiến trúc Trung Hoa.</a:t>
                      </a:r>
                    </a:p>
                  </a:txBody>
                  <a:tcPr/>
                </a:tc>
                <a:extLst>
                  <a:ext uri="{0D108BD9-81ED-4DB2-BD59-A6C34878D82A}">
                    <a16:rowId xmlns:a16="http://schemas.microsoft.com/office/drawing/2014/main" val="10002"/>
                  </a:ext>
                </a:extLst>
              </a:tr>
              <a:tr h="1371600">
                <a:tc>
                  <a:txBody>
                    <a:bodyPr/>
                    <a:lstStyle/>
                    <a:p>
                      <a:pPr>
                        <a:buNone/>
                      </a:pPr>
                      <a:endParaRPr lang="en-US"/>
                    </a:p>
                    <a:p>
                      <a:pPr>
                        <a:buNone/>
                      </a:pPr>
                      <a:r>
                        <a:rPr lang="en-US" sz="4800">
                          <a:latin typeface="Times New Roman" panose="02020603050405020304" pitchFamily="18" charset="0"/>
                          <a:cs typeface="Times New Roman" panose="02020603050405020304" pitchFamily="18" charset="0"/>
                          <a:sym typeface="+mn-ea"/>
                        </a:rPr>
                        <a:t>Chùa Cầu</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p>
                      <a:pPr>
                        <a:buNone/>
                      </a:pPr>
                      <a:endParaRPr lang="en-US"/>
                    </a:p>
                    <a:p>
                      <a:pPr>
                        <a:buNone/>
                      </a:pPr>
                      <a:endParaRPr lang="en-US"/>
                    </a:p>
                  </a:txBody>
                  <a:tcPr/>
                </a:tc>
                <a:tc>
                  <a:txBody>
                    <a:bodyPr/>
                    <a:lstStyle/>
                    <a:p>
                      <a:pPr>
                        <a:buNone/>
                      </a:pPr>
                      <a:endParaRPr lang="en-US"/>
                    </a:p>
                  </a:txBody>
                  <a:tcPr/>
                </a:tc>
                <a:tc>
                  <a:txBody>
                    <a:bodyPr/>
                    <a:lstStyle/>
                    <a:p>
                      <a:pPr>
                        <a:buNone/>
                      </a:pPr>
                      <a:r>
                        <a:rPr lang="vi-VN" altLang="en-US">
                          <a:solidFill>
                            <a:srgbClr val="FF0000"/>
                          </a:solidFill>
                          <a:latin typeface="Times New Roman" panose="02020603050405020304" pitchFamily="18" charset="0"/>
                          <a:cs typeface="Times New Roman" panose="02020603050405020304" pitchFamily="18" charset="0"/>
                        </a:rPr>
                        <a:t>- </a:t>
                      </a:r>
                      <a:r>
                        <a:rPr lang="en-US">
                          <a:solidFill>
                            <a:srgbClr val="FF0000"/>
                          </a:solidFill>
                          <a:latin typeface="Times New Roman" panose="02020603050405020304" pitchFamily="18" charset="0"/>
                          <a:cs typeface="Times New Roman" panose="02020603050405020304" pitchFamily="18" charset="0"/>
                        </a:rPr>
                        <a:t>Phổ biến là nhà một tầng hoặc hai tầng, có chiều ngang hẹp và chiều sâu tương đối lớn. Không gian kiến trúc nhà gồm: nơi buôn bán, nơi sinh hoạt và nơi thờ tự.</a:t>
                      </a:r>
                    </a:p>
                  </a:txBody>
                  <a:tcPr/>
                </a:tc>
                <a:extLst>
                  <a:ext uri="{0D108BD9-81ED-4DB2-BD59-A6C34878D82A}">
                    <a16:rowId xmlns:a16="http://schemas.microsoft.com/office/drawing/2014/main" val="10003"/>
                  </a:ext>
                </a:extLst>
              </a:tr>
            </a:tbl>
          </a:graphicData>
        </a:graphic>
      </p:graphicFrame>
      <p:cxnSp>
        <p:nvCxnSpPr>
          <p:cNvPr id="31" name="Straight Arrow Connector 30"/>
          <p:cNvCxnSpPr/>
          <p:nvPr/>
        </p:nvCxnSpPr>
        <p:spPr>
          <a:xfrm>
            <a:off x="5699919" y="3810000"/>
            <a:ext cx="4114800" cy="3276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699919" y="5486400"/>
            <a:ext cx="419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5776119" y="3657600"/>
            <a:ext cx="4038600" cy="3429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 Box 1"/>
          <p:cNvSpPr txBox="1"/>
          <p:nvPr/>
        </p:nvSpPr>
        <p:spPr>
          <a:xfrm>
            <a:off x="448945" y="304800"/>
            <a:ext cx="15124430" cy="1445260"/>
          </a:xfrm>
          <a:prstGeom prst="rect">
            <a:avLst/>
          </a:prstGeom>
          <a:noFill/>
          <a:ln w="9525">
            <a:noFill/>
          </a:ln>
        </p:spPr>
        <p:txBody>
          <a:bodyPr wrap="square">
            <a:spAutoFit/>
          </a:bodyPr>
          <a:lstStyle/>
          <a:p>
            <a:pPr marL="0" indent="360045"/>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Câu 21:</a:t>
            </a:r>
            <a:r>
              <a:rPr lang="en-US" sz="4400" b="1">
                <a:solidFill>
                  <a:srgbClr val="000000"/>
                </a:solidFill>
                <a:latin typeface="Times New Roman" panose="02020603050405020304" pitchFamily="18" charset="0"/>
                <a:cs typeface="Calibri" panose="020F0502020204030204" pitchFamily="34" charset="0"/>
              </a:rPr>
              <a:t> Nối thông tin ở cột A với thông tin ở cột B cho phù hợp về một số công trình kiến trúc tiêu biểu ở phố cổ Hội 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3"/>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000" fill="hold"/>
                                        <p:tgtEl>
                                          <p:spTgt spid="32"/>
                                        </p:tgtEl>
                                        <p:attrNameLst>
                                          <p:attrName>ppt_w</p:attrName>
                                        </p:attrNameLst>
                                      </p:cBhvr>
                                      <p:tavLst>
                                        <p:tav tm="0">
                                          <p:val>
                                            <p:strVal val="#ppt_w+.3"/>
                                          </p:val>
                                        </p:tav>
                                        <p:tav tm="100000">
                                          <p:val>
                                            <p:strVal val="#ppt_w"/>
                                          </p:val>
                                        </p:tav>
                                      </p:tavLst>
                                    </p:anim>
                                    <p:anim calcmode="lin" valueType="num">
                                      <p:cBhvr>
                                        <p:cTn id="15" dur="1000" fill="hold"/>
                                        <p:tgtEl>
                                          <p:spTgt spid="32"/>
                                        </p:tgtEl>
                                        <p:attrNameLst>
                                          <p:attrName>ppt_h</p:attrName>
                                        </p:attrNameLst>
                                      </p:cBhvr>
                                      <p:tavLst>
                                        <p:tav tm="0">
                                          <p:val>
                                            <p:strVal val="#ppt_h"/>
                                          </p:val>
                                        </p:tav>
                                        <p:tav tm="100000">
                                          <p:val>
                                            <p:strVal val="#ppt_h"/>
                                          </p:val>
                                        </p:tav>
                                      </p:tavLst>
                                    </p:anim>
                                    <p:animEffect transition="in" filter="fade">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strVal val="#ppt_w+.3"/>
                                          </p:val>
                                        </p:tav>
                                        <p:tav tm="100000">
                                          <p:val>
                                            <p:strVal val="#ppt_w"/>
                                          </p:val>
                                        </p:tav>
                                      </p:tavLst>
                                    </p:anim>
                                    <p:anim calcmode="lin" valueType="num">
                                      <p:cBhvr>
                                        <p:cTn id="22" dur="1000" fill="hold"/>
                                        <p:tgtEl>
                                          <p:spTgt spid="33"/>
                                        </p:tgtEl>
                                        <p:attrNameLst>
                                          <p:attrName>ppt_h</p:attrName>
                                        </p:attrNameLst>
                                      </p:cBhvr>
                                      <p:tavLst>
                                        <p:tav tm="0">
                                          <p:val>
                                            <p:strVal val="#ppt_h"/>
                                          </p:val>
                                        </p:tav>
                                        <p:tav tm="100000">
                                          <p:val>
                                            <p:strVal val="#ppt_h"/>
                                          </p:val>
                                        </p:tav>
                                      </p:tavLst>
                                    </p:anim>
                                    <p:animEffect transition="in" filter="fade">
                                      <p:cBhvr>
                                        <p:cTn id="2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487680" y="304800"/>
            <a:ext cx="15154275" cy="1445260"/>
          </a:xfrm>
          <a:prstGeom prst="rect">
            <a:avLst/>
          </a:prstGeom>
          <a:noFill/>
          <a:ln w="9525">
            <a:noFill/>
          </a:ln>
        </p:spPr>
        <p:txBody>
          <a:bodyPr wrap="square">
            <a:spAutoFit/>
          </a:bodyPr>
          <a:lstStyle/>
          <a:p>
            <a:pPr marL="0" indent="360045"/>
            <a:r>
              <a:rPr lang="vi-VN" altLang="en-US" sz="44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Câu 22:</a:t>
            </a:r>
            <a:r>
              <a:rPr lang="en-US" sz="4400" b="0">
                <a:solidFill>
                  <a:srgbClr val="000000"/>
                </a:solidFill>
                <a:latin typeface="Times New Roman" panose="02020603050405020304" pitchFamily="18" charset="0"/>
                <a:cs typeface="Calibri" panose="020F0502020204030204" pitchFamily="34" charset="0"/>
              </a:rPr>
              <a:t> Đánh số từ 1 đến 6 để sắp xếp các câu dưới đây theo đúng nội dung câu chuyện Cách mạng tháng tám năm 1945 ở Huế.</a:t>
            </a:r>
          </a:p>
        </p:txBody>
      </p:sp>
      <p:graphicFrame>
        <p:nvGraphicFramePr>
          <p:cNvPr id="2" name="Table 1"/>
          <p:cNvGraphicFramePr/>
          <p:nvPr/>
        </p:nvGraphicFramePr>
        <p:xfrm>
          <a:off x="1113155" y="1794510"/>
          <a:ext cx="13844905" cy="7075170"/>
        </p:xfrm>
        <a:graphic>
          <a:graphicData uri="http://schemas.openxmlformats.org/drawingml/2006/table">
            <a:tbl>
              <a:tblPr firstRow="1" bandRow="1">
                <a:tableStyleId>{5C22544A-7EE6-4342-B048-85BDC9FD1C3A}</a:tableStyleId>
              </a:tblPr>
              <a:tblGrid>
                <a:gridCol w="1461135">
                  <a:extLst>
                    <a:ext uri="{9D8B030D-6E8A-4147-A177-3AD203B41FA5}">
                      <a16:colId xmlns:a16="http://schemas.microsoft.com/office/drawing/2014/main" val="20000"/>
                    </a:ext>
                  </a:extLst>
                </a:gridCol>
                <a:gridCol w="12383770">
                  <a:extLst>
                    <a:ext uri="{9D8B030D-6E8A-4147-A177-3AD203B41FA5}">
                      <a16:colId xmlns:a16="http://schemas.microsoft.com/office/drawing/2014/main" val="20001"/>
                    </a:ext>
                  </a:extLst>
                </a:gridCol>
              </a:tblGrid>
              <a:tr h="1179195">
                <a:tc>
                  <a:txBody>
                    <a:bodyPr/>
                    <a:lstStyle/>
                    <a:p>
                      <a:pPr>
                        <a:buNone/>
                      </a:pPr>
                      <a:endParaRPr lang="vi-VN" altLang="en-US"/>
                    </a:p>
                  </a:txBody>
                  <a:tcPr/>
                </a:tc>
                <a:tc>
                  <a:txBody>
                    <a:bodyPr/>
                    <a:lstStyle/>
                    <a:p>
                      <a:pPr>
                        <a:buNone/>
                      </a:pPr>
                      <a:r>
                        <a:rPr lang="en-US" sz="3600">
                          <a:solidFill>
                            <a:schemeClr val="tx1"/>
                          </a:solidFill>
                          <a:latin typeface="Times New Roman" panose="02020603050405020304" pitchFamily="18" charset="0"/>
                          <a:cs typeface="Times New Roman" panose="02020603050405020304" pitchFamily="18" charset="0"/>
                        </a:rPr>
                        <a:t>Hoà trong không khí Cách mạng tháng Tám của cả nước, tại Huế, ngày 23/8/1945, nhân dân đã giành được chính quyền.</a:t>
                      </a:r>
                    </a:p>
                  </a:txBody>
                  <a:tcPr/>
                </a:tc>
                <a:extLst>
                  <a:ext uri="{0D108BD9-81ED-4DB2-BD59-A6C34878D82A}">
                    <a16:rowId xmlns:a16="http://schemas.microsoft.com/office/drawing/2014/main" val="10000"/>
                  </a:ext>
                </a:extLst>
              </a:tr>
              <a:tr h="1179195">
                <a:tc>
                  <a:txBody>
                    <a:bodyPr/>
                    <a:lstStyle/>
                    <a:p>
                      <a:pPr>
                        <a:buNone/>
                      </a:pPr>
                      <a:endParaRPr lang="vi-VN" altLang="en-US"/>
                    </a:p>
                  </a:txBody>
                  <a:tcPr/>
                </a:tc>
                <a:tc>
                  <a:txBody>
                    <a:bodyPr/>
                    <a:lstStyle/>
                    <a:p>
                      <a:pPr>
                        <a:buNone/>
                      </a:pPr>
                      <a:r>
                        <a:rPr lang="en-US" sz="3600" b="1">
                          <a:solidFill>
                            <a:srgbClr val="FF0000"/>
                          </a:solidFill>
                          <a:latin typeface="Times New Roman" panose="02020603050405020304" pitchFamily="18" charset="0"/>
                          <a:cs typeface="Times New Roman" panose="02020603050405020304" pitchFamily="18" charset="0"/>
                          <a:sym typeface="+mn-ea"/>
                        </a:rPr>
                        <a:t>Sự kiện này đánh dấu sự thắng lợi trọn vẹn của Cách mạng tháng Tám trên đất Cố đô.</a:t>
                      </a:r>
                    </a:p>
                  </a:txBody>
                  <a:tcPr/>
                </a:tc>
                <a:extLst>
                  <a:ext uri="{0D108BD9-81ED-4DB2-BD59-A6C34878D82A}">
                    <a16:rowId xmlns:a16="http://schemas.microsoft.com/office/drawing/2014/main" val="10001"/>
                  </a:ext>
                </a:extLst>
              </a:tr>
              <a:tr h="1179195">
                <a:tc>
                  <a:txBody>
                    <a:bodyPr/>
                    <a:lstStyle/>
                    <a:p>
                      <a:pPr>
                        <a:buNone/>
                      </a:pPr>
                      <a:endParaRPr lang="vi-VN" altLang="en-US"/>
                    </a:p>
                  </a:txBody>
                  <a:tcPr/>
                </a:tc>
                <a:tc>
                  <a:txBody>
                    <a:bodyPr/>
                    <a:lstStyle/>
                    <a:p>
                      <a:pPr>
                        <a:buNone/>
                      </a:pPr>
                      <a:r>
                        <a:rPr lang="en-US" sz="3600" b="1">
                          <a:solidFill>
                            <a:schemeClr val="tx1"/>
                          </a:solidFill>
                          <a:latin typeface="Times New Roman" panose="02020603050405020304" pitchFamily="18" charset="0"/>
                          <a:cs typeface="Times New Roman" panose="02020603050405020304" pitchFamily="18" charset="0"/>
                          <a:sym typeface="+mn-ea"/>
                        </a:rPr>
                        <a:t>Trên kì đài, cờ đỏ sao vàng tung bay giữa những tiếng hô vang</a:t>
                      </a:r>
                      <a:endParaRPr lang="en-US" sz="3600" b="1">
                        <a:solidFill>
                          <a:schemeClr val="tx1"/>
                        </a:solidFill>
                        <a:latin typeface="Times New Roman" panose="02020603050405020304" pitchFamily="18" charset="0"/>
                        <a:cs typeface="Times New Roman" panose="02020603050405020304" pitchFamily="18" charset="0"/>
                      </a:endParaRPr>
                    </a:p>
                    <a:p>
                      <a:pPr>
                        <a:buNone/>
                      </a:pPr>
                      <a:endParaRPr lang="en-US" sz="36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79195">
                <a:tc>
                  <a:txBody>
                    <a:bodyPr/>
                    <a:lstStyle/>
                    <a:p>
                      <a:pPr>
                        <a:buNone/>
                      </a:pPr>
                      <a:endParaRPr lang="vi-VN" altLang="en-US"/>
                    </a:p>
                  </a:txBody>
                  <a:tcPr/>
                </a:tc>
                <a:tc>
                  <a:txBody>
                    <a:bodyPr/>
                    <a:lstStyle/>
                    <a:p>
                      <a:pPr>
                        <a:buNone/>
                      </a:pPr>
                      <a:r>
                        <a:rPr lang="en-US" sz="3600" b="1">
                          <a:solidFill>
                            <a:srgbClr val="FF0000"/>
                          </a:solidFill>
                          <a:latin typeface="Times New Roman" panose="02020603050405020304" pitchFamily="18" charset="0"/>
                          <a:cs typeface="Times New Roman" panose="02020603050405020304" pitchFamily="18" charset="0"/>
                          <a:sym typeface="+mn-ea"/>
                        </a:rPr>
                        <a:t>Vua Bảo Đại đọc chiếu thoái vị và trao lại ấn, kiếm cho chính quyền cách mạng.</a:t>
                      </a:r>
                    </a:p>
                  </a:txBody>
                  <a:tcPr/>
                </a:tc>
                <a:extLst>
                  <a:ext uri="{0D108BD9-81ED-4DB2-BD59-A6C34878D82A}">
                    <a16:rowId xmlns:a16="http://schemas.microsoft.com/office/drawing/2014/main" val="10003"/>
                  </a:ext>
                </a:extLst>
              </a:tr>
              <a:tr h="1179195">
                <a:tc>
                  <a:txBody>
                    <a:bodyPr/>
                    <a:lstStyle/>
                    <a:p>
                      <a:pPr>
                        <a:buNone/>
                      </a:pPr>
                      <a:endParaRPr lang="vi-VN" altLang="en-US"/>
                    </a:p>
                  </a:txBody>
                  <a:tcPr/>
                </a:tc>
                <a:tc>
                  <a:txBody>
                    <a:bodyPr/>
                    <a:lstStyle/>
                    <a:p>
                      <a:pPr>
                        <a:buNone/>
                      </a:pPr>
                      <a:r>
                        <a:rPr lang="en-US" sz="3600" b="1">
                          <a:latin typeface="Times New Roman" panose="02020603050405020304" pitchFamily="18" charset="0"/>
                          <a:cs typeface="Times New Roman" panose="02020603050405020304" pitchFamily="18" charset="0"/>
                        </a:rPr>
                        <a:t>Chiều 30/8/1945, trước cổng Ngọ Môn, hàng vạn người dân xứ Huế chứng kiến giây phút lịch sử</a:t>
                      </a:r>
                    </a:p>
                  </a:txBody>
                  <a:tcPr/>
                </a:tc>
                <a:extLst>
                  <a:ext uri="{0D108BD9-81ED-4DB2-BD59-A6C34878D82A}">
                    <a16:rowId xmlns:a16="http://schemas.microsoft.com/office/drawing/2014/main" val="10004"/>
                  </a:ext>
                </a:extLst>
              </a:tr>
              <a:tr h="1179195">
                <a:tc>
                  <a:txBody>
                    <a:bodyPr/>
                    <a:lstStyle/>
                    <a:p>
                      <a:pPr>
                        <a:buNone/>
                      </a:pPr>
                      <a:endParaRPr lang="en-US"/>
                    </a:p>
                  </a:txBody>
                  <a:tcPr/>
                </a:tc>
                <a:tc>
                  <a:txBody>
                    <a:bodyPr/>
                    <a:lstStyle/>
                    <a:p>
                      <a:pPr>
                        <a:buNone/>
                      </a:pPr>
                      <a:r>
                        <a:rPr lang="en-US" sz="3600">
                          <a:solidFill>
                            <a:srgbClr val="FF0000"/>
                          </a:solidFill>
                          <a:latin typeface="Times New Roman" panose="02020603050405020304" pitchFamily="18" charset="0"/>
                          <a:cs typeface="Times New Roman" panose="02020603050405020304" pitchFamily="18" charset="0"/>
                        </a:rPr>
                        <a:t>“Việt Nam Dân chủ Cộng hoà muôn năm!”.</a:t>
                      </a:r>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1432719" y="19812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a:solidFill>
                  <a:schemeClr val="tx1"/>
                </a:solidFill>
              </a:rPr>
              <a:t>1</a:t>
            </a:r>
          </a:p>
        </p:txBody>
      </p:sp>
      <p:sp>
        <p:nvSpPr>
          <p:cNvPr id="3" name="Rectangle 5"/>
          <p:cNvSpPr/>
          <p:nvPr/>
        </p:nvSpPr>
        <p:spPr>
          <a:xfrm>
            <a:off x="1356519" y="67056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2</a:t>
            </a:r>
          </a:p>
        </p:txBody>
      </p:sp>
      <p:sp>
        <p:nvSpPr>
          <p:cNvPr id="4" name="Rectangle 5"/>
          <p:cNvSpPr/>
          <p:nvPr/>
        </p:nvSpPr>
        <p:spPr>
          <a:xfrm>
            <a:off x="1356519" y="55626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3</a:t>
            </a:r>
          </a:p>
        </p:txBody>
      </p:sp>
      <p:sp>
        <p:nvSpPr>
          <p:cNvPr id="5" name="Rectangle 5"/>
          <p:cNvSpPr/>
          <p:nvPr/>
        </p:nvSpPr>
        <p:spPr>
          <a:xfrm>
            <a:off x="1432719" y="42672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4</a:t>
            </a:r>
          </a:p>
        </p:txBody>
      </p:sp>
      <p:sp>
        <p:nvSpPr>
          <p:cNvPr id="7" name="Rectangle 5"/>
          <p:cNvSpPr/>
          <p:nvPr/>
        </p:nvSpPr>
        <p:spPr>
          <a:xfrm>
            <a:off x="1356519" y="79248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5</a:t>
            </a:r>
          </a:p>
        </p:txBody>
      </p:sp>
      <p:sp>
        <p:nvSpPr>
          <p:cNvPr id="8" name="Rectangle 5"/>
          <p:cNvSpPr/>
          <p:nvPr/>
        </p:nvSpPr>
        <p:spPr>
          <a:xfrm>
            <a:off x="1432719" y="32004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9"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36"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4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5502910" y="2667000"/>
            <a:ext cx="5965825" cy="1298575"/>
          </a:xfrm>
          <a:prstGeom prst="rect">
            <a:avLst/>
          </a:prstGeom>
          <a:noFill/>
        </p:spPr>
        <p:txBody>
          <a:bodyPr wrap="square">
            <a:noAutofit/>
          </a:bodyPr>
          <a:lstStyle/>
          <a:p>
            <a:r>
              <a:rPr lang="vi-VN" altLang="en-US" sz="8000" b="1" dirty="0">
                <a:solidFill>
                  <a:srgbClr val="FF0000"/>
                </a:solidFill>
                <a:latin typeface="Times New Roman" panose="02020603050405020304" pitchFamily="18" charset="0"/>
                <a:sym typeface="+mn-ea"/>
              </a:rPr>
              <a:t>TỰ LUẬN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1</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Lựa chọn từ hoặc cụm từ cho sẵn phù hợp và điền vào chỗ trống (…) để hoàn thành mô tả về vẻ đẹp cảnh quan thiên nhiên của Cố đô Huế.</a:t>
            </a:r>
            <a:r>
              <a:rPr lang="en-US" sz="4000" b="1">
                <a:latin typeface="Times New Roman" panose="02020603050405020304" pitchFamily="18" charset="0"/>
                <a:cs typeface="Times New Roman" panose="02020603050405020304" pitchFamily="18" charset="0"/>
              </a:rPr>
              <a:t> </a:t>
            </a:r>
            <a:endParaRPr lang="en-US" sz="4000">
              <a:latin typeface="Times New Roman" panose="02020603050405020304" pitchFamily="18" charset="0"/>
              <a:cs typeface="Times New Roman" panose="02020603050405020304" pitchFamily="18" charset="0"/>
            </a:endParaRPr>
          </a:p>
        </p:txBody>
      </p:sp>
      <p:sp>
        <p:nvSpPr>
          <p:cNvPr id="100" name="Text Box 99"/>
          <p:cNvSpPr txBox="1"/>
          <p:nvPr/>
        </p:nvSpPr>
        <p:spPr>
          <a:xfrm>
            <a:off x="752475" y="2362200"/>
            <a:ext cx="14904085" cy="375920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r>
              <a:rPr sz="4800" b="0">
                <a:latin typeface="Times New Roman" panose="02020603050405020304" pitchFamily="18" charset="0"/>
              </a:rPr>
              <a:t>Cảnh quan thiên nhiên Cố đô Huế được điểm tô bởi vẻ đẹp của</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a:t>
            </a:r>
            <a:r>
              <a:rPr lang="vi-VN" sz="4800" b="0">
                <a:latin typeface="Times New Roman" panose="02020603050405020304" pitchFamily="18" charset="0"/>
              </a:rPr>
              <a:t>          </a:t>
            </a:r>
            <a:r>
              <a:rPr sz="4800" b="0">
                <a:latin typeface="Times New Roman" panose="02020603050405020304" pitchFamily="18" charset="0"/>
              </a:rPr>
              <a:t>uốn lượn quanh</a:t>
            </a:r>
            <a:r>
              <a:rPr lang="vi-VN" sz="4800" b="0">
                <a:latin typeface="Times New Roman" panose="02020603050405020304" pitchFamily="18" charset="0"/>
              </a:rPr>
              <a:t>     </a:t>
            </a:r>
            <a:r>
              <a:rPr sz="4800" b="0">
                <a:latin typeface="Times New Roman" panose="02020603050405020304" pitchFamily="18" charset="0"/>
              </a:rPr>
              <a:t>…..</a:t>
            </a:r>
          </a:p>
          <a:p>
            <a:pPr marL="0" indent="0"/>
            <a:r>
              <a:rPr sz="4800" b="0">
                <a:latin typeface="Times New Roman" panose="02020603050405020304" pitchFamily="18" charset="0"/>
              </a:rPr>
              <a:t> Núi</a:t>
            </a:r>
            <a:r>
              <a:rPr lang="vi-VN" sz="4800" b="0">
                <a:latin typeface="Times New Roman" panose="02020603050405020304" pitchFamily="18" charset="0"/>
              </a:rPr>
              <a:t>       </a:t>
            </a:r>
            <a:r>
              <a:rPr sz="4800" b="0">
                <a:latin typeface="Times New Roman" panose="02020603050405020304" pitchFamily="18" charset="0"/>
              </a:rPr>
              <a:t>… </a:t>
            </a:r>
            <a:r>
              <a:rPr lang="vi-VN" sz="4800" b="0">
                <a:latin typeface="Times New Roman" panose="02020603050405020304" pitchFamily="18" charset="0"/>
              </a:rPr>
              <a:t>      </a:t>
            </a:r>
            <a:r>
              <a:rPr sz="4800" b="0">
                <a:latin typeface="Times New Roman" panose="02020603050405020304" pitchFamily="18" charset="0"/>
              </a:rPr>
              <a:t>nằm cạnh</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mang vẻ đẹp hùng vĩ mà nên thơ với bốn mùa thông reo, chim hót.</a:t>
            </a:r>
          </a:p>
        </p:txBody>
      </p:sp>
      <p:sp>
        <p:nvSpPr>
          <p:cNvPr id="5" name="TextBox 2"/>
          <p:cNvSpPr txBox="1"/>
          <p:nvPr/>
        </p:nvSpPr>
        <p:spPr>
          <a:xfrm>
            <a:off x="2880360" y="3124200"/>
            <a:ext cx="4643120" cy="703580"/>
          </a:xfrm>
          <a:prstGeom prst="rect">
            <a:avLst/>
          </a:prstGeom>
          <a:noFill/>
        </p:spPr>
        <p:txBody>
          <a:bodyPr wrap="square">
            <a:noAutofit/>
          </a:bodyPr>
          <a:lstStyle/>
          <a:p>
            <a:r>
              <a:rPr sz="4400" b="1">
                <a:latin typeface="Times New Roman" panose="02020603050405020304" pitchFamily="18" charset="0"/>
                <a:sym typeface="+mn-ea"/>
              </a:rPr>
              <a:t>dòng sông Hương</a:t>
            </a:r>
            <a:endParaRPr lang="en-US" altLang="en-US" sz="4400" b="1">
              <a:solidFill>
                <a:srgbClr val="333333"/>
              </a:solidFill>
              <a:latin typeface="Times New Roman" panose="02020603050405020304" pitchFamily="18" charset="0"/>
              <a:sym typeface="+mn-ea"/>
            </a:endParaRPr>
          </a:p>
        </p:txBody>
      </p:sp>
      <p:sp>
        <p:nvSpPr>
          <p:cNvPr id="3" name="TextBox 2"/>
          <p:cNvSpPr txBox="1"/>
          <p:nvPr/>
        </p:nvSpPr>
        <p:spPr>
          <a:xfrm>
            <a:off x="11262360" y="3124200"/>
            <a:ext cx="3183890" cy="703580"/>
          </a:xfrm>
          <a:prstGeom prst="rect">
            <a:avLst/>
          </a:prstGeom>
          <a:noFill/>
        </p:spPr>
        <p:txBody>
          <a:bodyPr wrap="square">
            <a:noAutofit/>
          </a:bodyPr>
          <a:lstStyle/>
          <a:p>
            <a:r>
              <a:rPr sz="4400" b="1">
                <a:latin typeface="Times New Roman" panose="02020603050405020304" pitchFamily="18" charset="0"/>
                <a:sym typeface="+mn-ea"/>
              </a:rPr>
              <a:t>kinh thành</a:t>
            </a:r>
            <a:endParaRPr lang="vi-VN" altLang="en-US" sz="4400" b="1">
              <a:solidFill>
                <a:srgbClr val="333333"/>
              </a:solidFill>
              <a:latin typeface="Times New Roman" panose="02020603050405020304" pitchFamily="18" charset="0"/>
              <a:sym typeface="+mn-ea"/>
            </a:endParaRPr>
          </a:p>
        </p:txBody>
      </p:sp>
      <p:sp>
        <p:nvSpPr>
          <p:cNvPr id="4" name="TextBox 2"/>
          <p:cNvSpPr txBox="1"/>
          <p:nvPr/>
        </p:nvSpPr>
        <p:spPr>
          <a:xfrm>
            <a:off x="2118360" y="3886200"/>
            <a:ext cx="2687320" cy="703580"/>
          </a:xfrm>
          <a:prstGeom prst="rect">
            <a:avLst/>
          </a:prstGeom>
          <a:noFill/>
        </p:spPr>
        <p:txBody>
          <a:bodyPr wrap="square">
            <a:noAutofit/>
          </a:bodyPr>
          <a:lstStyle/>
          <a:p>
            <a:r>
              <a:rPr sz="4400" b="1">
                <a:latin typeface="Times New Roman" panose="02020603050405020304" pitchFamily="18" charset="0"/>
                <a:sym typeface="+mn-ea"/>
              </a:rPr>
              <a:t>Ngự Bình</a:t>
            </a:r>
            <a:endParaRPr lang="en-US" altLang="en-US" sz="4400" b="1">
              <a:solidFill>
                <a:srgbClr val="333333"/>
              </a:solidFill>
              <a:latin typeface="Times New Roman" panose="02020603050405020304" pitchFamily="18" charset="0"/>
              <a:sym typeface="+mn-ea"/>
            </a:endParaRPr>
          </a:p>
        </p:txBody>
      </p:sp>
      <p:sp>
        <p:nvSpPr>
          <p:cNvPr id="6" name="TextBox 2"/>
          <p:cNvSpPr txBox="1"/>
          <p:nvPr/>
        </p:nvSpPr>
        <p:spPr>
          <a:xfrm>
            <a:off x="6919595" y="3886200"/>
            <a:ext cx="3795395" cy="703580"/>
          </a:xfrm>
          <a:prstGeom prst="rect">
            <a:avLst/>
          </a:prstGeom>
          <a:noFill/>
        </p:spPr>
        <p:txBody>
          <a:bodyPr wrap="square">
            <a:noAutofit/>
          </a:bodyPr>
          <a:lstStyle/>
          <a:p>
            <a:r>
              <a:rPr lang="vi-VN" sz="4400" b="1">
                <a:latin typeface="Times New Roman" panose="02020603050405020304" pitchFamily="18" charset="0"/>
                <a:sym typeface="+mn-ea"/>
              </a:rPr>
              <a:t> </a:t>
            </a:r>
            <a:r>
              <a:rPr sz="4400" b="1">
                <a:latin typeface="Times New Roman" panose="02020603050405020304" pitchFamily="18" charset="0"/>
                <a:sym typeface="+mn-ea"/>
              </a:rPr>
              <a:t>sông Hương</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2</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rPr>
              <a:t>Lựa chọn từ hoặc cụm từ cho sẵn phù hợp và điền vào chỗ trống (…) để hoàn thành thông tin về truyền thống yêu nước và cách mạng của đồng bào Tây Nguyên.</a:t>
            </a:r>
          </a:p>
        </p:txBody>
      </p:sp>
      <p:sp>
        <p:nvSpPr>
          <p:cNvPr id="100" name="Text Box 99"/>
          <p:cNvSpPr txBox="1"/>
          <p:nvPr/>
        </p:nvSpPr>
        <p:spPr>
          <a:xfrm>
            <a:off x="538480" y="2362200"/>
            <a:ext cx="15339695" cy="375920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r>
              <a:rPr sz="4800" b="0">
                <a:latin typeface="Times New Roman" panose="02020603050405020304" pitchFamily="18" charset="0"/>
              </a:rPr>
              <a:t>Tây Nguyên là vùng đất</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yêu nước,</a:t>
            </a:r>
            <a:r>
              <a:rPr lang="vi-VN" sz="4800" b="0">
                <a:latin typeface="Times New Roman" panose="02020603050405020304" pitchFamily="18" charset="0"/>
              </a:rPr>
              <a:t> </a:t>
            </a:r>
            <a:r>
              <a:rPr sz="4800" b="0">
                <a:latin typeface="Times New Roman" panose="02020603050405020304" pitchFamily="18" charset="0"/>
              </a:rPr>
              <a:t>chống giặc ngoại xâm. Khi</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xâm lược, đồng bào nơi đây đã</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đứng lên chiến đấu, tiêu biểu là các cuộc đấu tranh dưới sự lãnh đạo của</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 , Đinh Núp,…</a:t>
            </a:r>
          </a:p>
        </p:txBody>
      </p:sp>
      <p:sp>
        <p:nvSpPr>
          <p:cNvPr id="5" name="TextBox 2"/>
          <p:cNvSpPr txBox="1"/>
          <p:nvPr/>
        </p:nvSpPr>
        <p:spPr>
          <a:xfrm>
            <a:off x="7085330" y="2438400"/>
            <a:ext cx="4796790" cy="703580"/>
          </a:xfrm>
          <a:prstGeom prst="rect">
            <a:avLst/>
          </a:prstGeom>
          <a:noFill/>
        </p:spPr>
        <p:txBody>
          <a:bodyPr wrap="square">
            <a:noAutofit/>
          </a:bodyPr>
          <a:lstStyle/>
          <a:p>
            <a:r>
              <a:rPr sz="4400" b="1">
                <a:latin typeface="Times New Roman" panose="02020603050405020304" pitchFamily="18" charset="0"/>
                <a:sym typeface="+mn-ea"/>
              </a:rPr>
              <a:t>giàu truyền thống</a:t>
            </a:r>
            <a:endParaRPr lang="en-US" altLang="en-US" sz="4400" b="1">
              <a:solidFill>
                <a:srgbClr val="333333"/>
              </a:solidFill>
              <a:latin typeface="Times New Roman" panose="02020603050405020304" pitchFamily="18" charset="0"/>
              <a:sym typeface="+mn-ea"/>
            </a:endParaRPr>
          </a:p>
        </p:txBody>
      </p:sp>
      <p:sp>
        <p:nvSpPr>
          <p:cNvPr id="3" name="TextBox 2"/>
          <p:cNvSpPr txBox="1"/>
          <p:nvPr/>
        </p:nvSpPr>
        <p:spPr>
          <a:xfrm>
            <a:off x="5699760" y="3124200"/>
            <a:ext cx="3745865" cy="703580"/>
          </a:xfrm>
          <a:prstGeom prst="rect">
            <a:avLst/>
          </a:prstGeom>
          <a:noFill/>
        </p:spPr>
        <p:txBody>
          <a:bodyPr wrap="square">
            <a:noAutofit/>
          </a:bodyPr>
          <a:lstStyle/>
          <a:p>
            <a:r>
              <a:rPr sz="4400" b="1">
                <a:latin typeface="Times New Roman" panose="02020603050405020304" pitchFamily="18" charset="0"/>
                <a:sym typeface="+mn-ea"/>
              </a:rPr>
              <a:t>thực dân Pháp</a:t>
            </a:r>
            <a:endParaRPr lang="vi-VN" altLang="en-US" sz="4400" b="1">
              <a:solidFill>
                <a:srgbClr val="333333"/>
              </a:solidFill>
              <a:latin typeface="Times New Roman" panose="02020603050405020304" pitchFamily="18" charset="0"/>
              <a:sym typeface="+mn-ea"/>
            </a:endParaRPr>
          </a:p>
        </p:txBody>
      </p:sp>
      <p:sp>
        <p:nvSpPr>
          <p:cNvPr id="4" name="TextBox 2"/>
          <p:cNvSpPr txBox="1"/>
          <p:nvPr/>
        </p:nvSpPr>
        <p:spPr>
          <a:xfrm>
            <a:off x="2423160" y="3827780"/>
            <a:ext cx="2687320" cy="703580"/>
          </a:xfrm>
          <a:prstGeom prst="rect">
            <a:avLst/>
          </a:prstGeom>
          <a:noFill/>
        </p:spPr>
        <p:txBody>
          <a:bodyPr wrap="square">
            <a:noAutofit/>
          </a:bodyPr>
          <a:lstStyle/>
          <a:p>
            <a:r>
              <a:rPr sz="4400" b="1">
                <a:latin typeface="Times New Roman" panose="02020603050405020304" pitchFamily="18" charset="0"/>
                <a:sym typeface="+mn-ea"/>
              </a:rPr>
              <a:t>anh dũng</a:t>
            </a:r>
            <a:endParaRPr lang="en-US" altLang="en-US" sz="4400" b="1">
              <a:solidFill>
                <a:srgbClr val="333333"/>
              </a:solidFill>
              <a:latin typeface="Times New Roman" panose="02020603050405020304" pitchFamily="18" charset="0"/>
              <a:sym typeface="+mn-ea"/>
            </a:endParaRPr>
          </a:p>
        </p:txBody>
      </p:sp>
      <p:sp>
        <p:nvSpPr>
          <p:cNvPr id="6" name="TextBox 2"/>
          <p:cNvSpPr txBox="1"/>
          <p:nvPr/>
        </p:nvSpPr>
        <p:spPr>
          <a:xfrm>
            <a:off x="8038465" y="4572000"/>
            <a:ext cx="4681220" cy="703580"/>
          </a:xfrm>
          <a:prstGeom prst="rect">
            <a:avLst/>
          </a:prstGeom>
          <a:noFill/>
        </p:spPr>
        <p:txBody>
          <a:bodyPr wrap="square">
            <a:noAutofit/>
          </a:bodyPr>
          <a:lstStyle/>
          <a:p>
            <a:r>
              <a:rPr lang="vi-VN" sz="4400" b="1">
                <a:latin typeface="Times New Roman" panose="02020603050405020304" pitchFamily="18" charset="0"/>
                <a:sym typeface="+mn-ea"/>
              </a:rPr>
              <a:t> </a:t>
            </a:r>
            <a:r>
              <a:rPr sz="4400" b="1">
                <a:latin typeface="Times New Roman" panose="02020603050405020304" pitchFamily="18" charset="0"/>
                <a:sym typeface="+mn-ea"/>
              </a:rPr>
              <a:t>N’Trang Lơng</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746760" y="304800"/>
            <a:ext cx="15072360" cy="1753235"/>
          </a:xfrm>
          <a:prstGeom prst="rect">
            <a:avLst/>
          </a:prstGeom>
          <a:noFill/>
          <a:ln w="9525">
            <a:noFill/>
          </a:ln>
        </p:spPr>
        <p:txBody>
          <a:bodyPr wrap="square">
            <a:spAutoFit/>
          </a:bodyPr>
          <a:lstStyle/>
          <a:p>
            <a:pPr marL="0" indent="0"/>
            <a:r>
              <a:rPr lang="en-US" altLang="en-US" sz="36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3600" b="1" i="1" dirty="0">
                <a:solidFill>
                  <a:srgbClr val="0000FF"/>
                </a:solidFill>
                <a:latin typeface="Times New Roman" panose="02020603050405020304" pitchFamily="18" charset="0"/>
                <a:cs typeface="Times New Roman" panose="02020603050405020304" pitchFamily="18" charset="0"/>
                <a:sym typeface="+mn-ea"/>
              </a:rPr>
              <a:t> </a:t>
            </a:r>
            <a:r>
              <a:rPr lang="vi-VN" altLang="en-US" sz="3600" b="1" i="1" dirty="0">
                <a:solidFill>
                  <a:srgbClr val="0000FF"/>
                </a:solidFill>
                <a:latin typeface="Times New Roman" panose="02020603050405020304" pitchFamily="18" charset="0"/>
                <a:cs typeface="Times New Roman" panose="02020603050405020304" pitchFamily="18" charset="0"/>
                <a:sym typeface="+mn-ea"/>
              </a:rPr>
              <a:t>3</a:t>
            </a:r>
            <a:r>
              <a:rPr lang="en-US" altLang="en-US" sz="3600" i="1" dirty="0">
                <a:solidFill>
                  <a:srgbClr val="0000FF"/>
                </a:solidFill>
                <a:latin typeface="Times New Roman" panose="02020603050405020304" pitchFamily="18" charset="0"/>
                <a:cs typeface="Times New Roman" panose="02020603050405020304" pitchFamily="18" charset="0"/>
                <a:sym typeface="+mn-ea"/>
              </a:rPr>
              <a:t>:</a:t>
            </a:r>
            <a:r>
              <a:rPr lang="en-US" sz="3600" b="0">
                <a:solidFill>
                  <a:srgbClr val="000000"/>
                </a:solidFill>
                <a:latin typeface="Times New Roman" panose="02020603050405020304" pitchFamily="18" charset="0"/>
                <a:cs typeface="Times New Roman" panose="02020603050405020304" pitchFamily="18" charset="0"/>
              </a:rPr>
              <a:t> </a:t>
            </a:r>
            <a:r>
              <a:rPr lang="en-US" sz="3600" b="1">
                <a:latin typeface="Times New Roman" panose="02020603050405020304" pitchFamily="18" charset="0"/>
                <a:cs typeface="Times New Roman" panose="02020603050405020304" pitchFamily="18" charset="0"/>
              </a:rPr>
              <a:t>Em hãy kể tên một số làng nghề truyền thống  ở tỉnh Quảng Ninh mà em biết?  Theo em, chúng ta nên làm gì để góp phần bảo vệ môi trường ở các làng nghề ?</a:t>
            </a:r>
          </a:p>
        </p:txBody>
      </p:sp>
      <p:sp>
        <p:nvSpPr>
          <p:cNvPr id="6" name="TextBox 2"/>
          <p:cNvSpPr txBox="1"/>
          <p:nvPr/>
        </p:nvSpPr>
        <p:spPr>
          <a:xfrm>
            <a:off x="523240" y="2133600"/>
            <a:ext cx="15154275" cy="6221095"/>
          </a:xfrm>
          <a:prstGeom prst="rect">
            <a:avLst/>
          </a:prstGeom>
          <a:noFill/>
        </p:spPr>
        <p:txBody>
          <a:bodyPr wrap="square">
            <a:noAutofit/>
          </a:bodyPr>
          <a:lstStyle/>
          <a:p>
            <a:pPr marL="0" indent="0"/>
            <a:r>
              <a:rPr lang="en-US" sz="3200">
                <a:latin typeface="Times New Roman" panose="02020603050405020304" pitchFamily="18" charset="0"/>
                <a:sym typeface="+mn-ea"/>
              </a:rPr>
              <a:t>Trả lời:</a:t>
            </a:r>
          </a:p>
          <a:p>
            <a:pPr marL="0" indent="0"/>
            <a:r>
              <a:rPr lang="en-US" sz="3600" b="1">
                <a:latin typeface="Times New Roman" panose="02020603050405020304" pitchFamily="18" charset="0"/>
                <a:sym typeface="+mn-ea"/>
              </a:rPr>
              <a:t>- Một số làng nghề truyền thống ở Quảng Ninh mà em biết là </a:t>
            </a:r>
            <a:r>
              <a:rPr lang="en-US" sz="3600">
                <a:latin typeface="Times New Roman" panose="02020603050405020304" pitchFamily="18" charset="0"/>
                <a:sym typeface="+mn-ea"/>
              </a:rPr>
              <a:t>: </a:t>
            </a:r>
          </a:p>
          <a:p>
            <a:pPr marL="0" indent="0"/>
            <a:r>
              <a:rPr lang="en-US" sz="3600">
                <a:latin typeface="Times New Roman" panose="02020603050405020304" pitchFamily="18" charset="0"/>
                <a:sym typeface="+mn-ea"/>
              </a:rPr>
              <a:t>+ Làng nghề đóng tàu, sửa chữa tàu thuyền( Phường Hà An,  Thị xã Quảng Yên)</a:t>
            </a:r>
          </a:p>
          <a:p>
            <a:pPr marL="0" indent="0"/>
            <a:r>
              <a:rPr lang="en-US" sz="3600">
                <a:latin typeface="Times New Roman" panose="02020603050405020304" pitchFamily="18" charset="0"/>
                <a:sym typeface="+mn-ea"/>
              </a:rPr>
              <a:t>+  Làng nghề gốm sứ ( Xã Kim Sơ,  huyện Đông Triều)</a:t>
            </a:r>
          </a:p>
          <a:p>
            <a:pPr marL="0" indent="0"/>
            <a:r>
              <a:rPr lang="en-US" sz="3600">
                <a:latin typeface="Times New Roman" panose="02020603050405020304" pitchFamily="18" charset="0"/>
                <a:sym typeface="+mn-ea"/>
              </a:rPr>
              <a:t>+ Làng nghề đan ngư cụ( Phường Nam Hòa, thị xã Quảng Yên)</a:t>
            </a:r>
          </a:p>
          <a:p>
            <a:pPr marL="0" indent="0"/>
            <a:r>
              <a:rPr lang="en-US" sz="3600">
                <a:latin typeface="Times New Roman" panose="02020603050405020304" pitchFamily="18" charset="0"/>
                <a:sym typeface="+mn-ea"/>
              </a:rPr>
              <a:t>+ Làng nghề  mỹ nghệ than đá ( Phường Hồng Hà, Thành phố Hạ Long)</a:t>
            </a:r>
          </a:p>
          <a:p>
            <a:pPr marL="0" indent="0"/>
            <a:r>
              <a:rPr lang="en-US" sz="3600">
                <a:latin typeface="Times New Roman" panose="02020603050405020304" pitchFamily="18" charset="0"/>
                <a:sym typeface="+mn-ea"/>
              </a:rPr>
              <a:t>+ Làng nghề  nuôi cấy ngọc trai ( Thị trấn Cái Rồng, huyện Vân Đồn)</a:t>
            </a:r>
          </a:p>
          <a:p>
            <a:pPr marL="0" indent="0"/>
            <a:r>
              <a:rPr lang="en-US" sz="3600" b="1">
                <a:latin typeface="Times New Roman" panose="02020603050405020304" pitchFamily="18" charset="0"/>
                <a:sym typeface="+mn-ea"/>
              </a:rPr>
              <a:t>- Những việc cần làm góp phần bảo vệ môi trường ở các làng nghề:</a:t>
            </a:r>
          </a:p>
          <a:p>
            <a:pPr marL="0" indent="0"/>
            <a:r>
              <a:rPr lang="en-US" sz="3600">
                <a:latin typeface="Times New Roman" panose="02020603050405020304" pitchFamily="18" charset="0"/>
                <a:sym typeface="+mn-ea"/>
              </a:rPr>
              <a:t>+  Xử lí rác thải theo quy định.</a:t>
            </a:r>
          </a:p>
          <a:p>
            <a:pPr marL="0" indent="0"/>
            <a:r>
              <a:rPr lang="en-US" sz="3600">
                <a:latin typeface="Times New Roman" panose="02020603050405020304" pitchFamily="18" charset="0"/>
                <a:sym typeface="+mn-ea"/>
              </a:rPr>
              <a:t>+ Xây dựng các công trình xử lí ô nhiễm môi trường.</a:t>
            </a:r>
          </a:p>
          <a:p>
            <a:pPr marL="0" indent="0"/>
            <a:r>
              <a:rPr lang="en-US" sz="3600">
                <a:latin typeface="Times New Roman" panose="02020603050405020304" pitchFamily="18" charset="0"/>
                <a:sym typeface="+mn-ea"/>
              </a:rPr>
              <a:t>+ Xây dựng các làng nghề gắn với du lịch và bảo vệ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p:cTn id="71"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 calcmode="lin" valueType="num">
                                      <p:cBhvr>
                                        <p:cTn id="79"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 calcmode="lin" valueType="num">
                                      <p:cBhvr>
                                        <p:cTn id="87"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75360" y="533400"/>
            <a:ext cx="14563725"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4</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Theo em cần làm gì để giữ gìn những nét văn hóa vùng Duyên hải miền Trung ?</a:t>
            </a:r>
          </a:p>
        </p:txBody>
      </p:sp>
      <p:sp>
        <p:nvSpPr>
          <p:cNvPr id="4" name="TextBox 2"/>
          <p:cNvSpPr txBox="1"/>
          <p:nvPr/>
        </p:nvSpPr>
        <p:spPr>
          <a:xfrm>
            <a:off x="899160" y="2209800"/>
            <a:ext cx="14577060" cy="4704080"/>
          </a:xfrm>
          <a:prstGeom prst="rect">
            <a:avLst/>
          </a:prstGeom>
          <a:noFill/>
        </p:spPr>
        <p:txBody>
          <a:bodyPr wrap="square">
            <a:noAutofit/>
          </a:bodyPr>
          <a:lstStyle/>
          <a:p>
            <a:r>
              <a:rPr sz="4400">
                <a:latin typeface="Times New Roman" panose="02020603050405020304" pitchFamily="18" charset="0"/>
                <a:cs typeface="Times New Roman" panose="02020603050405020304" pitchFamily="18" charset="0"/>
                <a:sym typeface="+mn-ea"/>
              </a:rPr>
              <a:t>Trả lời: Những việc cần làm để giữ gìn những nét văn hóa vùng Duyên hải miền Trung là:</a:t>
            </a:r>
          </a:p>
          <a:p>
            <a:r>
              <a:rPr sz="4400">
                <a:latin typeface="Times New Roman" panose="02020603050405020304" pitchFamily="18" charset="0"/>
                <a:cs typeface="Times New Roman" panose="02020603050405020304" pitchFamily="18" charset="0"/>
                <a:sym typeface="+mn-ea"/>
              </a:rPr>
              <a:t>-Coi trọng công tác tu bổ, phục dựng các di tích.</a:t>
            </a:r>
          </a:p>
          <a:p>
            <a:r>
              <a:rPr sz="4400">
                <a:latin typeface="Times New Roman" panose="02020603050405020304" pitchFamily="18" charset="0"/>
                <a:cs typeface="Times New Roman" panose="02020603050405020304" pitchFamily="18" charset="0"/>
                <a:sym typeface="+mn-ea"/>
              </a:rPr>
              <a:t>-Tuyên truyền về những giá trị văn hóa của vùng Duyên hải miền Trung.</a:t>
            </a:r>
          </a:p>
          <a:p>
            <a:r>
              <a:rPr sz="4400">
                <a:latin typeface="Times New Roman" panose="02020603050405020304" pitchFamily="18" charset="0"/>
                <a:cs typeface="Times New Roman" panose="02020603050405020304" pitchFamily="18" charset="0"/>
                <a:sym typeface="+mn-ea"/>
              </a:rPr>
              <a:t>-Nâng cao ý thức của người dân trong việc giữ gìn văn hóa ở vùng Duyên hải miền Trung.</a:t>
            </a:r>
          </a:p>
          <a:p>
            <a:r>
              <a:rPr sz="4400">
                <a:latin typeface="Times New Roman" panose="02020603050405020304" pitchFamily="18" charset="0"/>
                <a:cs typeface="Times New Roman" panose="02020603050405020304" pitchFamily="18" charset="0"/>
                <a:sym typeface="+mn-ea"/>
              </a:rPr>
              <a:t>-Thực hiên đúng nội quy khi tham quan tại các di tích lịch sử.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248" y="2895429"/>
            <a:ext cx="1526783" cy="6053071"/>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Block Arc 4"/>
          <p:cNvSpPr/>
          <p:nvPr/>
        </p:nvSpPr>
        <p:spPr>
          <a:xfrm rot="19028324">
            <a:off x="221746" y="8332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746628" y="1295705"/>
            <a:ext cx="1344455" cy="136119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7200" b="1" i="0" u="none" strike="noStrike" kern="1200" cap="none" spc="0" normalizeH="0" baseline="0"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rPr>
              <a:t>1</a:t>
            </a:r>
          </a:p>
        </p:txBody>
      </p:sp>
      <p:sp>
        <p:nvSpPr>
          <p:cNvPr id="6" name="Rectangle 5"/>
          <p:cNvSpPr/>
          <p:nvPr/>
        </p:nvSpPr>
        <p:spPr>
          <a:xfrm>
            <a:off x="2423160" y="1600200"/>
            <a:ext cx="12609195" cy="1243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 dân tộc sinh sống chủ yếu ở vùng Nam Bộ là:</a:t>
            </a:r>
          </a:p>
        </p:txBody>
      </p:sp>
      <p:sp>
        <p:nvSpPr>
          <p:cNvPr id="8" name="Rectangle: Single Corner Rounded 7"/>
          <p:cNvSpPr/>
          <p:nvPr/>
        </p:nvSpPr>
        <p:spPr>
          <a:xfrm>
            <a:off x="4123690" y="3276600"/>
            <a:ext cx="8327390" cy="139001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Kinh, Hoa, Sán Chay, Xơ Đăng.</a:t>
            </a:r>
          </a:p>
        </p:txBody>
      </p:sp>
      <p:sp>
        <p:nvSpPr>
          <p:cNvPr id="9" name="Rectangle: Single Corner Rounded 8"/>
          <p:cNvSpPr/>
          <p:nvPr/>
        </p:nvSpPr>
        <p:spPr>
          <a:xfrm>
            <a:off x="4182745" y="4800600"/>
            <a:ext cx="8268335" cy="14497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Kinh, Khơ-me, Hoa, Chăm.</a:t>
            </a:r>
          </a:p>
        </p:txBody>
      </p:sp>
      <p:sp>
        <p:nvSpPr>
          <p:cNvPr id="10" name="Rectangle: Single Corner Rounded 9"/>
          <p:cNvSpPr/>
          <p:nvPr/>
        </p:nvSpPr>
        <p:spPr>
          <a:xfrm>
            <a:off x="4251960" y="6414135"/>
            <a:ext cx="8199120" cy="145097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Kinh, Ê Đê, Mông, Thái.</a:t>
            </a:r>
          </a:p>
        </p:txBody>
      </p:sp>
      <p:sp>
        <p:nvSpPr>
          <p:cNvPr id="13" name="Half Frame 12"/>
          <p:cNvSpPr/>
          <p:nvPr/>
        </p:nvSpPr>
        <p:spPr>
          <a:xfrm rot="5400000" flipH="1">
            <a:off x="7400877" y="4027900"/>
            <a:ext cx="1440223" cy="8860665"/>
          </a:xfrm>
          <a:prstGeom prst="halfFrame">
            <a:avLst>
              <a:gd name="adj1" fmla="val 37001"/>
              <a:gd name="adj2" fmla="val 30791"/>
            </a:avLst>
          </a:prstGeom>
          <a:solidFill>
            <a:srgbClr val="D7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5175" y="3886200"/>
            <a:ext cx="4160520" cy="4250690"/>
          </a:xfrm>
          <a:prstGeom prst="rect">
            <a:avLst/>
          </a:prstGeom>
        </p:spPr>
      </p:pic>
      <p:sp>
        <p:nvSpPr>
          <p:cNvPr id="17" name="0"/>
          <p:cNvSpPr/>
          <p:nvPr/>
        </p:nvSpPr>
        <p:spPr>
          <a:xfrm>
            <a:off x="13700760" y="5562600"/>
            <a:ext cx="1054735" cy="1803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18" name="1"/>
          <p:cNvSpPr/>
          <p:nvPr/>
        </p:nvSpPr>
        <p:spPr>
          <a:xfrm>
            <a:off x="13548995" y="5246370"/>
            <a:ext cx="1520190" cy="197231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19" name="2"/>
          <p:cNvSpPr/>
          <p:nvPr/>
        </p:nvSpPr>
        <p:spPr>
          <a:xfrm>
            <a:off x="13700760" y="5486400"/>
            <a:ext cx="1207135" cy="171831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20" name="3"/>
          <p:cNvSpPr/>
          <p:nvPr/>
        </p:nvSpPr>
        <p:spPr>
          <a:xfrm>
            <a:off x="13472795" y="5276850"/>
            <a:ext cx="1990725" cy="177927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33"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35" name="Arrow: Pentagon 34"/>
          <p:cNvSpPr/>
          <p:nvPr/>
        </p:nvSpPr>
        <p:spPr>
          <a:xfrm flipH="1">
            <a:off x="3109595" y="3284855"/>
            <a:ext cx="1014095" cy="1379220"/>
          </a:xfrm>
          <a:prstGeom prst="homePlate">
            <a:avLst>
              <a:gd name="adj" fmla="val 54795"/>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7" name="Arrow: Pentagon 36"/>
          <p:cNvSpPr/>
          <p:nvPr/>
        </p:nvSpPr>
        <p:spPr>
          <a:xfrm flipH="1">
            <a:off x="2838450" y="4800600"/>
            <a:ext cx="1344295" cy="144970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dirty="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38" name="Arrow: Pentagon 37"/>
          <p:cNvSpPr/>
          <p:nvPr/>
        </p:nvSpPr>
        <p:spPr>
          <a:xfrm flipH="1">
            <a:off x="2613660" y="6411595"/>
            <a:ext cx="1638300" cy="142811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023527" y="-4"/>
            <a:ext cx="6425111" cy="1754583"/>
          </a:xfrm>
          <a:prstGeom prst="rect">
            <a:avLst/>
          </a:prstGeom>
          <a:noFill/>
        </p:spPr>
        <p:txBody>
          <a:bodyPr wrap="none" lIns="121920" tIns="60960" rIns="121920" bIns="60960" numCol="1">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nhanh</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 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40" name="Picture 2" descr="Hình ảnh có liên quan"/>
          <p:cNvPicPr>
            <a:picLocks noChangeAspect="1" noChangeArrowheads="1" noCrop="1"/>
          </p:cNvPicPr>
          <p:nvPr/>
        </p:nvPicPr>
        <p:blipFill>
          <a:blip r:embed="rId9">
            <a:clrChange>
              <a:clrFrom>
                <a:srgbClr val="FFFFFF"/>
              </a:clrFrom>
              <a:clrTo>
                <a:srgbClr val="FFFFFF">
                  <a:alpha val="0"/>
                </a:srgbClr>
              </a:clrTo>
            </a:clrChange>
          </a:blip>
          <a:srcRect/>
          <a:stretch>
            <a:fillRect/>
          </a:stretch>
        </p:blipFill>
        <p:spPr bwMode="auto">
          <a:xfrm>
            <a:off x="8172450" y="-1447800"/>
            <a:ext cx="6424930" cy="42602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audio>
                                      <p:cMediaNode vol="100000">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250"/>
                                        <p:tgtEl>
                                          <p:spTgt spid="8"/>
                                        </p:tgtEl>
                                      </p:cBhvr>
                                    </p:animEffect>
                                  </p:childTnLst>
                                  <p:subTnLst>
                                    <p:audio>
                                      <p:cMediaNode vol="100000">
                                        <p:cTn display="0" masterRel="sameClick">
                                          <p:stCondLst>
                                            <p:cond evt="begin" delay="0">
                                              <p:tn val="21"/>
                                            </p:cond>
                                          </p:stCondLst>
                                          <p:endCondLst>
                                            <p:cond evt="onStopAudio" delay="0">
                                              <p:tgtEl>
                                                <p:sldTgt/>
                                              </p:tgtEl>
                                            </p:cond>
                                          </p:endCondLst>
                                        </p:cTn>
                                        <p:tgtEl>
                                          <p:sndTgt r:embed="rId4" name="Chính xác.wav"/>
                                        </p:tgtEl>
                                      </p:cMediaNode>
                                    </p:audio>
                                  </p:subTnLst>
                                </p:cTn>
                              </p:par>
                            </p:childTnLst>
                          </p:cTn>
                        </p:par>
                        <p:par>
                          <p:cTn id="24" fill="hold">
                            <p:stCondLst>
                              <p:cond delay="1500"/>
                            </p:stCondLst>
                            <p:childTnLst>
                              <p:par>
                                <p:cTn id="25" presetID="22" presetClass="entr" presetSubtype="8"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250"/>
                                        <p:tgtEl>
                                          <p:spTgt spid="9"/>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4" name="Chính xác.wav"/>
                                        </p:tgtEl>
                                      </p:cMediaNode>
                                    </p:audio>
                                  </p:subTnLst>
                                </p:cTn>
                              </p:par>
                            </p:childTnLst>
                          </p:cTn>
                        </p:par>
                        <p:par>
                          <p:cTn id="28" fill="hold">
                            <p:stCondLst>
                              <p:cond delay="3500"/>
                            </p:stCondLst>
                            <p:childTnLst>
                              <p:par>
                                <p:cTn id="29" presetID="22" presetClass="entr" presetSubtype="8"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250"/>
                                        <p:tgtEl>
                                          <p:spTgt spid="10"/>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4" name="Chính xác.wav"/>
                                        </p:tgtEl>
                                      </p:cMediaNode>
                                    </p:audio>
                                  </p:subTnLst>
                                </p:cTn>
                              </p:par>
                            </p:childTnLst>
                          </p:cTn>
                        </p:par>
                      </p:childTnLst>
                    </p:cTn>
                  </p:par>
                  <p:par>
                    <p:cTn id="32" fill="hold">
                      <p:stCondLst>
                        <p:cond delay="indefinite"/>
                      </p:stCondLst>
                      <p:childTnLst>
                        <p:par>
                          <p:cTn id="33" fill="hold">
                            <p:stCondLst>
                              <p:cond delay="0"/>
                            </p:stCondLst>
                            <p:childTnLst>
                              <p:par>
                                <p:cTn id="34" presetID="47" presetClass="exit" presetSubtype="0" fill="hold" grpId="0" nodeType="clickEffect">
                                  <p:stCondLst>
                                    <p:cond delay="0"/>
                                  </p:stCondLst>
                                  <p:childTnLst>
                                    <p:animEffect transition="out" filter="fade">
                                      <p:cBhvr>
                                        <p:cTn id="35" dur="1000"/>
                                        <p:tgtEl>
                                          <p:spTgt spid="20"/>
                                        </p:tgtEl>
                                      </p:cBhvr>
                                    </p:animEffect>
                                    <p:anim calcmode="lin" valueType="num">
                                      <p:cBhvr>
                                        <p:cTn id="36" dur="1000"/>
                                        <p:tgtEl>
                                          <p:spTgt spid="20"/>
                                        </p:tgtEl>
                                        <p:attrNameLst>
                                          <p:attrName>ppt_x</p:attrName>
                                        </p:attrNameLst>
                                      </p:cBhvr>
                                      <p:tavLst>
                                        <p:tav tm="0">
                                          <p:val>
                                            <p:strVal val="ppt_x"/>
                                          </p:val>
                                        </p:tav>
                                        <p:tav tm="100000">
                                          <p:val>
                                            <p:strVal val="ppt_x"/>
                                          </p:val>
                                        </p:tav>
                                      </p:tavLst>
                                    </p:anim>
                                    <p:anim calcmode="lin" valueType="num">
                                      <p:cBhvr>
                                        <p:cTn id="37" dur="1000"/>
                                        <p:tgtEl>
                                          <p:spTgt spid="20"/>
                                        </p:tgtEl>
                                        <p:attrNameLst>
                                          <p:attrName>ppt_y</p:attrName>
                                        </p:attrNameLst>
                                      </p:cBhvr>
                                      <p:tavLst>
                                        <p:tav tm="0">
                                          <p:val>
                                            <p:strVal val="ppt_y"/>
                                          </p:val>
                                        </p:tav>
                                        <p:tav tm="100000">
                                          <p:val>
                                            <p:strVal val="ppt_y-.1"/>
                                          </p:val>
                                        </p:tav>
                                      </p:tavLst>
                                    </p:anim>
                                    <p:set>
                                      <p:cBhvr>
                                        <p:cTn id="38"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34"/>
                                            </p:cond>
                                          </p:stCondLst>
                                          <p:endCondLst>
                                            <p:cond evt="onStopAudio" delay="0">
                                              <p:tgtEl>
                                                <p:sldTgt/>
                                              </p:tgtEl>
                                            </p:cond>
                                          </p:endCondLst>
                                        </p:cTn>
                                        <p:tgtEl>
                                          <p:sndTgt r:embed="rId5" name="click.wav"/>
                                        </p:tgtEl>
                                      </p:cMediaNode>
                                    </p:audio>
                                  </p:subTnLst>
                                </p:cTn>
                              </p:par>
                            </p:childTnLst>
                          </p:cTn>
                        </p:par>
                        <p:par>
                          <p:cTn id="39" fill="hold">
                            <p:stCondLst>
                              <p:cond delay="1000"/>
                            </p:stCondLst>
                            <p:childTnLst>
                              <p:par>
                                <p:cTn id="40" presetID="47" presetClass="exit" presetSubtype="0" fill="hold" grpId="0" nodeType="afterEffect">
                                  <p:stCondLst>
                                    <p:cond delay="250"/>
                                  </p:stCondLst>
                                  <p:childTnLst>
                                    <p:animEffect transition="out" filter="fade">
                                      <p:cBhvr>
                                        <p:cTn id="41" dur="1000"/>
                                        <p:tgtEl>
                                          <p:spTgt spid="19"/>
                                        </p:tgtEl>
                                      </p:cBhvr>
                                    </p:animEffect>
                                    <p:anim calcmode="lin" valueType="num">
                                      <p:cBhvr>
                                        <p:cTn id="42" dur="1000"/>
                                        <p:tgtEl>
                                          <p:spTgt spid="19"/>
                                        </p:tgtEl>
                                        <p:attrNameLst>
                                          <p:attrName>ppt_x</p:attrName>
                                        </p:attrNameLst>
                                      </p:cBhvr>
                                      <p:tavLst>
                                        <p:tav tm="0">
                                          <p:val>
                                            <p:strVal val="ppt_x"/>
                                          </p:val>
                                        </p:tav>
                                        <p:tav tm="100000">
                                          <p:val>
                                            <p:strVal val="ppt_x"/>
                                          </p:val>
                                        </p:tav>
                                      </p:tavLst>
                                    </p:anim>
                                    <p:anim calcmode="lin" valueType="num">
                                      <p:cBhvr>
                                        <p:cTn id="43" dur="1000"/>
                                        <p:tgtEl>
                                          <p:spTgt spid="19"/>
                                        </p:tgtEl>
                                        <p:attrNameLst>
                                          <p:attrName>ppt_y</p:attrName>
                                        </p:attrNameLst>
                                      </p:cBhvr>
                                      <p:tavLst>
                                        <p:tav tm="0">
                                          <p:val>
                                            <p:strVal val="ppt_y"/>
                                          </p:val>
                                        </p:tav>
                                        <p:tav tm="100000">
                                          <p:val>
                                            <p:strVal val="ppt_y-.1"/>
                                          </p:val>
                                        </p:tav>
                                      </p:tavLst>
                                    </p:anim>
                                    <p:set>
                                      <p:cBhvr>
                                        <p:cTn id="44"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40"/>
                                            </p:cond>
                                          </p:stCondLst>
                                          <p:endCondLst>
                                            <p:cond evt="onStopAudio" delay="0">
                                              <p:tgtEl>
                                                <p:sldTgt/>
                                              </p:tgtEl>
                                            </p:cond>
                                          </p:endCondLst>
                                        </p:cTn>
                                        <p:tgtEl>
                                          <p:sndTgt r:embed="rId5" name="click.wav"/>
                                        </p:tgtEl>
                                      </p:cMediaNode>
                                    </p:audio>
                                  </p:subTnLst>
                                </p:cTn>
                              </p:par>
                            </p:childTnLst>
                          </p:cTn>
                        </p:par>
                        <p:par>
                          <p:cTn id="45" fill="hold">
                            <p:stCondLst>
                              <p:cond delay="2250"/>
                            </p:stCondLst>
                            <p:childTnLst>
                              <p:par>
                                <p:cTn id="46" presetID="47" presetClass="exit" presetSubtype="0" fill="hold" grpId="0" nodeType="afterEffect">
                                  <p:stCondLst>
                                    <p:cond delay="250"/>
                                  </p:stCondLst>
                                  <p:childTnLst>
                                    <p:animEffect transition="out" filter="fade">
                                      <p:cBhvr>
                                        <p:cTn id="47" dur="1000"/>
                                        <p:tgtEl>
                                          <p:spTgt spid="18"/>
                                        </p:tgtEl>
                                      </p:cBhvr>
                                    </p:animEffect>
                                    <p:anim calcmode="lin" valueType="num">
                                      <p:cBhvr>
                                        <p:cTn id="48" dur="1000"/>
                                        <p:tgtEl>
                                          <p:spTgt spid="18"/>
                                        </p:tgtEl>
                                        <p:attrNameLst>
                                          <p:attrName>ppt_x</p:attrName>
                                        </p:attrNameLst>
                                      </p:cBhvr>
                                      <p:tavLst>
                                        <p:tav tm="0">
                                          <p:val>
                                            <p:strVal val="ppt_x"/>
                                          </p:val>
                                        </p:tav>
                                        <p:tav tm="100000">
                                          <p:val>
                                            <p:strVal val="ppt_x"/>
                                          </p:val>
                                        </p:tav>
                                      </p:tavLst>
                                    </p:anim>
                                    <p:anim calcmode="lin" valueType="num">
                                      <p:cBhvr>
                                        <p:cTn id="49" dur="1000"/>
                                        <p:tgtEl>
                                          <p:spTgt spid="18"/>
                                        </p:tgtEl>
                                        <p:attrNameLst>
                                          <p:attrName>ppt_y</p:attrName>
                                        </p:attrNameLst>
                                      </p:cBhvr>
                                      <p:tavLst>
                                        <p:tav tm="0">
                                          <p:val>
                                            <p:strVal val="ppt_y"/>
                                          </p:val>
                                        </p:tav>
                                        <p:tav tm="100000">
                                          <p:val>
                                            <p:strVal val="ppt_y-.1"/>
                                          </p:val>
                                        </p:tav>
                                      </p:tavLst>
                                    </p:anim>
                                    <p:set>
                                      <p:cBhvr>
                                        <p:cTn id="50"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46"/>
                                            </p:cond>
                                          </p:stCondLst>
                                          <p:endCondLst>
                                            <p:cond evt="onStopAudio" delay="0">
                                              <p:tgtEl>
                                                <p:sldTgt/>
                                              </p:tgtEl>
                                            </p:cond>
                                          </p:endCondLst>
                                        </p:cTn>
                                        <p:tgtEl>
                                          <p:sndTgt r:embed="rId5" name="click.wav"/>
                                        </p:tgtEl>
                                      </p:cMediaNode>
                                    </p:audio>
                                  </p:subTnLst>
                                </p:cTn>
                              </p:par>
                            </p:childTnLst>
                          </p:cTn>
                        </p:par>
                        <p:par>
                          <p:cTn id="51" fill="hold">
                            <p:stCondLst>
                              <p:cond delay="3500"/>
                            </p:stCondLst>
                            <p:childTnLst>
                              <p:par>
                                <p:cTn id="52" presetID="32" presetClass="emph" presetSubtype="0" repeatCount="indefinite" fill="hold" nodeType="afterEffect">
                                  <p:stCondLst>
                                    <p:cond delay="0"/>
                                  </p:stCondLst>
                                  <p:childTnLst>
                                    <p:animRot by="120000">
                                      <p:cBhvr>
                                        <p:cTn id="53" dur="50" fill="hold">
                                          <p:stCondLst>
                                            <p:cond delay="0"/>
                                          </p:stCondLst>
                                        </p:cTn>
                                        <p:tgtEl>
                                          <p:spTgt spid="16"/>
                                        </p:tgtEl>
                                        <p:attrNameLst>
                                          <p:attrName>r</p:attrName>
                                        </p:attrNameLst>
                                      </p:cBhvr>
                                    </p:animRot>
                                    <p:animRot by="-240000">
                                      <p:cBhvr>
                                        <p:cTn id="54" dur="100" fill="hold">
                                          <p:stCondLst>
                                            <p:cond delay="100"/>
                                          </p:stCondLst>
                                        </p:cTn>
                                        <p:tgtEl>
                                          <p:spTgt spid="16"/>
                                        </p:tgtEl>
                                        <p:attrNameLst>
                                          <p:attrName>r</p:attrName>
                                        </p:attrNameLst>
                                      </p:cBhvr>
                                    </p:animRot>
                                    <p:animRot by="240000">
                                      <p:cBhvr>
                                        <p:cTn id="55" dur="100" fill="hold">
                                          <p:stCondLst>
                                            <p:cond delay="200"/>
                                          </p:stCondLst>
                                        </p:cTn>
                                        <p:tgtEl>
                                          <p:spTgt spid="16"/>
                                        </p:tgtEl>
                                        <p:attrNameLst>
                                          <p:attrName>r</p:attrName>
                                        </p:attrNameLst>
                                      </p:cBhvr>
                                    </p:animRot>
                                    <p:animRot by="-240000">
                                      <p:cBhvr>
                                        <p:cTn id="56" dur="100" fill="hold">
                                          <p:stCondLst>
                                            <p:cond delay="300"/>
                                          </p:stCondLst>
                                        </p:cTn>
                                        <p:tgtEl>
                                          <p:spTgt spid="16"/>
                                        </p:tgtEl>
                                        <p:attrNameLst>
                                          <p:attrName>r</p:attrName>
                                        </p:attrNameLst>
                                      </p:cBhvr>
                                    </p:animRot>
                                    <p:animRot by="120000">
                                      <p:cBhvr>
                                        <p:cTn id="57" dur="100" fill="hold">
                                          <p:stCondLst>
                                            <p:cond delay="400"/>
                                          </p:stCondLst>
                                        </p:cTn>
                                        <p:tgtEl>
                                          <p:spTgt spid="16"/>
                                        </p:tgtEl>
                                        <p:attrNameLst>
                                          <p:attrName>r</p:attrName>
                                        </p:attrNameLst>
                                      </p:cBhvr>
                                    </p:animRot>
                                  </p:childTnLst>
                                  <p:subTnLst>
                                    <p:audio>
                                      <p:cMediaNode vol="100000">
                                        <p:cTn display="0" masterRel="sameClick">
                                          <p:stCondLst>
                                            <p:cond evt="begin" delay="0">
                                              <p:tn val="52"/>
                                            </p:cond>
                                          </p:stCondLst>
                                          <p:endCondLst>
                                            <p:cond evt="onStopAudio" delay="0">
                                              <p:tgtEl>
                                                <p:sldTgt/>
                                              </p:tgtEl>
                                            </p:cond>
                                          </p:endCondLst>
                                        </p:cTn>
                                        <p:tgtEl>
                                          <p:sndTgt r:embed="rId6" name="Đang Cập Nhật – Reng Reng (online-audio-converter.com).wav"/>
                                        </p:tgtEl>
                                      </p:cMediaNode>
                                    </p:audio>
                                  </p:subTnLst>
                                </p:cTn>
                              </p:par>
                              <p:par>
                                <p:cTn id="58" presetID="53" presetClass="entr" presetSubtype="16"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32" presetClass="emph" presetSubtype="0" repeatCount="indefinite" fill="hold" grpId="1" nodeType="withEffect">
                                  <p:stCondLst>
                                    <p:cond delay="0"/>
                                  </p:stCondLst>
                                  <p:childTnLst>
                                    <p:animRot by="120000">
                                      <p:cBhvr>
                                        <p:cTn id="64" dur="100" fill="hold">
                                          <p:stCondLst>
                                            <p:cond delay="0"/>
                                          </p:stCondLst>
                                        </p:cTn>
                                        <p:tgtEl>
                                          <p:spTgt spid="33"/>
                                        </p:tgtEl>
                                        <p:attrNameLst>
                                          <p:attrName>r</p:attrName>
                                        </p:attrNameLst>
                                      </p:cBhvr>
                                    </p:animRot>
                                    <p:animRot by="-240000">
                                      <p:cBhvr>
                                        <p:cTn id="65" dur="200" fill="hold">
                                          <p:stCondLst>
                                            <p:cond delay="200"/>
                                          </p:stCondLst>
                                        </p:cTn>
                                        <p:tgtEl>
                                          <p:spTgt spid="33"/>
                                        </p:tgtEl>
                                        <p:attrNameLst>
                                          <p:attrName>r</p:attrName>
                                        </p:attrNameLst>
                                      </p:cBhvr>
                                    </p:animRot>
                                    <p:animRot by="240000">
                                      <p:cBhvr>
                                        <p:cTn id="66" dur="200" fill="hold">
                                          <p:stCondLst>
                                            <p:cond delay="400"/>
                                          </p:stCondLst>
                                        </p:cTn>
                                        <p:tgtEl>
                                          <p:spTgt spid="33"/>
                                        </p:tgtEl>
                                        <p:attrNameLst>
                                          <p:attrName>r</p:attrName>
                                        </p:attrNameLst>
                                      </p:cBhvr>
                                    </p:animRot>
                                    <p:animRot by="-240000">
                                      <p:cBhvr>
                                        <p:cTn id="67" dur="200" fill="hold">
                                          <p:stCondLst>
                                            <p:cond delay="600"/>
                                          </p:stCondLst>
                                        </p:cTn>
                                        <p:tgtEl>
                                          <p:spTgt spid="33"/>
                                        </p:tgtEl>
                                        <p:attrNameLst>
                                          <p:attrName>r</p:attrName>
                                        </p:attrNameLst>
                                      </p:cBhvr>
                                    </p:animRot>
                                    <p:animRot by="120000">
                                      <p:cBhvr>
                                        <p:cTn id="68" dur="200" fill="hold">
                                          <p:stCondLst>
                                            <p:cond delay="800"/>
                                          </p:stCondLst>
                                        </p:cTn>
                                        <p:tgtEl>
                                          <p:spTgt spid="33"/>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27" presetClass="emph" presetSubtype="0" repeatCount="indefinite" fill="remove" grpId="1" nodeType="clickEffect">
                                  <p:stCondLst>
                                    <p:cond delay="0"/>
                                  </p:stCondLst>
                                  <p:childTnLst>
                                    <p:animClr clrSpc="rgb" dir="cw">
                                      <p:cBhvr override="childStyle">
                                        <p:cTn id="72" dur="250" autoRev="1" fill="remove"/>
                                        <p:tgtEl>
                                          <p:spTgt spid="8"/>
                                        </p:tgtEl>
                                        <p:attrNameLst>
                                          <p:attrName>style.color</p:attrName>
                                        </p:attrNameLst>
                                      </p:cBhvr>
                                      <p:to>
                                        <a:srgbClr val="FFFFFF"/>
                                      </p:to>
                                    </p:animClr>
                                    <p:animClr clrSpc="rgb" dir="cw">
                                      <p:cBhvr>
                                        <p:cTn id="73" dur="250" autoRev="1" fill="remove"/>
                                        <p:tgtEl>
                                          <p:spTgt spid="8"/>
                                        </p:tgtEl>
                                        <p:attrNameLst>
                                          <p:attrName>fillcolor</p:attrName>
                                        </p:attrNameLst>
                                      </p:cBhvr>
                                      <p:to>
                                        <a:srgbClr val="FFFFFF"/>
                                      </p:to>
                                    </p:animClr>
                                    <p:set>
                                      <p:cBhvr>
                                        <p:cTn id="74" dur="250" autoRev="1" fill="remove"/>
                                        <p:tgtEl>
                                          <p:spTgt spid="8"/>
                                        </p:tgtEl>
                                        <p:attrNameLst>
                                          <p:attrName>fill.type</p:attrName>
                                        </p:attrNameLst>
                                      </p:cBhvr>
                                      <p:to>
                                        <p:strVal val="solid"/>
                                      </p:to>
                                    </p:set>
                                    <p:set>
                                      <p:cBhvr>
                                        <p:cTn id="75" dur="250" autoRev="1" fill="remove"/>
                                        <p:tgtEl>
                                          <p:spTgt spid="8"/>
                                        </p:tgtEl>
                                        <p:attrNameLst>
                                          <p:attrName>fill.on</p:attrName>
                                        </p:attrNameLst>
                                      </p:cBhvr>
                                      <p:to>
                                        <p:strVal val="true"/>
                                      </p:to>
                                    </p:set>
                                  </p:childTnLst>
                                  <p:subTnLst>
                                    <p:audio>
                                      <p:cMediaNode vol="100000">
                                        <p:cTn display="0" masterRel="sameClick">
                                          <p:stCondLst>
                                            <p:cond evt="begin" delay="0">
                                              <p:tn val="71"/>
                                            </p:cond>
                                          </p:stCondLst>
                                          <p:endCondLst>
                                            <p:cond evt="onStopAudio" delay="0">
                                              <p:tgtEl>
                                                <p:sldTgt/>
                                              </p:tgtEl>
                                            </p:cond>
                                          </p:endCondLst>
                                        </p:cTn>
                                        <p:tgtEl>
                                          <p:sndTgt r:embed="rId7" name="Tiếng trả lời đúng và vỗ tay (online-audio-converter.com).wav"/>
                                        </p:tgtEl>
                                      </p:cMediaNode>
                                    </p:audio>
                                  </p:subTnLst>
                                </p:cTn>
                              </p:par>
                              <p:par>
                                <p:cTn id="76" presetID="27" presetClass="emph" presetSubtype="0" repeatCount="indefinite" fill="remove" grpId="0" nodeType="withEffect">
                                  <p:stCondLst>
                                    <p:cond delay="0"/>
                                  </p:stCondLst>
                                  <p:childTnLst>
                                    <p:animClr clrSpc="rgb" dir="cw">
                                      <p:cBhvr override="childStyle">
                                        <p:cTn id="77" dur="250" autoRev="1" fill="remove"/>
                                        <p:tgtEl>
                                          <p:spTgt spid="35"/>
                                        </p:tgtEl>
                                        <p:attrNameLst>
                                          <p:attrName>style.color</p:attrName>
                                        </p:attrNameLst>
                                      </p:cBhvr>
                                      <p:to>
                                        <a:srgbClr val="FFFFFF"/>
                                      </p:to>
                                    </p:animClr>
                                    <p:animClr clrSpc="rgb" dir="cw">
                                      <p:cBhvr>
                                        <p:cTn id="78" dur="250" autoRev="1" fill="remove"/>
                                        <p:tgtEl>
                                          <p:spTgt spid="35"/>
                                        </p:tgtEl>
                                        <p:attrNameLst>
                                          <p:attrName>fillcolor</p:attrName>
                                        </p:attrNameLst>
                                      </p:cBhvr>
                                      <p:to>
                                        <a:srgbClr val="FFFFFF"/>
                                      </p:to>
                                    </p:animClr>
                                    <p:set>
                                      <p:cBhvr>
                                        <p:cTn id="79" dur="250" autoRev="1" fill="remove"/>
                                        <p:tgtEl>
                                          <p:spTgt spid="35"/>
                                        </p:tgtEl>
                                        <p:attrNameLst>
                                          <p:attrName>fill.type</p:attrName>
                                        </p:attrNameLst>
                                      </p:cBhvr>
                                      <p:to>
                                        <p:strVal val="solid"/>
                                      </p:to>
                                    </p:set>
                                    <p:set>
                                      <p:cBhvr>
                                        <p:cTn id="80" dur="250" autoRev="1" fill="remove"/>
                                        <p:tgtEl>
                                          <p:spTgt spid="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P spid="8" grpId="1" bldLvl="0" animBg="1"/>
      <p:bldP spid="9" grpId="0" bldLvl="0" animBg="1"/>
      <p:bldP spid="10" grpId="0" bldLvl="0" animBg="1"/>
      <p:bldP spid="18" grpId="0" bldLvl="0" animBg="1"/>
      <p:bldP spid="19" grpId="0" bldLvl="0" animBg="1"/>
      <p:bldP spid="20" grpId="0" bldLvl="0" animBg="1"/>
      <p:bldP spid="33" grpId="0"/>
      <p:bldP spid="33" grpId="1"/>
      <p:bldP spid="35" grpId="0" bldLvl="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7045" y="152400"/>
            <a:ext cx="15339695" cy="1999615"/>
          </a:xfrm>
          <a:prstGeom prst="rect">
            <a:avLst/>
          </a:prstGeom>
          <a:noFill/>
        </p:spPr>
        <p:txBody>
          <a:bodyPr wrap="square" rtlCol="0" anchor="t">
            <a:spAutoFit/>
          </a:bodyPr>
          <a:lstStyle/>
          <a:p>
            <a:pPr>
              <a:lnSpc>
                <a:spcPct val="100000"/>
              </a:lnSpc>
            </a:pPr>
            <a:r>
              <a:rPr lang="en-US" altLang="en-US" sz="4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400" b="1" i="1" dirty="0">
                <a:solidFill>
                  <a:srgbClr val="0000FF"/>
                </a:solidFill>
                <a:latin typeface="Times New Roman" panose="02020603050405020304" pitchFamily="18" charset="0"/>
                <a:cs typeface="Times New Roman" panose="02020603050405020304" pitchFamily="18" charset="0"/>
                <a:sym typeface="+mn-ea"/>
              </a:rPr>
              <a:t>5</a:t>
            </a:r>
            <a:r>
              <a:rPr lang="en-US" altLang="en-US" sz="4400" i="1" dirty="0">
                <a:solidFill>
                  <a:srgbClr val="0000FF"/>
                </a:solidFill>
                <a:latin typeface="Times New Roman" panose="02020603050405020304" pitchFamily="18" charset="0"/>
                <a:cs typeface="Times New Roman" panose="02020603050405020304" pitchFamily="18" charset="0"/>
                <a:sym typeface="+mn-ea"/>
              </a:rPr>
              <a:t>:</a:t>
            </a:r>
            <a:r>
              <a:rPr lang="en-US" sz="4400" b="1">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Vì sao phố cổ Hội An là điểm đến của nhiều du khách trong nước và quốc tế? Nêu một số việc làm góp phần bảo tồn và phát huy giá trị của phố cổ Hội An?</a:t>
            </a:r>
          </a:p>
        </p:txBody>
      </p:sp>
      <p:sp>
        <p:nvSpPr>
          <p:cNvPr id="4" name="TextBox 2"/>
          <p:cNvSpPr txBox="1"/>
          <p:nvPr/>
        </p:nvSpPr>
        <p:spPr>
          <a:xfrm>
            <a:off x="487045" y="2209800"/>
            <a:ext cx="15553690" cy="6717030"/>
          </a:xfrm>
          <a:prstGeom prst="rect">
            <a:avLst/>
          </a:prstGeom>
          <a:noFill/>
        </p:spPr>
        <p:txBody>
          <a:bodyPr wrap="square">
            <a:noAutofit/>
          </a:bodyPr>
          <a:lstStyle/>
          <a:p>
            <a:r>
              <a:rPr sz="3600" b="1">
                <a:latin typeface="Times New Roman" panose="02020603050405020304" pitchFamily="18" charset="0"/>
                <a:cs typeface="Times New Roman" panose="02020603050405020304" pitchFamily="18" charset="0"/>
                <a:sym typeface="+mn-ea"/>
              </a:rPr>
              <a:t> </a:t>
            </a:r>
            <a:r>
              <a:rPr sz="3600">
                <a:latin typeface="Times New Roman" panose="02020603050405020304" pitchFamily="18" charset="0"/>
                <a:cs typeface="Times New Roman" panose="02020603050405020304" pitchFamily="18" charset="0"/>
                <a:sym typeface="+mn-ea"/>
              </a:rPr>
              <a:t>Trả lời</a:t>
            </a:r>
            <a:r>
              <a:rPr lang="vi-VN" sz="3600">
                <a:latin typeface="Times New Roman" panose="02020603050405020304" pitchFamily="18" charset="0"/>
                <a:cs typeface="Times New Roman" panose="02020603050405020304" pitchFamily="18" charset="0"/>
                <a:sym typeface="+mn-ea"/>
              </a:rPr>
              <a:t>: </a:t>
            </a:r>
            <a:r>
              <a:rPr sz="3600" b="1">
                <a:latin typeface="Times New Roman" panose="02020603050405020304" pitchFamily="18" charset="0"/>
                <a:cs typeface="Times New Roman" panose="02020603050405020304" pitchFamily="18" charset="0"/>
                <a:sym typeface="+mn-ea"/>
              </a:rPr>
              <a:t>*</a:t>
            </a:r>
            <a:r>
              <a:rPr lang="vi-VN" sz="3600">
                <a:latin typeface="Times New Roman" panose="02020603050405020304" pitchFamily="18" charset="0"/>
                <a:cs typeface="Times New Roman" panose="02020603050405020304" pitchFamily="18" charset="0"/>
                <a:sym typeface="+mn-ea"/>
              </a:rPr>
              <a:t> </a:t>
            </a:r>
            <a:r>
              <a:rPr sz="3600" b="1">
                <a:latin typeface="Times New Roman" panose="02020603050405020304" pitchFamily="18" charset="0"/>
                <a:cs typeface="Times New Roman" panose="02020603050405020304" pitchFamily="18" charset="0"/>
                <a:sym typeface="+mn-ea"/>
              </a:rPr>
              <a:t>Phố cổ Hội An là điểm đến của nhiều du khách trong nước và quốc tế vì:</a:t>
            </a:r>
          </a:p>
          <a:p>
            <a:r>
              <a:rPr sz="3600">
                <a:latin typeface="Times New Roman" panose="02020603050405020304" pitchFamily="18" charset="0"/>
                <a:cs typeface="Times New Roman" panose="02020603050405020304" pitchFamily="18" charset="0"/>
                <a:sym typeface="+mn-ea"/>
              </a:rPr>
              <a:t>-Hội An có nhiều di tích lịch sử - văn hóa lâu đời như, các công trình kiến trúc tiêu biểu: nhà cổ Tấn Ký, chùa Cầu, Hội quán của người Hoa </a:t>
            </a:r>
          </a:p>
          <a:p>
            <a:r>
              <a:rPr sz="3600">
                <a:latin typeface="Times New Roman" panose="02020603050405020304" pitchFamily="18" charset="0"/>
                <a:cs typeface="Times New Roman" panose="02020603050405020304" pitchFamily="18" charset="0"/>
                <a:sym typeface="+mn-ea"/>
              </a:rPr>
              <a:t>-Chính quyền và người dân Hội An còn tạo ra nhiều sản phẩm du lích độc đáo như : “ Đêm phố cố”; “Lễ hội đèn lồng”; “Du thuyền trên sông Hoài”…. nên đã thu hút được đông đảo khách trong nước và quốc tế.</a:t>
            </a:r>
          </a:p>
          <a:p>
            <a:r>
              <a:rPr sz="3600" b="1">
                <a:latin typeface="Times New Roman" panose="02020603050405020304" pitchFamily="18" charset="0"/>
                <a:cs typeface="Times New Roman" panose="02020603050405020304" pitchFamily="18" charset="0"/>
                <a:sym typeface="+mn-ea"/>
              </a:rPr>
              <a:t>* Một số việc làm góp phần phát huy giá trị phố cổ Hội An là :</a:t>
            </a:r>
          </a:p>
          <a:p>
            <a:r>
              <a:rPr sz="3600">
                <a:latin typeface="Times New Roman" panose="02020603050405020304" pitchFamily="18" charset="0"/>
                <a:cs typeface="Times New Roman" panose="02020603050405020304" pitchFamily="18" charset="0"/>
                <a:sym typeface="+mn-ea"/>
              </a:rPr>
              <a:t>-  Tổ chức các lễ hội văn hóa mang đậm nét đặc sắc của địa phương.</a:t>
            </a:r>
          </a:p>
          <a:p>
            <a:r>
              <a:rPr sz="3600">
                <a:latin typeface="Times New Roman" panose="02020603050405020304" pitchFamily="18" charset="0"/>
                <a:cs typeface="Times New Roman" panose="02020603050405020304" pitchFamily="18" charset="0"/>
                <a:sym typeface="+mn-ea"/>
              </a:rPr>
              <a:t>-  Du lịch kết hợp bảo vệ môi trường.</a:t>
            </a:r>
          </a:p>
          <a:p>
            <a:r>
              <a:rPr sz="3600">
                <a:latin typeface="Times New Roman" panose="02020603050405020304" pitchFamily="18" charset="0"/>
                <a:cs typeface="Times New Roman" panose="02020603050405020304" pitchFamily="18" charset="0"/>
                <a:sym typeface="+mn-ea"/>
              </a:rPr>
              <a:t>-  Bảo tồn, tu bổ, phục dựng các di tích, tuyên truyền và nâng cao ý thức trách nhiệm của người dân.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70560" y="152400"/>
            <a:ext cx="14563725" cy="2122805"/>
          </a:xfrm>
          <a:prstGeom prst="rect">
            <a:avLst/>
          </a:prstGeom>
          <a:noFill/>
        </p:spPr>
        <p:txBody>
          <a:bodyPr wrap="square" rtlCol="0" anchor="t">
            <a:spAutoFit/>
          </a:bodyPr>
          <a:lstStyle/>
          <a:p>
            <a:r>
              <a:rPr lang="en-US" altLang="en-US" sz="4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400" b="1" i="1" dirty="0">
                <a:solidFill>
                  <a:srgbClr val="0000FF"/>
                </a:solidFill>
                <a:latin typeface="Times New Roman" panose="02020603050405020304" pitchFamily="18" charset="0"/>
                <a:cs typeface="Times New Roman" panose="02020603050405020304" pitchFamily="18" charset="0"/>
                <a:sym typeface="+mn-ea"/>
              </a:rPr>
              <a:t>6</a:t>
            </a:r>
            <a:r>
              <a:rPr lang="en-US" altLang="en-US" sz="4400" i="1" dirty="0">
                <a:solidFill>
                  <a:srgbClr val="0000FF"/>
                </a:solidFill>
                <a:latin typeface="Times New Roman" panose="02020603050405020304" pitchFamily="18" charset="0"/>
                <a:cs typeface="Times New Roman" panose="02020603050405020304" pitchFamily="18" charset="0"/>
                <a:sym typeface="+mn-ea"/>
              </a:rPr>
              <a:t>:</a:t>
            </a:r>
            <a:r>
              <a:rPr lang="en-US" sz="4400" b="1">
                <a:latin typeface="Times New Roman" panose="02020603050405020304" pitchFamily="18" charset="0"/>
                <a:cs typeface="Times New Roman" panose="02020603050405020304" pitchFamily="18" charset="0"/>
              </a:rPr>
              <a:t> Em hãy nêu những thuận lợi của môi trường tự nhiên tác động đến sản xuất và đời sống sinh hoạt của người dân ở vùng đồng bằng Nam Bộ?</a:t>
            </a:r>
          </a:p>
        </p:txBody>
      </p:sp>
      <p:sp>
        <p:nvSpPr>
          <p:cNvPr id="4" name="TextBox 2"/>
          <p:cNvSpPr txBox="1"/>
          <p:nvPr/>
        </p:nvSpPr>
        <p:spPr>
          <a:xfrm>
            <a:off x="490855" y="2209800"/>
            <a:ext cx="15526385" cy="6523990"/>
          </a:xfrm>
          <a:prstGeom prst="rect">
            <a:avLst/>
          </a:prstGeom>
          <a:noFill/>
        </p:spPr>
        <p:txBody>
          <a:bodyPr wrap="square">
            <a:noAutofit/>
          </a:bodyPr>
          <a:lstStyle/>
          <a:p>
            <a:r>
              <a:rPr sz="4000" b="1">
                <a:latin typeface="Times New Roman" panose="02020603050405020304" pitchFamily="18" charset="0"/>
                <a:cs typeface="Times New Roman" panose="02020603050405020304" pitchFamily="18" charset="0"/>
                <a:sym typeface="+mn-ea"/>
              </a:rPr>
              <a:t>Trả lời:</a:t>
            </a:r>
            <a:r>
              <a:rPr sz="4000">
                <a:latin typeface="Times New Roman" panose="02020603050405020304" pitchFamily="18" charset="0"/>
                <a:cs typeface="Times New Roman" panose="02020603050405020304" pitchFamily="18" charset="0"/>
                <a:sym typeface="+mn-ea"/>
              </a:rPr>
              <a:t> Những thuận lợi của môi trường tự nhiên tác động đến sản xuất và đời sống sinh hoạt của người dân ở vùng đồng bằng Nam Bộ là:</a:t>
            </a:r>
          </a:p>
          <a:p>
            <a:r>
              <a:rPr sz="4000">
                <a:latin typeface="Times New Roman" panose="02020603050405020304" pitchFamily="18" charset="0"/>
                <a:cs typeface="Times New Roman" panose="02020603050405020304" pitchFamily="18" charset="0"/>
                <a:sym typeface="+mn-ea"/>
              </a:rPr>
              <a:t>-</a:t>
            </a:r>
            <a:r>
              <a:rPr lang="vi-VN" sz="4000">
                <a:latin typeface="Times New Roman" panose="02020603050405020304" pitchFamily="18" charset="0"/>
                <a:cs typeface="Times New Roman" panose="02020603050405020304" pitchFamily="18" charset="0"/>
                <a:sym typeface="+mn-ea"/>
              </a:rPr>
              <a:t> </a:t>
            </a:r>
            <a:r>
              <a:rPr sz="4000">
                <a:latin typeface="Times New Roman" panose="02020603050405020304" pitchFamily="18" charset="0"/>
                <a:cs typeface="Times New Roman" panose="02020603050405020304" pitchFamily="18" charset="0"/>
                <a:sym typeface="+mn-ea"/>
              </a:rPr>
              <a:t>Địa hình bằng phẳng, thuận lợi cho sản xuất và cư trú của con người.</a:t>
            </a:r>
          </a:p>
          <a:p>
            <a:r>
              <a:rPr sz="4000">
                <a:latin typeface="Times New Roman" panose="02020603050405020304" pitchFamily="18" charset="0"/>
                <a:cs typeface="Times New Roman" panose="02020603050405020304" pitchFamily="18" charset="0"/>
                <a:sym typeface="+mn-ea"/>
              </a:rPr>
              <a:t>-</a:t>
            </a:r>
            <a:r>
              <a:rPr lang="vi-VN" sz="4000">
                <a:latin typeface="Times New Roman" panose="02020603050405020304" pitchFamily="18" charset="0"/>
                <a:cs typeface="Times New Roman" panose="02020603050405020304" pitchFamily="18" charset="0"/>
                <a:sym typeface="+mn-ea"/>
              </a:rPr>
              <a:t> </a:t>
            </a:r>
            <a:r>
              <a:rPr sz="4000">
                <a:latin typeface="Times New Roman" panose="02020603050405020304" pitchFamily="18" charset="0"/>
                <a:cs typeface="Times New Roman" panose="02020603050405020304" pitchFamily="18" charset="0"/>
                <a:sym typeface="+mn-ea"/>
              </a:rPr>
              <a:t>Khu vực  Đông Nam Bộ có đất xám và đất badan thuận lợi trồng cây công nghiệp, cây ăn quả nhiệt đới….. Khu vực đồng bằng có đất phù sa thuận lợi trồng cây lương thực,….</a:t>
            </a:r>
          </a:p>
          <a:p>
            <a:r>
              <a:rPr sz="4000">
                <a:latin typeface="Times New Roman" panose="02020603050405020304" pitchFamily="18" charset="0"/>
                <a:cs typeface="Times New Roman" panose="02020603050405020304" pitchFamily="18" charset="0"/>
                <a:sym typeface="+mn-ea"/>
              </a:rPr>
              <a:t>-</a:t>
            </a:r>
            <a:r>
              <a:rPr lang="vi-VN" sz="4000">
                <a:latin typeface="Times New Roman" panose="02020603050405020304" pitchFamily="18" charset="0"/>
                <a:cs typeface="Times New Roman" panose="02020603050405020304" pitchFamily="18" charset="0"/>
                <a:sym typeface="+mn-ea"/>
              </a:rPr>
              <a:t> </a:t>
            </a:r>
            <a:r>
              <a:rPr sz="4000">
                <a:latin typeface="Times New Roman" panose="02020603050405020304" pitchFamily="18" charset="0"/>
                <a:cs typeface="Times New Roman" panose="02020603050405020304" pitchFamily="18" charset="0"/>
                <a:sym typeface="+mn-ea"/>
              </a:rPr>
              <a:t>Khí hậu phân mùa thuận lợi cho sản xuất nông nghiệp và đời sống của người dân.</a:t>
            </a:r>
          </a:p>
          <a:p>
            <a:r>
              <a:rPr sz="4000">
                <a:latin typeface="Times New Roman" panose="02020603050405020304" pitchFamily="18" charset="0"/>
                <a:cs typeface="Times New Roman" panose="02020603050405020304" pitchFamily="18" charset="0"/>
                <a:sym typeface="+mn-ea"/>
              </a:rPr>
              <a:t>-</a:t>
            </a:r>
            <a:r>
              <a:rPr lang="vi-VN" sz="4000">
                <a:latin typeface="Times New Roman" panose="02020603050405020304" pitchFamily="18" charset="0"/>
                <a:cs typeface="Times New Roman" panose="02020603050405020304" pitchFamily="18" charset="0"/>
                <a:sym typeface="+mn-ea"/>
              </a:rPr>
              <a:t> </a:t>
            </a:r>
            <a:r>
              <a:rPr sz="4000">
                <a:latin typeface="Times New Roman" panose="02020603050405020304" pitchFamily="18" charset="0"/>
                <a:cs typeface="Times New Roman" panose="02020603050405020304" pitchFamily="18" charset="0"/>
                <a:sym typeface="+mn-ea"/>
              </a:rPr>
              <a:t>Tiếp giáp biển Đông có hệ thống sông ngòi, kênh rạch chằng chịt giúp phát triển giao thông đường thủy, đánh bắt và nuôi trồng thủy sản….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75360" y="533400"/>
            <a:ext cx="14563725"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7</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nêu ý nghĩa của cuộc phản công ở kinh thành Huế năm 1885?</a:t>
            </a:r>
          </a:p>
        </p:txBody>
      </p:sp>
      <p:sp>
        <p:nvSpPr>
          <p:cNvPr id="4" name="TextBox 2"/>
          <p:cNvSpPr txBox="1"/>
          <p:nvPr/>
        </p:nvSpPr>
        <p:spPr>
          <a:xfrm>
            <a:off x="899160" y="2209800"/>
            <a:ext cx="14577060" cy="470408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sz="4400">
                <a:latin typeface="Times New Roman" panose="02020603050405020304" pitchFamily="18" charset="0"/>
                <a:cs typeface="Times New Roman" panose="02020603050405020304" pitchFamily="18" charset="0"/>
                <a:sym typeface="+mn-ea"/>
              </a:rPr>
              <a:t>-</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Khẳng định tinh thần chiến đấu, khát vọng giành lại độc lập, tự do của nhân dân Việt Nam.</a:t>
            </a:r>
          </a:p>
          <a:p>
            <a:r>
              <a:rPr sz="4400">
                <a:latin typeface="Times New Roman" panose="02020603050405020304" pitchFamily="18" charset="0"/>
                <a:cs typeface="Times New Roman" panose="02020603050405020304" pitchFamily="18" charset="0"/>
                <a:sym typeface="+mn-ea"/>
              </a:rPr>
              <a:t>-</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Để lại nhiều bài học kinh nghiệm quý báu  cho các cuộc đấu tranh yêu nước sau này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93395" y="533400"/>
            <a:ext cx="15045690"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vi-VN" altLang="en-US" sz="4800" b="1" i="1" dirty="0" err="1">
                <a:solidFill>
                  <a:srgbClr val="0000FF"/>
                </a:solidFill>
                <a:latin typeface="Times New Roman" panose="02020603050405020304" pitchFamily="18" charset="0"/>
                <a:cs typeface="Times New Roman" panose="02020603050405020304" pitchFamily="18" charset="0"/>
                <a:sym typeface="+mn-ea"/>
              </a:rPr>
              <a:t> 8</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nêu ý nghĩa của cuộc phản công ở kinh thành Huế năm 1885?</a:t>
            </a:r>
          </a:p>
        </p:txBody>
      </p:sp>
      <p:sp>
        <p:nvSpPr>
          <p:cNvPr id="4" name="TextBox 2"/>
          <p:cNvSpPr txBox="1"/>
          <p:nvPr/>
        </p:nvSpPr>
        <p:spPr>
          <a:xfrm>
            <a:off x="899160" y="2209800"/>
            <a:ext cx="14577060" cy="470408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sz="4400">
                <a:latin typeface="Times New Roman" panose="02020603050405020304" pitchFamily="18" charset="0"/>
                <a:cs typeface="Times New Roman" panose="02020603050405020304" pitchFamily="18" charset="0"/>
                <a:sym typeface="+mn-ea"/>
              </a:rPr>
              <a:t>-</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Khẳng định tinh thần chiến đấu, khát vọng giành lại độc lập, tự do của nhân dân Việt Nam.</a:t>
            </a:r>
          </a:p>
          <a:p>
            <a:r>
              <a:rPr sz="4400">
                <a:latin typeface="Times New Roman" panose="02020603050405020304" pitchFamily="18" charset="0"/>
                <a:cs typeface="Times New Roman" panose="02020603050405020304" pitchFamily="18" charset="0"/>
                <a:sym typeface="+mn-ea"/>
              </a:rPr>
              <a:t>-</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Để lại nhiều bài học kinh nghiệm quý báu  cho các cuộc đấu tranh yêu nước sau này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9</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Điền các từ trong ngoặc (Thưa, Đồng bằng ven biển,  Chăm, nhiều) vào chỗ trống (…) </a:t>
            </a:r>
            <a:endParaRPr lang="en-US" sz="4000">
              <a:latin typeface="Times New Roman" panose="02020603050405020304" pitchFamily="18" charset="0"/>
              <a:cs typeface="Times New Roman" panose="02020603050405020304" pitchFamily="18" charset="0"/>
            </a:endParaRPr>
          </a:p>
        </p:txBody>
      </p:sp>
      <p:sp>
        <p:nvSpPr>
          <p:cNvPr id="100" name="Text Box 99"/>
          <p:cNvSpPr txBox="1"/>
          <p:nvPr/>
        </p:nvSpPr>
        <p:spPr>
          <a:xfrm>
            <a:off x="670560" y="2362200"/>
            <a:ext cx="14904085" cy="446532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r>
              <a:rPr sz="4800" b="0">
                <a:latin typeface="Times New Roman" panose="02020603050405020304" pitchFamily="18" charset="0"/>
              </a:rPr>
              <a:t>Vùng Duyên hải miền Trung khá đông dân, phần lớn tập trung sinh sống ở khu vực </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a:latin typeface="Times New Roman" panose="02020603050405020304" pitchFamily="18" charset="0"/>
                <a:sym typeface="+mn-ea"/>
              </a:rPr>
              <a:t> </a:t>
            </a:r>
            <a:r>
              <a:rPr sz="4800" b="0">
                <a:latin typeface="Times New Roman" panose="02020603050405020304" pitchFamily="18" charset="0"/>
              </a:rPr>
              <a:t> </a:t>
            </a:r>
            <a:r>
              <a:rPr lang="vi-VN" sz="4800" b="0">
                <a:latin typeface="Times New Roman" panose="02020603050405020304" pitchFamily="18" charset="0"/>
              </a:rPr>
              <a:t>        .</a:t>
            </a:r>
            <a:r>
              <a:rPr sz="4800" b="0">
                <a:latin typeface="Times New Roman" panose="02020603050405020304" pitchFamily="18" charset="0"/>
              </a:rPr>
              <a:t>Ở khu vực miền núi, dân cư ít và </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hơn. Vùngcó </a:t>
            </a:r>
            <a:r>
              <a:rPr lang="vi-VN" sz="4800" b="0">
                <a:latin typeface="Times New Roman" panose="02020603050405020304" pitchFamily="18" charset="0"/>
              </a:rPr>
              <a:t>    </a:t>
            </a:r>
            <a:r>
              <a:rPr sz="4800" b="0">
                <a:latin typeface="Times New Roman" panose="02020603050405020304" pitchFamily="18" charset="0"/>
              </a:rPr>
              <a:t>... </a:t>
            </a:r>
            <a:r>
              <a:rPr lang="vi-VN" sz="4800" b="0">
                <a:latin typeface="Times New Roman" panose="02020603050405020304" pitchFamily="18" charset="0"/>
              </a:rPr>
              <a:t>  </a:t>
            </a:r>
            <a:r>
              <a:rPr sz="4800" b="0">
                <a:latin typeface="Times New Roman" panose="02020603050405020304" pitchFamily="18" charset="0"/>
              </a:rPr>
              <a:t>dân tộc cùng sinh sống. Một số dân tộc trong vùng là: Kinh, Thái, Raglai, ... </a:t>
            </a:r>
            <a:r>
              <a:rPr lang="vi-VN" sz="4800" b="0">
                <a:latin typeface="Times New Roman" panose="02020603050405020304" pitchFamily="18" charset="0"/>
              </a:rPr>
              <a:t>        ...</a:t>
            </a:r>
            <a:r>
              <a:rPr sz="4800" b="0">
                <a:latin typeface="Times New Roman" panose="02020603050405020304" pitchFamily="18" charset="0"/>
              </a:rPr>
              <a:t>Các dân tộc ở đây có văn hoá đặc sắc.</a:t>
            </a:r>
          </a:p>
        </p:txBody>
      </p:sp>
      <p:sp>
        <p:nvSpPr>
          <p:cNvPr id="5" name="TextBox 2"/>
          <p:cNvSpPr txBox="1"/>
          <p:nvPr/>
        </p:nvSpPr>
        <p:spPr>
          <a:xfrm>
            <a:off x="7452360" y="3124200"/>
            <a:ext cx="5386070" cy="703580"/>
          </a:xfrm>
          <a:prstGeom prst="rect">
            <a:avLst/>
          </a:prstGeom>
          <a:noFill/>
        </p:spPr>
        <p:txBody>
          <a:bodyPr wrap="square">
            <a:noAutofit/>
          </a:bodyPr>
          <a:lstStyle/>
          <a:p>
            <a:r>
              <a:rPr sz="4400" b="1">
                <a:latin typeface="Times New Roman" panose="02020603050405020304" pitchFamily="18" charset="0"/>
                <a:sym typeface="+mn-ea"/>
              </a:rPr>
              <a:t>Đồng bằng ven biển</a:t>
            </a:r>
            <a:endParaRPr lang="en-US" altLang="en-US" sz="4400" b="1">
              <a:solidFill>
                <a:srgbClr val="333333"/>
              </a:solidFill>
              <a:latin typeface="Times New Roman" panose="02020603050405020304" pitchFamily="18" charset="0"/>
              <a:sym typeface="+mn-ea"/>
            </a:endParaRPr>
          </a:p>
        </p:txBody>
      </p:sp>
      <p:sp>
        <p:nvSpPr>
          <p:cNvPr id="3" name="TextBox 2"/>
          <p:cNvSpPr txBox="1"/>
          <p:nvPr/>
        </p:nvSpPr>
        <p:spPr>
          <a:xfrm>
            <a:off x="6233160" y="3886200"/>
            <a:ext cx="1789430" cy="703580"/>
          </a:xfrm>
          <a:prstGeom prst="rect">
            <a:avLst/>
          </a:prstGeom>
          <a:noFill/>
        </p:spPr>
        <p:txBody>
          <a:bodyPr wrap="square">
            <a:noAutofit/>
          </a:bodyPr>
          <a:lstStyle/>
          <a:p>
            <a:r>
              <a:rPr sz="4400" b="1">
                <a:latin typeface="Times New Roman" panose="02020603050405020304" pitchFamily="18" charset="0"/>
                <a:sym typeface="+mn-ea"/>
              </a:rPr>
              <a:t>Thưa</a:t>
            </a:r>
            <a:endParaRPr lang="vi-VN" altLang="en-US" sz="4400" b="1">
              <a:solidFill>
                <a:srgbClr val="333333"/>
              </a:solidFill>
              <a:latin typeface="Times New Roman" panose="02020603050405020304" pitchFamily="18" charset="0"/>
              <a:sym typeface="+mn-ea"/>
            </a:endParaRPr>
          </a:p>
        </p:txBody>
      </p:sp>
      <p:sp>
        <p:nvSpPr>
          <p:cNvPr id="4" name="TextBox 2"/>
          <p:cNvSpPr txBox="1"/>
          <p:nvPr/>
        </p:nvSpPr>
        <p:spPr>
          <a:xfrm>
            <a:off x="11056620" y="3886200"/>
            <a:ext cx="1602105" cy="703580"/>
          </a:xfrm>
          <a:prstGeom prst="rect">
            <a:avLst/>
          </a:prstGeom>
          <a:noFill/>
        </p:spPr>
        <p:txBody>
          <a:bodyPr wrap="square">
            <a:noAutofit/>
          </a:bodyPr>
          <a:lstStyle/>
          <a:p>
            <a:r>
              <a:rPr sz="4400" b="1">
                <a:latin typeface="Times New Roman" panose="02020603050405020304" pitchFamily="18" charset="0"/>
                <a:sym typeface="+mn-ea"/>
              </a:rPr>
              <a:t>nhiều</a:t>
            </a:r>
            <a:endParaRPr lang="en-US" altLang="en-US" sz="4400" b="1">
              <a:solidFill>
                <a:srgbClr val="333333"/>
              </a:solidFill>
              <a:latin typeface="Times New Roman" panose="02020603050405020304" pitchFamily="18" charset="0"/>
              <a:sym typeface="+mn-ea"/>
            </a:endParaRPr>
          </a:p>
        </p:txBody>
      </p:sp>
      <p:sp>
        <p:nvSpPr>
          <p:cNvPr id="6" name="TextBox 2"/>
          <p:cNvSpPr txBox="1"/>
          <p:nvPr/>
        </p:nvSpPr>
        <p:spPr>
          <a:xfrm>
            <a:off x="2499360" y="5334000"/>
            <a:ext cx="2056130" cy="703580"/>
          </a:xfrm>
          <a:prstGeom prst="rect">
            <a:avLst/>
          </a:prstGeom>
          <a:noFill/>
        </p:spPr>
        <p:txBody>
          <a:bodyPr wrap="square">
            <a:noAutofit/>
          </a:bodyPr>
          <a:lstStyle/>
          <a:p>
            <a:r>
              <a:rPr lang="vi-VN" sz="4400" b="1">
                <a:latin typeface="Times New Roman" panose="02020603050405020304" pitchFamily="18" charset="0"/>
                <a:sym typeface="+mn-ea"/>
              </a:rPr>
              <a:t> </a:t>
            </a:r>
            <a:r>
              <a:rPr sz="4400" b="1">
                <a:latin typeface="Times New Roman" panose="02020603050405020304" pitchFamily="18" charset="0"/>
                <a:sym typeface="+mn-ea"/>
              </a:rPr>
              <a:t>Chăm</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6095" y="533400"/>
            <a:ext cx="15032990"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10</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nêu đặc điểm khí hậu ở vùng Duyên hải miền Trung?</a:t>
            </a:r>
          </a:p>
        </p:txBody>
      </p:sp>
      <p:sp>
        <p:nvSpPr>
          <p:cNvPr id="4" name="TextBox 2"/>
          <p:cNvSpPr txBox="1"/>
          <p:nvPr/>
        </p:nvSpPr>
        <p:spPr>
          <a:xfrm>
            <a:off x="578485" y="2209800"/>
            <a:ext cx="15186025" cy="6500495"/>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Khí hậu ở đồng bằng duyên hải miền Trung mang tính chất nhiệt đới ẩm gió mùa.</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Mùa mưa tập trung vào thu đông( từ tháng 9 đến tháng 11). Khí hậu có sự khác biệt giữa phần phía bắc và phần phía nam dãy Bạch Mã. Phần phía bắc, mùa hạ</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nóng khô, mùa đông lạnh. Phần phái nam không có mùa đông lạnh. Đây là vùng chịu ảnh hưởng của bão và gió tay khô nóng nhất nước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94360" y="304800"/>
            <a:ext cx="15332710" cy="829945"/>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11</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nêu đặc điểm sông ngòi ở vùng Nam Bộ?</a:t>
            </a:r>
          </a:p>
        </p:txBody>
      </p:sp>
      <p:sp>
        <p:nvSpPr>
          <p:cNvPr id="4" name="TextBox 2"/>
          <p:cNvSpPr txBox="1"/>
          <p:nvPr/>
        </p:nvSpPr>
        <p:spPr>
          <a:xfrm>
            <a:off x="518160" y="1676400"/>
            <a:ext cx="15186025" cy="679704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Đông Nam Bộ có ít sông ngòi hơn Tây Nam Bộ. Sông Đồng Nai là con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lớn nhất ở Đông Nam Bộ. Ơ đây có nhiều hồ lớn được xây dựng để cung cấp nước cho sản xuất và sinh hoạt như: hồ Dầu Tiếng, hồ Trị An,……..</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Tây Nam Bộ có hai sông lớn là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Tiền và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Hậu( đoạn hạ lưu của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Mê Công). Do hai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này đổ ra biển bằng chín cửa nên có tên là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Cửu Long( chín cong rồng). Ơ Tây Nam Bộ, người dân đào nhiều kênh rạch nối các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với nhau, làm cho nơi đây có mạng lưới s</a:t>
            </a:r>
            <a:r>
              <a:rPr lang="vi-VN" sz="4400">
                <a:latin typeface="Times New Roman" panose="02020603050405020304" pitchFamily="18" charset="0"/>
                <a:cs typeface="Times New Roman" panose="02020603050405020304" pitchFamily="18" charset="0"/>
                <a:sym typeface="+mn-ea"/>
              </a:rPr>
              <a:t>ô</a:t>
            </a:r>
            <a:r>
              <a:rPr sz="4400">
                <a:latin typeface="Times New Roman" panose="02020603050405020304" pitchFamily="18" charset="0"/>
                <a:cs typeface="Times New Roman" panose="02020603050405020304" pitchFamily="18" charset="0"/>
                <a:sym typeface="+mn-ea"/>
              </a:rPr>
              <a:t>ng ngòi, kênh rạch chằng chịt.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94360" y="304800"/>
            <a:ext cx="15332710"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12</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Cồng chiêng có vai trò như thế nào trong đời sống tinh thần của đồng bào các dân tộc Tây Nguyên?</a:t>
            </a:r>
          </a:p>
        </p:txBody>
      </p:sp>
      <p:sp>
        <p:nvSpPr>
          <p:cNvPr id="4" name="TextBox 2"/>
          <p:cNvSpPr txBox="1"/>
          <p:nvPr/>
        </p:nvSpPr>
        <p:spPr>
          <a:xfrm>
            <a:off x="594360" y="1981200"/>
            <a:ext cx="15186025" cy="679704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C</a:t>
            </a:r>
            <a:r>
              <a:rPr lang="vi-VN" sz="4400">
                <a:latin typeface="Times New Roman" panose="02020603050405020304" pitchFamily="18" charset="0"/>
                <a:cs typeface="Times New Roman" panose="02020603050405020304" pitchFamily="18" charset="0"/>
                <a:sym typeface="+mn-ea"/>
              </a:rPr>
              <a:t>ồ</a:t>
            </a:r>
            <a:r>
              <a:rPr sz="4400">
                <a:latin typeface="Times New Roman" panose="02020603050405020304" pitchFamily="18" charset="0"/>
                <a:cs typeface="Times New Roman" panose="02020603050405020304" pitchFamily="18" charset="0"/>
                <a:sym typeface="+mn-ea"/>
              </a:rPr>
              <a:t>ng chiêng gắn liền với đời sống tinh thần của người Tây Nguyên từ lúc sinh ra đến khi qua đời.Cồng chiêng vừa là một nhạc cụ vừa là một vật thiêng không thể thiếu trong lễ hội và cuộc sống hằng ngày của đồng bào Tây Nguyên.</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Đồng bào Tây Nguyên sử dụng cồng chiêng trong các hoạt động vui chơi, giải trí hoặc đón tiếp khách, thể hiện sự giàu có của chủ nhà.Cồng chiêng cũng được sử dụng trong các nghi lễ như: lễ cắt rốn của trẻ sơ sinh, lễ trưởng thành, lễ tiễn linh hồn người chết, lễ Mừng lúa mới, lễ xuống đồng,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94360" y="304800"/>
            <a:ext cx="15332710" cy="156845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13</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800" b="1">
                <a:latin typeface="Times New Roman" panose="02020603050405020304" pitchFamily="18" charset="0"/>
                <a:cs typeface="Times New Roman" panose="02020603050405020304" pitchFamily="18" charset="0"/>
              </a:rPr>
              <a:t>   Em hãy đề xuất một số biện pháp bảo tồn và phát huy giá trị phố cổ Hội An?</a:t>
            </a:r>
          </a:p>
        </p:txBody>
      </p:sp>
      <p:sp>
        <p:nvSpPr>
          <p:cNvPr id="4" name="TextBox 2"/>
          <p:cNvSpPr txBox="1"/>
          <p:nvPr/>
        </p:nvSpPr>
        <p:spPr>
          <a:xfrm>
            <a:off x="594360" y="1981200"/>
            <a:ext cx="15333980" cy="6797040"/>
          </a:xfrm>
          <a:prstGeom prst="rect">
            <a:avLst/>
          </a:prstGeom>
          <a:noFill/>
        </p:spPr>
        <p:txBody>
          <a:bodyPr wrap="square">
            <a:noAutofit/>
          </a:bodyPr>
          <a:lstStyle/>
          <a:p>
            <a:r>
              <a:rPr sz="4400" b="1">
                <a:latin typeface="Times New Roman" panose="02020603050405020304" pitchFamily="18" charset="0"/>
                <a:cs typeface="Times New Roman" panose="02020603050405020304" pitchFamily="18" charset="0"/>
                <a:sym typeface="+mn-ea"/>
              </a:rPr>
              <a:t>Trả lời:</a:t>
            </a:r>
            <a:r>
              <a:rPr sz="4400">
                <a:latin typeface="Times New Roman" panose="02020603050405020304" pitchFamily="18" charset="0"/>
                <a:cs typeface="Times New Roman" panose="02020603050405020304" pitchFamily="18" charset="0"/>
                <a:sym typeface="+mn-ea"/>
              </a:rPr>
              <a:t> </a:t>
            </a:r>
          </a:p>
          <a:p>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Để bảo tồn và phát huy giá trị phố cổ Hội An, cần thực hiện một số biện pháp như: trùng tu, tôn tạo di tích song song với việc đảm bảo nguyên gốc kiến trúc, cấu trúc cổ, tránh làm biến dạng di tích; xây dựng không gian xanh bên trong và bao quanh phố cổ; xây dựng hệ thống xử lí rác thải hiện đạu; nâng cao ý thức bảo vệ môi</a:t>
            </a:r>
            <a:r>
              <a:rPr lang="vi-VN" sz="4400">
                <a:latin typeface="Times New Roman" panose="02020603050405020304" pitchFamily="18" charset="0"/>
                <a:cs typeface="Times New Roman" panose="02020603050405020304" pitchFamily="18" charset="0"/>
                <a:sym typeface="+mn-ea"/>
              </a:rPr>
              <a:t> </a:t>
            </a:r>
            <a:r>
              <a:rPr sz="4400">
                <a:latin typeface="Times New Roman" panose="02020603050405020304" pitchFamily="18" charset="0"/>
                <a:cs typeface="Times New Roman" panose="02020603050405020304" pitchFamily="18" charset="0"/>
                <a:sym typeface="+mn-ea"/>
              </a:rPr>
              <a:t>trường của cư dân và khách du lịch; tích cực tuyên truyền, quảng bá vẻ đẹp của phố cổ Hội 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713740" y="457200"/>
            <a:ext cx="14550390" cy="1049655"/>
          </a:xfrm>
          <a:prstGeom prst="rect">
            <a:avLst/>
          </a:prstGeom>
          <a:noFill/>
          <a:ln w="9525">
            <a:noFill/>
          </a:ln>
        </p:spPr>
        <p:txBody>
          <a:bodyPr>
            <a:noAutofit/>
          </a:bodyPr>
          <a:lstStyle/>
          <a:p>
            <a:pPr marL="0" indent="0"/>
            <a:r>
              <a:rPr lang="en-US" altLang="en-US" sz="4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400" b="1" i="1" dirty="0">
                <a:solidFill>
                  <a:srgbClr val="0000FF"/>
                </a:solidFill>
                <a:latin typeface="Times New Roman" panose="02020603050405020304" pitchFamily="18" charset="0"/>
                <a:cs typeface="Times New Roman" panose="02020603050405020304" pitchFamily="18" charset="0"/>
                <a:sym typeface="+mn-ea"/>
              </a:rPr>
              <a:t>14</a:t>
            </a:r>
            <a:r>
              <a:rPr lang="en-US" altLang="en-US" sz="4400" i="1" dirty="0">
                <a:solidFill>
                  <a:srgbClr val="0000FF"/>
                </a:solidFill>
                <a:latin typeface="Times New Roman" panose="02020603050405020304" pitchFamily="18" charset="0"/>
                <a:cs typeface="Times New Roman" panose="02020603050405020304" pitchFamily="18" charset="0"/>
                <a:sym typeface="+mn-ea"/>
              </a:rPr>
              <a:t>:</a:t>
            </a:r>
            <a:r>
              <a:rPr lang="en-US" sz="4400" b="1">
                <a:latin typeface="Times New Roman" panose="02020603050405020304" pitchFamily="18" charset="0"/>
                <a:cs typeface=".VnTime" panose="020B7200000000000000" pitchFamily="34" charset="0"/>
              </a:rPr>
              <a:t> Nối cột A với các ý ở cột B sao cho thích hợp:</a:t>
            </a:r>
          </a:p>
        </p:txBody>
      </p:sp>
      <p:graphicFrame>
        <p:nvGraphicFramePr>
          <p:cNvPr id="2" name="Table 1"/>
          <p:cNvGraphicFramePr/>
          <p:nvPr/>
        </p:nvGraphicFramePr>
        <p:xfrm>
          <a:off x="1296670" y="1577975"/>
          <a:ext cx="13181965" cy="6209665"/>
        </p:xfrm>
        <a:graphic>
          <a:graphicData uri="http://schemas.openxmlformats.org/drawingml/2006/table">
            <a:tbl>
              <a:tblPr/>
              <a:tblGrid>
                <a:gridCol w="4643755">
                  <a:extLst>
                    <a:ext uri="{9D8B030D-6E8A-4147-A177-3AD203B41FA5}">
                      <a16:colId xmlns:a16="http://schemas.microsoft.com/office/drawing/2014/main" val="20000"/>
                    </a:ext>
                  </a:extLst>
                </a:gridCol>
                <a:gridCol w="3498850">
                  <a:extLst>
                    <a:ext uri="{9D8B030D-6E8A-4147-A177-3AD203B41FA5}">
                      <a16:colId xmlns:a16="http://schemas.microsoft.com/office/drawing/2014/main" val="20001"/>
                    </a:ext>
                  </a:extLst>
                </a:gridCol>
                <a:gridCol w="5039360">
                  <a:extLst>
                    <a:ext uri="{9D8B030D-6E8A-4147-A177-3AD203B41FA5}">
                      <a16:colId xmlns:a16="http://schemas.microsoft.com/office/drawing/2014/main" val="20002"/>
                    </a:ext>
                  </a:extLst>
                </a:gridCol>
              </a:tblGrid>
              <a:tr h="891540">
                <a:tc>
                  <a:txBody>
                    <a:bodyPr/>
                    <a:lstStyle/>
                    <a:p>
                      <a:pPr indent="0" algn="ctr">
                        <a:buNone/>
                      </a:pPr>
                      <a:r>
                        <a:rPr lang="en-US" sz="4800" b="1">
                          <a:latin typeface="Times New Roman" panose="02020603050405020304" pitchFamily="18" charset="0"/>
                          <a:cs typeface="Times New Roman" panose="02020603050405020304" pitchFamily="18" charset="0"/>
                        </a:rPr>
                        <a:t>A</a:t>
                      </a:r>
                      <a:endParaRPr lang="en-US" sz="4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4800" b="1">
                          <a:latin typeface="Times New Roman" panose="02020603050405020304" pitchFamily="18" charset="0"/>
                          <a:cs typeface="Times New Roman" panose="02020603050405020304" pitchFamily="18" charset="0"/>
                        </a:rPr>
                        <a:t> </a:t>
                      </a:r>
                      <a:endParaRPr lang="en-US" sz="4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4800" b="1">
                          <a:latin typeface="Times New Roman" panose="02020603050405020304" pitchFamily="18" charset="0"/>
                          <a:cs typeface="Times New Roman" panose="02020603050405020304" pitchFamily="18" charset="0"/>
                        </a:rPr>
                        <a:t>B</a:t>
                      </a:r>
                      <a:endParaRPr lang="en-US" sz="4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4110">
                <a:tc rowSpan="2">
                  <a:txBody>
                    <a:bodyPr/>
                    <a:lstStyle/>
                    <a:p>
                      <a:pPr indent="0" algn="l">
                        <a:buNone/>
                      </a:pPr>
                      <a:r>
                        <a:rPr lang="en-US" sz="4800" b="0">
                          <a:latin typeface="Times New Roman" panose="02020603050405020304" pitchFamily="18" charset="0"/>
                          <a:cs typeface="Times New Roman" panose="02020603050405020304" pitchFamily="18" charset="0"/>
                        </a:rPr>
                        <a:t>Dân số vùng Nam bộ</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800" b="1" i="1">
                          <a:latin typeface="Times New Roman" panose="02020603050405020304" pitchFamily="18" charset="0"/>
                          <a:cs typeface="Times New Roman" panose="02020603050405020304" pitchFamily="18" charset="0"/>
                        </a:rPr>
                        <a:t> </a:t>
                      </a:r>
                      <a:endParaRPr lang="en-US" sz="4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4800" b="0">
                          <a:latin typeface="Times New Roman" panose="02020603050405020304" pitchFamily="18" charset="0"/>
                          <a:cs typeface="Times New Roman" panose="02020603050405020304" pitchFamily="18" charset="0"/>
                        </a:rPr>
                        <a:t>Ở Đồng Bằng</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4780">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4800" b="1" i="1">
                          <a:latin typeface="Times New Roman" panose="02020603050405020304" pitchFamily="18" charset="0"/>
                          <a:cs typeface="Times New Roman" panose="02020603050405020304" pitchFamily="18" charset="0"/>
                        </a:rPr>
                        <a:t> </a:t>
                      </a:r>
                      <a:endParaRPr lang="en-US" sz="4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4800" b="0">
                          <a:latin typeface="Times New Roman" panose="02020603050405020304" pitchFamily="18" charset="0"/>
                          <a:cs typeface="Times New Roman" panose="02020603050405020304" pitchFamily="18" charset="0"/>
                        </a:rPr>
                        <a:t>Hơn 35 triệu người</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1285">
                <a:tc rowSpan="2">
                  <a:txBody>
                    <a:bodyPr/>
                    <a:lstStyle/>
                    <a:p>
                      <a:pPr indent="0" algn="l">
                        <a:buNone/>
                      </a:pPr>
                      <a:r>
                        <a:rPr lang="en-US" sz="4800" b="0">
                          <a:latin typeface="Times New Roman" panose="02020603050405020304" pitchFamily="18" charset="0"/>
                          <a:cs typeface="Times New Roman" panose="02020603050405020304" pitchFamily="18" charset="0"/>
                        </a:rPr>
                        <a:t>Dân cư vùng Nam bộ tập trung</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800" b="1" i="1">
                          <a:latin typeface="Times New Roman" panose="02020603050405020304" pitchFamily="18" charset="0"/>
                          <a:cs typeface="Times New Roman" panose="02020603050405020304" pitchFamily="18" charset="0"/>
                        </a:rPr>
                        <a:t> </a:t>
                      </a:r>
                      <a:endParaRPr lang="en-US" sz="4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4800" b="0">
                          <a:latin typeface="Times New Roman" panose="02020603050405020304" pitchFamily="18" charset="0"/>
                          <a:cs typeface="Times New Roman" panose="02020603050405020304" pitchFamily="18" charset="0"/>
                        </a:rPr>
                        <a:t>Đông nhất cả nước</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7950">
                <a:tc vMerge="1">
                  <a:txBody>
                    <a:bodyPr/>
                    <a:lstStyle/>
                    <a:p>
                      <a:endParaRPr lang="en-US"/>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4800" b="1" i="1">
                          <a:latin typeface="Times New Roman" panose="02020603050405020304" pitchFamily="18" charset="0"/>
                          <a:cs typeface="Times New Roman" panose="02020603050405020304" pitchFamily="18" charset="0"/>
                        </a:rPr>
                        <a:t> </a:t>
                      </a:r>
                      <a:endParaRPr lang="en-US" sz="4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4800" b="0">
                          <a:latin typeface="Times New Roman" panose="02020603050405020304" pitchFamily="18" charset="0"/>
                          <a:cs typeface="Times New Roman" panose="02020603050405020304" pitchFamily="18" charset="0"/>
                        </a:rPr>
                        <a:t>Các đô thị</a:t>
                      </a:r>
                      <a:endParaRPr lang="en-US" sz="4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Text Box 2"/>
          <p:cNvSpPr txBox="1"/>
          <p:nvPr/>
        </p:nvSpPr>
        <p:spPr>
          <a:xfrm>
            <a:off x="4861560" y="2550160"/>
            <a:ext cx="5578475" cy="1190625"/>
          </a:xfrm>
          <a:prstGeom prst="rect">
            <a:avLst/>
          </a:prstGeom>
          <a:noFill/>
          <a:ln w="9525">
            <a:noFill/>
          </a:ln>
        </p:spPr>
        <p:txBody>
          <a:bodyPr>
            <a:noAutofit/>
          </a:bodyPr>
          <a:lstStyle/>
          <a:p>
            <a:pPr marL="0" indent="0"/>
            <a:endParaRPr lang="en-US" sz="1800" b="1">
              <a:latin typeface="Times New Roman" panose="02020603050405020304" pitchFamily="18" charset="0"/>
              <a:cs typeface=".VnTime" panose="020B7200000000000000" pitchFamily="34" charset="0"/>
            </a:endParaRPr>
          </a:p>
          <a:p>
            <a:pPr marL="0" indent="0"/>
            <a:r>
              <a:rPr lang="en-US" sz="1800" b="1">
                <a:latin typeface="Times New Roman" panose="02020603050405020304" pitchFamily="18" charset="0"/>
                <a:cs typeface=".VnTime" panose="020B7200000000000000" pitchFamily="34" charset="0"/>
              </a:rPr>
              <a:t> </a:t>
            </a:r>
          </a:p>
        </p:txBody>
      </p:sp>
      <p:cxnSp>
        <p:nvCxnSpPr>
          <p:cNvPr id="33" name="Straight Arrow Connector 32"/>
          <p:cNvCxnSpPr/>
          <p:nvPr/>
        </p:nvCxnSpPr>
        <p:spPr>
          <a:xfrm>
            <a:off x="5928519" y="3962400"/>
            <a:ext cx="350520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a:off x="5928519" y="3962400"/>
            <a:ext cx="3505200"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5928519" y="2971800"/>
            <a:ext cx="3505200" cy="3505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5928519" y="6477000"/>
            <a:ext cx="35052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3"/>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13048" y="2971629"/>
            <a:ext cx="1526783" cy="6053071"/>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965820" y="2426155"/>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297946" y="15190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674873" y="1981505"/>
            <a:ext cx="1344455" cy="136119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7200" b="1" i="0" u="none" strike="noStrike" kern="1200" cap="none" spc="0" normalizeH="0" baseline="0"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rPr>
              <a:t>2</a:t>
            </a:r>
          </a:p>
        </p:txBody>
      </p:sp>
      <p:sp>
        <p:nvSpPr>
          <p:cNvPr id="6" name="Rectangle 5"/>
          <p:cNvSpPr/>
          <p:nvPr/>
        </p:nvSpPr>
        <p:spPr>
          <a:xfrm>
            <a:off x="2488565" y="1912620"/>
            <a:ext cx="11277600"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sz="4000" b="1">
                <a:solidFill>
                  <a:schemeClr val="tx1"/>
                </a:solidFill>
                <a:latin typeface="Times New Roman" panose="02020603050405020304" pitchFamily="18" charset="0"/>
                <a:cs typeface="Times New Roman" panose="02020603050405020304" pitchFamily="18" charset="0"/>
              </a:rPr>
              <a:t>Loại đất chính ở vùng Tây nguyên là:</a:t>
            </a:r>
          </a:p>
        </p:txBody>
      </p:sp>
      <p:sp>
        <p:nvSpPr>
          <p:cNvPr id="8" name="Rectangle: Single Corner Rounded 7"/>
          <p:cNvSpPr/>
          <p:nvPr/>
        </p:nvSpPr>
        <p:spPr>
          <a:xfrm>
            <a:off x="2482215" y="4149090"/>
            <a:ext cx="9136380" cy="114808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Đất đỏ vàng.</a:t>
            </a:r>
          </a:p>
        </p:txBody>
      </p:sp>
      <p:sp>
        <p:nvSpPr>
          <p:cNvPr id="9" name="Rectangle: Single Corner Rounded 8"/>
          <p:cNvSpPr/>
          <p:nvPr/>
        </p:nvSpPr>
        <p:spPr>
          <a:xfrm>
            <a:off x="2370455" y="5717540"/>
            <a:ext cx="9237980"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Đất phù sa.</a:t>
            </a:r>
          </a:p>
        </p:txBody>
      </p:sp>
      <p:sp>
        <p:nvSpPr>
          <p:cNvPr id="10" name="Rectangle: Single Corner Rounded 9"/>
          <p:cNvSpPr/>
          <p:nvPr/>
        </p:nvSpPr>
        <p:spPr>
          <a:xfrm>
            <a:off x="2366645" y="7178040"/>
            <a:ext cx="925131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Đất đỏ ba dan.</a:t>
            </a:r>
          </a:p>
        </p:txBody>
      </p:sp>
      <p:sp>
        <p:nvSpPr>
          <p:cNvPr id="13" name="Half Frame 12"/>
          <p:cNvSpPr/>
          <p:nvPr/>
        </p:nvSpPr>
        <p:spPr>
          <a:xfrm rot="5400000" flipH="1">
            <a:off x="7400877" y="4027900"/>
            <a:ext cx="1440223" cy="8860665"/>
          </a:xfrm>
          <a:prstGeom prst="halfFrame">
            <a:avLst>
              <a:gd name="adj1" fmla="val 37001"/>
              <a:gd name="adj2" fmla="val 30791"/>
            </a:avLst>
          </a:prstGeom>
          <a:solidFill>
            <a:srgbClr val="D7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48351" y="4191231"/>
            <a:ext cx="4572000" cy="4572000"/>
          </a:xfrm>
          <a:prstGeom prst="rect">
            <a:avLst/>
          </a:prstGeom>
        </p:spPr>
      </p:pic>
      <p:sp>
        <p:nvSpPr>
          <p:cNvPr id="17" name="0"/>
          <p:cNvSpPr/>
          <p:nvPr/>
        </p:nvSpPr>
        <p:spPr>
          <a:xfrm>
            <a:off x="13548078" y="574665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18" name="1"/>
          <p:cNvSpPr/>
          <p:nvPr/>
        </p:nvSpPr>
        <p:spPr>
          <a:xfrm>
            <a:off x="13471878" y="57911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19" name="2"/>
          <p:cNvSpPr/>
          <p:nvPr/>
        </p:nvSpPr>
        <p:spPr>
          <a:xfrm>
            <a:off x="13395678" y="57911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20" name="3"/>
          <p:cNvSpPr/>
          <p:nvPr/>
        </p:nvSpPr>
        <p:spPr>
          <a:xfrm>
            <a:off x="13471878" y="5765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33" name="Rectangle 32"/>
          <p:cNvSpPr/>
          <p:nvPr/>
        </p:nvSpPr>
        <p:spPr>
          <a:xfrm>
            <a:off x="12301220" y="3959860"/>
            <a:ext cx="3617595" cy="1224280"/>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a:t>
            </a:r>
            <a:r>
              <a:rPr kumimoji="0" lang="en-US" sz="4400" b="1" i="0" u="none" strike="noStrike" kern="1200" cap="none" spc="0" normalizeH="0" baseline="0" noProof="0" dirty="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giờ</a:t>
            </a:r>
            <a:r>
              <a:rPr kumimoji="0" lang="en-US" sz="4400" b="1" i="0" u="none" strike="noStrike" kern="1200" cap="none" spc="0" normalizeH="0" baseline="0" noProof="0" dirty="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5" name="Arrow: Pentagon 34"/>
          <p:cNvSpPr/>
          <p:nvPr/>
        </p:nvSpPr>
        <p:spPr>
          <a:xfrm flipH="1">
            <a:off x="1356360" y="4156710"/>
            <a:ext cx="1014095" cy="113855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7" name="Arrow: Pentagon 36"/>
          <p:cNvSpPr/>
          <p:nvPr/>
        </p:nvSpPr>
        <p:spPr>
          <a:xfrm flipH="1">
            <a:off x="899160" y="5731510"/>
            <a:ext cx="1344295" cy="10871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38" name="Arrow: Pentagon 37"/>
          <p:cNvSpPr/>
          <p:nvPr/>
        </p:nvSpPr>
        <p:spPr>
          <a:xfrm flipH="1">
            <a:off x="594262" y="7162519"/>
            <a:ext cx="1717332"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16237" y="28571"/>
            <a:ext cx="6425111" cy="1754583"/>
          </a:xfrm>
          <a:prstGeom prst="rect">
            <a:avLst/>
          </a:prstGeom>
          <a:noFill/>
        </p:spPr>
        <p:txBody>
          <a:bodyPr wrap="none" lIns="121920" tIns="60960" rIns="121920" bIns="60960" numCol="1">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nhanh</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 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40" name="Picture 2" descr="Hình ảnh có liên quan"/>
          <p:cNvPicPr>
            <a:picLocks noChangeAspect="1" noChangeArrowheads="1" noCrop="1"/>
          </p:cNvPicPr>
          <p:nvPr/>
        </p:nvPicPr>
        <p:blipFill>
          <a:blip r:embed="rId9">
            <a:clrChange>
              <a:clrFrom>
                <a:srgbClr val="FFFFFF"/>
              </a:clrFrom>
              <a:clrTo>
                <a:srgbClr val="FFFFFF">
                  <a:alpha val="0"/>
                </a:srgbClr>
              </a:clrTo>
            </a:clrChange>
          </a:blip>
          <a:srcRect/>
          <a:stretch>
            <a:fillRect/>
          </a:stretch>
        </p:blipFill>
        <p:spPr bwMode="auto">
          <a:xfrm>
            <a:off x="8172487" y="-1372588"/>
            <a:ext cx="6425111" cy="48188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250"/>
                                        <p:tgtEl>
                                          <p:spTgt spid="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4" name="Chính xác.wav"/>
                                        </p:tgtEl>
                                      </p:cMediaNode>
                                    </p:audio>
                                  </p:subTnLst>
                                </p:cTn>
                              </p:par>
                            </p:childTnLst>
                          </p:cTn>
                        </p:par>
                        <p:par>
                          <p:cTn id="28" fill="hold">
                            <p:stCondLst>
                              <p:cond delay="1500"/>
                            </p:stCondLst>
                            <p:childTnLst>
                              <p:par>
                                <p:cTn id="29" presetID="2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250"/>
                                        <p:tgtEl>
                                          <p:spTgt spid="9"/>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4" name="Chính xác.wav"/>
                                        </p:tgtEl>
                                      </p:cMediaNode>
                                    </p:audio>
                                  </p:subTnLst>
                                </p:cTn>
                              </p:par>
                            </p:childTnLst>
                          </p:cTn>
                        </p:par>
                        <p:par>
                          <p:cTn id="32" fill="hold">
                            <p:stCondLst>
                              <p:cond delay="3500"/>
                            </p:stCondLst>
                            <p:childTnLst>
                              <p:par>
                                <p:cTn id="33" presetID="22" presetClass="entr" presetSubtype="8"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250"/>
                                        <p:tgtEl>
                                          <p:spTgt spid="10"/>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Chính xác.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0" nodeType="clickEffect">
                                  <p:stCondLst>
                                    <p:cond delay="0"/>
                                  </p:stCondLst>
                                  <p:childTnLst>
                                    <p:animEffect transition="out" filter="fade">
                                      <p:cBhvr>
                                        <p:cTn id="39" dur="1000"/>
                                        <p:tgtEl>
                                          <p:spTgt spid="20"/>
                                        </p:tgtEl>
                                      </p:cBhvr>
                                    </p:animEffect>
                                    <p:anim calcmode="lin" valueType="num">
                                      <p:cBhvr>
                                        <p:cTn id="40" dur="1000"/>
                                        <p:tgtEl>
                                          <p:spTgt spid="20"/>
                                        </p:tgtEl>
                                        <p:attrNameLst>
                                          <p:attrName>ppt_x</p:attrName>
                                        </p:attrNameLst>
                                      </p:cBhvr>
                                      <p:tavLst>
                                        <p:tav tm="0">
                                          <p:val>
                                            <p:strVal val="ppt_x"/>
                                          </p:val>
                                        </p:tav>
                                        <p:tav tm="100000">
                                          <p:val>
                                            <p:strVal val="ppt_x"/>
                                          </p:val>
                                        </p:tav>
                                      </p:tavLst>
                                    </p:anim>
                                    <p:anim calcmode="lin" valueType="num">
                                      <p:cBhvr>
                                        <p:cTn id="41" dur="1000"/>
                                        <p:tgtEl>
                                          <p:spTgt spid="20"/>
                                        </p:tgtEl>
                                        <p:attrNameLst>
                                          <p:attrName>ppt_y</p:attrName>
                                        </p:attrNameLst>
                                      </p:cBhvr>
                                      <p:tavLst>
                                        <p:tav tm="0">
                                          <p:val>
                                            <p:strVal val="ppt_y"/>
                                          </p:val>
                                        </p:tav>
                                        <p:tav tm="100000">
                                          <p:val>
                                            <p:strVal val="ppt_y-.1"/>
                                          </p:val>
                                        </p:tav>
                                      </p:tavLst>
                                    </p:anim>
                                    <p:set>
                                      <p:cBhvr>
                                        <p:cTn id="42"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38"/>
                                            </p:cond>
                                          </p:stCondLst>
                                          <p:endCondLst>
                                            <p:cond evt="onStopAudio" delay="0">
                                              <p:tgtEl>
                                                <p:sldTgt/>
                                              </p:tgtEl>
                                            </p:cond>
                                          </p:endCondLst>
                                        </p:cTn>
                                        <p:tgtEl>
                                          <p:sndTgt r:embed="rId5" name="click.wav"/>
                                        </p:tgtEl>
                                      </p:cMediaNode>
                                    </p:audio>
                                  </p:subTnLst>
                                </p:cTn>
                              </p:par>
                            </p:childTnLst>
                          </p:cTn>
                        </p:par>
                        <p:par>
                          <p:cTn id="43" fill="hold">
                            <p:stCondLst>
                              <p:cond delay="1000"/>
                            </p:stCondLst>
                            <p:childTnLst>
                              <p:par>
                                <p:cTn id="44" presetID="47" presetClass="exit" presetSubtype="0" fill="hold" grpId="0" nodeType="afterEffect">
                                  <p:stCondLst>
                                    <p:cond delay="250"/>
                                  </p:stCondLst>
                                  <p:childTnLst>
                                    <p:animEffect transition="out" filter="fade">
                                      <p:cBhvr>
                                        <p:cTn id="45" dur="1000"/>
                                        <p:tgtEl>
                                          <p:spTgt spid="19"/>
                                        </p:tgtEl>
                                      </p:cBhvr>
                                    </p:animEffect>
                                    <p:anim calcmode="lin" valueType="num">
                                      <p:cBhvr>
                                        <p:cTn id="46" dur="1000"/>
                                        <p:tgtEl>
                                          <p:spTgt spid="19"/>
                                        </p:tgtEl>
                                        <p:attrNameLst>
                                          <p:attrName>ppt_x</p:attrName>
                                        </p:attrNameLst>
                                      </p:cBhvr>
                                      <p:tavLst>
                                        <p:tav tm="0">
                                          <p:val>
                                            <p:strVal val="ppt_x"/>
                                          </p:val>
                                        </p:tav>
                                        <p:tav tm="100000">
                                          <p:val>
                                            <p:strVal val="ppt_x"/>
                                          </p:val>
                                        </p:tav>
                                      </p:tavLst>
                                    </p:anim>
                                    <p:anim calcmode="lin" valueType="num">
                                      <p:cBhvr>
                                        <p:cTn id="47" dur="1000"/>
                                        <p:tgtEl>
                                          <p:spTgt spid="19"/>
                                        </p:tgtEl>
                                        <p:attrNameLst>
                                          <p:attrName>ppt_y</p:attrName>
                                        </p:attrNameLst>
                                      </p:cBhvr>
                                      <p:tavLst>
                                        <p:tav tm="0">
                                          <p:val>
                                            <p:strVal val="ppt_y"/>
                                          </p:val>
                                        </p:tav>
                                        <p:tav tm="100000">
                                          <p:val>
                                            <p:strVal val="ppt_y-.1"/>
                                          </p:val>
                                        </p:tav>
                                      </p:tavLst>
                                    </p:anim>
                                    <p:set>
                                      <p:cBhvr>
                                        <p:cTn id="48"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par>
                          <p:cTn id="49" fill="hold">
                            <p:stCondLst>
                              <p:cond delay="2250"/>
                            </p:stCondLst>
                            <p:childTnLst>
                              <p:par>
                                <p:cTn id="50" presetID="47" presetClass="exit" presetSubtype="0" fill="hold" grpId="0" nodeType="afterEffect">
                                  <p:stCondLst>
                                    <p:cond delay="250"/>
                                  </p:stCondLst>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50"/>
                                            </p:cond>
                                          </p:stCondLst>
                                          <p:endCondLst>
                                            <p:cond evt="onStopAudio" delay="0">
                                              <p:tgtEl>
                                                <p:sldTgt/>
                                              </p:tgtEl>
                                            </p:cond>
                                          </p:endCondLst>
                                        </p:cTn>
                                        <p:tgtEl>
                                          <p:sndTgt r:embed="rId5" name="click.wav"/>
                                        </p:tgtEl>
                                      </p:cMediaNode>
                                    </p:audio>
                                  </p:subTnLst>
                                </p:cTn>
                              </p:par>
                            </p:childTnLst>
                          </p:cTn>
                        </p:par>
                        <p:par>
                          <p:cTn id="55" fill="hold">
                            <p:stCondLst>
                              <p:cond delay="3500"/>
                            </p:stCondLst>
                            <p:childTnLst>
                              <p:par>
                                <p:cTn id="56" presetID="32" presetClass="emph" presetSubtype="0" repeatCount="indefinite" fill="hold" nodeType="afterEffect">
                                  <p:stCondLst>
                                    <p:cond delay="0"/>
                                  </p:stCondLst>
                                  <p:childTnLst>
                                    <p:animRot by="120000">
                                      <p:cBhvr>
                                        <p:cTn id="57" dur="50" fill="hold">
                                          <p:stCondLst>
                                            <p:cond delay="0"/>
                                          </p:stCondLst>
                                        </p:cTn>
                                        <p:tgtEl>
                                          <p:spTgt spid="16"/>
                                        </p:tgtEl>
                                        <p:attrNameLst>
                                          <p:attrName>r</p:attrName>
                                        </p:attrNameLst>
                                      </p:cBhvr>
                                    </p:animRot>
                                    <p:animRot by="-240000">
                                      <p:cBhvr>
                                        <p:cTn id="58" dur="100" fill="hold">
                                          <p:stCondLst>
                                            <p:cond delay="100"/>
                                          </p:stCondLst>
                                        </p:cTn>
                                        <p:tgtEl>
                                          <p:spTgt spid="16"/>
                                        </p:tgtEl>
                                        <p:attrNameLst>
                                          <p:attrName>r</p:attrName>
                                        </p:attrNameLst>
                                      </p:cBhvr>
                                    </p:animRot>
                                    <p:animRot by="240000">
                                      <p:cBhvr>
                                        <p:cTn id="59" dur="100" fill="hold">
                                          <p:stCondLst>
                                            <p:cond delay="200"/>
                                          </p:stCondLst>
                                        </p:cTn>
                                        <p:tgtEl>
                                          <p:spTgt spid="16"/>
                                        </p:tgtEl>
                                        <p:attrNameLst>
                                          <p:attrName>r</p:attrName>
                                        </p:attrNameLst>
                                      </p:cBhvr>
                                    </p:animRot>
                                    <p:animRot by="-240000">
                                      <p:cBhvr>
                                        <p:cTn id="60" dur="100" fill="hold">
                                          <p:stCondLst>
                                            <p:cond delay="300"/>
                                          </p:stCondLst>
                                        </p:cTn>
                                        <p:tgtEl>
                                          <p:spTgt spid="16"/>
                                        </p:tgtEl>
                                        <p:attrNameLst>
                                          <p:attrName>r</p:attrName>
                                        </p:attrNameLst>
                                      </p:cBhvr>
                                    </p:animRot>
                                    <p:animRot by="120000">
                                      <p:cBhvr>
                                        <p:cTn id="61" dur="100" fill="hold">
                                          <p:stCondLst>
                                            <p:cond delay="400"/>
                                          </p:stCondLst>
                                        </p:cTn>
                                        <p:tgtEl>
                                          <p:spTgt spid="16"/>
                                        </p:tgtEl>
                                        <p:attrNameLst>
                                          <p:attrName>r</p:attrName>
                                        </p:attrNameLst>
                                      </p:cBhvr>
                                    </p:animRot>
                                  </p:childTnLst>
                                  <p:subTnLst>
                                    <p:audio>
                                      <p:cMediaNode vol="100000">
                                        <p:cTn display="0" masterRel="sameClick">
                                          <p:stCondLst>
                                            <p:cond evt="begin" delay="0">
                                              <p:tn val="56"/>
                                            </p:cond>
                                          </p:stCondLst>
                                          <p:endCondLst>
                                            <p:cond evt="onStopAudio" delay="0">
                                              <p:tgtEl>
                                                <p:sldTgt/>
                                              </p:tgtEl>
                                            </p:cond>
                                          </p:endCondLst>
                                        </p:cTn>
                                        <p:tgtEl>
                                          <p:sndTgt r:embed="rId6" name="Đang Cập Nhật – Reng Reng (online-audio-converter.com).wav"/>
                                        </p:tgtEl>
                                      </p:cMediaNode>
                                    </p:audio>
                                  </p:sub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32" presetClass="emph" presetSubtype="0" repeatCount="indefinite" fill="hold" grpId="1" nodeType="withEffect">
                                  <p:stCondLst>
                                    <p:cond delay="0"/>
                                  </p:stCondLst>
                                  <p:childTnLst>
                                    <p:animRot by="120000">
                                      <p:cBhvr>
                                        <p:cTn id="68" dur="100" fill="hold">
                                          <p:stCondLst>
                                            <p:cond delay="0"/>
                                          </p:stCondLst>
                                        </p:cTn>
                                        <p:tgtEl>
                                          <p:spTgt spid="33"/>
                                        </p:tgtEl>
                                        <p:attrNameLst>
                                          <p:attrName>r</p:attrName>
                                        </p:attrNameLst>
                                      </p:cBhvr>
                                    </p:animRot>
                                    <p:animRot by="-240000">
                                      <p:cBhvr>
                                        <p:cTn id="69" dur="200" fill="hold">
                                          <p:stCondLst>
                                            <p:cond delay="200"/>
                                          </p:stCondLst>
                                        </p:cTn>
                                        <p:tgtEl>
                                          <p:spTgt spid="33"/>
                                        </p:tgtEl>
                                        <p:attrNameLst>
                                          <p:attrName>r</p:attrName>
                                        </p:attrNameLst>
                                      </p:cBhvr>
                                    </p:animRot>
                                    <p:animRot by="240000">
                                      <p:cBhvr>
                                        <p:cTn id="70" dur="200" fill="hold">
                                          <p:stCondLst>
                                            <p:cond delay="400"/>
                                          </p:stCondLst>
                                        </p:cTn>
                                        <p:tgtEl>
                                          <p:spTgt spid="33"/>
                                        </p:tgtEl>
                                        <p:attrNameLst>
                                          <p:attrName>r</p:attrName>
                                        </p:attrNameLst>
                                      </p:cBhvr>
                                    </p:animRot>
                                    <p:animRot by="-240000">
                                      <p:cBhvr>
                                        <p:cTn id="71" dur="200" fill="hold">
                                          <p:stCondLst>
                                            <p:cond delay="600"/>
                                          </p:stCondLst>
                                        </p:cTn>
                                        <p:tgtEl>
                                          <p:spTgt spid="33"/>
                                        </p:tgtEl>
                                        <p:attrNameLst>
                                          <p:attrName>r</p:attrName>
                                        </p:attrNameLst>
                                      </p:cBhvr>
                                    </p:animRot>
                                    <p:animRot by="120000">
                                      <p:cBhvr>
                                        <p:cTn id="72" dur="200" fill="hold">
                                          <p:stCondLst>
                                            <p:cond delay="800"/>
                                          </p:stCondLst>
                                        </p:cTn>
                                        <p:tgtEl>
                                          <p:spTgt spid="33"/>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7" presetClass="emph" presetSubtype="0" repeatCount="indefinite" fill="remove" grpId="1" nodeType="clickEffect">
                                  <p:stCondLst>
                                    <p:cond delay="0"/>
                                  </p:stCondLst>
                                  <p:childTnLst>
                                    <p:animClr clrSpc="rgb" dir="cw">
                                      <p:cBhvr override="childStyle">
                                        <p:cTn id="76" dur="250" autoRev="1" fill="remove"/>
                                        <p:tgtEl>
                                          <p:spTgt spid="10"/>
                                        </p:tgtEl>
                                        <p:attrNameLst>
                                          <p:attrName>style.color</p:attrName>
                                        </p:attrNameLst>
                                      </p:cBhvr>
                                      <p:to>
                                        <a:schemeClr val="bg1"/>
                                      </p:to>
                                    </p:animClr>
                                    <p:animClr clrSpc="rgb" dir="cw">
                                      <p:cBhvr>
                                        <p:cTn id="77" dur="250" autoRev="1" fill="remove"/>
                                        <p:tgtEl>
                                          <p:spTgt spid="10"/>
                                        </p:tgtEl>
                                        <p:attrNameLst>
                                          <p:attrName>fillcolor</p:attrName>
                                        </p:attrNameLst>
                                      </p:cBhvr>
                                      <p:to>
                                        <a:schemeClr val="bg1"/>
                                      </p:to>
                                    </p:animClr>
                                    <p:set>
                                      <p:cBhvr>
                                        <p:cTn id="78" dur="250" autoRev="1" fill="remove"/>
                                        <p:tgtEl>
                                          <p:spTgt spid="10"/>
                                        </p:tgtEl>
                                        <p:attrNameLst>
                                          <p:attrName>fill.type</p:attrName>
                                        </p:attrNameLst>
                                      </p:cBhvr>
                                      <p:to>
                                        <p:strVal val="solid"/>
                                      </p:to>
                                    </p:set>
                                    <p:set>
                                      <p:cBhvr>
                                        <p:cTn id="79" dur="250" autoRev="1" fill="remove"/>
                                        <p:tgtEl>
                                          <p:spTgt spid="10"/>
                                        </p:tgtEl>
                                        <p:attrNameLst>
                                          <p:attrName>fill.on</p:attrName>
                                        </p:attrNameLst>
                                      </p:cBhvr>
                                      <p:to>
                                        <p:strVal val="true"/>
                                      </p:to>
                                    </p:set>
                                  </p:childTnLst>
                                  <p:subTnLst>
                                    <p:audio>
                                      <p:cMediaNode vol="100000">
                                        <p:cTn display="0" masterRel="sameClick">
                                          <p:stCondLst>
                                            <p:cond evt="begin" delay="0">
                                              <p:tn val="75"/>
                                            </p:cond>
                                          </p:stCondLst>
                                          <p:endCondLst>
                                            <p:cond evt="onStopAudio" delay="0">
                                              <p:tgtEl>
                                                <p:sldTgt/>
                                              </p:tgtEl>
                                            </p:cond>
                                          </p:endCondLst>
                                        </p:cTn>
                                        <p:tgtEl>
                                          <p:sndTgt r:embed="rId7" name="Tiếng trả lời đúng và vỗ tay (online-audio-converter.com).wav"/>
                                        </p:tgtEl>
                                      </p:cMediaNode>
                                    </p:audio>
                                  </p:subTnLst>
                                </p:cTn>
                              </p:par>
                              <p:par>
                                <p:cTn id="80" presetID="27" presetClass="emph" presetSubtype="0" repeatCount="indefinite" fill="remove" grpId="0" nodeType="withEffect">
                                  <p:stCondLst>
                                    <p:cond delay="0"/>
                                  </p:stCondLst>
                                  <p:childTnLst>
                                    <p:animClr clrSpc="rgb" dir="cw">
                                      <p:cBhvr override="childStyle">
                                        <p:cTn id="81" dur="250" autoRev="1" fill="remove"/>
                                        <p:tgtEl>
                                          <p:spTgt spid="38"/>
                                        </p:tgtEl>
                                        <p:attrNameLst>
                                          <p:attrName>style.color</p:attrName>
                                        </p:attrNameLst>
                                      </p:cBhvr>
                                      <p:to>
                                        <a:schemeClr val="bg1"/>
                                      </p:to>
                                    </p:animClr>
                                    <p:animClr clrSpc="rgb" dir="cw">
                                      <p:cBhvr>
                                        <p:cTn id="82" dur="250" autoRev="1" fill="remove"/>
                                        <p:tgtEl>
                                          <p:spTgt spid="38"/>
                                        </p:tgtEl>
                                        <p:attrNameLst>
                                          <p:attrName>fillcolor</p:attrName>
                                        </p:attrNameLst>
                                      </p:cBhvr>
                                      <p:to>
                                        <a:schemeClr val="bg1"/>
                                      </p:to>
                                    </p:animClr>
                                    <p:set>
                                      <p:cBhvr>
                                        <p:cTn id="83" dur="250" autoRev="1" fill="remove"/>
                                        <p:tgtEl>
                                          <p:spTgt spid="38"/>
                                        </p:tgtEl>
                                        <p:attrNameLst>
                                          <p:attrName>fill.type</p:attrName>
                                        </p:attrNameLst>
                                      </p:cBhvr>
                                      <p:to>
                                        <p:strVal val="solid"/>
                                      </p:to>
                                    </p:set>
                                    <p:set>
                                      <p:cBhvr>
                                        <p:cTn id="84" dur="25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8" grpId="0" bldLvl="0" animBg="1"/>
      <p:bldP spid="9" grpId="0" bldLvl="0" animBg="1"/>
      <p:bldP spid="10" grpId="0" bldLvl="0" animBg="1"/>
      <p:bldP spid="10" grpId="1" bldLvl="0" animBg="1"/>
      <p:bldP spid="18" grpId="0" bldLvl="0" animBg="1"/>
      <p:bldP spid="19" grpId="0" bldLvl="0" animBg="1"/>
      <p:bldP spid="20" grpId="0" bldLvl="0" animBg="1"/>
      <p:bldP spid="33" grpId="0"/>
      <p:bldP spid="33" grpId="1"/>
      <p:bldP spid="38" grpId="0" bldLvl="0" animBg="1"/>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523240" y="171450"/>
            <a:ext cx="1546352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15</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Điền các từ ngữ: Sài Gòn, xuất khẩu, lớn nhất, phong phú vào chỗ chấm trong đoạn văn sau cho đúng. </a:t>
            </a:r>
            <a:endParaRPr lang="en-US" sz="4000">
              <a:latin typeface="Times New Roman" panose="02020603050405020304" pitchFamily="18" charset="0"/>
              <a:cs typeface="Times New Roman" panose="02020603050405020304" pitchFamily="18" charset="0"/>
            </a:endParaRPr>
          </a:p>
        </p:txBody>
      </p:sp>
      <p:sp>
        <p:nvSpPr>
          <p:cNvPr id="100" name="Text Box 99"/>
          <p:cNvSpPr txBox="1"/>
          <p:nvPr/>
        </p:nvSpPr>
        <p:spPr>
          <a:xfrm>
            <a:off x="670560" y="2362200"/>
            <a:ext cx="15347950" cy="446532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r>
              <a:rPr sz="4800" b="0">
                <a:latin typeface="Times New Roman" panose="02020603050405020304" pitchFamily="18" charset="0"/>
              </a:rPr>
              <a:t>T</a:t>
            </a:r>
            <a:r>
              <a:rPr lang="vi-VN" sz="4800" b="0">
                <a:latin typeface="Times New Roman" panose="02020603050405020304" pitchFamily="18" charset="0"/>
              </a:rPr>
              <a:t>h</a:t>
            </a:r>
            <a:r>
              <a:rPr sz="4800" b="0">
                <a:latin typeface="Times New Roman" panose="02020603050405020304" pitchFamily="18" charset="0"/>
              </a:rPr>
              <a:t>ành phố Hồ Chí Minh nằm bên sông </a:t>
            </a:r>
            <a:r>
              <a:rPr lang="vi-VN" sz="4800" b="0">
                <a:latin typeface="Times New Roman" panose="02020603050405020304" pitchFamily="18" charset="0"/>
              </a:rPr>
              <a:t>     ...        </a:t>
            </a:r>
            <a:r>
              <a:rPr sz="4800" b="0">
                <a:latin typeface="Times New Roman" panose="02020603050405020304" pitchFamily="18" charset="0"/>
              </a:rPr>
              <a:t>đây là thành phố và là trung tâm công nghệp </a:t>
            </a:r>
            <a:r>
              <a:rPr lang="vi-VN" sz="4800" b="0">
                <a:latin typeface="Times New Roman" panose="02020603050405020304" pitchFamily="18" charset="0"/>
              </a:rPr>
              <a:t>     </a:t>
            </a:r>
            <a:r>
              <a:rPr sz="4800" b="0">
                <a:latin typeface="Times New Roman" panose="02020603050405020304" pitchFamily="18" charset="0"/>
              </a:rPr>
              <a:t>…</a:t>
            </a:r>
            <a:r>
              <a:rPr lang="vi-VN" sz="4800" b="0">
                <a:latin typeface="Times New Roman" panose="02020603050405020304" pitchFamily="18" charset="0"/>
              </a:rPr>
              <a:t>      </a:t>
            </a:r>
            <a:r>
              <a:rPr sz="4800" b="0">
                <a:latin typeface="Times New Roman" panose="02020603050405020304" pitchFamily="18" charset="0"/>
              </a:rPr>
              <a:t>của đất nước. Các sản phẩm công nghiệp của thành phố</a:t>
            </a:r>
            <a:r>
              <a:rPr lang="vi-VN" sz="4800" b="0">
                <a:latin typeface="Times New Roman" panose="02020603050405020304" pitchFamily="18" charset="0"/>
              </a:rPr>
              <a:t> </a:t>
            </a:r>
            <a:r>
              <a:rPr sz="4800" b="0">
                <a:latin typeface="Times New Roman" panose="02020603050405020304" pitchFamily="18" charset="0"/>
              </a:rPr>
              <a:t>rất</a:t>
            </a:r>
            <a:r>
              <a:rPr lang="vi-VN" sz="4800" b="0">
                <a:latin typeface="Times New Roman" panose="02020603050405020304" pitchFamily="18" charset="0"/>
              </a:rPr>
              <a:t>    </a:t>
            </a:r>
            <a:r>
              <a:rPr sz="4800" b="0">
                <a:latin typeface="Times New Roman" panose="02020603050405020304" pitchFamily="18" charset="0"/>
              </a:rPr>
              <a:t>…</a:t>
            </a:r>
          </a:p>
          <a:p>
            <a:pPr marL="0" indent="0"/>
            <a:r>
              <a:rPr sz="4800" b="0">
                <a:latin typeface="Times New Roman" panose="02020603050405020304" pitchFamily="18" charset="0"/>
              </a:rPr>
              <a:t>được tiêu thụ ở nhiều nơi trong nước và</a:t>
            </a:r>
            <a:r>
              <a:rPr lang="vi-VN" sz="4800" b="0">
                <a:latin typeface="Times New Roman" panose="02020603050405020304" pitchFamily="18" charset="0"/>
              </a:rPr>
              <a:t>  </a:t>
            </a:r>
            <a:r>
              <a:rPr sz="4800" b="0">
                <a:latin typeface="Times New Roman" panose="02020603050405020304" pitchFamily="18" charset="0"/>
              </a:rPr>
              <a:t>…</a:t>
            </a:r>
          </a:p>
        </p:txBody>
      </p:sp>
      <p:sp>
        <p:nvSpPr>
          <p:cNvPr id="5" name="TextBox 2"/>
          <p:cNvSpPr txBox="1"/>
          <p:nvPr/>
        </p:nvSpPr>
        <p:spPr>
          <a:xfrm>
            <a:off x="11053445" y="2438400"/>
            <a:ext cx="2341245" cy="703580"/>
          </a:xfrm>
          <a:prstGeom prst="rect">
            <a:avLst/>
          </a:prstGeom>
          <a:noFill/>
        </p:spPr>
        <p:txBody>
          <a:bodyPr wrap="square">
            <a:noAutofit/>
          </a:bodyPr>
          <a:lstStyle/>
          <a:p>
            <a:r>
              <a:rPr sz="4400" b="1">
                <a:latin typeface="Times New Roman" panose="02020603050405020304" pitchFamily="18" charset="0"/>
                <a:sym typeface="+mn-ea"/>
              </a:rPr>
              <a:t>Sài Gòn</a:t>
            </a:r>
            <a:endParaRPr lang="en-US" altLang="en-US" sz="4400" b="1">
              <a:solidFill>
                <a:srgbClr val="333333"/>
              </a:solidFill>
              <a:latin typeface="Times New Roman" panose="02020603050405020304" pitchFamily="18" charset="0"/>
              <a:sym typeface="+mn-ea"/>
            </a:endParaRPr>
          </a:p>
        </p:txBody>
      </p:sp>
      <p:sp>
        <p:nvSpPr>
          <p:cNvPr id="3" name="TextBox 2"/>
          <p:cNvSpPr txBox="1"/>
          <p:nvPr/>
        </p:nvSpPr>
        <p:spPr>
          <a:xfrm>
            <a:off x="10143490" y="3124200"/>
            <a:ext cx="2346960" cy="703580"/>
          </a:xfrm>
          <a:prstGeom prst="rect">
            <a:avLst/>
          </a:prstGeom>
          <a:noFill/>
        </p:spPr>
        <p:txBody>
          <a:bodyPr wrap="square">
            <a:noAutofit/>
          </a:bodyPr>
          <a:lstStyle/>
          <a:p>
            <a:r>
              <a:rPr sz="4400" b="1">
                <a:latin typeface="Times New Roman" panose="02020603050405020304" pitchFamily="18" charset="0"/>
                <a:sym typeface="+mn-ea"/>
              </a:rPr>
              <a:t>lớn nhất</a:t>
            </a:r>
            <a:endParaRPr lang="vi-VN" altLang="en-US" sz="4400" b="1">
              <a:solidFill>
                <a:srgbClr val="333333"/>
              </a:solidFill>
              <a:latin typeface="Times New Roman" panose="02020603050405020304" pitchFamily="18" charset="0"/>
              <a:sym typeface="+mn-ea"/>
            </a:endParaRPr>
          </a:p>
        </p:txBody>
      </p:sp>
      <p:sp>
        <p:nvSpPr>
          <p:cNvPr id="4" name="TextBox 2"/>
          <p:cNvSpPr txBox="1"/>
          <p:nvPr/>
        </p:nvSpPr>
        <p:spPr>
          <a:xfrm>
            <a:off x="11775440" y="3886200"/>
            <a:ext cx="2771775" cy="703580"/>
          </a:xfrm>
          <a:prstGeom prst="rect">
            <a:avLst/>
          </a:prstGeom>
          <a:noFill/>
        </p:spPr>
        <p:txBody>
          <a:bodyPr wrap="square">
            <a:noAutofit/>
          </a:bodyPr>
          <a:lstStyle/>
          <a:p>
            <a:r>
              <a:rPr sz="4400" b="1">
                <a:latin typeface="Times New Roman" panose="02020603050405020304" pitchFamily="18" charset="0"/>
                <a:sym typeface="+mn-ea"/>
              </a:rPr>
              <a:t>phong phú</a:t>
            </a:r>
            <a:endParaRPr lang="en-US" altLang="en-US" sz="4400" b="1">
              <a:solidFill>
                <a:srgbClr val="333333"/>
              </a:solidFill>
              <a:latin typeface="Times New Roman" panose="02020603050405020304" pitchFamily="18" charset="0"/>
              <a:sym typeface="+mn-ea"/>
            </a:endParaRPr>
          </a:p>
        </p:txBody>
      </p:sp>
      <p:sp>
        <p:nvSpPr>
          <p:cNvPr id="6" name="TextBox 2"/>
          <p:cNvSpPr txBox="1"/>
          <p:nvPr/>
        </p:nvSpPr>
        <p:spPr>
          <a:xfrm>
            <a:off x="10424160" y="4572000"/>
            <a:ext cx="3259455" cy="703580"/>
          </a:xfrm>
          <a:prstGeom prst="rect">
            <a:avLst/>
          </a:prstGeom>
          <a:noFill/>
        </p:spPr>
        <p:txBody>
          <a:bodyPr wrap="square">
            <a:noAutofit/>
          </a:bodyPr>
          <a:lstStyle/>
          <a:p>
            <a:r>
              <a:rPr lang="vi-VN" sz="4400" b="1">
                <a:latin typeface="Times New Roman" panose="02020603050405020304" pitchFamily="18" charset="0"/>
                <a:sym typeface="+mn-ea"/>
              </a:rPr>
              <a:t> </a:t>
            </a:r>
            <a:r>
              <a:rPr sz="4400" b="1">
                <a:latin typeface="Times New Roman" panose="02020603050405020304" pitchFamily="18" charset="0"/>
                <a:sym typeface="+mn-ea"/>
              </a:rPr>
              <a:t>xuất khẩu</a:t>
            </a:r>
            <a:r>
              <a:rPr lang="vi-VN" sz="4400" b="1">
                <a:latin typeface="Times New Roman" panose="02020603050405020304" pitchFamily="18" charset="0"/>
                <a:sym typeface="+mn-ea"/>
              </a:rPr>
              <a:t>    </a:t>
            </a:r>
            <a:endParaRPr lang="vi-VN" sz="4400" b="1">
              <a:solidFill>
                <a:srgbClr val="333333"/>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16</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Nêu vị trí địa lí của phố cổ Hội An: </a:t>
            </a:r>
            <a:endParaRPr lang="en-US" sz="4000">
              <a:latin typeface="Times New Roman" panose="02020603050405020304" pitchFamily="18" charset="0"/>
              <a:cs typeface="Times New Roman" panose="02020603050405020304" pitchFamily="18" charset="0"/>
            </a:endParaRPr>
          </a:p>
        </p:txBody>
      </p:sp>
      <p:sp>
        <p:nvSpPr>
          <p:cNvPr id="100" name="Text Box 99"/>
          <p:cNvSpPr txBox="1"/>
          <p:nvPr/>
        </p:nvSpPr>
        <p:spPr>
          <a:xfrm>
            <a:off x="670560" y="2362200"/>
            <a:ext cx="15347950" cy="446532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endParaRPr sz="4800" b="0">
              <a:latin typeface="Times New Roman" panose="02020603050405020304" pitchFamily="18" charset="0"/>
            </a:endParaRPr>
          </a:p>
        </p:txBody>
      </p:sp>
      <p:sp>
        <p:nvSpPr>
          <p:cNvPr id="5" name="TextBox 2"/>
          <p:cNvSpPr txBox="1"/>
          <p:nvPr/>
        </p:nvSpPr>
        <p:spPr>
          <a:xfrm>
            <a:off x="5852160" y="2233295"/>
            <a:ext cx="2341245" cy="703580"/>
          </a:xfrm>
          <a:prstGeom prst="rect">
            <a:avLst/>
          </a:prstGeom>
          <a:noFill/>
        </p:spPr>
        <p:txBody>
          <a:bodyPr wrap="square">
            <a:noAutofit/>
          </a:bodyPr>
          <a:lstStyle/>
          <a:p>
            <a:r>
              <a:rPr lang="vi-VN" sz="4400" b="1">
                <a:latin typeface="Times New Roman" panose="02020603050405020304" pitchFamily="18" charset="0"/>
                <a:sym typeface="+mn-ea"/>
              </a:rPr>
              <a:t>Trả lời</a:t>
            </a:r>
          </a:p>
        </p:txBody>
      </p:sp>
      <p:sp>
        <p:nvSpPr>
          <p:cNvPr id="3" name="TextBox 2"/>
          <p:cNvSpPr txBox="1"/>
          <p:nvPr/>
        </p:nvSpPr>
        <p:spPr>
          <a:xfrm>
            <a:off x="579120" y="3048000"/>
            <a:ext cx="13856335" cy="1495425"/>
          </a:xfrm>
          <a:prstGeom prst="rect">
            <a:avLst/>
          </a:prstGeom>
          <a:noFill/>
        </p:spPr>
        <p:txBody>
          <a:bodyPr wrap="square">
            <a:noAutofit/>
          </a:bodyPr>
          <a:lstStyle/>
          <a:p>
            <a:r>
              <a:rPr lang="vi-VN" sz="4400" b="1">
                <a:latin typeface="Times New Roman" panose="02020603050405020304" pitchFamily="18" charset="0"/>
                <a:sym typeface="+mn-ea"/>
              </a:rPr>
              <a:t>      </a:t>
            </a:r>
            <a:r>
              <a:rPr sz="4400">
                <a:latin typeface="Times New Roman" panose="02020603050405020304" pitchFamily="18" charset="0"/>
                <a:sym typeface="+mn-ea"/>
              </a:rPr>
              <a:t>Phố cổ Hội An là một đô thị nằm ở hạ lưu sông Thu Bồn thuộc thành phố Hội An</a:t>
            </a:r>
            <a:r>
              <a:rPr lang="vi-VN" sz="4400">
                <a:latin typeface="Times New Roman" panose="02020603050405020304" pitchFamily="18" charset="0"/>
                <a:sym typeface="+mn-ea"/>
              </a:rPr>
              <a:t>-</a:t>
            </a:r>
            <a:r>
              <a:rPr sz="4400">
                <a:latin typeface="Times New Roman" panose="02020603050405020304" pitchFamily="18" charset="0"/>
                <a:sym typeface="+mn-ea"/>
              </a:rPr>
              <a:t> tỉnh Quảng Nam.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nvSpPr>
        <p:spPr>
          <a:xfrm>
            <a:off x="822960" y="171450"/>
            <a:ext cx="15163800" cy="1850390"/>
          </a:xfrm>
          <a:prstGeom prst="rect">
            <a:avLst/>
          </a:prstGeom>
          <a:noFill/>
          <a:ln>
            <a:noFill/>
          </a:ln>
          <a:effectLst/>
        </p:spPr>
        <p:txBody>
          <a:bodyPr vert="horz" wrap="square" lIns="143689" tIns="71844" rIns="143689" bIns="71844" numCol="1" anchor="ctr" anchorCtr="0" compatLnSpc="1"/>
          <a:lst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a:lstStyle>
          <a:p>
            <a:pPr algn="l"/>
            <a:r>
              <a:rPr lang="en-US" altLang="en-US" sz="4800" dirty="0">
                <a:solidFill>
                  <a:srgbClr val="0000FF"/>
                </a:solidFill>
                <a:latin typeface="Times New Roman" panose="02020603050405020304" pitchFamily="18" charset="0"/>
                <a:cs typeface="Times New Roman" panose="02020603050405020304" pitchFamily="18" charset="0"/>
              </a:rPr>
              <a:t> </a:t>
            </a:r>
            <a:r>
              <a:rPr lang="en-US" altLang="en-US" sz="4800" b="1" i="1" dirty="0" err="1">
                <a:solidFill>
                  <a:srgbClr val="0000FF"/>
                </a:solidFill>
                <a:latin typeface="Times New Roman" panose="02020603050405020304" pitchFamily="18" charset="0"/>
                <a:cs typeface="Times New Roman" panose="02020603050405020304" pitchFamily="18" charset="0"/>
              </a:rPr>
              <a:t>Câu</a:t>
            </a:r>
            <a:r>
              <a:rPr lang="en-US" altLang="en-US" sz="4800" b="1" i="1" dirty="0">
                <a:solidFill>
                  <a:srgbClr val="0000FF"/>
                </a:solidFill>
                <a:latin typeface="Times New Roman" panose="02020603050405020304" pitchFamily="18" charset="0"/>
                <a:cs typeface="Times New Roman" panose="02020603050405020304" pitchFamily="18" charset="0"/>
              </a:rPr>
              <a:t> </a:t>
            </a:r>
            <a:r>
              <a:rPr lang="vi-VN" altLang="en-US" sz="4800" b="1" i="1" dirty="0">
                <a:solidFill>
                  <a:srgbClr val="0000FF"/>
                </a:solidFill>
                <a:latin typeface="Times New Roman" panose="02020603050405020304" pitchFamily="18" charset="0"/>
                <a:cs typeface="Times New Roman" panose="02020603050405020304" pitchFamily="18" charset="0"/>
              </a:rPr>
              <a:t>17</a:t>
            </a:r>
            <a:r>
              <a:rPr lang="en-US" altLang="en-US" sz="4800" i="1" dirty="0">
                <a:solidFill>
                  <a:srgbClr val="0000FF"/>
                </a:solidFill>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a:t>
            </a:r>
            <a:r>
              <a:rPr sz="4000" b="1">
                <a:latin typeface="Times New Roman" panose="02020603050405020304" pitchFamily="18" charset="0"/>
                <a:sym typeface="+mn-ea"/>
              </a:rPr>
              <a:t>Em hãy nêu một vài hiểu biết của em sau khi học bài Địa đạo Củ Chi?</a:t>
            </a:r>
          </a:p>
        </p:txBody>
      </p:sp>
      <p:sp>
        <p:nvSpPr>
          <p:cNvPr id="100" name="Text Box 99"/>
          <p:cNvSpPr txBox="1"/>
          <p:nvPr/>
        </p:nvSpPr>
        <p:spPr>
          <a:xfrm>
            <a:off x="670560" y="2362200"/>
            <a:ext cx="15347950" cy="4465320"/>
          </a:xfrm>
          <a:prstGeom prst="rect">
            <a:avLst/>
          </a:prstGeom>
          <a:noFill/>
          <a:ln w="9525">
            <a:noFill/>
          </a:ln>
        </p:spPr>
        <p:txBody>
          <a:bodyPr wrap="square">
            <a:noAutofit/>
          </a:bodyPr>
          <a:lstStyle/>
          <a:p>
            <a:pPr marL="0" indent="0"/>
            <a:r>
              <a:rPr lang="vi-VN" sz="4800" b="0">
                <a:latin typeface="Times New Roman" panose="02020603050405020304" pitchFamily="18" charset="0"/>
              </a:rPr>
              <a:t>   </a:t>
            </a:r>
            <a:endParaRPr sz="4800" b="0">
              <a:latin typeface="Times New Roman" panose="02020603050405020304" pitchFamily="18" charset="0"/>
            </a:endParaRPr>
          </a:p>
        </p:txBody>
      </p:sp>
      <p:sp>
        <p:nvSpPr>
          <p:cNvPr id="5" name="TextBox 2"/>
          <p:cNvSpPr txBox="1"/>
          <p:nvPr/>
        </p:nvSpPr>
        <p:spPr>
          <a:xfrm>
            <a:off x="5852160" y="2233295"/>
            <a:ext cx="2341245" cy="703580"/>
          </a:xfrm>
          <a:prstGeom prst="rect">
            <a:avLst/>
          </a:prstGeom>
          <a:noFill/>
        </p:spPr>
        <p:txBody>
          <a:bodyPr wrap="square">
            <a:noAutofit/>
          </a:bodyPr>
          <a:lstStyle/>
          <a:p>
            <a:r>
              <a:rPr lang="vi-VN" sz="4400" b="1">
                <a:latin typeface="Times New Roman" panose="02020603050405020304" pitchFamily="18" charset="0"/>
                <a:sym typeface="+mn-ea"/>
              </a:rPr>
              <a:t>Trả lời</a:t>
            </a:r>
          </a:p>
        </p:txBody>
      </p:sp>
      <p:sp>
        <p:nvSpPr>
          <p:cNvPr id="3" name="TextBox 2"/>
          <p:cNvSpPr txBox="1"/>
          <p:nvPr/>
        </p:nvSpPr>
        <p:spPr>
          <a:xfrm>
            <a:off x="579120" y="3048000"/>
            <a:ext cx="13856335" cy="2357755"/>
          </a:xfrm>
          <a:prstGeom prst="rect">
            <a:avLst/>
          </a:prstGeom>
          <a:noFill/>
        </p:spPr>
        <p:txBody>
          <a:bodyPr wrap="square">
            <a:noAutofit/>
          </a:bodyPr>
          <a:lstStyle/>
          <a:p>
            <a:r>
              <a:rPr lang="vi-VN" sz="4400" b="1">
                <a:latin typeface="Times New Roman" panose="02020603050405020304" pitchFamily="18" charset="0"/>
                <a:sym typeface="+mn-ea"/>
              </a:rPr>
              <a:t>      </a:t>
            </a:r>
            <a:r>
              <a:rPr sz="4400">
                <a:latin typeface="Times New Roman" panose="02020603050405020304" pitchFamily="18" charset="0"/>
                <a:sym typeface="+mn-ea"/>
              </a:rPr>
              <a:t>Địa đạo Củ Chi là một hệ thống phòng thủ căn cứ bí mật nằm sâu dưới lòng đất từ 3 đến 10 mét, dài 250km thuộc huyện Củ Chi 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27760" y="304800"/>
            <a:ext cx="14590395" cy="1445260"/>
          </a:xfrm>
          <a:prstGeom prst="rect">
            <a:avLst/>
          </a:prstGeom>
          <a:noFill/>
        </p:spPr>
        <p:txBody>
          <a:bodyPr wrap="square" rtlCol="0" anchor="t">
            <a:spAutoFit/>
          </a:bodyPr>
          <a:lstStyle/>
          <a:p>
            <a:r>
              <a:rPr lang="en-US" altLang="en-US" sz="48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4800" b="1" i="1" dirty="0">
                <a:solidFill>
                  <a:srgbClr val="0000FF"/>
                </a:solidFill>
                <a:latin typeface="Times New Roman" panose="02020603050405020304" pitchFamily="18" charset="0"/>
                <a:cs typeface="Times New Roman" panose="02020603050405020304" pitchFamily="18" charset="0"/>
                <a:sym typeface="+mn-ea"/>
              </a:rPr>
              <a:t> </a:t>
            </a:r>
            <a:r>
              <a:rPr lang="vi-VN" altLang="en-US" sz="4800" b="1" i="1" dirty="0">
                <a:solidFill>
                  <a:srgbClr val="0000FF"/>
                </a:solidFill>
                <a:latin typeface="Times New Roman" panose="02020603050405020304" pitchFamily="18" charset="0"/>
                <a:cs typeface="Times New Roman" panose="02020603050405020304" pitchFamily="18" charset="0"/>
                <a:sym typeface="+mn-ea"/>
              </a:rPr>
              <a:t>18</a:t>
            </a:r>
            <a:r>
              <a:rPr lang="en-US" altLang="en-US" sz="4800" i="1" dirty="0">
                <a:solidFill>
                  <a:srgbClr val="0000FF"/>
                </a:solidFill>
                <a:latin typeface="Times New Roman" panose="02020603050405020304" pitchFamily="18" charset="0"/>
                <a:cs typeface="Times New Roman" panose="02020603050405020304" pitchFamily="18" charset="0"/>
                <a:sym typeface="+mn-ea"/>
              </a:rPr>
              <a:t>:</a:t>
            </a:r>
            <a:r>
              <a:rPr lang="en-US" sz="4000">
                <a:latin typeface="Times New Roman" panose="02020603050405020304" pitchFamily="18" charset="0"/>
                <a:cs typeface="Times New Roman" panose="02020603050405020304" pitchFamily="18" charset="0"/>
                <a:sym typeface="+mn-ea"/>
              </a:rPr>
              <a:t> </a:t>
            </a:r>
            <a:r>
              <a:rPr sz="4000" b="1">
                <a:latin typeface="Times New Roman" panose="02020603050405020304" pitchFamily="18" charset="0"/>
                <a:sym typeface="+mn-ea"/>
              </a:rPr>
              <a:t>Em hãy nối các đặc điểm thiên nhiên ở cột A tương ứng với thông tin ở cột B</a:t>
            </a:r>
          </a:p>
        </p:txBody>
      </p:sp>
      <p:graphicFrame>
        <p:nvGraphicFramePr>
          <p:cNvPr id="3" name="Table 2"/>
          <p:cNvGraphicFramePr/>
          <p:nvPr/>
        </p:nvGraphicFramePr>
        <p:xfrm>
          <a:off x="832485" y="2477770"/>
          <a:ext cx="14992985" cy="4345940"/>
        </p:xfrm>
        <a:graphic>
          <a:graphicData uri="http://schemas.openxmlformats.org/drawingml/2006/table">
            <a:tbl>
              <a:tblPr/>
              <a:tblGrid>
                <a:gridCol w="4145915">
                  <a:extLst>
                    <a:ext uri="{9D8B030D-6E8A-4147-A177-3AD203B41FA5}">
                      <a16:colId xmlns:a16="http://schemas.microsoft.com/office/drawing/2014/main" val="20000"/>
                    </a:ext>
                  </a:extLst>
                </a:gridCol>
                <a:gridCol w="2397125">
                  <a:extLst>
                    <a:ext uri="{9D8B030D-6E8A-4147-A177-3AD203B41FA5}">
                      <a16:colId xmlns:a16="http://schemas.microsoft.com/office/drawing/2014/main" val="20001"/>
                    </a:ext>
                  </a:extLst>
                </a:gridCol>
                <a:gridCol w="8449945">
                  <a:extLst>
                    <a:ext uri="{9D8B030D-6E8A-4147-A177-3AD203B41FA5}">
                      <a16:colId xmlns:a16="http://schemas.microsoft.com/office/drawing/2014/main" val="20002"/>
                    </a:ext>
                  </a:extLst>
                </a:gridCol>
              </a:tblGrid>
              <a:tr h="430530">
                <a:tc>
                  <a:txBody>
                    <a:bodyPr/>
                    <a:lstStyle/>
                    <a:p>
                      <a:pPr indent="0" algn="ctr">
                        <a:buNone/>
                      </a:pPr>
                      <a:r>
                        <a:rPr lang="en-US" sz="3600" b="1">
                          <a:solidFill>
                            <a:srgbClr val="333333"/>
                          </a:solidFill>
                          <a:latin typeface="Times New Roman" panose="02020603050405020304" pitchFamily="18" charset="0"/>
                          <a:cs typeface="Times New Roman" panose="02020603050405020304" pitchFamily="18" charset="0"/>
                        </a:rPr>
                        <a:t>A</a:t>
                      </a:r>
                      <a:endParaRPr lang="en-US" sz="3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1">
                          <a:solidFill>
                            <a:srgbClr val="333333"/>
                          </a:solidFill>
                          <a:latin typeface="Times New Roman" panose="02020603050405020304" pitchFamily="18" charset="0"/>
                          <a:cs typeface="Times New Roman" panose="02020603050405020304" pitchFamily="18" charset="0"/>
                        </a:rPr>
                        <a:t> </a:t>
                      </a:r>
                      <a:endParaRPr lang="en-US" sz="3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3600" b="1">
                          <a:solidFill>
                            <a:srgbClr val="333333"/>
                          </a:solidFill>
                          <a:latin typeface="Times New Roman" panose="02020603050405020304" pitchFamily="18" charset="0"/>
                          <a:cs typeface="Times New Roman" panose="02020603050405020304" pitchFamily="18" charset="0"/>
                        </a:rPr>
                        <a:t>B</a:t>
                      </a:r>
                      <a:endParaRPr lang="en-US" sz="36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0425">
                <a:tc>
                  <a:txBody>
                    <a:bodyPr/>
                    <a:lstStyle/>
                    <a:p>
                      <a:pPr indent="0" algn="l">
                        <a:buNone/>
                      </a:pPr>
                      <a:r>
                        <a:rPr lang="en-US" sz="3600" b="0">
                          <a:solidFill>
                            <a:srgbClr val="333333"/>
                          </a:solidFill>
                          <a:latin typeface="Times New Roman" panose="02020603050405020304" pitchFamily="18" charset="0"/>
                          <a:cs typeface="Times New Roman" panose="02020603050405020304" pitchFamily="18" charset="0"/>
                        </a:rPr>
                        <a:t>Địa hình vùng Duyên hải mền Trung</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 </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Có nhiều sông nhưng chủ yếu là sông nhỏ, ngắn và dốc</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280">
                <a:tc>
                  <a:txBody>
                    <a:bodyPr/>
                    <a:lstStyle/>
                    <a:p>
                      <a:pPr indent="0" algn="l">
                        <a:buNone/>
                      </a:pPr>
                      <a:r>
                        <a:rPr lang="en-US" sz="3600" b="0">
                          <a:solidFill>
                            <a:srgbClr val="333333"/>
                          </a:solidFill>
                          <a:latin typeface="Times New Roman" panose="02020603050405020304" pitchFamily="18" charset="0"/>
                          <a:cs typeface="Times New Roman" panose="02020603050405020304" pitchFamily="18" charset="0"/>
                        </a:rPr>
                        <a:t>Sông ngòi vùng Duyên hải mền Trung</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 </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Gồm các cao nguyên xếp tầng, cao ở phía đông và thấp dần về phía tây</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7280">
                <a:tc>
                  <a:txBody>
                    <a:bodyPr/>
                    <a:lstStyle/>
                    <a:p>
                      <a:pPr indent="0" algn="l">
                        <a:buNone/>
                      </a:pPr>
                      <a:r>
                        <a:rPr lang="en-US" sz="3600" b="0">
                          <a:solidFill>
                            <a:srgbClr val="333333"/>
                          </a:solidFill>
                          <a:latin typeface="Times New Roman" panose="02020603050405020304" pitchFamily="18" charset="0"/>
                          <a:cs typeface="Times New Roman" panose="02020603050405020304" pitchFamily="18" charset="0"/>
                        </a:rPr>
                        <a:t>Địa hình vùng Tây Nguyên</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 </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Phía tây là đồi núi, phía đông là dải đồng bằng nhỏ, hẹp</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0425">
                <a:tc>
                  <a:txBody>
                    <a:bodyPr/>
                    <a:lstStyle/>
                    <a:p>
                      <a:pPr indent="0" algn="l">
                        <a:buNone/>
                      </a:pPr>
                      <a:r>
                        <a:rPr lang="en-US" sz="3600" b="0">
                          <a:solidFill>
                            <a:srgbClr val="333333"/>
                          </a:solidFill>
                          <a:latin typeface="Times New Roman" panose="02020603050405020304" pitchFamily="18" charset="0"/>
                          <a:cs typeface="Times New Roman" panose="02020603050405020304" pitchFamily="18" charset="0"/>
                        </a:rPr>
                        <a:t>Khí hậu vùng Tây Nguyên</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 </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3600" b="0">
                          <a:solidFill>
                            <a:srgbClr val="333333"/>
                          </a:solidFill>
                          <a:latin typeface="Times New Roman" panose="02020603050405020304" pitchFamily="18" charset="0"/>
                          <a:cs typeface="Times New Roman" panose="02020603050405020304" pitchFamily="18" charset="0"/>
                        </a:rPr>
                        <a:t>Có 2 mùa rõ rệt là mùa mưa và mùa khô.</a:t>
                      </a:r>
                      <a:endParaRPr lang="en-US" sz="3600" b="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6" name="Straight Arrow Connector 5"/>
          <p:cNvCxnSpPr/>
          <p:nvPr/>
        </p:nvCxnSpPr>
        <p:spPr>
          <a:xfrm>
            <a:off x="5014119" y="3581400"/>
            <a:ext cx="2362200" cy="2057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V="1">
            <a:off x="5014119" y="3429000"/>
            <a:ext cx="2362200" cy="1250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4937919" y="4648200"/>
            <a:ext cx="2438400" cy="1143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014119" y="6882130"/>
            <a:ext cx="2362200" cy="52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043113" y="3723418"/>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4800">
              <a:latin typeface="Arial" panose="020B0604020202020204" pitchFamily="34" charset="0"/>
            </a:endParaRPr>
          </a:p>
        </p:txBody>
      </p:sp>
      <p:sp>
        <p:nvSpPr>
          <p:cNvPr id="37896" name="Text Box 8"/>
          <p:cNvSpPr txBox="1">
            <a:spLocks noChangeArrowheads="1"/>
          </p:cNvSpPr>
          <p:nvPr/>
        </p:nvSpPr>
        <p:spPr bwMode="auto">
          <a:xfrm>
            <a:off x="594995" y="457200"/>
            <a:ext cx="15681325" cy="761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indent="0">
              <a:buNone/>
            </a:pPr>
            <a:r>
              <a:rPr lang="en-US" altLang="en-US" sz="5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5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5400" b="1" i="1" dirty="0">
                <a:solidFill>
                  <a:srgbClr val="0000FF"/>
                </a:solidFill>
                <a:latin typeface="Times New Roman" panose="02020603050405020304" pitchFamily="18" charset="0"/>
                <a:cs typeface="Times New Roman" panose="02020603050405020304" pitchFamily="18" charset="0"/>
                <a:sym typeface="+mn-ea"/>
              </a:rPr>
              <a:t>19</a:t>
            </a:r>
            <a:r>
              <a:rPr lang="en-US" altLang="en-US" sz="5400" i="1" dirty="0">
                <a:solidFill>
                  <a:srgbClr val="0000FF"/>
                </a:solidFill>
                <a:latin typeface="Times New Roman" panose="02020603050405020304" pitchFamily="18" charset="0"/>
                <a:cs typeface="Times New Roman" panose="02020603050405020304" pitchFamily="18" charset="0"/>
                <a:sym typeface="+mn-ea"/>
              </a:rPr>
              <a:t>:</a:t>
            </a:r>
            <a:r>
              <a:rPr lang="en-US" altLang="en-US" i="1" dirty="0">
                <a:solidFill>
                  <a:srgbClr val="FFFF00"/>
                </a:solidFill>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Em hãy đánh dấu X vào ô trống trước ý ghi sự kiện lịch sử diễn ra ở Thành phố Hồ Chí Minh</a:t>
            </a:r>
          </a:p>
          <a:p>
            <a:pPr indent="0">
              <a:buNone/>
            </a:pPr>
            <a:endParaRPr lang="en-US" sz="4000" b="1">
              <a:latin typeface="Times New Roman" panose="02020603050405020304" pitchFamily="18" charset="0"/>
              <a:cs typeface="Times New Roman" panose="02020603050405020304" pitchFamily="18" charset="0"/>
            </a:endParaRPr>
          </a:p>
          <a:p>
            <a:pPr>
              <a:lnSpc>
                <a:spcPct val="150000"/>
              </a:lnSpc>
              <a:buNone/>
            </a:pPr>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Nguyễn Tất Thành ra đi tìm con đường cứu nước năm 1911.</a:t>
            </a:r>
          </a:p>
          <a:p>
            <a:pPr>
              <a:lnSpc>
                <a:spcPct val="150000"/>
              </a:lnSpc>
              <a:buNone/>
            </a:pPr>
            <a:r>
              <a:rPr lang="en-US" dirty="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Khởi nghĩa Hai Bà Trưng năm 40 - 43.</a:t>
            </a:r>
            <a:r>
              <a:rPr lang="en-US" sz="4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a:p>
            <a:pPr>
              <a:lnSpc>
                <a:spcPct val="150000"/>
              </a:lnSpc>
              <a:buNone/>
            </a:pPr>
            <a:r>
              <a:rPr lang="en-US" dirty="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Khởi nghĩa giành chính quyền tháng Tám năm 1945.</a:t>
            </a:r>
            <a:endParaRPr lang="en-US">
              <a:latin typeface="Times New Roman" panose="02020603050405020304" pitchFamily="18" charset="0"/>
              <a:cs typeface="Times New Roman" panose="02020603050405020304" pitchFamily="18" charset="0"/>
            </a:endParaRPr>
          </a:p>
          <a:p>
            <a:pPr>
              <a:lnSpc>
                <a:spcPct val="150000"/>
              </a:lnSpc>
              <a:buNone/>
            </a:pPr>
            <a:r>
              <a:rPr 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         </a:t>
            </a:r>
            <a:r>
              <a:rPr lang="vi-VN" altLang="en-US" sz="4000">
                <a:latin typeface="Times New Roman" panose="02020603050405020304" pitchFamily="18" charset="0"/>
                <a:cs typeface="Times New Roman" panose="02020603050405020304" pitchFamily="18" charset="0"/>
              </a:rPr>
              <a:t>Chiến dịch Hồ Chí Minh năm 1975.    </a:t>
            </a:r>
            <a:r>
              <a:rPr lang="vi-VN" altLang="en-US">
                <a:latin typeface="Times New Roman" panose="02020603050405020304" pitchFamily="18" charset="0"/>
                <a:cs typeface="Times New Roman" panose="02020603050405020304" pitchFamily="18" charset="0"/>
              </a:rPr>
              <a:t>      </a:t>
            </a:r>
          </a:p>
        </p:txBody>
      </p:sp>
      <p:sp>
        <p:nvSpPr>
          <p:cNvPr id="6" name="Rectangle 5"/>
          <p:cNvSpPr/>
          <p:nvPr/>
        </p:nvSpPr>
        <p:spPr>
          <a:xfrm>
            <a:off x="603409" y="2887345"/>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X</a:t>
            </a:r>
          </a:p>
        </p:txBody>
      </p:sp>
      <p:sp>
        <p:nvSpPr>
          <p:cNvPr id="7" name="Rectangle 6"/>
          <p:cNvSpPr/>
          <p:nvPr/>
        </p:nvSpPr>
        <p:spPr>
          <a:xfrm>
            <a:off x="603250" y="3874770"/>
            <a:ext cx="914400" cy="852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O</a:t>
            </a:r>
          </a:p>
        </p:txBody>
      </p:sp>
      <p:sp>
        <p:nvSpPr>
          <p:cNvPr id="10" name="Rectangle 9"/>
          <p:cNvSpPr/>
          <p:nvPr/>
        </p:nvSpPr>
        <p:spPr>
          <a:xfrm>
            <a:off x="603409" y="487654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X</a:t>
            </a:r>
          </a:p>
        </p:txBody>
      </p:sp>
      <p:sp>
        <p:nvSpPr>
          <p:cNvPr id="11" name="Rectangle 10"/>
          <p:cNvSpPr/>
          <p:nvPr/>
        </p:nvSpPr>
        <p:spPr>
          <a:xfrm>
            <a:off x="594519" y="6019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27"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p:cTn id="33"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043113" y="3723418"/>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4800">
              <a:latin typeface="Arial" panose="020B0604020202020204" pitchFamily="34" charset="0"/>
            </a:endParaRPr>
          </a:p>
        </p:txBody>
      </p:sp>
      <p:sp>
        <p:nvSpPr>
          <p:cNvPr id="37896" name="Text Box 8"/>
          <p:cNvSpPr txBox="1">
            <a:spLocks noChangeArrowheads="1"/>
          </p:cNvSpPr>
          <p:nvPr/>
        </p:nvSpPr>
        <p:spPr bwMode="auto">
          <a:xfrm>
            <a:off x="594995" y="457200"/>
            <a:ext cx="15681325" cy="761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indent="0">
              <a:buNone/>
            </a:pPr>
            <a:r>
              <a:rPr lang="en-US" altLang="en-US" sz="5400" b="1" i="1" dirty="0" err="1">
                <a:solidFill>
                  <a:srgbClr val="0000FF"/>
                </a:solidFill>
                <a:latin typeface="Times New Roman" panose="02020603050405020304" pitchFamily="18" charset="0"/>
                <a:cs typeface="Times New Roman" panose="02020603050405020304" pitchFamily="18" charset="0"/>
                <a:sym typeface="+mn-ea"/>
              </a:rPr>
              <a:t>Câu</a:t>
            </a:r>
            <a:r>
              <a:rPr lang="en-US" altLang="en-US" sz="5400" b="1" i="1" dirty="0">
                <a:solidFill>
                  <a:srgbClr val="0000FF"/>
                </a:solidFill>
                <a:latin typeface="Times New Roman" panose="02020603050405020304" pitchFamily="18" charset="0"/>
                <a:cs typeface="Times New Roman" panose="02020603050405020304" pitchFamily="18" charset="0"/>
                <a:sym typeface="+mn-ea"/>
              </a:rPr>
              <a:t> </a:t>
            </a:r>
            <a:r>
              <a:rPr lang="vi-VN" altLang="en-US" sz="5400" b="1" i="1" dirty="0">
                <a:solidFill>
                  <a:srgbClr val="0000FF"/>
                </a:solidFill>
                <a:latin typeface="Times New Roman" panose="02020603050405020304" pitchFamily="18" charset="0"/>
                <a:cs typeface="Times New Roman" panose="02020603050405020304" pitchFamily="18" charset="0"/>
                <a:sym typeface="+mn-ea"/>
              </a:rPr>
              <a:t>20</a:t>
            </a:r>
            <a:r>
              <a:rPr lang="en-US" altLang="en-US" sz="5400" i="1" dirty="0">
                <a:solidFill>
                  <a:srgbClr val="0000FF"/>
                </a:solidFill>
                <a:latin typeface="Times New Roman" panose="02020603050405020304" pitchFamily="18" charset="0"/>
                <a:cs typeface="Times New Roman" panose="02020603050405020304" pitchFamily="18" charset="0"/>
                <a:sym typeface="+mn-ea"/>
              </a:rPr>
              <a:t>:</a:t>
            </a:r>
            <a:r>
              <a:rPr lang="en-US" altLang="en-US" i="1" dirty="0">
                <a:solidFill>
                  <a:srgbClr val="FFFF00"/>
                </a:solidFill>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Đúng ghi Đ, sai ghi S vào ô trống nêu đặc điểm thiên nhiên Vùng Nam Bộ </a:t>
            </a:r>
          </a:p>
          <a:p>
            <a:pPr indent="0">
              <a:buNone/>
            </a:pPr>
            <a:endParaRPr lang="en-US" sz="4000" b="1">
              <a:latin typeface="Times New Roman" panose="02020603050405020304" pitchFamily="18" charset="0"/>
              <a:cs typeface="Times New Roman" panose="02020603050405020304" pitchFamily="18" charset="0"/>
            </a:endParaRPr>
          </a:p>
          <a:p>
            <a:pPr>
              <a:lnSpc>
                <a:spcPct val="150000"/>
              </a:lnSpc>
              <a:buNone/>
            </a:pPr>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Địa hình đồng bằng, thấp, tương đối bằng phẳn</a:t>
            </a:r>
            <a:r>
              <a:rPr lang="vi-VN" altLang="en-US" sz="4000">
                <a:latin typeface="Times New Roman" panose="02020603050405020304" pitchFamily="18" charset="0"/>
                <a:cs typeface="Times New Roman" panose="02020603050405020304" pitchFamily="18" charset="0"/>
              </a:rPr>
              <a:t>g</a:t>
            </a:r>
            <a:endParaRPr lang="en-US" sz="4000">
              <a:latin typeface="Times New Roman" panose="02020603050405020304" pitchFamily="18" charset="0"/>
              <a:cs typeface="Times New Roman" panose="02020603050405020304" pitchFamily="18" charset="0"/>
            </a:endParaRPr>
          </a:p>
          <a:p>
            <a:pPr>
              <a:lnSpc>
                <a:spcPct val="150000"/>
              </a:lnSpc>
              <a:buNone/>
            </a:pPr>
            <a:r>
              <a:rPr lang="en-US" dirty="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Có hệ thống sông ngòi dày đặc.</a:t>
            </a:r>
            <a:r>
              <a:rPr lang="en-US" sz="4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a:p>
            <a:pPr>
              <a:lnSpc>
                <a:spcPct val="150000"/>
              </a:lnSpc>
              <a:buNone/>
            </a:pPr>
            <a:r>
              <a:rPr lang="en-US" dirty="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Chủ yếu là đất đỏ badan</a:t>
            </a:r>
            <a:r>
              <a:rPr 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         </a:t>
            </a:r>
          </a:p>
          <a:p>
            <a:pPr>
              <a:lnSpc>
                <a:spcPct val="150000"/>
              </a:lnSpc>
              <a:buNone/>
            </a:pPr>
            <a:r>
              <a:rPr lang="vi-VN" altLang="en-US">
                <a:latin typeface="Times New Roman" panose="02020603050405020304" pitchFamily="18" charset="0"/>
                <a:cs typeface="Times New Roman" panose="02020603050405020304" pitchFamily="18" charset="0"/>
              </a:rPr>
              <a:t>           </a:t>
            </a:r>
            <a:r>
              <a:rPr lang="vi-VN" altLang="en-US" sz="4000">
                <a:latin typeface="Times New Roman" panose="02020603050405020304" pitchFamily="18" charset="0"/>
                <a:cs typeface="Times New Roman" panose="02020603050405020304" pitchFamily="18" charset="0"/>
              </a:rPr>
              <a:t>Khí hậu chia thành hai mùa rõ rệt: mùa mưa và mùa khô.    </a:t>
            </a:r>
            <a:r>
              <a:rPr lang="vi-VN" altLang="en-US">
                <a:latin typeface="Times New Roman" panose="02020603050405020304" pitchFamily="18" charset="0"/>
                <a:cs typeface="Times New Roman" panose="02020603050405020304" pitchFamily="18" charset="0"/>
              </a:rPr>
              <a:t>      </a:t>
            </a:r>
          </a:p>
        </p:txBody>
      </p:sp>
      <p:sp>
        <p:nvSpPr>
          <p:cNvPr id="6" name="Rectangle 5"/>
          <p:cNvSpPr/>
          <p:nvPr/>
        </p:nvSpPr>
        <p:spPr>
          <a:xfrm>
            <a:off x="603409" y="2887345"/>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Đ</a:t>
            </a:r>
          </a:p>
        </p:txBody>
      </p:sp>
      <p:sp>
        <p:nvSpPr>
          <p:cNvPr id="7" name="Rectangle 6"/>
          <p:cNvSpPr/>
          <p:nvPr/>
        </p:nvSpPr>
        <p:spPr>
          <a:xfrm>
            <a:off x="603250" y="3874770"/>
            <a:ext cx="914400" cy="852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Đ</a:t>
            </a:r>
          </a:p>
        </p:txBody>
      </p:sp>
      <p:sp>
        <p:nvSpPr>
          <p:cNvPr id="10" name="Rectangle 9"/>
          <p:cNvSpPr/>
          <p:nvPr/>
        </p:nvSpPr>
        <p:spPr>
          <a:xfrm>
            <a:off x="603409" y="487654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S</a:t>
            </a:r>
          </a:p>
        </p:txBody>
      </p:sp>
      <p:sp>
        <p:nvSpPr>
          <p:cNvPr id="11" name="Rectangle 10"/>
          <p:cNvSpPr/>
          <p:nvPr/>
        </p:nvSpPr>
        <p:spPr>
          <a:xfrm>
            <a:off x="594519" y="6019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solidFill>
                  <a:schemeClr val="tx1"/>
                </a:solidFill>
                <a:latin typeface="Times New Roman" panose="02020603050405020304" pitchFamily="18" charset="0"/>
                <a:cs typeface="Times New Roman" panose="02020603050405020304" pitchFamily="18" charset="0"/>
              </a:rPr>
              <a:t>Đ</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ircle(in)">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27"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p:cTn id="33"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327660" y="3048000"/>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62950" y="206230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85856" y="11380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18160" y="15240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7200" b="1" i="0" u="none" strike="noStrike" kern="1200" cap="none" spc="0" normalizeH="0" baseline="0"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rPr>
              <a:t>3</a:t>
            </a:r>
          </a:p>
        </p:txBody>
      </p:sp>
      <p:sp>
        <p:nvSpPr>
          <p:cNvPr id="6" name="Rectangle 5"/>
          <p:cNvSpPr/>
          <p:nvPr/>
        </p:nvSpPr>
        <p:spPr>
          <a:xfrm>
            <a:off x="2345055" y="1600200"/>
            <a:ext cx="1251140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sz="4265" b="1">
                <a:solidFill>
                  <a:prstClr val="black"/>
                </a:solidFill>
                <a:latin typeface="Cambria" panose="02040503050406030204" pitchFamily="18" charset="0"/>
                <a:ea typeface="Cambria" panose="02040503050406030204" pitchFamily="18" charset="0"/>
                <a:cs typeface="Times New Roman" panose="02020603050405020304" pitchFamily="18" charset="0"/>
              </a:rPr>
              <a:t>Vườn quốc gia Phong Nha – Kẻ Bàng thuộc địa danh nào?</a:t>
            </a:r>
          </a:p>
        </p:txBody>
      </p:sp>
      <p:sp>
        <p:nvSpPr>
          <p:cNvPr id="8" name="Rectangle: Single Corner Rounded 7"/>
          <p:cNvSpPr/>
          <p:nvPr/>
        </p:nvSpPr>
        <p:spPr>
          <a:xfrm>
            <a:off x="2575560" y="4246880"/>
            <a:ext cx="973518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735" b="1">
                <a:solidFill>
                  <a:srgbClr val="002060"/>
                </a:solidFill>
                <a:latin typeface="Times New Roman" panose="02020603050405020304" pitchFamily="18" charset="0"/>
                <a:cs typeface="Times New Roman" panose="02020603050405020304" pitchFamily="18" charset="0"/>
              </a:rPr>
              <a:t>Thanh Hóa.</a:t>
            </a:r>
          </a:p>
        </p:txBody>
      </p:sp>
      <p:sp>
        <p:nvSpPr>
          <p:cNvPr id="9" name="Rectangle: Single Corner Rounded 8"/>
          <p:cNvSpPr/>
          <p:nvPr/>
        </p:nvSpPr>
        <p:spPr>
          <a:xfrm>
            <a:off x="2575560" y="5712460"/>
            <a:ext cx="965009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735" b="1">
                <a:solidFill>
                  <a:srgbClr val="002060"/>
                </a:solidFill>
                <a:latin typeface="Times New Roman" panose="02020603050405020304" pitchFamily="18" charset="0"/>
                <a:cs typeface="Times New Roman" panose="02020603050405020304" pitchFamily="18" charset="0"/>
              </a:rPr>
              <a:t>Quảng Bình.</a:t>
            </a:r>
          </a:p>
        </p:txBody>
      </p:sp>
      <p:sp>
        <p:nvSpPr>
          <p:cNvPr id="10" name="Rectangle: Single Corner Rounded 9"/>
          <p:cNvSpPr/>
          <p:nvPr/>
        </p:nvSpPr>
        <p:spPr>
          <a:xfrm>
            <a:off x="2575560" y="7162800"/>
            <a:ext cx="9689465"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735" b="1" noProof="0">
                <a:solidFill>
                  <a:srgbClr val="002060"/>
                </a:solidFill>
                <a:latin typeface="Times New Roman" panose="02020603050405020304" pitchFamily="18" charset="0"/>
                <a:cs typeface="Times New Roman" panose="02020603050405020304" pitchFamily="18" charset="0"/>
              </a:rPr>
              <a:t>Quảng Nam.</a:t>
            </a:r>
          </a:p>
        </p:txBody>
      </p:sp>
      <p:sp>
        <p:nvSpPr>
          <p:cNvPr id="13" name="Half Frame 12"/>
          <p:cNvSpPr/>
          <p:nvPr/>
        </p:nvSpPr>
        <p:spPr>
          <a:xfrm rot="5400000" flipH="1">
            <a:off x="7400877" y="4027900"/>
            <a:ext cx="1440223" cy="8860665"/>
          </a:xfrm>
          <a:prstGeom prst="halfFrame">
            <a:avLst>
              <a:gd name="adj1" fmla="val 37001"/>
              <a:gd name="adj2" fmla="val 30791"/>
            </a:avLst>
          </a:prstGeom>
          <a:solidFill>
            <a:srgbClr val="D7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70055" y="4343400"/>
            <a:ext cx="4573905" cy="4572000"/>
          </a:xfrm>
          <a:prstGeom prst="rect">
            <a:avLst/>
          </a:prstGeom>
        </p:spPr>
      </p:pic>
      <p:sp>
        <p:nvSpPr>
          <p:cNvPr id="17" name="0"/>
          <p:cNvSpPr/>
          <p:nvPr/>
        </p:nvSpPr>
        <p:spPr>
          <a:xfrm>
            <a:off x="13319478" y="5892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18" name="1"/>
          <p:cNvSpPr/>
          <p:nvPr/>
        </p:nvSpPr>
        <p:spPr>
          <a:xfrm>
            <a:off x="13319478" y="5892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19" name="2"/>
          <p:cNvSpPr/>
          <p:nvPr/>
        </p:nvSpPr>
        <p:spPr>
          <a:xfrm>
            <a:off x="13319478" y="5892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20" name="3"/>
          <p:cNvSpPr/>
          <p:nvPr/>
        </p:nvSpPr>
        <p:spPr>
          <a:xfrm>
            <a:off x="13243278" y="5892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33" name="Rectangle 32"/>
          <p:cNvSpPr/>
          <p:nvPr/>
        </p:nvSpPr>
        <p:spPr>
          <a:xfrm>
            <a:off x="12706350" y="3446145"/>
            <a:ext cx="322961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35" name="Arrow: Pentagon 34"/>
          <p:cNvSpPr/>
          <p:nvPr/>
        </p:nvSpPr>
        <p:spPr>
          <a:xfrm flipH="1">
            <a:off x="1432509" y="4267294"/>
            <a:ext cx="1014089"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7" name="Arrow: Pentagon 36"/>
          <p:cNvSpPr/>
          <p:nvPr/>
        </p:nvSpPr>
        <p:spPr>
          <a:xfrm flipH="1">
            <a:off x="1139229" y="5714988"/>
            <a:ext cx="1344452"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38" name="Arrow: Pentagon 37"/>
          <p:cNvSpPr/>
          <p:nvPr/>
        </p:nvSpPr>
        <p:spPr>
          <a:xfrm flipH="1">
            <a:off x="739042" y="7177759"/>
            <a:ext cx="1717332"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16237" y="28571"/>
            <a:ext cx="6425111" cy="1754583"/>
          </a:xfrm>
          <a:prstGeom prst="rect">
            <a:avLst/>
          </a:prstGeom>
          <a:noFill/>
        </p:spPr>
        <p:txBody>
          <a:bodyPr wrap="none" lIns="121920" tIns="60960" rIns="121920" bIns="60960" numCol="1">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10">
            <a:clrChange>
              <a:clrFrom>
                <a:srgbClr val="FFFFFF"/>
              </a:clrFrom>
              <a:clrTo>
                <a:srgbClr val="FFFFFF">
                  <a:alpha val="0"/>
                </a:srgbClr>
              </a:clrTo>
            </a:clrChange>
          </a:blip>
          <a:srcRect/>
          <a:stretch>
            <a:fillRect/>
          </a:stretch>
        </p:blipFill>
        <p:spPr bwMode="auto">
          <a:xfrm>
            <a:off x="8172487" y="-1372588"/>
            <a:ext cx="6425111" cy="48188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250"/>
                                        <p:tgtEl>
                                          <p:spTgt spid="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par>
                          <p:cTn id="28" fill="hold">
                            <p:stCondLst>
                              <p:cond delay="1500"/>
                            </p:stCondLst>
                            <p:childTnLst>
                              <p:par>
                                <p:cTn id="29" presetID="2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250"/>
                                        <p:tgtEl>
                                          <p:spTgt spid="9"/>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5" name="Chính xác.wav"/>
                                        </p:tgtEl>
                                      </p:cMediaNode>
                                    </p:audio>
                                  </p:subTnLst>
                                </p:cTn>
                              </p:par>
                            </p:childTnLst>
                          </p:cTn>
                        </p:par>
                        <p:par>
                          <p:cTn id="32" fill="hold">
                            <p:stCondLst>
                              <p:cond delay="3500"/>
                            </p:stCondLst>
                            <p:childTnLst>
                              <p:par>
                                <p:cTn id="33" presetID="22" presetClass="entr" presetSubtype="8"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250"/>
                                        <p:tgtEl>
                                          <p:spTgt spid="10"/>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5" name="Chính xác.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0" nodeType="clickEffect">
                                  <p:stCondLst>
                                    <p:cond delay="0"/>
                                  </p:stCondLst>
                                  <p:childTnLst>
                                    <p:animEffect transition="out" filter="fade">
                                      <p:cBhvr>
                                        <p:cTn id="39" dur="1000"/>
                                        <p:tgtEl>
                                          <p:spTgt spid="20"/>
                                        </p:tgtEl>
                                      </p:cBhvr>
                                    </p:animEffect>
                                    <p:anim calcmode="lin" valueType="num">
                                      <p:cBhvr>
                                        <p:cTn id="40" dur="1000"/>
                                        <p:tgtEl>
                                          <p:spTgt spid="20"/>
                                        </p:tgtEl>
                                        <p:attrNameLst>
                                          <p:attrName>ppt_x</p:attrName>
                                        </p:attrNameLst>
                                      </p:cBhvr>
                                      <p:tavLst>
                                        <p:tav tm="0">
                                          <p:val>
                                            <p:strVal val="ppt_x"/>
                                          </p:val>
                                        </p:tav>
                                        <p:tav tm="100000">
                                          <p:val>
                                            <p:strVal val="ppt_x"/>
                                          </p:val>
                                        </p:tav>
                                      </p:tavLst>
                                    </p:anim>
                                    <p:anim calcmode="lin" valueType="num">
                                      <p:cBhvr>
                                        <p:cTn id="41" dur="1000"/>
                                        <p:tgtEl>
                                          <p:spTgt spid="20"/>
                                        </p:tgtEl>
                                        <p:attrNameLst>
                                          <p:attrName>ppt_y</p:attrName>
                                        </p:attrNameLst>
                                      </p:cBhvr>
                                      <p:tavLst>
                                        <p:tav tm="0">
                                          <p:val>
                                            <p:strVal val="ppt_y"/>
                                          </p:val>
                                        </p:tav>
                                        <p:tav tm="100000">
                                          <p:val>
                                            <p:strVal val="ppt_y-.1"/>
                                          </p:val>
                                        </p:tav>
                                      </p:tavLst>
                                    </p:anim>
                                    <p:set>
                                      <p:cBhvr>
                                        <p:cTn id="42"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38"/>
                                            </p:cond>
                                          </p:stCondLst>
                                          <p:endCondLst>
                                            <p:cond evt="onStopAudio" delay="0">
                                              <p:tgtEl>
                                                <p:sldTgt/>
                                              </p:tgtEl>
                                            </p:cond>
                                          </p:endCondLst>
                                        </p:cTn>
                                        <p:tgtEl>
                                          <p:sndTgt r:embed="rId6" name="click.wav"/>
                                        </p:tgtEl>
                                      </p:cMediaNode>
                                    </p:audio>
                                  </p:subTnLst>
                                </p:cTn>
                              </p:par>
                            </p:childTnLst>
                          </p:cTn>
                        </p:par>
                        <p:par>
                          <p:cTn id="43" fill="hold">
                            <p:stCondLst>
                              <p:cond delay="1000"/>
                            </p:stCondLst>
                            <p:childTnLst>
                              <p:par>
                                <p:cTn id="44" presetID="47" presetClass="exit" presetSubtype="0" fill="hold" grpId="0" nodeType="afterEffect">
                                  <p:stCondLst>
                                    <p:cond delay="250"/>
                                  </p:stCondLst>
                                  <p:childTnLst>
                                    <p:animEffect transition="out" filter="fade">
                                      <p:cBhvr>
                                        <p:cTn id="45" dur="1000"/>
                                        <p:tgtEl>
                                          <p:spTgt spid="19"/>
                                        </p:tgtEl>
                                      </p:cBhvr>
                                    </p:animEffect>
                                    <p:anim calcmode="lin" valueType="num">
                                      <p:cBhvr>
                                        <p:cTn id="46" dur="1000"/>
                                        <p:tgtEl>
                                          <p:spTgt spid="19"/>
                                        </p:tgtEl>
                                        <p:attrNameLst>
                                          <p:attrName>ppt_x</p:attrName>
                                        </p:attrNameLst>
                                      </p:cBhvr>
                                      <p:tavLst>
                                        <p:tav tm="0">
                                          <p:val>
                                            <p:strVal val="ppt_x"/>
                                          </p:val>
                                        </p:tav>
                                        <p:tav tm="100000">
                                          <p:val>
                                            <p:strVal val="ppt_x"/>
                                          </p:val>
                                        </p:tav>
                                      </p:tavLst>
                                    </p:anim>
                                    <p:anim calcmode="lin" valueType="num">
                                      <p:cBhvr>
                                        <p:cTn id="47" dur="1000"/>
                                        <p:tgtEl>
                                          <p:spTgt spid="19"/>
                                        </p:tgtEl>
                                        <p:attrNameLst>
                                          <p:attrName>ppt_y</p:attrName>
                                        </p:attrNameLst>
                                      </p:cBhvr>
                                      <p:tavLst>
                                        <p:tav tm="0">
                                          <p:val>
                                            <p:strVal val="ppt_y"/>
                                          </p:val>
                                        </p:tav>
                                        <p:tav tm="100000">
                                          <p:val>
                                            <p:strVal val="ppt_y-.1"/>
                                          </p:val>
                                        </p:tav>
                                      </p:tavLst>
                                    </p:anim>
                                    <p:set>
                                      <p:cBhvr>
                                        <p:cTn id="48"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6" name="click.wav"/>
                                        </p:tgtEl>
                                      </p:cMediaNode>
                                    </p:audio>
                                  </p:subTnLst>
                                </p:cTn>
                              </p:par>
                            </p:childTnLst>
                          </p:cTn>
                        </p:par>
                        <p:par>
                          <p:cTn id="49" fill="hold">
                            <p:stCondLst>
                              <p:cond delay="2250"/>
                            </p:stCondLst>
                            <p:childTnLst>
                              <p:par>
                                <p:cTn id="50" presetID="47" presetClass="exit" presetSubtype="0" fill="hold" grpId="0" nodeType="afterEffect">
                                  <p:stCondLst>
                                    <p:cond delay="250"/>
                                  </p:stCondLst>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50"/>
                                            </p:cond>
                                          </p:stCondLst>
                                          <p:endCondLst>
                                            <p:cond evt="onStopAudio" delay="0">
                                              <p:tgtEl>
                                                <p:sldTgt/>
                                              </p:tgtEl>
                                            </p:cond>
                                          </p:endCondLst>
                                        </p:cTn>
                                        <p:tgtEl>
                                          <p:sndTgt r:embed="rId6" name="click.wav"/>
                                        </p:tgtEl>
                                      </p:cMediaNode>
                                    </p:audio>
                                  </p:subTnLst>
                                </p:cTn>
                              </p:par>
                            </p:childTnLst>
                          </p:cTn>
                        </p:par>
                        <p:par>
                          <p:cTn id="55" fill="hold">
                            <p:stCondLst>
                              <p:cond delay="3500"/>
                            </p:stCondLst>
                            <p:childTnLst>
                              <p:par>
                                <p:cTn id="56" presetID="32" presetClass="emph" presetSubtype="0" repeatCount="indefinite" fill="hold" nodeType="afterEffect">
                                  <p:stCondLst>
                                    <p:cond delay="0"/>
                                  </p:stCondLst>
                                  <p:childTnLst>
                                    <p:animRot by="120000">
                                      <p:cBhvr>
                                        <p:cTn id="57" dur="50" fill="hold">
                                          <p:stCondLst>
                                            <p:cond delay="0"/>
                                          </p:stCondLst>
                                        </p:cTn>
                                        <p:tgtEl>
                                          <p:spTgt spid="16"/>
                                        </p:tgtEl>
                                        <p:attrNameLst>
                                          <p:attrName>r</p:attrName>
                                        </p:attrNameLst>
                                      </p:cBhvr>
                                    </p:animRot>
                                    <p:animRot by="-240000">
                                      <p:cBhvr>
                                        <p:cTn id="58" dur="100" fill="hold">
                                          <p:stCondLst>
                                            <p:cond delay="100"/>
                                          </p:stCondLst>
                                        </p:cTn>
                                        <p:tgtEl>
                                          <p:spTgt spid="16"/>
                                        </p:tgtEl>
                                        <p:attrNameLst>
                                          <p:attrName>r</p:attrName>
                                        </p:attrNameLst>
                                      </p:cBhvr>
                                    </p:animRot>
                                    <p:animRot by="240000">
                                      <p:cBhvr>
                                        <p:cTn id="59" dur="100" fill="hold">
                                          <p:stCondLst>
                                            <p:cond delay="200"/>
                                          </p:stCondLst>
                                        </p:cTn>
                                        <p:tgtEl>
                                          <p:spTgt spid="16"/>
                                        </p:tgtEl>
                                        <p:attrNameLst>
                                          <p:attrName>r</p:attrName>
                                        </p:attrNameLst>
                                      </p:cBhvr>
                                    </p:animRot>
                                    <p:animRot by="-240000">
                                      <p:cBhvr>
                                        <p:cTn id="60" dur="100" fill="hold">
                                          <p:stCondLst>
                                            <p:cond delay="300"/>
                                          </p:stCondLst>
                                        </p:cTn>
                                        <p:tgtEl>
                                          <p:spTgt spid="16"/>
                                        </p:tgtEl>
                                        <p:attrNameLst>
                                          <p:attrName>r</p:attrName>
                                        </p:attrNameLst>
                                      </p:cBhvr>
                                    </p:animRot>
                                    <p:animRot by="120000">
                                      <p:cBhvr>
                                        <p:cTn id="61" dur="100" fill="hold">
                                          <p:stCondLst>
                                            <p:cond delay="400"/>
                                          </p:stCondLst>
                                        </p:cTn>
                                        <p:tgtEl>
                                          <p:spTgt spid="16"/>
                                        </p:tgtEl>
                                        <p:attrNameLst>
                                          <p:attrName>r</p:attrName>
                                        </p:attrNameLst>
                                      </p:cBhvr>
                                    </p:animRot>
                                  </p:childTnLst>
                                  <p:subTnLst>
                                    <p:audio>
                                      <p:cMediaNode vol="100000">
                                        <p:cTn display="0" masterRel="sameClick">
                                          <p:stCondLst>
                                            <p:cond evt="begin" delay="0">
                                              <p:tn val="56"/>
                                            </p:cond>
                                          </p:stCondLst>
                                          <p:endCondLst>
                                            <p:cond evt="onStopAudio" delay="0">
                                              <p:tgtEl>
                                                <p:sldTgt/>
                                              </p:tgtEl>
                                            </p:cond>
                                          </p:endCondLst>
                                        </p:cTn>
                                        <p:tgtEl>
                                          <p:sndTgt r:embed="rId7" name="Đang Cập Nhật – Reng Reng (online-audio-converter.com).wav"/>
                                        </p:tgtEl>
                                      </p:cMediaNode>
                                    </p:audio>
                                  </p:sub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32" presetClass="emph" presetSubtype="0" repeatCount="indefinite" fill="hold" grpId="1" nodeType="withEffect">
                                  <p:stCondLst>
                                    <p:cond delay="0"/>
                                  </p:stCondLst>
                                  <p:childTnLst>
                                    <p:animRot by="120000">
                                      <p:cBhvr>
                                        <p:cTn id="68" dur="100" fill="hold">
                                          <p:stCondLst>
                                            <p:cond delay="0"/>
                                          </p:stCondLst>
                                        </p:cTn>
                                        <p:tgtEl>
                                          <p:spTgt spid="33"/>
                                        </p:tgtEl>
                                        <p:attrNameLst>
                                          <p:attrName>r</p:attrName>
                                        </p:attrNameLst>
                                      </p:cBhvr>
                                    </p:animRot>
                                    <p:animRot by="-240000">
                                      <p:cBhvr>
                                        <p:cTn id="69" dur="200" fill="hold">
                                          <p:stCondLst>
                                            <p:cond delay="200"/>
                                          </p:stCondLst>
                                        </p:cTn>
                                        <p:tgtEl>
                                          <p:spTgt spid="33"/>
                                        </p:tgtEl>
                                        <p:attrNameLst>
                                          <p:attrName>r</p:attrName>
                                        </p:attrNameLst>
                                      </p:cBhvr>
                                    </p:animRot>
                                    <p:animRot by="240000">
                                      <p:cBhvr>
                                        <p:cTn id="70" dur="200" fill="hold">
                                          <p:stCondLst>
                                            <p:cond delay="400"/>
                                          </p:stCondLst>
                                        </p:cTn>
                                        <p:tgtEl>
                                          <p:spTgt spid="33"/>
                                        </p:tgtEl>
                                        <p:attrNameLst>
                                          <p:attrName>r</p:attrName>
                                        </p:attrNameLst>
                                      </p:cBhvr>
                                    </p:animRot>
                                    <p:animRot by="-240000">
                                      <p:cBhvr>
                                        <p:cTn id="71" dur="200" fill="hold">
                                          <p:stCondLst>
                                            <p:cond delay="600"/>
                                          </p:stCondLst>
                                        </p:cTn>
                                        <p:tgtEl>
                                          <p:spTgt spid="33"/>
                                        </p:tgtEl>
                                        <p:attrNameLst>
                                          <p:attrName>r</p:attrName>
                                        </p:attrNameLst>
                                      </p:cBhvr>
                                    </p:animRot>
                                    <p:animRot by="120000">
                                      <p:cBhvr>
                                        <p:cTn id="72" dur="200" fill="hold">
                                          <p:stCondLst>
                                            <p:cond delay="800"/>
                                          </p:stCondLst>
                                        </p:cTn>
                                        <p:tgtEl>
                                          <p:spTgt spid="33"/>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7" presetClass="emph" presetSubtype="0" repeatCount="indefinite" fill="remove" grpId="1" nodeType="clickEffect">
                                  <p:stCondLst>
                                    <p:cond delay="0"/>
                                  </p:stCondLst>
                                  <p:childTnLst>
                                    <p:animClr clrSpc="rgb" dir="cw">
                                      <p:cBhvr override="childStyle">
                                        <p:cTn id="76" dur="250" autoRev="1" fill="remove"/>
                                        <p:tgtEl>
                                          <p:spTgt spid="9"/>
                                        </p:tgtEl>
                                        <p:attrNameLst>
                                          <p:attrName>style.color</p:attrName>
                                        </p:attrNameLst>
                                      </p:cBhvr>
                                      <p:to>
                                        <a:srgbClr val="FFFFFF"/>
                                      </p:to>
                                    </p:animClr>
                                    <p:animClr clrSpc="rgb" dir="cw">
                                      <p:cBhvr>
                                        <p:cTn id="77" dur="250" autoRev="1" fill="remove"/>
                                        <p:tgtEl>
                                          <p:spTgt spid="9"/>
                                        </p:tgtEl>
                                        <p:attrNameLst>
                                          <p:attrName>fillcolor</p:attrName>
                                        </p:attrNameLst>
                                      </p:cBhvr>
                                      <p:to>
                                        <a:srgbClr val="FFFFFF"/>
                                      </p:to>
                                    </p:animClr>
                                    <p:set>
                                      <p:cBhvr>
                                        <p:cTn id="78" dur="250" autoRev="1" fill="remove"/>
                                        <p:tgtEl>
                                          <p:spTgt spid="9"/>
                                        </p:tgtEl>
                                        <p:attrNameLst>
                                          <p:attrName>fill.type</p:attrName>
                                        </p:attrNameLst>
                                      </p:cBhvr>
                                      <p:to>
                                        <p:strVal val="solid"/>
                                      </p:to>
                                    </p:set>
                                    <p:set>
                                      <p:cBhvr>
                                        <p:cTn id="79" dur="250" autoRev="1" fill="remove"/>
                                        <p:tgtEl>
                                          <p:spTgt spid="9"/>
                                        </p:tgtEl>
                                        <p:attrNameLst>
                                          <p:attrName>fill.on</p:attrName>
                                        </p:attrNameLst>
                                      </p:cBhvr>
                                      <p:to>
                                        <p:strVal val="true"/>
                                      </p:to>
                                    </p:set>
                                  </p:childTnLst>
                                  <p:subTnLst>
                                    <p:audio>
                                      <p:cMediaNode vol="100000">
                                        <p:cTn display="0" masterRel="sameClick">
                                          <p:stCondLst>
                                            <p:cond evt="begin" delay="0">
                                              <p:tn val="75"/>
                                            </p:cond>
                                          </p:stCondLst>
                                          <p:endCondLst>
                                            <p:cond evt="onStopAudio" delay="0">
                                              <p:tgtEl>
                                                <p:sldTgt/>
                                              </p:tgtEl>
                                            </p:cond>
                                          </p:endCondLst>
                                        </p:cTn>
                                        <p:tgtEl>
                                          <p:sndTgt r:embed="rId8" name="Tiếng trả lời đúng và vỗ tay (online-audio-converter.com).wav"/>
                                        </p:tgtEl>
                                      </p:cMediaNode>
                                    </p:audio>
                                  </p:subTnLst>
                                </p:cTn>
                              </p:par>
                              <p:par>
                                <p:cTn id="80" presetID="27" presetClass="emph" presetSubtype="0" repeatCount="indefinite" fill="remove" grpId="0" nodeType="withEffect">
                                  <p:stCondLst>
                                    <p:cond delay="0"/>
                                  </p:stCondLst>
                                  <p:childTnLst>
                                    <p:animClr clrSpc="rgb" dir="cw">
                                      <p:cBhvr override="childStyle">
                                        <p:cTn id="81" dur="250" autoRev="1" fill="remove"/>
                                        <p:tgtEl>
                                          <p:spTgt spid="37"/>
                                        </p:tgtEl>
                                        <p:attrNameLst>
                                          <p:attrName>style.color</p:attrName>
                                        </p:attrNameLst>
                                      </p:cBhvr>
                                      <p:to>
                                        <a:srgbClr val="FFFFFF"/>
                                      </p:to>
                                    </p:animClr>
                                    <p:animClr clrSpc="rgb" dir="cw">
                                      <p:cBhvr>
                                        <p:cTn id="82" dur="250" autoRev="1" fill="remove"/>
                                        <p:tgtEl>
                                          <p:spTgt spid="37"/>
                                        </p:tgtEl>
                                        <p:attrNameLst>
                                          <p:attrName>fillcolor</p:attrName>
                                        </p:attrNameLst>
                                      </p:cBhvr>
                                      <p:to>
                                        <a:srgbClr val="FFFFFF"/>
                                      </p:to>
                                    </p:animClr>
                                    <p:set>
                                      <p:cBhvr>
                                        <p:cTn id="83" dur="250" autoRev="1" fill="remove"/>
                                        <p:tgtEl>
                                          <p:spTgt spid="37"/>
                                        </p:tgtEl>
                                        <p:attrNameLst>
                                          <p:attrName>fill.type</p:attrName>
                                        </p:attrNameLst>
                                      </p:cBhvr>
                                      <p:to>
                                        <p:strVal val="solid"/>
                                      </p:to>
                                    </p:set>
                                    <p:set>
                                      <p:cBhvr>
                                        <p:cTn id="84" dur="250" autoRev="1" fill="remove"/>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8" grpId="0" bldLvl="0" animBg="1"/>
      <p:bldP spid="9" grpId="0" bldLvl="0" animBg="1"/>
      <p:bldP spid="9" grpId="1" bldLvl="0" animBg="1"/>
      <p:bldP spid="10" grpId="0" bldLvl="0" animBg="1"/>
      <p:bldP spid="18" grpId="0" bldLvl="0" animBg="1"/>
      <p:bldP spid="19" grpId="0" bldLvl="0" animBg="1"/>
      <p:bldP spid="20" grpId="0" bldLvl="0" animBg="1"/>
      <p:bldP spid="33" grpId="0"/>
      <p:bldP spid="33" grpId="1"/>
      <p:bldP spid="37" grpId="0" bldLvl="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018988" y="3142444"/>
            <a:ext cx="1526783" cy="6053071"/>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3854945" y="2482035"/>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2181356" y="15825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2612893" y="2022780"/>
            <a:ext cx="1344455" cy="136119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4</a:t>
            </a:r>
          </a:p>
        </p:txBody>
      </p:sp>
      <p:sp>
        <p:nvSpPr>
          <p:cNvPr id="6" name="Rectangle 5"/>
          <p:cNvSpPr/>
          <p:nvPr/>
        </p:nvSpPr>
        <p:spPr>
          <a:xfrm>
            <a:off x="4377529" y="1912929"/>
            <a:ext cx="9388304" cy="1574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sz="4000" b="1">
                <a:solidFill>
                  <a:schemeClr val="tx1"/>
                </a:solidFill>
                <a:latin typeface="Times New Roman" panose="02020603050405020304" pitchFamily="18" charset="0"/>
                <a:cs typeface="Times New Roman" panose="02020603050405020304" pitchFamily="18" charset="0"/>
              </a:rPr>
              <a:t>Kinh thành Huế được xây dựng vào triều đại nào?</a:t>
            </a:r>
          </a:p>
        </p:txBody>
      </p:sp>
      <p:sp>
        <p:nvSpPr>
          <p:cNvPr id="8" name="Rectangle: Single Corner Rounded 7"/>
          <p:cNvSpPr/>
          <p:nvPr/>
        </p:nvSpPr>
        <p:spPr>
          <a:xfrm>
            <a:off x="4377690" y="4094480"/>
            <a:ext cx="7805420" cy="127127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Triều Lý.</a:t>
            </a:r>
          </a:p>
        </p:txBody>
      </p:sp>
      <p:sp>
        <p:nvSpPr>
          <p:cNvPr id="9" name="Rectangle: Single Corner Rounded 8"/>
          <p:cNvSpPr/>
          <p:nvPr/>
        </p:nvSpPr>
        <p:spPr>
          <a:xfrm>
            <a:off x="4377690" y="5592445"/>
            <a:ext cx="7791450" cy="128587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Triều Trần.</a:t>
            </a:r>
          </a:p>
        </p:txBody>
      </p:sp>
      <p:sp>
        <p:nvSpPr>
          <p:cNvPr id="10" name="Rectangle: Single Corner Rounded 9"/>
          <p:cNvSpPr/>
          <p:nvPr/>
        </p:nvSpPr>
        <p:spPr>
          <a:xfrm>
            <a:off x="4377690" y="7092315"/>
            <a:ext cx="7875270" cy="136398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265"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Triều Nguyễn.</a:t>
            </a:r>
          </a:p>
        </p:txBody>
      </p:sp>
      <p:sp>
        <p:nvSpPr>
          <p:cNvPr id="13" name="Half Frame 12"/>
          <p:cNvSpPr/>
          <p:nvPr/>
        </p:nvSpPr>
        <p:spPr>
          <a:xfrm rot="5400000" flipH="1">
            <a:off x="7400877" y="4027900"/>
            <a:ext cx="1440223" cy="8860665"/>
          </a:xfrm>
          <a:prstGeom prst="halfFrame">
            <a:avLst>
              <a:gd name="adj1" fmla="val 37001"/>
              <a:gd name="adj2" fmla="val 30791"/>
            </a:avLst>
          </a:prstGeom>
          <a:solidFill>
            <a:srgbClr val="D71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48351" y="4191231"/>
            <a:ext cx="4572000" cy="4572000"/>
          </a:xfrm>
          <a:prstGeom prst="rect">
            <a:avLst/>
          </a:prstGeom>
        </p:spPr>
      </p:pic>
      <p:sp>
        <p:nvSpPr>
          <p:cNvPr id="17" name="0"/>
          <p:cNvSpPr/>
          <p:nvPr/>
        </p:nvSpPr>
        <p:spPr>
          <a:xfrm>
            <a:off x="13548078" y="574665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18" name="1"/>
          <p:cNvSpPr/>
          <p:nvPr/>
        </p:nvSpPr>
        <p:spPr>
          <a:xfrm>
            <a:off x="13471878" y="57911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19" name="2"/>
          <p:cNvSpPr/>
          <p:nvPr/>
        </p:nvSpPr>
        <p:spPr>
          <a:xfrm>
            <a:off x="13395678" y="57911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20" name="3"/>
          <p:cNvSpPr/>
          <p:nvPr/>
        </p:nvSpPr>
        <p:spPr>
          <a:xfrm>
            <a:off x="13471878" y="5765704"/>
            <a:ext cx="1972619" cy="197261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73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33" name="Rectangle 32"/>
          <p:cNvSpPr/>
          <p:nvPr/>
        </p:nvSpPr>
        <p:spPr>
          <a:xfrm>
            <a:off x="12991465" y="3581400"/>
            <a:ext cx="2781300" cy="1224280"/>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a:t>
            </a:r>
            <a:r>
              <a:rPr kumimoji="0" lang="en-US" sz="4400" b="1" i="0" u="none" strike="noStrike" kern="1200" cap="none" spc="0" normalizeH="0" baseline="0" noProof="0" dirty="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giờ</a:t>
            </a:r>
            <a:r>
              <a:rPr kumimoji="0" lang="en-US" sz="4400" b="1" i="0" u="none" strike="noStrike" kern="1200" cap="none" spc="0" normalizeH="0" baseline="0" noProof="0" dirty="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5" name="Arrow: Pentagon 34"/>
          <p:cNvSpPr/>
          <p:nvPr/>
        </p:nvSpPr>
        <p:spPr>
          <a:xfrm flipH="1">
            <a:off x="3109544" y="4278089"/>
            <a:ext cx="1014089"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7" name="Arrow: Pentagon 36"/>
          <p:cNvSpPr/>
          <p:nvPr/>
        </p:nvSpPr>
        <p:spPr>
          <a:xfrm flipH="1">
            <a:off x="2758479" y="5718163"/>
            <a:ext cx="1344452" cy="1027461"/>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38" name="Arrow: Pentagon 37"/>
          <p:cNvSpPr/>
          <p:nvPr/>
        </p:nvSpPr>
        <p:spPr>
          <a:xfrm flipH="1">
            <a:off x="2385695" y="7091045"/>
            <a:ext cx="1717040" cy="136842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16237" y="28571"/>
            <a:ext cx="6425111" cy="1754583"/>
          </a:xfrm>
          <a:prstGeom prst="rect">
            <a:avLst/>
          </a:prstGeom>
          <a:noFill/>
        </p:spPr>
        <p:txBody>
          <a:bodyPr wrap="none" lIns="121920" tIns="60960" rIns="121920" bIns="60960" numCol="1">
            <a:prstTxWarp prst="textWave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nhanh</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 ai </a:t>
            </a:r>
            <a:r>
              <a:rPr kumimoji="0" lang="en-US" sz="7200" b="1" i="0" u="none" strike="noStrike" kern="1200" cap="none" spc="0" normalizeH="0" baseline="0" noProof="0" dirty="0" err="1">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đúng</a:t>
            </a:r>
            <a:r>
              <a:rPr kumimoji="0" lang="en-US" sz="72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t>
            </a:r>
          </a:p>
        </p:txBody>
      </p:sp>
      <p:pic>
        <p:nvPicPr>
          <p:cNvPr id="40" name="Picture 2" descr="Hình ảnh có liên quan"/>
          <p:cNvPicPr>
            <a:picLocks noChangeAspect="1" noChangeArrowheads="1" noCrop="1"/>
          </p:cNvPicPr>
          <p:nvPr/>
        </p:nvPicPr>
        <p:blipFill>
          <a:blip r:embed="rId9">
            <a:clrChange>
              <a:clrFrom>
                <a:srgbClr val="FFFFFF"/>
              </a:clrFrom>
              <a:clrTo>
                <a:srgbClr val="FFFFFF">
                  <a:alpha val="0"/>
                </a:srgbClr>
              </a:clrTo>
            </a:clrChange>
          </a:blip>
          <a:srcRect/>
          <a:stretch>
            <a:fillRect/>
          </a:stretch>
        </p:blipFill>
        <p:spPr bwMode="auto">
          <a:xfrm>
            <a:off x="8172487" y="-1372588"/>
            <a:ext cx="6425111" cy="48188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250"/>
                                        <p:tgtEl>
                                          <p:spTgt spid="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4" name="Chính xác.wav"/>
                                        </p:tgtEl>
                                      </p:cMediaNode>
                                    </p:audio>
                                  </p:subTnLst>
                                </p:cTn>
                              </p:par>
                            </p:childTnLst>
                          </p:cTn>
                        </p:par>
                        <p:par>
                          <p:cTn id="28" fill="hold">
                            <p:stCondLst>
                              <p:cond delay="1500"/>
                            </p:stCondLst>
                            <p:childTnLst>
                              <p:par>
                                <p:cTn id="29" presetID="2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250"/>
                                        <p:tgtEl>
                                          <p:spTgt spid="9"/>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4" name="Chính xác.wav"/>
                                        </p:tgtEl>
                                      </p:cMediaNode>
                                    </p:audio>
                                  </p:subTnLst>
                                </p:cTn>
                              </p:par>
                            </p:childTnLst>
                          </p:cTn>
                        </p:par>
                        <p:par>
                          <p:cTn id="32" fill="hold">
                            <p:stCondLst>
                              <p:cond delay="3500"/>
                            </p:stCondLst>
                            <p:childTnLst>
                              <p:par>
                                <p:cTn id="33" presetID="22" presetClass="entr" presetSubtype="8"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250"/>
                                        <p:tgtEl>
                                          <p:spTgt spid="10"/>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Chính xác.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0" nodeType="clickEffect">
                                  <p:stCondLst>
                                    <p:cond delay="0"/>
                                  </p:stCondLst>
                                  <p:childTnLst>
                                    <p:animEffect transition="out" filter="fade">
                                      <p:cBhvr>
                                        <p:cTn id="39" dur="1000"/>
                                        <p:tgtEl>
                                          <p:spTgt spid="20"/>
                                        </p:tgtEl>
                                      </p:cBhvr>
                                    </p:animEffect>
                                    <p:anim calcmode="lin" valueType="num">
                                      <p:cBhvr>
                                        <p:cTn id="40" dur="1000"/>
                                        <p:tgtEl>
                                          <p:spTgt spid="20"/>
                                        </p:tgtEl>
                                        <p:attrNameLst>
                                          <p:attrName>ppt_x</p:attrName>
                                        </p:attrNameLst>
                                      </p:cBhvr>
                                      <p:tavLst>
                                        <p:tav tm="0">
                                          <p:val>
                                            <p:strVal val="ppt_x"/>
                                          </p:val>
                                        </p:tav>
                                        <p:tav tm="100000">
                                          <p:val>
                                            <p:strVal val="ppt_x"/>
                                          </p:val>
                                        </p:tav>
                                      </p:tavLst>
                                    </p:anim>
                                    <p:anim calcmode="lin" valueType="num">
                                      <p:cBhvr>
                                        <p:cTn id="41" dur="1000"/>
                                        <p:tgtEl>
                                          <p:spTgt spid="20"/>
                                        </p:tgtEl>
                                        <p:attrNameLst>
                                          <p:attrName>ppt_y</p:attrName>
                                        </p:attrNameLst>
                                      </p:cBhvr>
                                      <p:tavLst>
                                        <p:tav tm="0">
                                          <p:val>
                                            <p:strVal val="ppt_y"/>
                                          </p:val>
                                        </p:tav>
                                        <p:tav tm="100000">
                                          <p:val>
                                            <p:strVal val="ppt_y-.1"/>
                                          </p:val>
                                        </p:tav>
                                      </p:tavLst>
                                    </p:anim>
                                    <p:set>
                                      <p:cBhvr>
                                        <p:cTn id="42"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38"/>
                                            </p:cond>
                                          </p:stCondLst>
                                          <p:endCondLst>
                                            <p:cond evt="onStopAudio" delay="0">
                                              <p:tgtEl>
                                                <p:sldTgt/>
                                              </p:tgtEl>
                                            </p:cond>
                                          </p:endCondLst>
                                        </p:cTn>
                                        <p:tgtEl>
                                          <p:sndTgt r:embed="rId5" name="click.wav"/>
                                        </p:tgtEl>
                                      </p:cMediaNode>
                                    </p:audio>
                                  </p:subTnLst>
                                </p:cTn>
                              </p:par>
                            </p:childTnLst>
                          </p:cTn>
                        </p:par>
                        <p:par>
                          <p:cTn id="43" fill="hold">
                            <p:stCondLst>
                              <p:cond delay="1000"/>
                            </p:stCondLst>
                            <p:childTnLst>
                              <p:par>
                                <p:cTn id="44" presetID="47" presetClass="exit" presetSubtype="0" fill="hold" grpId="0" nodeType="afterEffect">
                                  <p:stCondLst>
                                    <p:cond delay="250"/>
                                  </p:stCondLst>
                                  <p:childTnLst>
                                    <p:animEffect transition="out" filter="fade">
                                      <p:cBhvr>
                                        <p:cTn id="45" dur="1000"/>
                                        <p:tgtEl>
                                          <p:spTgt spid="19"/>
                                        </p:tgtEl>
                                      </p:cBhvr>
                                    </p:animEffect>
                                    <p:anim calcmode="lin" valueType="num">
                                      <p:cBhvr>
                                        <p:cTn id="46" dur="1000"/>
                                        <p:tgtEl>
                                          <p:spTgt spid="19"/>
                                        </p:tgtEl>
                                        <p:attrNameLst>
                                          <p:attrName>ppt_x</p:attrName>
                                        </p:attrNameLst>
                                      </p:cBhvr>
                                      <p:tavLst>
                                        <p:tav tm="0">
                                          <p:val>
                                            <p:strVal val="ppt_x"/>
                                          </p:val>
                                        </p:tav>
                                        <p:tav tm="100000">
                                          <p:val>
                                            <p:strVal val="ppt_x"/>
                                          </p:val>
                                        </p:tav>
                                      </p:tavLst>
                                    </p:anim>
                                    <p:anim calcmode="lin" valueType="num">
                                      <p:cBhvr>
                                        <p:cTn id="47" dur="1000"/>
                                        <p:tgtEl>
                                          <p:spTgt spid="19"/>
                                        </p:tgtEl>
                                        <p:attrNameLst>
                                          <p:attrName>ppt_y</p:attrName>
                                        </p:attrNameLst>
                                      </p:cBhvr>
                                      <p:tavLst>
                                        <p:tav tm="0">
                                          <p:val>
                                            <p:strVal val="ppt_y"/>
                                          </p:val>
                                        </p:tav>
                                        <p:tav tm="100000">
                                          <p:val>
                                            <p:strVal val="ppt_y-.1"/>
                                          </p:val>
                                        </p:tav>
                                      </p:tavLst>
                                    </p:anim>
                                    <p:set>
                                      <p:cBhvr>
                                        <p:cTn id="48"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par>
                          <p:cTn id="49" fill="hold">
                            <p:stCondLst>
                              <p:cond delay="2250"/>
                            </p:stCondLst>
                            <p:childTnLst>
                              <p:par>
                                <p:cTn id="50" presetID="47" presetClass="exit" presetSubtype="0" fill="hold" grpId="0" nodeType="afterEffect">
                                  <p:stCondLst>
                                    <p:cond delay="250"/>
                                  </p:stCondLst>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50"/>
                                            </p:cond>
                                          </p:stCondLst>
                                          <p:endCondLst>
                                            <p:cond evt="onStopAudio" delay="0">
                                              <p:tgtEl>
                                                <p:sldTgt/>
                                              </p:tgtEl>
                                            </p:cond>
                                          </p:endCondLst>
                                        </p:cTn>
                                        <p:tgtEl>
                                          <p:sndTgt r:embed="rId5" name="click.wav"/>
                                        </p:tgtEl>
                                      </p:cMediaNode>
                                    </p:audio>
                                  </p:subTnLst>
                                </p:cTn>
                              </p:par>
                            </p:childTnLst>
                          </p:cTn>
                        </p:par>
                        <p:par>
                          <p:cTn id="55" fill="hold">
                            <p:stCondLst>
                              <p:cond delay="3500"/>
                            </p:stCondLst>
                            <p:childTnLst>
                              <p:par>
                                <p:cTn id="56" presetID="32" presetClass="emph" presetSubtype="0" repeatCount="indefinite" fill="hold" nodeType="afterEffect">
                                  <p:stCondLst>
                                    <p:cond delay="0"/>
                                  </p:stCondLst>
                                  <p:childTnLst>
                                    <p:animRot by="120000">
                                      <p:cBhvr>
                                        <p:cTn id="57" dur="50" fill="hold">
                                          <p:stCondLst>
                                            <p:cond delay="0"/>
                                          </p:stCondLst>
                                        </p:cTn>
                                        <p:tgtEl>
                                          <p:spTgt spid="16"/>
                                        </p:tgtEl>
                                        <p:attrNameLst>
                                          <p:attrName>r</p:attrName>
                                        </p:attrNameLst>
                                      </p:cBhvr>
                                    </p:animRot>
                                    <p:animRot by="-240000">
                                      <p:cBhvr>
                                        <p:cTn id="58" dur="100" fill="hold">
                                          <p:stCondLst>
                                            <p:cond delay="100"/>
                                          </p:stCondLst>
                                        </p:cTn>
                                        <p:tgtEl>
                                          <p:spTgt spid="16"/>
                                        </p:tgtEl>
                                        <p:attrNameLst>
                                          <p:attrName>r</p:attrName>
                                        </p:attrNameLst>
                                      </p:cBhvr>
                                    </p:animRot>
                                    <p:animRot by="240000">
                                      <p:cBhvr>
                                        <p:cTn id="59" dur="100" fill="hold">
                                          <p:stCondLst>
                                            <p:cond delay="200"/>
                                          </p:stCondLst>
                                        </p:cTn>
                                        <p:tgtEl>
                                          <p:spTgt spid="16"/>
                                        </p:tgtEl>
                                        <p:attrNameLst>
                                          <p:attrName>r</p:attrName>
                                        </p:attrNameLst>
                                      </p:cBhvr>
                                    </p:animRot>
                                    <p:animRot by="-240000">
                                      <p:cBhvr>
                                        <p:cTn id="60" dur="100" fill="hold">
                                          <p:stCondLst>
                                            <p:cond delay="300"/>
                                          </p:stCondLst>
                                        </p:cTn>
                                        <p:tgtEl>
                                          <p:spTgt spid="16"/>
                                        </p:tgtEl>
                                        <p:attrNameLst>
                                          <p:attrName>r</p:attrName>
                                        </p:attrNameLst>
                                      </p:cBhvr>
                                    </p:animRot>
                                    <p:animRot by="120000">
                                      <p:cBhvr>
                                        <p:cTn id="61" dur="100" fill="hold">
                                          <p:stCondLst>
                                            <p:cond delay="400"/>
                                          </p:stCondLst>
                                        </p:cTn>
                                        <p:tgtEl>
                                          <p:spTgt spid="16"/>
                                        </p:tgtEl>
                                        <p:attrNameLst>
                                          <p:attrName>r</p:attrName>
                                        </p:attrNameLst>
                                      </p:cBhvr>
                                    </p:animRot>
                                  </p:childTnLst>
                                  <p:subTnLst>
                                    <p:audio>
                                      <p:cMediaNode vol="100000">
                                        <p:cTn display="0" masterRel="sameClick">
                                          <p:stCondLst>
                                            <p:cond evt="begin" delay="0">
                                              <p:tn val="56"/>
                                            </p:cond>
                                          </p:stCondLst>
                                          <p:endCondLst>
                                            <p:cond evt="onStopAudio" delay="0">
                                              <p:tgtEl>
                                                <p:sldTgt/>
                                              </p:tgtEl>
                                            </p:cond>
                                          </p:endCondLst>
                                        </p:cTn>
                                        <p:tgtEl>
                                          <p:sndTgt r:embed="rId6" name="Đang Cập Nhật – Reng Reng (online-audio-converter.com).wav"/>
                                        </p:tgtEl>
                                      </p:cMediaNode>
                                    </p:audio>
                                  </p:subTnLst>
                                </p:cTn>
                              </p:par>
                              <p:par>
                                <p:cTn id="62" presetID="53"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32" presetClass="emph" presetSubtype="0" repeatCount="indefinite" fill="hold" grpId="1" nodeType="withEffect">
                                  <p:stCondLst>
                                    <p:cond delay="0"/>
                                  </p:stCondLst>
                                  <p:childTnLst>
                                    <p:animRot by="120000">
                                      <p:cBhvr>
                                        <p:cTn id="68" dur="100" fill="hold">
                                          <p:stCondLst>
                                            <p:cond delay="0"/>
                                          </p:stCondLst>
                                        </p:cTn>
                                        <p:tgtEl>
                                          <p:spTgt spid="33"/>
                                        </p:tgtEl>
                                        <p:attrNameLst>
                                          <p:attrName>r</p:attrName>
                                        </p:attrNameLst>
                                      </p:cBhvr>
                                    </p:animRot>
                                    <p:animRot by="-240000">
                                      <p:cBhvr>
                                        <p:cTn id="69" dur="200" fill="hold">
                                          <p:stCondLst>
                                            <p:cond delay="200"/>
                                          </p:stCondLst>
                                        </p:cTn>
                                        <p:tgtEl>
                                          <p:spTgt spid="33"/>
                                        </p:tgtEl>
                                        <p:attrNameLst>
                                          <p:attrName>r</p:attrName>
                                        </p:attrNameLst>
                                      </p:cBhvr>
                                    </p:animRot>
                                    <p:animRot by="240000">
                                      <p:cBhvr>
                                        <p:cTn id="70" dur="200" fill="hold">
                                          <p:stCondLst>
                                            <p:cond delay="400"/>
                                          </p:stCondLst>
                                        </p:cTn>
                                        <p:tgtEl>
                                          <p:spTgt spid="33"/>
                                        </p:tgtEl>
                                        <p:attrNameLst>
                                          <p:attrName>r</p:attrName>
                                        </p:attrNameLst>
                                      </p:cBhvr>
                                    </p:animRot>
                                    <p:animRot by="-240000">
                                      <p:cBhvr>
                                        <p:cTn id="71" dur="200" fill="hold">
                                          <p:stCondLst>
                                            <p:cond delay="600"/>
                                          </p:stCondLst>
                                        </p:cTn>
                                        <p:tgtEl>
                                          <p:spTgt spid="33"/>
                                        </p:tgtEl>
                                        <p:attrNameLst>
                                          <p:attrName>r</p:attrName>
                                        </p:attrNameLst>
                                      </p:cBhvr>
                                    </p:animRot>
                                    <p:animRot by="120000">
                                      <p:cBhvr>
                                        <p:cTn id="72" dur="200" fill="hold">
                                          <p:stCondLst>
                                            <p:cond delay="800"/>
                                          </p:stCondLst>
                                        </p:cTn>
                                        <p:tgtEl>
                                          <p:spTgt spid="33"/>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7" presetClass="emph" presetSubtype="0" repeatCount="indefinite" fill="remove" grpId="1" nodeType="clickEffect">
                                  <p:stCondLst>
                                    <p:cond delay="0"/>
                                  </p:stCondLst>
                                  <p:childTnLst>
                                    <p:animClr clrSpc="rgb" dir="cw">
                                      <p:cBhvr override="childStyle">
                                        <p:cTn id="76" dur="250" autoRev="1" fill="remove"/>
                                        <p:tgtEl>
                                          <p:spTgt spid="10"/>
                                        </p:tgtEl>
                                        <p:attrNameLst>
                                          <p:attrName>style.color</p:attrName>
                                        </p:attrNameLst>
                                      </p:cBhvr>
                                      <p:to>
                                        <a:schemeClr val="bg1"/>
                                      </p:to>
                                    </p:animClr>
                                    <p:animClr clrSpc="rgb" dir="cw">
                                      <p:cBhvr>
                                        <p:cTn id="77" dur="250" autoRev="1" fill="remove"/>
                                        <p:tgtEl>
                                          <p:spTgt spid="10"/>
                                        </p:tgtEl>
                                        <p:attrNameLst>
                                          <p:attrName>fillcolor</p:attrName>
                                        </p:attrNameLst>
                                      </p:cBhvr>
                                      <p:to>
                                        <a:schemeClr val="bg1"/>
                                      </p:to>
                                    </p:animClr>
                                    <p:set>
                                      <p:cBhvr>
                                        <p:cTn id="78" dur="250" autoRev="1" fill="remove"/>
                                        <p:tgtEl>
                                          <p:spTgt spid="10"/>
                                        </p:tgtEl>
                                        <p:attrNameLst>
                                          <p:attrName>fill.type</p:attrName>
                                        </p:attrNameLst>
                                      </p:cBhvr>
                                      <p:to>
                                        <p:strVal val="solid"/>
                                      </p:to>
                                    </p:set>
                                    <p:set>
                                      <p:cBhvr>
                                        <p:cTn id="79" dur="250" autoRev="1" fill="remove"/>
                                        <p:tgtEl>
                                          <p:spTgt spid="10"/>
                                        </p:tgtEl>
                                        <p:attrNameLst>
                                          <p:attrName>fill.on</p:attrName>
                                        </p:attrNameLst>
                                      </p:cBhvr>
                                      <p:to>
                                        <p:strVal val="true"/>
                                      </p:to>
                                    </p:set>
                                  </p:childTnLst>
                                  <p:subTnLst>
                                    <p:audio>
                                      <p:cMediaNode vol="100000">
                                        <p:cTn display="0" masterRel="sameClick">
                                          <p:stCondLst>
                                            <p:cond evt="begin" delay="0">
                                              <p:tn val="75"/>
                                            </p:cond>
                                          </p:stCondLst>
                                          <p:endCondLst>
                                            <p:cond evt="onStopAudio" delay="0">
                                              <p:tgtEl>
                                                <p:sldTgt/>
                                              </p:tgtEl>
                                            </p:cond>
                                          </p:endCondLst>
                                        </p:cTn>
                                        <p:tgtEl>
                                          <p:sndTgt r:embed="rId7" name="Tiếng trả lời đúng và vỗ tay (online-audio-converter.com).wav"/>
                                        </p:tgtEl>
                                      </p:cMediaNode>
                                    </p:audio>
                                  </p:subTnLst>
                                </p:cTn>
                              </p:par>
                              <p:par>
                                <p:cTn id="80" presetID="27" presetClass="emph" presetSubtype="0" repeatCount="indefinite" fill="remove" grpId="0" nodeType="withEffect">
                                  <p:stCondLst>
                                    <p:cond delay="0"/>
                                  </p:stCondLst>
                                  <p:childTnLst>
                                    <p:animClr clrSpc="rgb" dir="cw">
                                      <p:cBhvr override="childStyle">
                                        <p:cTn id="81" dur="250" autoRev="1" fill="remove"/>
                                        <p:tgtEl>
                                          <p:spTgt spid="38"/>
                                        </p:tgtEl>
                                        <p:attrNameLst>
                                          <p:attrName>style.color</p:attrName>
                                        </p:attrNameLst>
                                      </p:cBhvr>
                                      <p:to>
                                        <a:schemeClr val="bg1"/>
                                      </p:to>
                                    </p:animClr>
                                    <p:animClr clrSpc="rgb" dir="cw">
                                      <p:cBhvr>
                                        <p:cTn id="82" dur="250" autoRev="1" fill="remove"/>
                                        <p:tgtEl>
                                          <p:spTgt spid="38"/>
                                        </p:tgtEl>
                                        <p:attrNameLst>
                                          <p:attrName>fillcolor</p:attrName>
                                        </p:attrNameLst>
                                      </p:cBhvr>
                                      <p:to>
                                        <a:schemeClr val="bg1"/>
                                      </p:to>
                                    </p:animClr>
                                    <p:set>
                                      <p:cBhvr>
                                        <p:cTn id="83" dur="250" autoRev="1" fill="remove"/>
                                        <p:tgtEl>
                                          <p:spTgt spid="38"/>
                                        </p:tgtEl>
                                        <p:attrNameLst>
                                          <p:attrName>fill.type</p:attrName>
                                        </p:attrNameLst>
                                      </p:cBhvr>
                                      <p:to>
                                        <p:strVal val="solid"/>
                                      </p:to>
                                    </p:set>
                                    <p:set>
                                      <p:cBhvr>
                                        <p:cTn id="84" dur="25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8" grpId="0" bldLvl="0" animBg="1"/>
      <p:bldP spid="9" grpId="0" bldLvl="0" animBg="1"/>
      <p:bldP spid="10" grpId="0" bldLvl="0" animBg="1"/>
      <p:bldP spid="10" grpId="1" bldLvl="0" animBg="1"/>
      <p:bldP spid="18" grpId="0" bldLvl="0" animBg="1"/>
      <p:bldP spid="19" grpId="0" bldLvl="0" animBg="1"/>
      <p:bldP spid="20" grpId="0" bldLvl="0" animBg="1"/>
      <p:bldP spid="33" grpId="0"/>
      <p:bldP spid="33" grpId="1"/>
      <p:bldP spid="38" grpId="0" bldLvl="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5</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Điều kiện thuận lợi để phát triển hoạt động kinh tế biển ở vùng Duyên hải miền Trung ?</a:t>
            </a:r>
            <a:endParaRPr lang="en-US" sz="4265" b="1" noProof="0">
              <a:ln>
                <a:noFill/>
              </a:ln>
              <a:solidFill>
                <a:prstClr val="black"/>
              </a:solidFill>
              <a:effectLst/>
              <a:uLnTx/>
              <a:uFillTx/>
              <a:latin typeface="Times New Roman" panose="02020603050405020304" pitchFamily="18" charset="0"/>
              <a:cs typeface="Times New Roman" panose="02020603050405020304" pitchFamily="18" charset="0"/>
              <a:sym typeface="+mn-ea"/>
            </a:endParaRPr>
          </a:p>
        </p:txBody>
      </p:sp>
      <p:sp>
        <p:nvSpPr>
          <p:cNvPr id="35" name="Arrow: Pentagon 34"/>
          <p:cNvSpPr/>
          <p:nvPr/>
        </p:nvSpPr>
        <p:spPr>
          <a:xfrm flipH="1">
            <a:off x="1469390" y="3200400"/>
            <a:ext cx="1014095" cy="124460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04890"/>
            <a:ext cx="1717040" cy="10267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648335" y="7343140"/>
            <a:ext cx="181546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482850" y="3200400"/>
            <a:ext cx="10197465" cy="124396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Nước biển mặn</a:t>
            </a:r>
            <a:endParaRPr lang="en-US" sz="3735" b="1">
              <a:solidFill>
                <a:srgbClr val="002060"/>
              </a:solidFill>
              <a:latin typeface="Times New Roman" panose="02020603050405020304" pitchFamily="18" charset="0"/>
              <a:cs typeface="Times New Roman" panose="02020603050405020304" pitchFamily="18" charset="0"/>
            </a:endParaRPr>
          </a:p>
        </p:txBody>
      </p:sp>
      <p:sp>
        <p:nvSpPr>
          <p:cNvPr id="11" name="Rectangle: Single Corner Rounded 7"/>
          <p:cNvSpPr/>
          <p:nvPr/>
        </p:nvSpPr>
        <p:spPr>
          <a:xfrm>
            <a:off x="2446655" y="4726940"/>
            <a:ext cx="10233660" cy="118110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Nhiều bãi biển đẹp</a:t>
            </a:r>
            <a:endParaRPr lang="en-US" sz="3735" b="1">
              <a:solidFill>
                <a:srgbClr val="002060"/>
              </a:solidFill>
              <a:latin typeface="Times New Roman" panose="02020603050405020304" pitchFamily="18" charset="0"/>
              <a:cs typeface="Times New Roman" panose="02020603050405020304" pitchFamily="18" charset="0"/>
            </a:endParaRPr>
          </a:p>
        </p:txBody>
      </p:sp>
      <p:sp>
        <p:nvSpPr>
          <p:cNvPr id="12" name="Rectangle: Single Corner Rounded 7"/>
          <p:cNvSpPr/>
          <p:nvPr/>
        </p:nvSpPr>
        <p:spPr>
          <a:xfrm>
            <a:off x="2483485" y="6104890"/>
            <a:ext cx="10196830" cy="1027430"/>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Nhiều hải sản nổi tiếng</a:t>
            </a:r>
            <a:endParaRPr lang="en-US" sz="3735" b="1">
              <a:solidFill>
                <a:srgbClr val="002060"/>
              </a:solidFill>
              <a:latin typeface="Times New Roman" panose="02020603050405020304" pitchFamily="18" charset="0"/>
              <a:cs typeface="Times New Roman" panose="02020603050405020304" pitchFamily="18" charset="0"/>
            </a:endParaRPr>
          </a:p>
        </p:txBody>
      </p:sp>
      <p:sp>
        <p:nvSpPr>
          <p:cNvPr id="13" name="Rectangle: Single Corner Rounded 7"/>
          <p:cNvSpPr/>
          <p:nvPr/>
        </p:nvSpPr>
        <p:spPr>
          <a:xfrm>
            <a:off x="2483485" y="7343140"/>
            <a:ext cx="9879965" cy="114744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Tất cả các ý trên</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38555" y="4716145"/>
            <a:ext cx="1308100" cy="119189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24" name="Oval 28"/>
          <p:cNvSpPr>
            <a:spLocks noChangeArrowheads="1"/>
          </p:cNvSpPr>
          <p:nvPr/>
        </p:nvSpPr>
        <p:spPr bwMode="auto">
          <a:xfrm>
            <a:off x="12938760" y="7745095"/>
            <a:ext cx="1011555" cy="1101090"/>
          </a:xfrm>
          <a:prstGeom prst="ellipse">
            <a:avLst/>
          </a:prstGeom>
          <a:noFill/>
          <a:ln w="9525">
            <a:solidFill>
              <a:srgbClr val="0000CC"/>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vi-VN" altLang="en-US" sz="2400">
              <a:solidFill>
                <a:srgbClr val="0000CC"/>
              </a:solidFill>
              <a:latin typeface="Arial" panose="020B0604020202020204" pitchFamily="34" charset="0"/>
            </a:endParaRPr>
          </a:p>
        </p:txBody>
      </p:sp>
      <p:sp>
        <p:nvSpPr>
          <p:cNvPr id="8" name="TextBox 2"/>
          <p:cNvSpPr txBox="1"/>
          <p:nvPr/>
        </p:nvSpPr>
        <p:spPr>
          <a:xfrm>
            <a:off x="11262360" y="76200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edg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 calcmode="lin" valueType="num">
                                      <p:cBhvr>
                                        <p:cTn id="70"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72"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73"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6</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Các món ăn tiêu biểu của vùng Duyên hải miền Trung</a:t>
            </a:r>
            <a:r>
              <a:rPr lang="vi-VN" sz="4265" b="1">
                <a:solidFill>
                  <a:srgbClr val="000000"/>
                </a:solidFill>
                <a:latin typeface="Times New Roman" panose="02020603050405020304" pitchFamily="18" charset="0"/>
                <a:sym typeface="+mn-ea"/>
              </a:rPr>
              <a:t> là:</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Bún bò Huế, Mì Quảng, Kẹo cu đơ Hà Tĩnh, Nem chua Thanh Hoá, Nem nướng Nha </a:t>
            </a:r>
          </a:p>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Trang, Cao lầu Hội An, Tré rơm Bình Định</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Canh chua bông điên điển</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Cá linh chiên bột</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Lẩu mắm</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2024360" y="34290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iagonal Stripe 33"/>
          <p:cNvSpPr/>
          <p:nvPr/>
        </p:nvSpPr>
        <p:spPr>
          <a:xfrm>
            <a:off x="289560" y="2793365"/>
            <a:ext cx="1282065" cy="6052820"/>
          </a:xfrm>
          <a:prstGeom prst="diagStripe">
            <a:avLst>
              <a:gd name="adj" fmla="val 56516"/>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889620" y="1676220"/>
            <a:ext cx="522585" cy="420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lock Arc 4"/>
          <p:cNvSpPr/>
          <p:nvPr/>
        </p:nvSpPr>
        <p:spPr>
          <a:xfrm rot="19028324">
            <a:off x="145546" y="604696"/>
            <a:ext cx="2207532" cy="2235023"/>
          </a:xfrm>
          <a:prstGeom prst="blockArc">
            <a:avLst>
              <a:gd name="adj1" fmla="val 4966189"/>
              <a:gd name="adj2" fmla="val 348223"/>
              <a:gd name="adj3" fmla="val 302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551815" y="1066800"/>
            <a:ext cx="1337945" cy="13614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en-US" sz="7200" b="1" noProof="0" dirty="0">
                <a:ln>
                  <a:noFill/>
                </a:ln>
                <a:solidFill>
                  <a:srgbClr val="D7121F"/>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7</a:t>
            </a:r>
          </a:p>
        </p:txBody>
      </p:sp>
      <p:sp>
        <p:nvSpPr>
          <p:cNvPr id="6" name="Rectangle 5"/>
          <p:cNvSpPr/>
          <p:nvPr/>
        </p:nvSpPr>
        <p:spPr>
          <a:xfrm>
            <a:off x="2270760" y="1219200"/>
            <a:ext cx="13448665" cy="157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4265" b="1">
                <a:solidFill>
                  <a:srgbClr val="000000"/>
                </a:solidFill>
                <a:latin typeface="Times New Roman" panose="02020603050405020304" pitchFamily="18" charset="0"/>
                <a:sym typeface="+mn-ea"/>
              </a:rPr>
              <a:t>Cố đô Huế ngày nay thuộc địa phận thành phố Huế và một vài vùng phụ cận thuộc tỉnh</a:t>
            </a:r>
            <a:r>
              <a:rPr lang="vi-VN" sz="4265" b="1">
                <a:solidFill>
                  <a:srgbClr val="000000"/>
                </a:solidFill>
                <a:latin typeface="Times New Roman" panose="02020603050405020304" pitchFamily="18" charset="0"/>
                <a:sym typeface="+mn-ea"/>
              </a:rPr>
              <a:t>:</a:t>
            </a:r>
          </a:p>
        </p:txBody>
      </p:sp>
      <p:sp>
        <p:nvSpPr>
          <p:cNvPr id="35" name="Arrow: Pentagon 34"/>
          <p:cNvSpPr/>
          <p:nvPr/>
        </p:nvSpPr>
        <p:spPr>
          <a:xfrm flipH="1">
            <a:off x="1469390" y="2898775"/>
            <a:ext cx="1181735" cy="1761490"/>
          </a:xfrm>
          <a:prstGeom prst="homePlate">
            <a:avLst>
              <a:gd name="adj" fmla="val 60801"/>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A</a:t>
            </a:r>
          </a:p>
        </p:txBody>
      </p:sp>
      <p:sp>
        <p:nvSpPr>
          <p:cNvPr id="38" name="Arrow: Pentagon 37"/>
          <p:cNvSpPr/>
          <p:nvPr/>
        </p:nvSpPr>
        <p:spPr>
          <a:xfrm flipH="1">
            <a:off x="746760" y="6172200"/>
            <a:ext cx="1867535" cy="1150620"/>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39" name="Rectangle 38"/>
          <p:cNvSpPr/>
          <p:nvPr/>
        </p:nvSpPr>
        <p:spPr>
          <a:xfrm>
            <a:off x="4175927" y="-304804"/>
            <a:ext cx="6425111" cy="1754583"/>
          </a:xfrm>
          <a:prstGeom prst="rect">
            <a:avLst/>
          </a:prstGeom>
          <a:noFill/>
        </p:spPr>
        <p:txBody>
          <a:bodyPr wrap="square" lIns="121920" tIns="60960" rIns="121920" bIns="60960" numCol="1">
            <a:prstTxWarp prst="textWave2">
              <a:avLst>
                <a:gd name="adj1" fmla="val 12500"/>
                <a:gd name="adj2" fmla="val 37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2700">
                  <a:solidFill>
                    <a:srgbClr val="FFC000"/>
                  </a:solidFill>
                  <a:prstDash val="solid"/>
                </a:ln>
                <a:solidFill>
                  <a:srgbClr val="FFC000">
                    <a:lumMod val="60000"/>
                    <a:lumOff val="40000"/>
                  </a:srgbClr>
                </a:solidFill>
                <a:effectLst>
                  <a:outerShdw dist="38100" dir="2640000" algn="bl" rotWithShape="0">
                    <a:srgbClr val="44546A">
                      <a:lumMod val="75000"/>
                    </a:srgbClr>
                  </a:outerShdw>
                </a:effectLst>
                <a:uLnTx/>
                <a:uFillTx/>
                <a:latin typeface="Tahoma" panose="020B0604030504040204" pitchFamily="34" charset="0"/>
                <a:ea typeface="Tahoma" panose="020B0604030504040204" pitchFamily="34" charset="0"/>
                <a:cs typeface="Tahoma" panose="020B0604030504040204" pitchFamily="34" charset="0"/>
              </a:rPr>
              <a:t>Ai nhanh, ai đúng!</a:t>
            </a:r>
          </a:p>
        </p:txBody>
      </p:sp>
      <p:pic>
        <p:nvPicPr>
          <p:cNvPr id="40" name="Picture 2" descr="Hình ảnh có liên quan"/>
          <p:cNvPicPr>
            <a:picLocks noChangeAspect="1" noChangeArrowheads="1" noCrop="1"/>
          </p:cNvPicPr>
          <p:nvPr/>
        </p:nvPicPr>
        <p:blipFill>
          <a:blip r:embed="rId7">
            <a:clrChange>
              <a:clrFrom>
                <a:srgbClr val="FFFFFF"/>
              </a:clrFrom>
              <a:clrTo>
                <a:srgbClr val="FFFFFF">
                  <a:alpha val="0"/>
                </a:srgbClr>
              </a:clrTo>
            </a:clrChange>
          </a:blip>
          <a:srcRect/>
          <a:stretch>
            <a:fillRect/>
          </a:stretch>
        </p:blipFill>
        <p:spPr bwMode="auto">
          <a:xfrm>
            <a:off x="9436100" y="-685800"/>
            <a:ext cx="5335270" cy="269748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37"/>
          <p:cNvSpPr/>
          <p:nvPr/>
        </p:nvSpPr>
        <p:spPr>
          <a:xfrm flipH="1">
            <a:off x="596900" y="7467600"/>
            <a:ext cx="2017395" cy="1147445"/>
          </a:xfrm>
          <a:prstGeom prst="homePlate">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D</a:t>
            </a:r>
          </a:p>
        </p:txBody>
      </p:sp>
      <p:sp>
        <p:nvSpPr>
          <p:cNvPr id="3" name="Rectangle: Single Corner Rounded 7"/>
          <p:cNvSpPr/>
          <p:nvPr/>
        </p:nvSpPr>
        <p:spPr>
          <a:xfrm>
            <a:off x="2651760" y="2899410"/>
            <a:ext cx="10161905" cy="17608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Quảng Trị</a:t>
            </a:r>
          </a:p>
        </p:txBody>
      </p:sp>
      <p:sp>
        <p:nvSpPr>
          <p:cNvPr id="11" name="Rectangle: Single Corner Rounded 7"/>
          <p:cNvSpPr/>
          <p:nvPr/>
        </p:nvSpPr>
        <p:spPr>
          <a:xfrm>
            <a:off x="2623820" y="4901565"/>
            <a:ext cx="10189845" cy="11449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735" b="1">
                <a:solidFill>
                  <a:srgbClr val="000000"/>
                </a:solidFill>
                <a:latin typeface="Times New Roman" panose="02020603050405020304" pitchFamily="18" charset="0"/>
                <a:cs typeface="Times New Roman" panose="02020603050405020304" pitchFamily="18" charset="0"/>
                <a:sym typeface="+mn-ea"/>
              </a:rPr>
              <a:t>Đà Nẵng.</a:t>
            </a:r>
          </a:p>
        </p:txBody>
      </p:sp>
      <p:sp>
        <p:nvSpPr>
          <p:cNvPr id="12" name="Rectangle: Single Corner Rounded 7"/>
          <p:cNvSpPr/>
          <p:nvPr/>
        </p:nvSpPr>
        <p:spPr>
          <a:xfrm>
            <a:off x="2614295" y="6172200"/>
            <a:ext cx="10199370" cy="115125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rgbClr val="000000"/>
                </a:solidFill>
                <a:latin typeface="Times New Roman" panose="02020603050405020304" pitchFamily="18" charset="0"/>
                <a:cs typeface="Times New Roman" panose="02020603050405020304" pitchFamily="18" charset="0"/>
                <a:sym typeface="+mn-ea"/>
              </a:rPr>
              <a:t>Thừa Thiên Huế</a:t>
            </a:r>
          </a:p>
        </p:txBody>
      </p:sp>
      <p:sp>
        <p:nvSpPr>
          <p:cNvPr id="13" name="Rectangle: Single Corner Rounded 7"/>
          <p:cNvSpPr/>
          <p:nvPr/>
        </p:nvSpPr>
        <p:spPr>
          <a:xfrm>
            <a:off x="2614295" y="7468235"/>
            <a:ext cx="10119360" cy="1132205"/>
          </a:xfrm>
          <a:prstGeom prst="round1Rect">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3735" b="1">
                <a:solidFill>
                  <a:schemeClr val="tx1"/>
                </a:solidFill>
                <a:latin typeface="Times New Roman" panose="02020603050405020304" pitchFamily="18" charset="0"/>
                <a:cs typeface="Times New Roman" panose="02020603050405020304" pitchFamily="18" charset="0"/>
                <a:sym typeface="+mn-ea"/>
              </a:rPr>
              <a:t>Quảng Bình.</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0460" y="4267200"/>
            <a:ext cx="4160520" cy="4250690"/>
          </a:xfrm>
          <a:prstGeom prst="rect">
            <a:avLst/>
          </a:prstGeom>
        </p:spPr>
      </p:pic>
      <p:sp>
        <p:nvSpPr>
          <p:cNvPr id="22" name="Rectangle 32"/>
          <p:cNvSpPr/>
          <p:nvPr/>
        </p:nvSpPr>
        <p:spPr>
          <a:xfrm>
            <a:off x="12981940" y="3429000"/>
            <a:ext cx="3182620" cy="1231265"/>
          </a:xfrm>
          <a:prstGeom prst="rect">
            <a:avLst/>
          </a:prstGeom>
          <a:noFill/>
        </p:spPr>
        <p:txBody>
          <a:bodyPr wrap="square" lIns="121920" tIns="60960" rIns="121920" bIns="60960" numCol="1">
            <a:prstTxWarp prst="textCascadeUp">
              <a:avLst>
                <a:gd name="adj" fmla="val 6118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w="22225">
                  <a:solidFill>
                    <a:prstClr val="black">
                      <a:lumMod val="85000"/>
                      <a:lumOff val="15000"/>
                    </a:prstClr>
                  </a:solidFill>
                  <a:prstDash val="solid"/>
                </a:ln>
                <a:solidFill>
                  <a:srgbClr val="D7121F"/>
                </a:solidFill>
                <a:effectLst/>
                <a:uLnTx/>
                <a:uFillTx/>
                <a:latin typeface="Tahoma" panose="020B0604030504040204" pitchFamily="34" charset="0"/>
                <a:ea typeface="Tahoma" panose="020B0604030504040204" pitchFamily="34" charset="0"/>
                <a:cs typeface="Tahoma" panose="020B0604030504040204" pitchFamily="34" charset="0"/>
              </a:rPr>
              <a:t>Hết giờ!</a:t>
            </a:r>
          </a:p>
        </p:txBody>
      </p:sp>
      <p:sp>
        <p:nvSpPr>
          <p:cNvPr id="23" name="Arrow: Pentagon 34"/>
          <p:cNvSpPr/>
          <p:nvPr/>
        </p:nvSpPr>
        <p:spPr>
          <a:xfrm flipH="1">
            <a:off x="1104265" y="4911725"/>
            <a:ext cx="1510030" cy="1140460"/>
          </a:xfrm>
          <a:prstGeom prst="homePlate">
            <a:avLst>
              <a:gd name="adj" fmla="val 50000"/>
            </a:avLst>
          </a:prstGeom>
          <a:solidFill>
            <a:srgbClr val="92D050"/>
          </a:solidFill>
          <a:ln w="381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5865" b="1" i="0" u="none" strike="noStrike" kern="1200" cap="none" spc="0" normalizeH="0" baseline="0" noProof="0">
                <a:ln w="28575">
                  <a:solidFill>
                    <a:srgbClr val="2F5597"/>
                  </a:solid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B</a:t>
            </a:r>
          </a:p>
        </p:txBody>
      </p:sp>
      <p:sp>
        <p:nvSpPr>
          <p:cNvPr id="8" name="TextBox 2"/>
          <p:cNvSpPr txBox="1"/>
          <p:nvPr/>
        </p:nvSpPr>
        <p:spPr>
          <a:xfrm>
            <a:off x="11719560" y="6400800"/>
            <a:ext cx="743585" cy="703580"/>
          </a:xfrm>
          <a:prstGeom prst="rect">
            <a:avLst/>
          </a:prstGeom>
          <a:noFill/>
        </p:spPr>
        <p:txBody>
          <a:bodyPr wrap="square">
            <a:noAutofit/>
          </a:bodyPr>
          <a:lstStyle/>
          <a:p>
            <a:r>
              <a:rPr lang="vi-VN" altLang="en-US" sz="4400">
                <a:solidFill>
                  <a:srgbClr val="FF0000"/>
                </a:solidFill>
                <a:latin typeface="Times New Roman" panose="02020603050405020304" pitchFamily="18" charset="0"/>
                <a:cs typeface="Times New Roman" panose="02020603050405020304" pitchFamily="18" charset="0"/>
                <a:sym typeface="+mn-ea"/>
              </a:rPr>
              <a:t>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100" fill="hold">
                                          <p:stCondLst>
                                            <p:cond delay="0"/>
                                          </p:stCondLst>
                                        </p:cTn>
                                        <p:tgtEl>
                                          <p:spTgt spid="39"/>
                                        </p:tgtEl>
                                        <p:attrNameLst>
                                          <p:attrName>r</p:attrName>
                                        </p:attrNameLst>
                                      </p:cBhvr>
                                    </p:animRot>
                                    <p:animRot by="-240000">
                                      <p:cBhvr>
                                        <p:cTn id="7" dur="200" fill="hold">
                                          <p:stCondLst>
                                            <p:cond delay="200"/>
                                          </p:stCondLst>
                                        </p:cTn>
                                        <p:tgtEl>
                                          <p:spTgt spid="39"/>
                                        </p:tgtEl>
                                        <p:attrNameLst>
                                          <p:attrName>r</p:attrName>
                                        </p:attrNameLst>
                                      </p:cBhvr>
                                    </p:animRot>
                                    <p:animRot by="240000">
                                      <p:cBhvr>
                                        <p:cTn id="8" dur="200" fill="hold">
                                          <p:stCondLst>
                                            <p:cond delay="400"/>
                                          </p:stCondLst>
                                        </p:cTn>
                                        <p:tgtEl>
                                          <p:spTgt spid="39"/>
                                        </p:tgtEl>
                                        <p:attrNameLst>
                                          <p:attrName>r</p:attrName>
                                        </p:attrNameLst>
                                      </p:cBhvr>
                                    </p:animRot>
                                    <p:animRot by="-240000">
                                      <p:cBhvr>
                                        <p:cTn id="9" dur="200" fill="hold">
                                          <p:stCondLst>
                                            <p:cond delay="600"/>
                                          </p:stCondLst>
                                        </p:cTn>
                                        <p:tgtEl>
                                          <p:spTgt spid="39"/>
                                        </p:tgtEl>
                                        <p:attrNameLst>
                                          <p:attrName>r</p:attrName>
                                        </p:attrNameLst>
                                      </p:cBhvr>
                                    </p:animRot>
                                    <p:animRot by="120000">
                                      <p:cBhvr>
                                        <p:cTn id="10" dur="200" fill="hold">
                                          <p:stCondLst>
                                            <p:cond delay="800"/>
                                          </p:stCondLst>
                                        </p:cTn>
                                        <p:tgtEl>
                                          <p:spTgt spid="39"/>
                                        </p:tgtEl>
                                        <p:attrNameLst>
                                          <p:attrName>r</p:attrName>
                                        </p:attrNameLst>
                                      </p:cBhvr>
                                    </p:animRot>
                                  </p:childTnLst>
                                  <p:subTnLst>
                                    <p:audio>
                                      <p:cMediaNode vol="100000">
                                        <p:cTn display="0" masterRel="sameClick">
                                          <p:stCondLst>
                                            <p:cond evt="begin" delay="0">
                                              <p:tn val="5"/>
                                            </p:cond>
                                          </p:stCondLst>
                                          <p:endCondLst>
                                            <p:cond evt="onStopAudio" delay="0">
                                              <p:tgtEl>
                                                <p:sldTgt/>
                                              </p:tgtEl>
                                            </p:cond>
                                          </p:endCondLst>
                                        </p:cTn>
                                        <p:tgtEl>
                                          <p:sndTgt r:embed="rId3" name="Tiếng chào mừng trò chơi.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500" fill="hold"/>
                                        <p:tgtEl>
                                          <p:spTgt spid="5"/>
                                        </p:tgtEl>
                                        <p:attrNameLst>
                                          <p:attrName>r</p:attrName>
                                        </p:attrNameLst>
                                      </p:cBhvr>
                                    </p:animRo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250"/>
                                        <p:tgtEl>
                                          <p:spTgt spid="3"/>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5" name="Chính xác.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250"/>
                                        <p:tgtEl>
                                          <p:spTgt spid="11"/>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5" name="Chính xác.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250"/>
                                        <p:tgtEl>
                                          <p:spTgt spid="12"/>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5" name="Chính xác.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250"/>
                                        <p:tgtEl>
                                          <p:spTgt spid="1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5" name="Chính xác.wav"/>
                                        </p:tgtEl>
                                      </p:cMediaNode>
                                    </p:audio>
                                  </p:subTnLst>
                                </p:cTn>
                              </p:par>
                            </p:childTnLst>
                          </p:cTn>
                        </p:par>
                        <p:par>
                          <p:cTn id="43" fill="hold">
                            <p:stCondLst>
                              <p:cond delay="1500"/>
                            </p:stCondLst>
                            <p:childTnLst>
                              <p:par>
                                <p:cTn id="44" presetID="32" presetClass="emph" presetSubtype="0" repeatCount="indefinite" fill="hold" nodeType="afterEffect">
                                  <p:stCondLst>
                                    <p:cond delay="0"/>
                                  </p:stCondLst>
                                  <p:childTnLst>
                                    <p:animRot by="120000">
                                      <p:cBhvr>
                                        <p:cTn id="45" dur="50" fill="hold">
                                          <p:stCondLst>
                                            <p:cond delay="0"/>
                                          </p:stCondLst>
                                        </p:cTn>
                                        <p:tgtEl>
                                          <p:spTgt spid="14"/>
                                        </p:tgtEl>
                                        <p:attrNameLst>
                                          <p:attrName>r</p:attrName>
                                        </p:attrNameLst>
                                      </p:cBhvr>
                                    </p:animRot>
                                    <p:animRot by="-240000">
                                      <p:cBhvr>
                                        <p:cTn id="46" dur="100" fill="hold">
                                          <p:stCondLst>
                                            <p:cond delay="100"/>
                                          </p:stCondLst>
                                        </p:cTn>
                                        <p:tgtEl>
                                          <p:spTgt spid="14"/>
                                        </p:tgtEl>
                                        <p:attrNameLst>
                                          <p:attrName>r</p:attrName>
                                        </p:attrNameLst>
                                      </p:cBhvr>
                                    </p:animRot>
                                    <p:animRot by="240000">
                                      <p:cBhvr>
                                        <p:cTn id="47" dur="100" fill="hold">
                                          <p:stCondLst>
                                            <p:cond delay="200"/>
                                          </p:stCondLst>
                                        </p:cTn>
                                        <p:tgtEl>
                                          <p:spTgt spid="14"/>
                                        </p:tgtEl>
                                        <p:attrNameLst>
                                          <p:attrName>r</p:attrName>
                                        </p:attrNameLst>
                                      </p:cBhvr>
                                    </p:animRot>
                                    <p:animRot by="-240000">
                                      <p:cBhvr>
                                        <p:cTn id="48" dur="100" fill="hold">
                                          <p:stCondLst>
                                            <p:cond delay="300"/>
                                          </p:stCondLst>
                                        </p:cTn>
                                        <p:tgtEl>
                                          <p:spTgt spid="14"/>
                                        </p:tgtEl>
                                        <p:attrNameLst>
                                          <p:attrName>r</p:attrName>
                                        </p:attrNameLst>
                                      </p:cBhvr>
                                    </p:animRot>
                                    <p:animRot by="120000">
                                      <p:cBhvr>
                                        <p:cTn id="49" dur="100" fill="hold">
                                          <p:stCondLst>
                                            <p:cond delay="400"/>
                                          </p:stCondLst>
                                        </p:cTn>
                                        <p:tgtEl>
                                          <p:spTgt spid="14"/>
                                        </p:tgtEl>
                                        <p:attrNameLst>
                                          <p:attrName>r</p:attrName>
                                        </p:attrNameLst>
                                      </p:cBhvr>
                                    </p:animRot>
                                  </p:childTnLst>
                                  <p:subTnLst>
                                    <p:audio>
                                      <p:cMediaNode vol="100000">
                                        <p:cTn display="0" masterRel="sameClick">
                                          <p:stCondLst>
                                            <p:cond evt="begin" delay="0">
                                              <p:tn val="44"/>
                                            </p:cond>
                                          </p:stCondLst>
                                          <p:endCondLst>
                                            <p:cond evt="onStopAudio" delay="0">
                                              <p:tgtEl>
                                                <p:sldTgt/>
                                              </p:tgtEl>
                                            </p:cond>
                                          </p:endCondLst>
                                        </p:cTn>
                                        <p:tgtEl>
                                          <p:sndTgt r:embed="rId6" name="Đang Cập Nhật – Reng Reng (online-audio-converter.com).wav"/>
                                        </p:tgtEl>
                                      </p:cMediaNode>
                                    </p:audio>
                                  </p:sub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32" presetClass="emph" presetSubtype="0" repeatCount="indefinite" fill="hold" grpId="1" nodeType="withEffect">
                                  <p:stCondLst>
                                    <p:cond delay="0"/>
                                  </p:stCondLst>
                                  <p:childTnLst>
                                    <p:animRot by="120000">
                                      <p:cBhvr>
                                        <p:cTn id="56" dur="100" fill="hold">
                                          <p:stCondLst>
                                            <p:cond delay="0"/>
                                          </p:stCondLst>
                                        </p:cTn>
                                        <p:tgtEl>
                                          <p:spTgt spid="22"/>
                                        </p:tgtEl>
                                        <p:attrNameLst>
                                          <p:attrName>r</p:attrName>
                                        </p:attrNameLst>
                                      </p:cBhvr>
                                    </p:animRot>
                                    <p:animRot by="-240000">
                                      <p:cBhvr>
                                        <p:cTn id="57" dur="200" fill="hold">
                                          <p:stCondLst>
                                            <p:cond delay="200"/>
                                          </p:stCondLst>
                                        </p:cTn>
                                        <p:tgtEl>
                                          <p:spTgt spid="22"/>
                                        </p:tgtEl>
                                        <p:attrNameLst>
                                          <p:attrName>r</p:attrName>
                                        </p:attrNameLst>
                                      </p:cBhvr>
                                    </p:animRot>
                                    <p:animRot by="240000">
                                      <p:cBhvr>
                                        <p:cTn id="58" dur="200" fill="hold">
                                          <p:stCondLst>
                                            <p:cond delay="400"/>
                                          </p:stCondLst>
                                        </p:cTn>
                                        <p:tgtEl>
                                          <p:spTgt spid="22"/>
                                        </p:tgtEl>
                                        <p:attrNameLst>
                                          <p:attrName>r</p:attrName>
                                        </p:attrNameLst>
                                      </p:cBhvr>
                                    </p:animRot>
                                    <p:animRot by="-240000">
                                      <p:cBhvr>
                                        <p:cTn id="59" dur="200" fill="hold">
                                          <p:stCondLst>
                                            <p:cond delay="600"/>
                                          </p:stCondLst>
                                        </p:cTn>
                                        <p:tgtEl>
                                          <p:spTgt spid="22"/>
                                        </p:tgtEl>
                                        <p:attrNameLst>
                                          <p:attrName>r</p:attrName>
                                        </p:attrNameLst>
                                      </p:cBhvr>
                                    </p:animRot>
                                    <p:animRot by="120000">
                                      <p:cBhvr>
                                        <p:cTn id="60" dur="200" fill="hold">
                                          <p:stCondLst>
                                            <p:cond delay="800"/>
                                          </p:stCondLst>
                                        </p:cTn>
                                        <p:tgtEl>
                                          <p:spTgt spid="22"/>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p:cTn id="6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bldLvl="0" animBg="1"/>
      <p:bldP spid="6" grpId="0" bldLvl="0" animBg="1"/>
      <p:bldP spid="39" grpId="0"/>
      <p:bldP spid="3" grpId="0" bldLvl="0" animBg="1"/>
      <p:bldP spid="11" grpId="0" bldLvl="0" animBg="1"/>
      <p:bldP spid="12" grpId="0" bldLvl="0" animBg="1"/>
      <p:bldP spid="13" grpId="0" bldLvl="0" animBg="1"/>
      <p:bldP spid="22" grpId="0"/>
      <p:bldP spid="22"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3.8|6.8|6.3|8.4"/>
</p:tagLst>
</file>

<file path=ppt/tags/tag11.xml><?xml version="1.0" encoding="utf-8"?>
<p:tagLst xmlns:a="http://schemas.openxmlformats.org/drawingml/2006/main" xmlns:r="http://schemas.openxmlformats.org/officeDocument/2006/relationships" xmlns:p="http://schemas.openxmlformats.org/presentationml/2006/main">
  <p:tag name="TIMING" val="|3.8|6.8|6.3|8.4"/>
</p:tagLst>
</file>

<file path=ppt/tags/tag12.xml><?xml version="1.0" encoding="utf-8"?>
<p:tagLst xmlns:a="http://schemas.openxmlformats.org/drawingml/2006/main" xmlns:r="http://schemas.openxmlformats.org/officeDocument/2006/relationships" xmlns:p="http://schemas.openxmlformats.org/presentationml/2006/main">
  <p:tag name="TIMING" val="|3.8|6.8|6.3|8.4"/>
</p:tagLst>
</file>

<file path=ppt/tags/tag13.xml><?xml version="1.0" encoding="utf-8"?>
<p:tagLst xmlns:a="http://schemas.openxmlformats.org/drawingml/2006/main" xmlns:r="http://schemas.openxmlformats.org/officeDocument/2006/relationships" xmlns:p="http://schemas.openxmlformats.org/presentationml/2006/main">
  <p:tag name="TIMING" val="|3.8|6.8|6.3|8.4"/>
</p:tagLst>
</file>

<file path=ppt/tags/tag14.xml><?xml version="1.0" encoding="utf-8"?>
<p:tagLst xmlns:a="http://schemas.openxmlformats.org/drawingml/2006/main" xmlns:r="http://schemas.openxmlformats.org/officeDocument/2006/relationships" xmlns:p="http://schemas.openxmlformats.org/presentationml/2006/main">
  <p:tag name="TIMING" val="|3.8|6.8|6.3|8.4"/>
</p:tagLst>
</file>

<file path=ppt/tags/tag15.xml><?xml version="1.0" encoding="utf-8"?>
<p:tagLst xmlns:a="http://schemas.openxmlformats.org/drawingml/2006/main" xmlns:r="http://schemas.openxmlformats.org/officeDocument/2006/relationships" xmlns:p="http://schemas.openxmlformats.org/presentationml/2006/main">
  <p:tag name="TIMING" val="|3.8|6.8|6.3|8.4"/>
</p:tagLst>
</file>

<file path=ppt/tags/tag16.xml><?xml version="1.0" encoding="utf-8"?>
<p:tagLst xmlns:a="http://schemas.openxmlformats.org/drawingml/2006/main" xmlns:r="http://schemas.openxmlformats.org/officeDocument/2006/relationships" xmlns:p="http://schemas.openxmlformats.org/presentationml/2006/main">
  <p:tag name="TIMING" val="|3.8|6.8|6.3|8.4"/>
</p:tagLst>
</file>

<file path=ppt/tags/tag17.xml><?xml version="1.0" encoding="utf-8"?>
<p:tagLst xmlns:a="http://schemas.openxmlformats.org/drawingml/2006/main" xmlns:r="http://schemas.openxmlformats.org/officeDocument/2006/relationships" xmlns:p="http://schemas.openxmlformats.org/presentationml/2006/main">
  <p:tag name="TIMING" val="|3.8|6.8|6.3|8.4"/>
</p:tagLst>
</file>

<file path=ppt/tags/tag18.xml><?xml version="1.0" encoding="utf-8"?>
<p:tagLst xmlns:a="http://schemas.openxmlformats.org/drawingml/2006/main" xmlns:r="http://schemas.openxmlformats.org/officeDocument/2006/relationships" xmlns:p="http://schemas.openxmlformats.org/presentationml/2006/main">
  <p:tag name="TIMING" val="|3.8|6.8|6.3|8.4"/>
</p:tagLst>
</file>

<file path=ppt/tags/tag19.xml><?xml version="1.0" encoding="utf-8"?>
<p:tagLst xmlns:a="http://schemas.openxmlformats.org/drawingml/2006/main" xmlns:r="http://schemas.openxmlformats.org/officeDocument/2006/relationships" xmlns:p="http://schemas.openxmlformats.org/presentationml/2006/main">
  <p:tag name="TIMING" val="|3.8|6.8|6.3|8.4"/>
</p:tagLst>
</file>

<file path=ppt/tags/tag2.xml><?xml version="1.0" encoding="utf-8"?>
<p:tagLst xmlns:a="http://schemas.openxmlformats.org/drawingml/2006/main" xmlns:r="http://schemas.openxmlformats.org/officeDocument/2006/relationships" xmlns:p="http://schemas.openxmlformats.org/presentationml/2006/main">
  <p:tag name="TIMING" val="|3.2|6.9|7.3|9"/>
</p:tagLst>
</file>

<file path=ppt/tags/tag20.xml><?xml version="1.0" encoding="utf-8"?>
<p:tagLst xmlns:a="http://schemas.openxmlformats.org/drawingml/2006/main" xmlns:r="http://schemas.openxmlformats.org/officeDocument/2006/relationships" xmlns:p="http://schemas.openxmlformats.org/presentationml/2006/main">
  <p:tag name="TIMING" val="|3.8|6.8|6.3|8.4"/>
</p:tagLst>
</file>

<file path=ppt/tags/tag21.xml><?xml version="1.0" encoding="utf-8"?>
<p:tagLst xmlns:a="http://schemas.openxmlformats.org/drawingml/2006/main" xmlns:r="http://schemas.openxmlformats.org/officeDocument/2006/relationships" xmlns:p="http://schemas.openxmlformats.org/presentationml/2006/main">
  <p:tag name="TIMING" val="|3.8|6.8|6.3|8.4"/>
</p:tagLst>
</file>

<file path=ppt/tags/tag3.xml><?xml version="1.0" encoding="utf-8"?>
<p:tagLst xmlns:a="http://schemas.openxmlformats.org/drawingml/2006/main" xmlns:r="http://schemas.openxmlformats.org/officeDocument/2006/relationships" xmlns:p="http://schemas.openxmlformats.org/presentationml/2006/main">
  <p:tag name="TIMING" val="|1.6|6.3|8|6.8"/>
</p:tagLst>
</file>

<file path=ppt/tags/tag4.xml><?xml version="1.0" encoding="utf-8"?>
<p:tagLst xmlns:a="http://schemas.openxmlformats.org/drawingml/2006/main" xmlns:r="http://schemas.openxmlformats.org/officeDocument/2006/relationships" xmlns:p="http://schemas.openxmlformats.org/presentationml/2006/main">
  <p:tag name="TIMING" val="|3.8|6.8|6.3|8.4"/>
</p:tagLst>
</file>

<file path=ppt/tags/tag5.xml><?xml version="1.0" encoding="utf-8"?>
<p:tagLst xmlns:a="http://schemas.openxmlformats.org/drawingml/2006/main" xmlns:r="http://schemas.openxmlformats.org/officeDocument/2006/relationships" xmlns:p="http://schemas.openxmlformats.org/presentationml/2006/main">
  <p:tag name="TIMING" val="|1.6|6.3|8|6.8"/>
</p:tagLst>
</file>

<file path=ppt/tags/tag6.xml><?xml version="1.0" encoding="utf-8"?>
<p:tagLst xmlns:a="http://schemas.openxmlformats.org/drawingml/2006/main" xmlns:r="http://schemas.openxmlformats.org/officeDocument/2006/relationships" xmlns:p="http://schemas.openxmlformats.org/presentationml/2006/main">
  <p:tag name="TIMING" val="|3.8|6.8|6.3|8.4"/>
</p:tagLst>
</file>

<file path=ppt/tags/tag7.xml><?xml version="1.0" encoding="utf-8"?>
<p:tagLst xmlns:a="http://schemas.openxmlformats.org/drawingml/2006/main" xmlns:r="http://schemas.openxmlformats.org/officeDocument/2006/relationships" xmlns:p="http://schemas.openxmlformats.org/presentationml/2006/main">
  <p:tag name="TIMING" val="|3.8|6.8|6.3|8.4"/>
</p:tagLst>
</file>

<file path=ppt/tags/tag8.xml><?xml version="1.0" encoding="utf-8"?>
<p:tagLst xmlns:a="http://schemas.openxmlformats.org/drawingml/2006/main" xmlns:r="http://schemas.openxmlformats.org/officeDocument/2006/relationships" xmlns:p="http://schemas.openxmlformats.org/presentationml/2006/main">
  <p:tag name="TIMING" val="|3.8|6.8|6.3|8.4"/>
</p:tagLst>
</file>

<file path=ppt/tags/tag9.xml><?xml version="1.0" encoding="utf-8"?>
<p:tagLst xmlns:a="http://schemas.openxmlformats.org/drawingml/2006/main" xmlns:r="http://schemas.openxmlformats.org/officeDocument/2006/relationships" xmlns:p="http://schemas.openxmlformats.org/presentationml/2006/main">
  <p:tag name="TIMING" val="|3.8|6.8|6.3|8.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2</TotalTime>
  <Words>3544</Words>
  <Application>Microsoft Office PowerPoint</Application>
  <PresentationFormat>Custom</PresentationFormat>
  <Paragraphs>434</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.VnTime</vt:lpstr>
      <vt:lpstr>Arial</vt:lpstr>
      <vt:lpstr>Calibri</vt:lpstr>
      <vt:lpstr>Cambria</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1242</cp:revision>
  <dcterms:created xsi:type="dcterms:W3CDTF">2008-09-09T22:52:00Z</dcterms:created>
  <dcterms:modified xsi:type="dcterms:W3CDTF">2024-05-09T14:23:40Z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D2ED978ACEE34A9F957DB1B6C494B555_12</vt:lpwstr>
  </property>
  <property fmtid="{D5CDD505-2E9C-101B-9397-08002B2CF9AE}" pid="3" name="KSOProductBuildVer">
    <vt:lpwstr>1033-12.2.0.16731</vt:lpwstr>
  </property>
</Properties>
</file>