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366" r:id="rId3"/>
    <p:sldId id="681" r:id="rId4"/>
    <p:sldId id="658" r:id="rId5"/>
    <p:sldId id="659" r:id="rId6"/>
    <p:sldId id="660" r:id="rId8"/>
    <p:sldId id="661" r:id="rId9"/>
    <p:sldId id="662" r:id="rId10"/>
    <p:sldId id="663" r:id="rId11"/>
    <p:sldId id="708" r:id="rId12"/>
    <p:sldId id="709" r:id="rId13"/>
    <p:sldId id="711" r:id="rId14"/>
    <p:sldId id="723" r:id="rId15"/>
    <p:sldId id="712" r:id="rId16"/>
    <p:sldId id="713" r:id="rId17"/>
    <p:sldId id="714" r:id="rId18"/>
    <p:sldId id="715" r:id="rId19"/>
    <p:sldId id="724" r:id="rId20"/>
    <p:sldId id="722" r:id="rId21"/>
    <p:sldId id="710" r:id="rId22"/>
    <p:sldId id="703" r:id="rId23"/>
    <p:sldId id="737" r:id="rId24"/>
    <p:sldId id="704" r:id="rId25"/>
    <p:sldId id="677" r:id="rId26"/>
    <p:sldId id="678" r:id="rId27"/>
    <p:sldId id="725" r:id="rId28"/>
    <p:sldId id="664" r:id="rId29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" panose="020F0502020204030204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1" orient="horz" pos="1606" userDrawn="1">
          <p15:clr>
            <a:srgbClr val="A4A3A4"/>
          </p15:clr>
        </p15:guide>
        <p15:guide id="3" pos="2847" userDrawn="1">
          <p15:clr>
            <a:srgbClr val="9AA0A6"/>
          </p15:clr>
        </p15:guide>
        <p15:guide id="4" orient="horz" pos="1650" userDrawn="1">
          <p15:clr>
            <a:srgbClr val="A4A3A4"/>
          </p15:clr>
        </p15:guide>
        <p15:guide id="5" orient="horz" pos="720" userDrawn="1">
          <p15:clr>
            <a:srgbClr val="9AA0A6"/>
          </p15:clr>
        </p15:guide>
        <p15:guide id="6" orient="horz" pos="2074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84"/>
      </p:cViewPr>
      <p:guideLst>
        <p:guide orient="horz" pos="1620"/>
        <p:guide pos="2880"/>
        <p:guide orient="horz" pos="1606"/>
        <p:guide pos="2847"/>
        <p:guide orient="horz" pos="1650"/>
        <p:guide orient="horz" pos="720"/>
        <p:guide orient="horz" pos="20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72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972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93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993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1003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013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1585" t="17286" r="-1585" b="-17286"/>
          <a:stretch>
            <a:fillRect/>
          </a:stretch>
        </p:blipFill>
        <p:spPr>
          <a:xfrm>
            <a:off x="-454342" y="-184309"/>
            <a:ext cx="10261283" cy="7155180"/>
          </a:xfrm>
          <a:prstGeom prst="rect">
            <a:avLst/>
          </a:prstGeom>
        </p:spPr>
      </p:pic>
      <p:pic>
        <p:nvPicPr>
          <p:cNvPr id="2057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349" y="556578"/>
            <a:ext cx="1408510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WordArt 14"/>
          <p:cNvSpPr>
            <a:spLocks noTextEdit="1"/>
          </p:cNvSpPr>
          <p:nvPr/>
        </p:nvSpPr>
        <p:spPr>
          <a:xfrm>
            <a:off x="1245235" y="788670"/>
            <a:ext cx="7307580" cy="385953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7"/>
              </a:avLst>
            </a:prstTxWarp>
            <a:normAutofit/>
            <a:scene3d>
              <a:camera prst="legacyPerspectiveBottom">
                <a:rot lat="0" lon="0" rev="0"/>
              </a:camera>
              <a:lightRig rig="legacyFlat3" dir="r"/>
            </a:scene3d>
            <a:sp3d extrusionH="1801800" prstMaterial="legacyMatte">
              <a:extrusionClr>
                <a:schemeClr val="bg1"/>
              </a:extrusionClr>
            </a:sp3d>
          </a:bodyPr>
          <a:lstStyle/>
          <a:p>
            <a:pPr algn="ctr"/>
            <a:r>
              <a:rPr lang="vi-V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vi-VN" altLang="en-US" sz="27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vi-VN" altLang="en-US" sz="27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vi-VN" altLang="en-US" sz="27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vi-VN" altLang="en-US" sz="27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 CHÀO MỪNG CÁC THẦY GIÁO CÔ GIÁO </a:t>
            </a:r>
            <a:endParaRPr lang="vi-VN" altLang="en-US" sz="27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-4445" y="-17145"/>
            <a:ext cx="373697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15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&amp;ĐT VĨNH BẢO</a:t>
            </a:r>
            <a:endParaRPr lang="vi-VN" altLang="en-US" sz="15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15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15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QUANG</a:t>
            </a:r>
            <a:endParaRPr lang="vi-VN" altLang="en-US" sz="15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15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85704" y="503555"/>
            <a:ext cx="13690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412115" y="2736215"/>
            <a:ext cx="8895080" cy="1151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dạy thi Giáo viên chủ nhiệm giỏi cấp Huyện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SzTx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23-2024 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08810" y="3810000"/>
            <a:ext cx="5923280" cy="375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altLang="en-US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Thu Ngàn</a:t>
            </a:r>
            <a:endParaRPr lang="vi-VN" altLang="en-US" sz="18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tác: Trường Tiểu học Vinh Quang </a:t>
            </a:r>
            <a:endParaRPr lang="vi-VN" altLang="en-US" sz="18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3" name="519848100967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3840" y="34925"/>
            <a:ext cx="8768080" cy="4661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91440" y="1389380"/>
            <a:ext cx="88576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cháy nhà ở xã Cổ Am huyện Vĩnh Bảo</a:t>
            </a:r>
            <a:endParaRPr lang="vi-V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l"/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Nguyên nhân: do chập điện </a:t>
            </a:r>
            <a:endParaRPr lang="vi-VN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l"/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Hậu quả: làm 3 người chết và thiệt hại nhiều tài sản</a:t>
            </a:r>
            <a:endParaRPr lang="vi-VN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85" y="56515"/>
            <a:ext cx="8922385" cy="49117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43200" y="-4295775"/>
            <a:ext cx="14630400" cy="13735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00" y="-4286250"/>
            <a:ext cx="10287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" y="275590"/>
            <a:ext cx="9110980" cy="4478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91440" y="1389380"/>
            <a:ext cx="8857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đốt pháo ở xã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Tiến huyện Vĩnh Bảo</a:t>
            </a:r>
            <a:endParaRPr lang="vi-V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cháy nhà và 2 người bị thương nặng </a:t>
            </a:r>
            <a:endParaRPr lang="vi-V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4605" y="15240"/>
            <a:ext cx="8994775" cy="5067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548640" y="421005"/>
            <a:ext cx="81006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vi-VN" altLang="en-US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26390" y="1599565"/>
            <a:ext cx="85521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+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guyên nhân xảy ra hỏa hoạn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ách phòng tránh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hỏa 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altLang="en-US" sz="5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5" name="Hát Mẫu - Lớp Chúng Ta Đoàn Kết - Nhạc Thiếu Nhi - Lớp Nhạc Doremi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24610" y="45967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23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2" grpId="3"/>
      <p:bldP spid="2" grpId="5"/>
      <p:bldP spid="2" grpId="7"/>
      <p:bldP spid="2" grpId="9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060" y="101600"/>
            <a:ext cx="8645525" cy="4917440"/>
          </a:xfrm>
        </p:spPr>
        <p:txBody>
          <a:bodyPr/>
          <a:lstStyle/>
          <a:p>
            <a:pPr algn="l"/>
            <a:r>
              <a:rPr lang="vi-VN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br>
              <a:rPr lang="en-US" sz="2400" dirty="0"/>
            </a:b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5" y="46990"/>
            <a:ext cx="8896985" cy="4682490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lửa,đốt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/>
              <a:t>…………..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113" name="Picture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99695" y="-15240"/>
            <a:ext cx="8898890" cy="5116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3" name="10 kỹ năng thoát hiểm khi có cháy nổ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 anchorCtr="0"/>
          <a:lstStyle/>
          <a:p>
            <a:pPr eaLnBrk="1" hangingPunct="1"/>
            <a:endParaRPr lang="vi-VN" altLang="vi-VN" dirty="0"/>
          </a:p>
        </p:txBody>
      </p:sp>
      <p:pic>
        <p:nvPicPr>
          <p:cNvPr id="88067" name="Picture 3" descr="Picture1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0"/>
            <a:ext cx="6858000" cy="5143500"/>
          </a:xfrm>
        </p:spPr>
      </p:pic>
      <p:pic>
        <p:nvPicPr>
          <p:cNvPr id="88068" name="Picture 4" descr="RO01-0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71450"/>
            <a:ext cx="65151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69" name="Picture 5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300" y="171450"/>
            <a:ext cx="2180035" cy="300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542" name="Picture 6" descr="x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285750"/>
            <a:ext cx="531495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543" name="Picture 7" descr="Entertainment-02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286000"/>
            <a:ext cx="1085850" cy="932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72" name="Picture 8" descr="blumen-pflanzen108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0" y="2857500"/>
            <a:ext cx="1528763" cy="134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73" name="WordArt 9"/>
          <p:cNvSpPr>
            <a:spLocks noTextEdit="1"/>
          </p:cNvSpPr>
          <p:nvPr/>
        </p:nvSpPr>
        <p:spPr>
          <a:xfrm>
            <a:off x="1657350" y="3429000"/>
            <a:ext cx="5543550" cy="13144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2700" b="1">
                <a:ln w="9525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Thân ái chào tạm biệt</a:t>
            </a:r>
            <a:endParaRPr lang="en-US" sz="2700" b="1">
              <a:ln w="9525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0066"/>
                  </a:gs>
                  <a:gs pos="100000">
                    <a:srgbClr val="FFFFFF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Hình ảnh 15"/>
          <p:cNvPicPr>
            <a:picLocks noChangeAspect="1"/>
          </p:cNvPicPr>
          <p:nvPr/>
        </p:nvPicPr>
        <p:blipFill>
          <a:blip r:embed="rId1"/>
          <a:srcRect l="8611" t="8173" r="8646" b="8386"/>
          <a:stretch>
            <a:fillRect/>
          </a:stretch>
        </p:blipFill>
        <p:spPr>
          <a:xfrm>
            <a:off x="5282804" y="1077516"/>
            <a:ext cx="3024188" cy="39707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Flowchart: Alternate Process 11"/>
          <p:cNvSpPr/>
          <p:nvPr/>
        </p:nvSpPr>
        <p:spPr>
          <a:xfrm>
            <a:off x="600710" y="1264285"/>
            <a:ext cx="5086985" cy="218440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lang="vi-VN" altLang="x-none"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hoạt lớp:</a:t>
            </a:r>
            <a:endParaRPr sz="2800" b="1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buNone/>
            </a:pPr>
            <a:r>
              <a:rPr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x-none"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</a:t>
            </a:r>
            <a:r>
              <a:rPr sz="28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 err="1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sz="2800" b="1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endParaRPr sz="2800" b="1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buNone/>
            </a:pPr>
            <a:r>
              <a:rPr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 b="1" i="1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2800" b="1" i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hỏa hoạn</a:t>
            </a:r>
            <a:r>
              <a:rPr lang="vi-VN" sz="2800" b="1" i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i="1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4" name="TextBox 5"/>
          <p:cNvSpPr txBox="1"/>
          <p:nvPr/>
        </p:nvSpPr>
        <p:spPr>
          <a:xfrm>
            <a:off x="1726406" y="177404"/>
            <a:ext cx="5697141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8" descr="A picture containing clipar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1181" y="2080022"/>
            <a:ext cx="3146822" cy="3356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" y="1186180"/>
            <a:ext cx="5817870" cy="2643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48" name="Rectangle 1"/>
          <p:cNvSpPr/>
          <p:nvPr/>
        </p:nvSpPr>
        <p:spPr>
          <a:xfrm>
            <a:off x="789305" y="1538605"/>
            <a:ext cx="675322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sz="3300" b="1" dirty="0">
                <a:solidFill>
                  <a:srgbClr val="FF0000"/>
                </a:solidFill>
                <a:latin typeface="Times New Roman" panose="02020603050405020304" pitchFamily="18" charset="0"/>
                <a:ea typeface="字魂37号-波纹乖乖体"/>
              </a:rPr>
              <a:t> </a:t>
            </a:r>
            <a:r>
              <a:rPr lang="vi-VN" altLang="x-none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字魂37号-波纹乖乖体"/>
              </a:rPr>
              <a:t>Đánh giá kết quả hoạt động</a:t>
            </a:r>
            <a:endParaRPr sz="3300" b="1" dirty="0">
              <a:solidFill>
                <a:srgbClr val="FF0000"/>
              </a:solidFill>
              <a:latin typeface="Times New Roman" panose="02020603050405020304" pitchFamily="18" charset="0"/>
              <a:ea typeface="字魂37号-波纹乖乖体"/>
            </a:endParaRPr>
          </a:p>
          <a:p>
            <a:pPr algn="l" eaLnBrk="1" hangingPunct="1">
              <a:buNone/>
            </a:pPr>
            <a:r>
              <a:rPr lang="vi-VN" altLang="x-none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字魂37号-波纹乖乖体"/>
              </a:rPr>
              <a:t>      của tuần qua tuần 24</a:t>
            </a:r>
            <a:endParaRPr lang="vi-VN" altLang="x-none" sz="3300" b="1" dirty="0">
              <a:solidFill>
                <a:srgbClr val="FF0000"/>
              </a:solidFill>
              <a:latin typeface="Times New Roman" panose="02020603050405020304" pitchFamily="18" charset="0"/>
              <a:ea typeface="字魂37号-波纹乖乖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  <p:bldP spid="829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02230" y="579120"/>
            <a:ext cx="3225165" cy="107632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/>
          <p:cNvPicPr>
            <a:picLocks noChangeAspect="1"/>
          </p:cNvPicPr>
          <p:nvPr/>
        </p:nvPicPr>
        <p:blipFill>
          <a:blip r:embed="rId1"/>
          <a:srcRect l="16145" t="12631" r="21640" b="19325"/>
          <a:stretch>
            <a:fillRect/>
          </a:stretch>
        </p:blipFill>
        <p:spPr>
          <a:xfrm>
            <a:off x="2593181" y="1900238"/>
            <a:ext cx="1814513" cy="3378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Hình ảnh 21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2"/>
          <a:srcRect l="30640" t="12537" r="26115" b="10648"/>
          <a:stretch>
            <a:fillRect/>
          </a:stretch>
        </p:blipFill>
        <p:spPr>
          <a:xfrm>
            <a:off x="4666060" y="2010966"/>
            <a:ext cx="1364456" cy="315039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8" descr="A picture containing clipar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1181" y="2080022"/>
            <a:ext cx="3146822" cy="3356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72" y="1163241"/>
            <a:ext cx="4266009" cy="2643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4996" name="Rectangle 2"/>
          <p:cNvSpPr/>
          <p:nvPr/>
        </p:nvSpPr>
        <p:spPr>
          <a:xfrm>
            <a:off x="2009736" y="1450181"/>
            <a:ext cx="4167505" cy="1198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kế hoạch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499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Hình ảnh 3"/>
          <p:cNvPicPr>
            <a:picLocks noChangeAspect="1"/>
          </p:cNvPicPr>
          <p:nvPr/>
        </p:nvPicPr>
        <p:blipFill>
          <a:blip r:embed="rId1"/>
          <a:srcRect t="4285" b="23843"/>
          <a:stretch>
            <a:fillRect/>
          </a:stretch>
        </p:blipFill>
        <p:spPr>
          <a:xfrm>
            <a:off x="1143000" y="1191"/>
            <a:ext cx="6858000" cy="51423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0"/>
          <p:cNvSpPr txBox="1"/>
          <p:nvPr/>
        </p:nvSpPr>
        <p:spPr>
          <a:xfrm>
            <a:off x="1250240" y="19386"/>
            <a:ext cx="675075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4500" b="1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250251" y="42899"/>
            <a:ext cx="675075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4500" b="1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4500" b="1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4500" b="1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4500" b="1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4500" b="1" kern="1200" cap="none" spc="0" normalizeH="0" baseline="0" noProof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4500" b="1" kern="1200" cap="none" spc="0" normalizeH="0" baseline="0" noProof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4500" b="1" kern="1200" cap="none" spc="0" normalizeH="0" baseline="0" noProof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4500" b="1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500" b="1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4500" b="1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4500" b="1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4500" b="1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4500" b="1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4500" b="1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092835" y="963295"/>
            <a:ext cx="7740650" cy="4075430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6022" name="Hình ảnh 6" descr="Ảnh có chứa mẫu họa&#10;&#10;Mô tả được tạo tự động"/>
          <p:cNvPicPr>
            <a:picLocks noChangeAspect="1"/>
          </p:cNvPicPr>
          <p:nvPr/>
        </p:nvPicPr>
        <p:blipFill>
          <a:blip r:embed="rId2"/>
          <a:srcRect l="21609" t="4179" r="18530" b="4477"/>
          <a:stretch>
            <a:fillRect/>
          </a:stretch>
        </p:blipFill>
        <p:spPr>
          <a:xfrm>
            <a:off x="-93980" y="2171700"/>
            <a:ext cx="1275715" cy="2706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55244" y="1485900"/>
            <a:ext cx="1451372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sz="1050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6024" name="TextBox 5"/>
          <p:cNvSpPr txBox="1"/>
          <p:nvPr/>
        </p:nvSpPr>
        <p:spPr>
          <a:xfrm>
            <a:off x="1190625" y="996950"/>
            <a:ext cx="7624445" cy="41478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>
              <a:buNone/>
            </a:pPr>
            <a:endParaRPr sz="105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vi-VN" altLang="x-none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 </a:t>
            </a:r>
            <a:r>
              <a:rPr lang="vi-VN" altLang="x-none" sz="2800" dirty="0">
                <a:latin typeface="Times New Roman" panose="02020603050405020304" pitchFamily="18" charset="0"/>
                <a:sym typeface="+mn-ea"/>
              </a:rPr>
              <a:t>Thi đua lập thành tích chào mừng ngày Quốc tế </a:t>
            </a:r>
            <a:r>
              <a:rPr sz="2800" dirty="0">
                <a:latin typeface="Times New Roman" panose="02020603050405020304" pitchFamily="18" charset="0"/>
                <a:sym typeface="+mn-ea"/>
              </a:rPr>
              <a:t>phụ nữ</a:t>
            </a:r>
            <a:r>
              <a:rPr lang="vi-VN" sz="2800" dirty="0">
                <a:latin typeface="Times New Roman" panose="02020603050405020304" pitchFamily="18" charset="0"/>
                <a:sym typeface="+mn-ea"/>
              </a:rPr>
              <a:t> 8/3</a:t>
            </a:r>
            <a:endParaRPr lang="vi-VN" alt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Nề nếp : 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Duy trì nề  nếp , giữ vệ sinh, thực hiện tốt giờ tự quản...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Học tập: 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Tr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lớp chú ý nghe giảng, chuẩn bị bài trước khi đến lớp, phát huy tích cực nhóm đôi bạn cùng tiến giúp đỡ nhau tiến bộ trong học tập...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Các hoạt động khác: </a:t>
            </a:r>
            <a:r>
              <a:rPr lang="vi-VN" altLang="x-none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ập luyện văn nghệ; làm thiệp tặng; giữ vệ sinh trường, lớp sạch sẽ ; không ăn quà vặt;  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chống đuối nước; thực hiện an toàn giao thông...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bldLvl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A picture containing clipar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1181" y="2080022"/>
            <a:ext cx="3146822" cy="3356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" y="719455"/>
            <a:ext cx="6513195" cy="2936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80365" y="1029335"/>
            <a:ext cx="5940425" cy="1471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eaLnBrk="1" hangingPunct="1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Giáo dục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đề: 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 tránh hỏa hoạn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endParaRPr lang="vi-VN" altLang="x-none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48895" y="107315"/>
            <a:ext cx="8952865" cy="5017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Tieng-coi-xe-cuu-hoa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540" y="397319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Application>WPS Presentation</Application>
  <PresentationFormat>On-screen Show (16:9)</PresentationFormat>
  <Paragraphs>101</Paragraphs>
  <Slides>26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Arial</vt:lpstr>
      <vt:lpstr>Times New Roman</vt:lpstr>
      <vt:lpstr>字魂37号-波纹乖乖体</vt:lpstr>
      <vt:lpstr>Segoe Print</vt:lpstr>
      <vt:lpstr>Cambria</vt:lpstr>
      <vt:lpstr>Calibri</vt:lpstr>
      <vt:lpstr>Calibri</vt:lpstr>
      <vt:lpstr>Microsoft YaHei</vt:lpstr>
      <vt:lpstr>Arial Unicode MS</vt:lpstr>
      <vt:lpstr>2_Default Design</vt:lpstr>
      <vt:lpstr>PowerPoint 演示文稿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Một số nguyên nhân gây ra hoả hoạn - Rò rỉ khí ga, quên tắt bếp - Sử dụng điện thoại khi đang sạc pin - Nghịch lửa - Tàng trữ chất cháy, nổ - Sự cố điện, chập điện, điện quá tải… - Thiết bị điện bị hỏng - Đốt pháo nổ, pháo hoa, thả đèn trời, thả diều - Đốt giấy, đốt vàng mã bừa bãi …</vt:lpstr>
      <vt:lpstr>PowerPoint 演示文稿</vt:lpstr>
      <vt:lpstr>Một số biện pháp phòng tránh hoả hoạn - Kiểm tra dây điện, chọn dây dẫn điện tốt - Khoá bình ga sau khi sử dụng - Không đốt pháo, đốt đèn trời, thả diều - Tắt điện khi ra khỏi phòng - Không dùng nhiều thiết bị điện cùng một lúc - Không vừa dùng vừa sạc điện thoại - Mua bình chữa cháy - Lắp thiết bị báo cháy - Lắp thiết bị ngắt điện khi có hiện tượng quá tải hoặc bị chập điện. - Không nghịch lửa,đốt giấy, đốt vàng mã bừa bãi - Không tàng trữ chất cháy, nổ …………..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 FRACTIONS I</dc:title>
  <dc:creator>Huyen Min</dc:creator>
  <cp:lastModifiedBy>Thu Ngàn Đỗ</cp:lastModifiedBy>
  <cp:revision>83</cp:revision>
  <dcterms:created xsi:type="dcterms:W3CDTF">2023-10-30T12:51:00Z</dcterms:created>
  <dcterms:modified xsi:type="dcterms:W3CDTF">2024-02-28T02:19:52Z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2D12622C6CC94F98926C5EF866242C1F_12</vt:lpwstr>
  </property>
  <property fmtid="{D5CDD505-2E9C-101B-9397-08002B2CF9AE}" pid="3" name="KSOProductBuildVer">
    <vt:lpwstr>1033-12.2.0.13489</vt:lpwstr>
  </property>
</Properties>
</file>