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7" r:id="rId4"/>
    <p:sldId id="261" r:id="rId5"/>
    <p:sldId id="262" r:id="rId6"/>
    <p:sldId id="278" r:id="rId7"/>
    <p:sldId id="263"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2" d="100"/>
          <a:sy n="92" d="100"/>
        </p:scale>
        <p:origin x="-52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BD08EB-E8E9-4DEF-94FF-24D528C072D8}"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2ECD1-F6B9-499C-BF12-B3E824E351B6}" type="slidenum">
              <a:rPr lang="en-GB" smtClean="0"/>
              <a:t>‹#›</a:t>
            </a:fld>
            <a:endParaRPr lang="en-GB"/>
          </a:p>
        </p:txBody>
      </p:sp>
    </p:spTree>
    <p:extLst>
      <p:ext uri="{BB962C8B-B14F-4D97-AF65-F5344CB8AC3E}">
        <p14:creationId xmlns:p14="http://schemas.microsoft.com/office/powerpoint/2010/main" val="388690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D08EB-E8E9-4DEF-94FF-24D528C072D8}"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2ECD1-F6B9-499C-BF12-B3E824E351B6}" type="slidenum">
              <a:rPr lang="en-GB" smtClean="0"/>
              <a:t>‹#›</a:t>
            </a:fld>
            <a:endParaRPr lang="en-GB"/>
          </a:p>
        </p:txBody>
      </p:sp>
    </p:spTree>
    <p:extLst>
      <p:ext uri="{BB962C8B-B14F-4D97-AF65-F5344CB8AC3E}">
        <p14:creationId xmlns:p14="http://schemas.microsoft.com/office/powerpoint/2010/main" val="242974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D08EB-E8E9-4DEF-94FF-24D528C072D8}"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2ECD1-F6B9-499C-BF12-B3E824E351B6}" type="slidenum">
              <a:rPr lang="en-GB" smtClean="0"/>
              <a:t>‹#›</a:t>
            </a:fld>
            <a:endParaRPr lang="en-GB"/>
          </a:p>
        </p:txBody>
      </p:sp>
    </p:spTree>
    <p:extLst>
      <p:ext uri="{BB962C8B-B14F-4D97-AF65-F5344CB8AC3E}">
        <p14:creationId xmlns:p14="http://schemas.microsoft.com/office/powerpoint/2010/main" val="207115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D08EB-E8E9-4DEF-94FF-24D528C072D8}"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2ECD1-F6B9-499C-BF12-B3E824E351B6}" type="slidenum">
              <a:rPr lang="en-GB" smtClean="0"/>
              <a:t>‹#›</a:t>
            </a:fld>
            <a:endParaRPr lang="en-GB"/>
          </a:p>
        </p:txBody>
      </p:sp>
    </p:spTree>
    <p:extLst>
      <p:ext uri="{BB962C8B-B14F-4D97-AF65-F5344CB8AC3E}">
        <p14:creationId xmlns:p14="http://schemas.microsoft.com/office/powerpoint/2010/main" val="223540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D08EB-E8E9-4DEF-94FF-24D528C072D8}"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2ECD1-F6B9-499C-BF12-B3E824E351B6}" type="slidenum">
              <a:rPr lang="en-GB" smtClean="0"/>
              <a:t>‹#›</a:t>
            </a:fld>
            <a:endParaRPr lang="en-GB"/>
          </a:p>
        </p:txBody>
      </p:sp>
    </p:spTree>
    <p:extLst>
      <p:ext uri="{BB962C8B-B14F-4D97-AF65-F5344CB8AC3E}">
        <p14:creationId xmlns:p14="http://schemas.microsoft.com/office/powerpoint/2010/main" val="319745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BD08EB-E8E9-4DEF-94FF-24D528C072D8}"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F2ECD1-F6B9-499C-BF12-B3E824E351B6}" type="slidenum">
              <a:rPr lang="en-GB" smtClean="0"/>
              <a:t>‹#›</a:t>
            </a:fld>
            <a:endParaRPr lang="en-GB"/>
          </a:p>
        </p:txBody>
      </p:sp>
    </p:spTree>
    <p:extLst>
      <p:ext uri="{BB962C8B-B14F-4D97-AF65-F5344CB8AC3E}">
        <p14:creationId xmlns:p14="http://schemas.microsoft.com/office/powerpoint/2010/main" val="319422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BD08EB-E8E9-4DEF-94FF-24D528C072D8}" type="datetimeFigureOut">
              <a:rPr lang="en-GB" smtClean="0"/>
              <a:t>25/01/2022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F2ECD1-F6B9-499C-BF12-B3E824E351B6}" type="slidenum">
              <a:rPr lang="en-GB" smtClean="0"/>
              <a:t>‹#›</a:t>
            </a:fld>
            <a:endParaRPr lang="en-GB"/>
          </a:p>
        </p:txBody>
      </p:sp>
    </p:spTree>
    <p:extLst>
      <p:ext uri="{BB962C8B-B14F-4D97-AF65-F5344CB8AC3E}">
        <p14:creationId xmlns:p14="http://schemas.microsoft.com/office/powerpoint/2010/main" val="45937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BD08EB-E8E9-4DEF-94FF-24D528C072D8}" type="datetimeFigureOut">
              <a:rPr lang="en-GB" smtClean="0"/>
              <a:t>25/01/2022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F2ECD1-F6B9-499C-BF12-B3E824E351B6}" type="slidenum">
              <a:rPr lang="en-GB" smtClean="0"/>
              <a:t>‹#›</a:t>
            </a:fld>
            <a:endParaRPr lang="en-GB"/>
          </a:p>
        </p:txBody>
      </p:sp>
    </p:spTree>
    <p:extLst>
      <p:ext uri="{BB962C8B-B14F-4D97-AF65-F5344CB8AC3E}">
        <p14:creationId xmlns:p14="http://schemas.microsoft.com/office/powerpoint/2010/main" val="197366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D08EB-E8E9-4DEF-94FF-24D528C072D8}" type="datetimeFigureOut">
              <a:rPr lang="en-GB" smtClean="0"/>
              <a:t>25/01/2022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F2ECD1-F6B9-499C-BF12-B3E824E351B6}" type="slidenum">
              <a:rPr lang="en-GB" smtClean="0"/>
              <a:t>‹#›</a:t>
            </a:fld>
            <a:endParaRPr lang="en-GB"/>
          </a:p>
        </p:txBody>
      </p:sp>
    </p:spTree>
    <p:extLst>
      <p:ext uri="{BB962C8B-B14F-4D97-AF65-F5344CB8AC3E}">
        <p14:creationId xmlns:p14="http://schemas.microsoft.com/office/powerpoint/2010/main" val="3160249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D08EB-E8E9-4DEF-94FF-24D528C072D8}"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F2ECD1-F6B9-499C-BF12-B3E824E351B6}" type="slidenum">
              <a:rPr lang="en-GB" smtClean="0"/>
              <a:t>‹#›</a:t>
            </a:fld>
            <a:endParaRPr lang="en-GB"/>
          </a:p>
        </p:txBody>
      </p:sp>
    </p:spTree>
    <p:extLst>
      <p:ext uri="{BB962C8B-B14F-4D97-AF65-F5344CB8AC3E}">
        <p14:creationId xmlns:p14="http://schemas.microsoft.com/office/powerpoint/2010/main" val="3083628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D08EB-E8E9-4DEF-94FF-24D528C072D8}"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F2ECD1-F6B9-499C-BF12-B3E824E351B6}" type="slidenum">
              <a:rPr lang="en-GB" smtClean="0"/>
              <a:t>‹#›</a:t>
            </a:fld>
            <a:endParaRPr lang="en-GB"/>
          </a:p>
        </p:txBody>
      </p:sp>
    </p:spTree>
    <p:extLst>
      <p:ext uri="{BB962C8B-B14F-4D97-AF65-F5344CB8AC3E}">
        <p14:creationId xmlns:p14="http://schemas.microsoft.com/office/powerpoint/2010/main" val="421639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BD08EB-E8E9-4DEF-94FF-24D528C072D8}" type="datetimeFigureOut">
              <a:rPr lang="en-GB" smtClean="0"/>
              <a:t>25/01/2022</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F2ECD1-F6B9-499C-BF12-B3E824E351B6}" type="slidenum">
              <a:rPr lang="en-GB" smtClean="0"/>
              <a:t>‹#›</a:t>
            </a:fld>
            <a:endParaRPr lang="en-GB"/>
          </a:p>
        </p:txBody>
      </p:sp>
    </p:spTree>
    <p:extLst>
      <p:ext uri="{BB962C8B-B14F-4D97-AF65-F5344CB8AC3E}">
        <p14:creationId xmlns:p14="http://schemas.microsoft.com/office/powerpoint/2010/main" val="2534877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vdoc.vn/data/image/2021/04/07/giai-bai-tap-tieng-viet-1-trang-114-115-116-117-bai-4-cuoc-thi-tai-nang-rung-xan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1" y="23258"/>
            <a:ext cx="9144000" cy="52360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123478"/>
            <a:ext cx="5472608" cy="461665"/>
          </a:xfrm>
          <a:prstGeom prst="rect">
            <a:avLst/>
          </a:prstGeom>
        </p:spPr>
        <p:txBody>
          <a:bodyPr wrap="square">
            <a:spAutoFit/>
          </a:bodyPr>
          <a:lstStyle/>
          <a:p>
            <a:r>
              <a:rPr lang="en-GB" sz="2400" b="1" dirty="0" smtClean="0"/>
              <a:t>1. </a:t>
            </a:r>
            <a:r>
              <a:rPr lang="en-GB" sz="2400" b="1" dirty="0" err="1" smtClean="0"/>
              <a:t>Quan</a:t>
            </a:r>
            <a:r>
              <a:rPr lang="en-GB" sz="2400" b="1" dirty="0" smtClean="0"/>
              <a:t> </a:t>
            </a:r>
            <a:r>
              <a:rPr lang="en-GB" sz="2400" b="1" dirty="0" err="1"/>
              <a:t>sát</a:t>
            </a:r>
            <a:r>
              <a:rPr lang="en-GB" sz="2400" b="1" dirty="0"/>
              <a:t> </a:t>
            </a:r>
            <a:r>
              <a:rPr lang="en-GB" sz="2400" b="1" dirty="0" err="1"/>
              <a:t>các</a:t>
            </a:r>
            <a:r>
              <a:rPr lang="en-GB" sz="2400" b="1" dirty="0"/>
              <a:t> con </a:t>
            </a:r>
            <a:r>
              <a:rPr lang="en-GB" sz="2400" b="1" dirty="0" err="1"/>
              <a:t>vật</a:t>
            </a:r>
            <a:r>
              <a:rPr lang="en-GB" sz="2400" b="1" dirty="0"/>
              <a:t> </a:t>
            </a:r>
            <a:r>
              <a:rPr lang="en-GB" sz="2400" b="1" dirty="0" err="1"/>
              <a:t>trong</a:t>
            </a:r>
            <a:r>
              <a:rPr lang="en-GB" sz="2400" b="1" dirty="0"/>
              <a:t> </a:t>
            </a:r>
            <a:r>
              <a:rPr lang="en-GB" sz="2400" b="1" dirty="0" err="1"/>
              <a:t>tranh</a:t>
            </a:r>
            <a:r>
              <a:rPr lang="en-GB" sz="2400" b="1" dirty="0"/>
              <a:t>:</a:t>
            </a:r>
            <a:endParaRPr lang="en-GB" sz="2400" dirty="0"/>
          </a:p>
        </p:txBody>
      </p:sp>
      <p:sp>
        <p:nvSpPr>
          <p:cNvPr id="3" name="Rectangle 2"/>
          <p:cNvSpPr/>
          <p:nvPr/>
        </p:nvSpPr>
        <p:spPr>
          <a:xfrm>
            <a:off x="2982678" y="4357450"/>
            <a:ext cx="6138161" cy="830997"/>
          </a:xfrm>
          <a:prstGeom prst="rect">
            <a:avLst/>
          </a:prstGeom>
        </p:spPr>
        <p:txBody>
          <a:bodyPr wrap="square">
            <a:spAutoFit/>
          </a:bodyPr>
          <a:lstStyle/>
          <a:p>
            <a:r>
              <a:rPr lang="vi-VN" sz="2400" dirty="0"/>
              <a:t>a. Em biết những con vật nào trong tranh?</a:t>
            </a:r>
          </a:p>
          <a:p>
            <a:r>
              <a:rPr lang="vi-VN" sz="2400" dirty="0"/>
              <a:t>b. Mỗi con vật có khả năng gì đặc biệt?</a:t>
            </a:r>
          </a:p>
        </p:txBody>
      </p:sp>
    </p:spTree>
    <p:extLst>
      <p:ext uri="{BB962C8B-B14F-4D97-AF65-F5344CB8AC3E}">
        <p14:creationId xmlns:p14="http://schemas.microsoft.com/office/powerpoint/2010/main" val="241763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cuments\100-hinh-nen-slide-dep\Hình nền Slide đẹp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9" y="-98520"/>
            <a:ext cx="9242957" cy="52468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11760" y="151438"/>
            <a:ext cx="4283545" cy="461665"/>
          </a:xfrm>
          <a:prstGeom prst="rect">
            <a:avLst/>
          </a:prstGeom>
        </p:spPr>
        <p:txBody>
          <a:bodyPr wrap="none">
            <a:spAutoFit/>
          </a:bodyPr>
          <a:lstStyle/>
          <a:p>
            <a:r>
              <a:rPr lang="vi-VN" sz="2400" b="1" dirty="0"/>
              <a:t>Cuộc thi tài năng rừng xanh</a:t>
            </a:r>
            <a:endParaRPr lang="en-GB" sz="2400" dirty="0"/>
          </a:p>
        </p:txBody>
      </p:sp>
      <p:sp>
        <p:nvSpPr>
          <p:cNvPr id="2" name="Rectangle 1"/>
          <p:cNvSpPr/>
          <p:nvPr/>
        </p:nvSpPr>
        <p:spPr>
          <a:xfrm>
            <a:off x="395536" y="915566"/>
            <a:ext cx="8640960" cy="3416320"/>
          </a:xfrm>
          <a:prstGeom prst="rect">
            <a:avLst/>
          </a:prstGeom>
        </p:spPr>
        <p:txBody>
          <a:bodyPr wrap="square">
            <a:spAutoFit/>
          </a:bodyPr>
          <a:lstStyle/>
          <a:p>
            <a:pPr algn="just"/>
            <a:r>
              <a:rPr lang="en-US" sz="2400" dirty="0" smtClean="0"/>
              <a:t>           </a:t>
            </a:r>
            <a:r>
              <a:rPr lang="vi-VN" sz="2400" dirty="0" smtClean="0"/>
              <a:t>Mừng </a:t>
            </a:r>
            <a:r>
              <a:rPr lang="vi-VN" sz="2400" dirty="0"/>
              <a:t>xuân, các con vật trong rừng tổ chức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r>
              <a:rPr lang="en-US" sz="2400" dirty="0" smtClean="0"/>
              <a:t>          </a:t>
            </a:r>
            <a:r>
              <a:rPr lang="vi-VN" sz="2400" dirty="0" smtClean="0"/>
              <a:t>Các </a:t>
            </a:r>
            <a:r>
              <a:rPr lang="vi-VN" sz="2400" dirty="0"/>
              <a:t>con vật đều xứng đáng nhận phần thưởng.</a:t>
            </a:r>
            <a:endParaRPr lang="vi-VN" sz="2400" dirty="0"/>
          </a:p>
        </p:txBody>
      </p:sp>
    </p:spTree>
    <p:extLst>
      <p:ext uri="{BB962C8B-B14F-4D97-AF65-F5344CB8AC3E}">
        <p14:creationId xmlns:p14="http://schemas.microsoft.com/office/powerpoint/2010/main" val="3245720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vdoc.vn/data/image/2021/04/07/giai-bai-tap-tieng-viet-1-trang-114-115-116-117-bai-4-cuoc-thi-tai-nang-rung-xan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0139"/>
            <a:ext cx="8784976" cy="4877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Frames PPT 014"/>
          <p:cNvPicPr>
            <a:picLocks noChangeAspect="1" noChangeArrowheads="1"/>
          </p:cNvPicPr>
          <p:nvPr/>
        </p:nvPicPr>
        <p:blipFill>
          <a:blip r:embed="rId3">
            <a:extLst/>
          </a:blip>
          <a:srcRect/>
          <a:stretch>
            <a:fillRect/>
          </a:stretch>
        </p:blipFill>
        <p:spPr bwMode="auto">
          <a:xfrm>
            <a:off x="0" y="0"/>
            <a:ext cx="9144000" cy="5143500"/>
          </a:xfrm>
          <a:prstGeom prst="rect">
            <a:avLst/>
          </a:prstGeom>
          <a:extLst/>
        </p:spPr>
      </p:pic>
    </p:spTree>
    <p:extLst>
      <p:ext uri="{BB962C8B-B14F-4D97-AF65-F5344CB8AC3E}">
        <p14:creationId xmlns:p14="http://schemas.microsoft.com/office/powerpoint/2010/main" val="284688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55526"/>
            <a:ext cx="7848872" cy="1200329"/>
          </a:xfrm>
          <a:prstGeom prst="rect">
            <a:avLst/>
          </a:prstGeom>
        </p:spPr>
        <p:txBody>
          <a:bodyPr wrap="square">
            <a:spAutoFit/>
          </a:bodyPr>
          <a:lstStyle/>
          <a:p>
            <a:r>
              <a:rPr lang="en-GB" sz="2400" b="1" dirty="0" smtClean="0"/>
              <a:t>4. </a:t>
            </a:r>
            <a:r>
              <a:rPr lang="en-GB" sz="2400" b="1" dirty="0" err="1" smtClean="0"/>
              <a:t>Viết</a:t>
            </a:r>
            <a:r>
              <a:rPr lang="en-GB" sz="2400" b="1" dirty="0" smtClean="0"/>
              <a:t> </a:t>
            </a:r>
            <a:r>
              <a:rPr lang="en-GB" sz="2400" b="1" dirty="0" err="1"/>
              <a:t>vào</a:t>
            </a:r>
            <a:r>
              <a:rPr lang="en-GB" sz="2400" b="1" dirty="0"/>
              <a:t> </a:t>
            </a:r>
            <a:r>
              <a:rPr lang="en-GB" sz="2400" b="1" dirty="0" err="1"/>
              <a:t>vở</a:t>
            </a:r>
            <a:r>
              <a:rPr lang="en-GB" sz="2400" b="1" dirty="0"/>
              <a:t> </a:t>
            </a:r>
            <a:r>
              <a:rPr lang="en-GB" sz="2400" b="1" dirty="0" err="1"/>
              <a:t>câu</a:t>
            </a:r>
            <a:r>
              <a:rPr lang="en-GB" sz="2400" b="1" dirty="0"/>
              <a:t> </a:t>
            </a:r>
            <a:r>
              <a:rPr lang="en-GB" sz="2400" b="1" dirty="0" err="1"/>
              <a:t>trả</a:t>
            </a:r>
            <a:r>
              <a:rPr lang="en-GB" sz="2400" b="1" dirty="0"/>
              <a:t> </a:t>
            </a:r>
            <a:r>
              <a:rPr lang="en-GB" sz="2400" b="1" dirty="0" err="1"/>
              <a:t>lời</a:t>
            </a:r>
            <a:r>
              <a:rPr lang="en-GB" sz="2400" b="1" dirty="0"/>
              <a:t> </a:t>
            </a:r>
            <a:r>
              <a:rPr lang="en-GB" sz="2400" b="1" dirty="0" err="1"/>
              <a:t>cho</a:t>
            </a:r>
            <a:r>
              <a:rPr lang="en-GB" sz="2400" b="1" dirty="0"/>
              <a:t> </a:t>
            </a:r>
            <a:r>
              <a:rPr lang="en-GB" sz="2400" b="1" dirty="0" err="1"/>
              <a:t>câu</a:t>
            </a:r>
            <a:r>
              <a:rPr lang="en-GB" sz="2400" b="1" dirty="0"/>
              <a:t> </a:t>
            </a:r>
            <a:r>
              <a:rPr lang="en-GB" sz="2400" b="1" dirty="0" err="1"/>
              <a:t>hỏi</a:t>
            </a:r>
            <a:r>
              <a:rPr lang="en-GB" sz="2400" b="1" dirty="0"/>
              <a:t> a </a:t>
            </a:r>
            <a:r>
              <a:rPr lang="en-GB" sz="2400" b="1" dirty="0" err="1"/>
              <a:t>và</a:t>
            </a:r>
            <a:r>
              <a:rPr lang="en-GB" sz="2400" b="1" dirty="0"/>
              <a:t> c ở </a:t>
            </a:r>
            <a:r>
              <a:rPr lang="en-GB" sz="2400" b="1" dirty="0" err="1"/>
              <a:t>mục</a:t>
            </a:r>
            <a:r>
              <a:rPr lang="en-GB" sz="2400" b="1" dirty="0"/>
              <a:t> 3</a:t>
            </a:r>
            <a:endParaRPr lang="en-GB" sz="2400" dirty="0"/>
          </a:p>
          <a:p>
            <a:r>
              <a:rPr lang="en-GB" sz="2400" dirty="0"/>
              <a:t>a. </a:t>
            </a:r>
            <a:r>
              <a:rPr lang="en-GB" sz="2400" dirty="0" err="1"/>
              <a:t>Cuộc</a:t>
            </a:r>
            <a:r>
              <a:rPr lang="en-GB" sz="2400" dirty="0"/>
              <a:t> </a:t>
            </a:r>
            <a:r>
              <a:rPr lang="en-GB" sz="2400" dirty="0" err="1"/>
              <a:t>thi</a:t>
            </a:r>
            <a:r>
              <a:rPr lang="en-GB" sz="2400" dirty="0"/>
              <a:t> </a:t>
            </a:r>
            <a:r>
              <a:rPr lang="en-GB" sz="2400" dirty="0" err="1"/>
              <a:t>có</a:t>
            </a:r>
            <a:r>
              <a:rPr lang="en-GB" sz="2400" dirty="0"/>
              <a:t> </a:t>
            </a:r>
            <a:r>
              <a:rPr lang="en-GB" sz="2400" dirty="0" err="1"/>
              <a:t>sự</a:t>
            </a:r>
            <a:r>
              <a:rPr lang="en-GB" sz="2400" dirty="0"/>
              <a:t> </a:t>
            </a:r>
            <a:r>
              <a:rPr lang="en-GB" sz="2400" dirty="0" err="1"/>
              <a:t>tham</a:t>
            </a:r>
            <a:r>
              <a:rPr lang="en-GB" sz="2400" dirty="0"/>
              <a:t> </a:t>
            </a:r>
            <a:r>
              <a:rPr lang="en-GB" sz="2400" dirty="0" err="1"/>
              <a:t>gia</a:t>
            </a:r>
            <a:r>
              <a:rPr lang="en-GB" sz="2400" dirty="0"/>
              <a:t> </a:t>
            </a:r>
            <a:r>
              <a:rPr lang="en-GB" sz="2400" dirty="0" err="1"/>
              <a:t>của</a:t>
            </a:r>
            <a:r>
              <a:rPr lang="en-GB" sz="2400" dirty="0"/>
              <a:t> (…)</a:t>
            </a:r>
          </a:p>
          <a:p>
            <a:r>
              <a:rPr lang="en-GB" sz="2400" dirty="0"/>
              <a:t>b. </a:t>
            </a:r>
            <a:r>
              <a:rPr lang="en-GB" sz="2400" dirty="0" err="1"/>
              <a:t>Em</a:t>
            </a:r>
            <a:r>
              <a:rPr lang="en-GB" sz="2400" dirty="0"/>
              <a:t> </a:t>
            </a:r>
            <a:r>
              <a:rPr lang="en-GB" sz="2400" dirty="0" err="1"/>
              <a:t>thích</a:t>
            </a:r>
            <a:r>
              <a:rPr lang="en-GB" sz="2400" dirty="0"/>
              <a:t> </a:t>
            </a:r>
            <a:r>
              <a:rPr lang="en-GB" sz="2400" dirty="0" err="1"/>
              <a:t>nhất</a:t>
            </a:r>
            <a:r>
              <a:rPr lang="en-GB" sz="2400" dirty="0"/>
              <a:t> </a:t>
            </a:r>
            <a:r>
              <a:rPr lang="en-GB" sz="2400" dirty="0" err="1"/>
              <a:t>tiết</a:t>
            </a:r>
            <a:r>
              <a:rPr lang="en-GB" sz="2400" dirty="0"/>
              <a:t> </a:t>
            </a:r>
            <a:r>
              <a:rPr lang="en-GB" sz="2400" dirty="0" err="1"/>
              <a:t>mục</a:t>
            </a:r>
            <a:r>
              <a:rPr lang="en-GB" sz="2400" dirty="0"/>
              <a:t> (…)</a:t>
            </a:r>
          </a:p>
        </p:txBody>
      </p:sp>
      <p:sp>
        <p:nvSpPr>
          <p:cNvPr id="4" name="Rectangle 1"/>
          <p:cNvSpPr>
            <a:spLocks noChangeArrowheads="1"/>
          </p:cNvSpPr>
          <p:nvPr/>
        </p:nvSpPr>
        <p:spPr bwMode="auto">
          <a:xfrm>
            <a:off x="861523" y="1940524"/>
            <a:ext cx="7128792"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inherit"/>
                <a:cs typeface="Arial" pitchFamily="34" charset="0"/>
              </a:rPr>
              <a:t>5 </a:t>
            </a:r>
            <a:r>
              <a:rPr kumimoji="0" lang="en-US" sz="2400" b="1" i="0" u="none" strike="noStrike" cap="none" normalizeH="0" baseline="0" dirty="0" err="1" smtClean="0">
                <a:ln>
                  <a:noFill/>
                </a:ln>
                <a:solidFill>
                  <a:srgbClr val="0000FF"/>
                </a:solidFill>
                <a:effectLst/>
                <a:latin typeface="inherit"/>
                <a:cs typeface="Arial" pitchFamily="34" charset="0"/>
              </a:rPr>
              <a:t>Chọn</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từ</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ngữ</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để</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hoàn</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thiện</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câu</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và</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viết</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câu</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vào</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vở</a:t>
            </a:r>
            <a:r>
              <a:rPr kumimoji="0" lang="en-US" sz="2400" b="1" i="0" u="none" strike="noStrike" cap="none" normalizeH="0" baseline="0" dirty="0" smtClean="0">
                <a:ln>
                  <a:noFill/>
                </a:ln>
                <a:solidFill>
                  <a:srgbClr val="0000FF"/>
                </a:solidFill>
                <a:effectLst/>
                <a:latin typeface="inherit"/>
                <a:cs typeface="Arial" pitchFamily="34" charset="0"/>
              </a:rPr>
              <a:t>:</a:t>
            </a:r>
          </a:p>
          <a:p>
            <a:pPr fontAlgn="ctr"/>
            <a:r>
              <a:rPr lang="en-GB" sz="2400" i="1" dirty="0" err="1"/>
              <a:t>cuộc</a:t>
            </a:r>
            <a:r>
              <a:rPr lang="en-GB" sz="2400" i="1" dirty="0"/>
              <a:t> </a:t>
            </a:r>
            <a:r>
              <a:rPr lang="en-GB" sz="2400" i="1" dirty="0" err="1" smtClean="0"/>
              <a:t>thi</a:t>
            </a:r>
            <a:r>
              <a:rPr lang="en-GB" sz="2400" dirty="0"/>
              <a:t> </a:t>
            </a:r>
            <a:r>
              <a:rPr lang="en-GB" sz="2400" dirty="0" smtClean="0"/>
              <a:t>       </a:t>
            </a:r>
            <a:r>
              <a:rPr lang="en-GB" sz="2400" i="1" dirty="0" err="1" smtClean="0"/>
              <a:t>niêm</a:t>
            </a:r>
            <a:r>
              <a:rPr lang="en-GB" sz="2400" i="1" dirty="0" smtClean="0"/>
              <a:t> </a:t>
            </a:r>
            <a:r>
              <a:rPr lang="en-GB" sz="2400" i="1" dirty="0" err="1" smtClean="0"/>
              <a:t>yết</a:t>
            </a:r>
            <a:r>
              <a:rPr lang="en-GB" sz="2400" dirty="0"/>
              <a:t> </a:t>
            </a:r>
            <a:r>
              <a:rPr lang="en-GB" sz="2400" dirty="0" smtClean="0"/>
              <a:t>      </a:t>
            </a:r>
            <a:r>
              <a:rPr lang="en-GB" sz="2400" i="1" dirty="0" err="1" smtClean="0"/>
              <a:t>nhoẻn</a:t>
            </a:r>
            <a:r>
              <a:rPr lang="en-GB" sz="2400" dirty="0"/>
              <a:t> </a:t>
            </a:r>
            <a:r>
              <a:rPr lang="en-GB" sz="2400" dirty="0" smtClean="0"/>
              <a:t>       </a:t>
            </a:r>
            <a:r>
              <a:rPr lang="en-GB" sz="2400" i="1" dirty="0" err="1" smtClean="0"/>
              <a:t>vui</a:t>
            </a:r>
            <a:r>
              <a:rPr lang="en-GB" sz="2400" i="1" dirty="0" smtClean="0"/>
              <a:t> </a:t>
            </a:r>
            <a:r>
              <a:rPr lang="en-GB" sz="2400" i="1" dirty="0" err="1" smtClean="0"/>
              <a:t>vẻ</a:t>
            </a:r>
            <a:r>
              <a:rPr lang="en-GB" sz="2400" dirty="0"/>
              <a:t> </a:t>
            </a:r>
            <a:r>
              <a:rPr lang="en-GB" sz="2400" dirty="0" smtClean="0"/>
              <a:t>       </a:t>
            </a:r>
            <a:r>
              <a:rPr lang="vi-VN" sz="2400" i="1" dirty="0" smtClean="0"/>
              <a:t>bắt </a:t>
            </a:r>
            <a:r>
              <a:rPr lang="vi-VN" sz="2400" i="1" dirty="0"/>
              <a:t>đầu</a:t>
            </a:r>
            <a:endParaRPr lang="en-GB" sz="24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699370" y="3204103"/>
            <a:ext cx="7833069" cy="830997"/>
          </a:xfrm>
          <a:prstGeom prst="rect">
            <a:avLst/>
          </a:prstGeom>
        </p:spPr>
        <p:txBody>
          <a:bodyPr wrap="square">
            <a:spAutoFit/>
          </a:bodyPr>
          <a:lstStyle/>
          <a:p>
            <a:pPr lvl="0" eaLnBrk="0" fontAlgn="base" hangingPunct="0">
              <a:spcBef>
                <a:spcPct val="0"/>
              </a:spcBef>
              <a:spcAft>
                <a:spcPct val="0"/>
              </a:spcAft>
            </a:pPr>
            <a:r>
              <a:rPr lang="en-US" sz="2400" dirty="0">
                <a:latin typeface="Arial" pitchFamily="34" charset="0"/>
                <a:cs typeface="Arial" pitchFamily="34" charset="0"/>
              </a:rPr>
              <a:t>a. </a:t>
            </a:r>
            <a:r>
              <a:rPr lang="en-US" sz="2400" dirty="0" err="1">
                <a:latin typeface="Arial" pitchFamily="34" charset="0"/>
                <a:cs typeface="Arial" pitchFamily="34" charset="0"/>
              </a:rPr>
              <a:t>Cô</a:t>
            </a:r>
            <a:r>
              <a:rPr lang="en-US" sz="2400" dirty="0">
                <a:latin typeface="Arial" pitchFamily="34" charset="0"/>
                <a:cs typeface="Arial" pitchFamily="34" charset="0"/>
              </a:rPr>
              <a:t> </a:t>
            </a:r>
            <a:r>
              <a:rPr lang="en-US" sz="2400" dirty="0" err="1">
                <a:latin typeface="Arial" pitchFamily="34" charset="0"/>
                <a:cs typeface="Arial" pitchFamily="34" charset="0"/>
              </a:rPr>
              <a:t>bé</a:t>
            </a:r>
            <a:r>
              <a:rPr lang="en-US" sz="2400" dirty="0">
                <a:latin typeface="Arial" pitchFamily="34" charset="0"/>
                <a:cs typeface="Arial" pitchFamily="34" charset="0"/>
              </a:rPr>
              <a:t> (…) </a:t>
            </a:r>
            <a:r>
              <a:rPr lang="en-US" sz="2400" dirty="0" err="1">
                <a:latin typeface="Arial" pitchFamily="34" charset="0"/>
                <a:cs typeface="Arial" pitchFamily="34" charset="0"/>
              </a:rPr>
              <a:t>miệng</a:t>
            </a:r>
            <a:r>
              <a:rPr lang="en-US" sz="2400" dirty="0">
                <a:latin typeface="Arial" pitchFamily="34" charset="0"/>
                <a:cs typeface="Arial" pitchFamily="34" charset="0"/>
              </a:rPr>
              <a:t> </a:t>
            </a:r>
            <a:r>
              <a:rPr lang="en-US" sz="2400" dirty="0" err="1">
                <a:latin typeface="Arial" pitchFamily="34" charset="0"/>
                <a:cs typeface="Arial" pitchFamily="34" charset="0"/>
              </a:rPr>
              <a:t>cười</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thấy</a:t>
            </a:r>
            <a:r>
              <a:rPr lang="en-US" sz="2400" dirty="0">
                <a:latin typeface="Arial" pitchFamily="34" charset="0"/>
                <a:cs typeface="Arial" pitchFamily="34" charset="0"/>
              </a:rPr>
              <a:t> </a:t>
            </a:r>
            <a:r>
              <a:rPr lang="en-US" sz="2400" dirty="0" err="1">
                <a:latin typeface="Arial" pitchFamily="34" charset="0"/>
                <a:cs typeface="Arial" pitchFamily="34" charset="0"/>
              </a:rPr>
              <a:t>anh</a:t>
            </a:r>
            <a:r>
              <a:rPr lang="en-US" sz="2400" dirty="0">
                <a:latin typeface="Arial" pitchFamily="34" charset="0"/>
                <a:cs typeface="Arial" pitchFamily="34" charset="0"/>
              </a:rPr>
              <a:t> </a:t>
            </a:r>
            <a:r>
              <a:rPr lang="en-US" sz="2400" dirty="0" err="1">
                <a:latin typeface="Arial" pitchFamily="34" charset="0"/>
                <a:cs typeface="Arial" pitchFamily="34" charset="0"/>
              </a:rPr>
              <a:t>đi</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về</a:t>
            </a:r>
            <a:r>
              <a:rPr lang="en-US" sz="2400" dirty="0">
                <a:latin typeface="Arial" pitchFamily="34" charset="0"/>
                <a:cs typeface="Arial" pitchFamily="34" charset="0"/>
              </a:rPr>
              <a:t>.</a:t>
            </a:r>
          </a:p>
          <a:p>
            <a:pPr lvl="0" eaLnBrk="0" fontAlgn="base" hangingPunct="0">
              <a:spcBef>
                <a:spcPct val="0"/>
              </a:spcBef>
              <a:spcAft>
                <a:spcPct val="0"/>
              </a:spcAft>
            </a:pPr>
            <a:r>
              <a:rPr lang="en-US" sz="2400" dirty="0">
                <a:latin typeface="Arial" pitchFamily="34" charset="0"/>
                <a:cs typeface="Arial" pitchFamily="34" charset="0"/>
              </a:rPr>
              <a:t>b. </a:t>
            </a:r>
            <a:r>
              <a:rPr lang="en-US" sz="2400" dirty="0" err="1">
                <a:latin typeface="Arial" pitchFamily="34" charset="0"/>
                <a:cs typeface="Arial" pitchFamily="34" charset="0"/>
              </a:rPr>
              <a:t>Nhà</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văn</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trên</a:t>
            </a:r>
            <a:r>
              <a:rPr lang="en-US" sz="2400" dirty="0">
                <a:latin typeface="Arial" pitchFamily="34" charset="0"/>
                <a:cs typeface="Arial" pitchFamily="34" charset="0"/>
              </a:rPr>
              <a:t> </a:t>
            </a:r>
            <a:r>
              <a:rPr lang="en-US" sz="2400" dirty="0" err="1">
                <a:latin typeface="Arial" pitchFamily="34" charset="0"/>
                <a:cs typeface="Arial" pitchFamily="34" charset="0"/>
              </a:rPr>
              <a:t>bảng</a:t>
            </a:r>
            <a:r>
              <a:rPr lang="en-US" sz="2400" dirty="0">
                <a:latin typeface="Arial" pitchFamily="34" charset="0"/>
                <a:cs typeface="Arial" pitchFamily="34" charset="0"/>
              </a:rPr>
              <a:t> tin.</a:t>
            </a:r>
          </a:p>
        </p:txBody>
      </p:sp>
      <p:pic>
        <p:nvPicPr>
          <p:cNvPr id="7" name="Picture 4" descr="Frames PPT 017"/>
          <p:cNvPicPr>
            <a:picLocks noChangeAspect="1" noChangeArrowheads="1"/>
          </p:cNvPicPr>
          <p:nvPr/>
        </p:nvPicPr>
        <p:blipFill>
          <a:blip r:embed="rId2">
            <a:extLst/>
          </a:blip>
          <a:srcRect/>
          <a:stretch>
            <a:fillRect/>
          </a:stretch>
        </p:blipFill>
        <p:spPr bwMode="auto">
          <a:xfrm>
            <a:off x="0" y="0"/>
            <a:ext cx="9144000" cy="5143500"/>
          </a:xfrm>
          <a:prstGeom prst="rect">
            <a:avLst/>
          </a:prstGeom>
          <a:extLst/>
        </p:spPr>
      </p:pic>
    </p:spTree>
    <p:extLst>
      <p:ext uri="{BB962C8B-B14F-4D97-AF65-F5344CB8AC3E}">
        <p14:creationId xmlns:p14="http://schemas.microsoft.com/office/powerpoint/2010/main" val="324572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25984514"/>
              </p:ext>
            </p:extLst>
          </p:nvPr>
        </p:nvGraphicFramePr>
        <p:xfrm>
          <a:off x="493204" y="919566"/>
          <a:ext cx="8229600" cy="432396"/>
        </p:xfrm>
        <a:graphic>
          <a:graphicData uri="http://schemas.openxmlformats.org/drawingml/2006/table">
            <a:tbl>
              <a:tblPr/>
              <a:tblGrid>
                <a:gridCol w="2057400"/>
                <a:gridCol w="2057400"/>
                <a:gridCol w="2057400"/>
                <a:gridCol w="2057400"/>
              </a:tblGrid>
              <a:tr h="226564">
                <a:tc>
                  <a:txBody>
                    <a:bodyPr/>
                    <a:lstStyle/>
                    <a:p>
                      <a:pPr algn="ctr"/>
                      <a:r>
                        <a:rPr lang="en-GB" sz="2400" i="1" dirty="0" err="1">
                          <a:effectLst/>
                          <a:latin typeface="inherit"/>
                        </a:rPr>
                        <a:t>cây</a:t>
                      </a:r>
                      <a:r>
                        <a:rPr lang="en-GB" sz="2400" i="1" dirty="0">
                          <a:effectLst/>
                          <a:latin typeface="inherit"/>
                        </a:rPr>
                        <a:t> </a:t>
                      </a:r>
                      <a:r>
                        <a:rPr lang="en-GB" sz="2400" i="1" dirty="0" err="1">
                          <a:effectLst/>
                          <a:latin typeface="inherit"/>
                        </a:rPr>
                        <a:t>cối</a:t>
                      </a:r>
                      <a:endParaRPr lang="en-GB" sz="2400" dirty="0">
                        <a:effectLst/>
                      </a:endParaRPr>
                    </a:p>
                  </a:txBody>
                  <a:tcPr marL="33318" marR="33318" marT="33318" marB="33318" anchor="ctr">
                    <a:lnL>
                      <a:noFill/>
                    </a:lnL>
                    <a:lnR>
                      <a:noFill/>
                    </a:lnR>
                    <a:lnT>
                      <a:noFill/>
                    </a:lnT>
                    <a:lnB>
                      <a:noFill/>
                    </a:lnB>
                    <a:solidFill>
                      <a:srgbClr val="FFFFFF"/>
                    </a:solidFill>
                  </a:tcPr>
                </a:tc>
                <a:tc>
                  <a:txBody>
                    <a:bodyPr/>
                    <a:lstStyle/>
                    <a:p>
                      <a:pPr algn="ctr"/>
                      <a:r>
                        <a:rPr lang="en-GB" sz="2400" i="1" dirty="0" err="1">
                          <a:effectLst/>
                          <a:latin typeface="inherit"/>
                        </a:rPr>
                        <a:t>suối</a:t>
                      </a:r>
                      <a:endParaRPr lang="en-GB" sz="2400" dirty="0">
                        <a:effectLst/>
                      </a:endParaRPr>
                    </a:p>
                  </a:txBody>
                  <a:tcPr marL="33318" marR="33318" marT="33318" marB="33318" anchor="ctr">
                    <a:lnL>
                      <a:noFill/>
                    </a:lnL>
                    <a:lnR>
                      <a:noFill/>
                    </a:lnR>
                    <a:lnT>
                      <a:noFill/>
                    </a:lnT>
                    <a:lnB>
                      <a:noFill/>
                    </a:lnB>
                    <a:solidFill>
                      <a:srgbClr val="FFFFFF"/>
                    </a:solidFill>
                  </a:tcPr>
                </a:tc>
                <a:tc>
                  <a:txBody>
                    <a:bodyPr/>
                    <a:lstStyle/>
                    <a:p>
                      <a:pPr algn="ctr"/>
                      <a:r>
                        <a:rPr lang="en-GB" sz="2400" i="1" dirty="0" err="1">
                          <a:effectLst/>
                          <a:latin typeface="inherit"/>
                        </a:rPr>
                        <a:t>muông</a:t>
                      </a:r>
                      <a:r>
                        <a:rPr lang="en-GB" sz="2400" i="1" dirty="0">
                          <a:effectLst/>
                          <a:latin typeface="inherit"/>
                        </a:rPr>
                        <a:t> </a:t>
                      </a:r>
                      <a:r>
                        <a:rPr lang="en-GB" sz="2400" i="1" dirty="0" err="1">
                          <a:effectLst/>
                          <a:latin typeface="inherit"/>
                        </a:rPr>
                        <a:t>thú</a:t>
                      </a:r>
                      <a:endParaRPr lang="en-GB" sz="2400" dirty="0">
                        <a:effectLst/>
                      </a:endParaRPr>
                    </a:p>
                  </a:txBody>
                  <a:tcPr marL="33318" marR="33318" marT="33318" marB="33318" anchor="ctr">
                    <a:lnL>
                      <a:noFill/>
                    </a:lnL>
                    <a:lnR>
                      <a:noFill/>
                    </a:lnR>
                    <a:lnT>
                      <a:noFill/>
                    </a:lnT>
                    <a:lnB>
                      <a:noFill/>
                    </a:lnB>
                    <a:solidFill>
                      <a:srgbClr val="FFFFFF"/>
                    </a:solidFill>
                  </a:tcPr>
                </a:tc>
                <a:tc>
                  <a:txBody>
                    <a:bodyPr/>
                    <a:lstStyle/>
                    <a:p>
                      <a:pPr algn="ctr"/>
                      <a:r>
                        <a:rPr lang="en-GB" sz="2400" i="1" dirty="0" err="1">
                          <a:effectLst/>
                          <a:latin typeface="inherit"/>
                        </a:rPr>
                        <a:t>rừng</a:t>
                      </a:r>
                      <a:endParaRPr lang="en-GB" sz="2400" dirty="0">
                        <a:effectLst/>
                      </a:endParaRPr>
                    </a:p>
                  </a:txBody>
                  <a:tcPr marL="33318" marR="33318" marT="33318" marB="33318" anchor="ctr">
                    <a:lnL>
                      <a:noFill/>
                    </a:lnL>
                    <a:lnR>
                      <a:noFill/>
                    </a:lnR>
                    <a:lnT>
                      <a:noFill/>
                    </a:lnT>
                    <a:lnB>
                      <a:noFill/>
                    </a:lnB>
                    <a:solidFill>
                      <a:srgbClr val="FFFFFF"/>
                    </a:solidFill>
                  </a:tcPr>
                </a:tc>
              </a:tr>
            </a:tbl>
          </a:graphicData>
        </a:graphic>
      </p:graphicFrame>
      <p:sp>
        <p:nvSpPr>
          <p:cNvPr id="7" name="Rectangle 1"/>
          <p:cNvSpPr>
            <a:spLocks noChangeArrowheads="1"/>
          </p:cNvSpPr>
          <p:nvPr/>
        </p:nvSpPr>
        <p:spPr bwMode="auto">
          <a:xfrm>
            <a:off x="755576" y="147086"/>
            <a:ext cx="7704856"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inherit"/>
                <a:cs typeface="Arial" pitchFamily="34" charset="0"/>
              </a:rPr>
              <a:t>6. </a:t>
            </a:r>
            <a:r>
              <a:rPr kumimoji="0" lang="en-US" sz="2400" b="1" i="0" u="none" strike="noStrike" cap="none" normalizeH="0" baseline="0" dirty="0" err="1" smtClean="0">
                <a:ln>
                  <a:noFill/>
                </a:ln>
                <a:solidFill>
                  <a:srgbClr val="0000FF"/>
                </a:solidFill>
                <a:effectLst/>
                <a:latin typeface="inherit"/>
                <a:cs typeface="Arial" pitchFamily="34" charset="0"/>
              </a:rPr>
              <a:t>Quan</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sát</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tranh</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và</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dùng</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từ</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ngữ</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trong</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khung</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để</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nói</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theo</a:t>
            </a:r>
            <a:r>
              <a:rPr kumimoji="0" lang="en-US" sz="2400" b="1" i="0" u="none" strike="noStrike" cap="none" normalizeH="0" baseline="0" dirty="0" smtClean="0">
                <a:ln>
                  <a:noFill/>
                </a:ln>
                <a:solidFill>
                  <a:srgbClr val="0000FF"/>
                </a:solidFill>
                <a:effectLst/>
                <a:latin typeface="inherit"/>
                <a:cs typeface="Arial" pitchFamily="34" charset="0"/>
              </a:rPr>
              <a:t> </a:t>
            </a:r>
            <a:r>
              <a:rPr kumimoji="0" lang="en-US" sz="2400" b="1" i="0" u="none" strike="noStrike" cap="none" normalizeH="0" baseline="0" dirty="0" err="1" smtClean="0">
                <a:ln>
                  <a:noFill/>
                </a:ln>
                <a:solidFill>
                  <a:srgbClr val="0000FF"/>
                </a:solidFill>
                <a:effectLst/>
                <a:latin typeface="inherit"/>
                <a:cs typeface="Arial" pitchFamily="34" charset="0"/>
              </a:rPr>
              <a:t>tranh</a:t>
            </a:r>
            <a:r>
              <a:rPr kumimoji="0" lang="en-US" sz="1200" b="1" i="0" u="none" strike="noStrike" cap="none" normalizeH="0" baseline="0" dirty="0" smtClean="0">
                <a:ln>
                  <a:noFill/>
                </a:ln>
                <a:solidFill>
                  <a:srgbClr val="0000FF"/>
                </a:solidFill>
                <a:effectLst/>
                <a:latin typeface="inherit"/>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descr="https://i.vdoc.vn/data/image/2021/04/07/giai-bai-tap-tieng-viet-1-trang-114-115-116-117-bai-4-cuoc-thi-tai-nang-rung-xan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38" y="1347614"/>
            <a:ext cx="6808131" cy="37444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Frames PPT 015"/>
          <p:cNvPicPr>
            <a:picLocks noChangeAspect="1" noChangeArrowheads="1"/>
          </p:cNvPicPr>
          <p:nvPr/>
        </p:nvPicPr>
        <p:blipFill>
          <a:blip r:embed="rId3">
            <a:extLst/>
          </a:blip>
          <a:srcRect/>
          <a:stretch>
            <a:fillRect/>
          </a:stretch>
        </p:blipFill>
        <p:spPr bwMode="auto">
          <a:xfrm>
            <a:off x="0" y="0"/>
            <a:ext cx="9144000" cy="5143500"/>
          </a:xfrm>
          <a:prstGeom prst="rect">
            <a:avLst/>
          </a:prstGeom>
          <a:extLst/>
        </p:spPr>
      </p:pic>
    </p:spTree>
    <p:extLst>
      <p:ext uri="{BB962C8B-B14F-4D97-AF65-F5344CB8AC3E}">
        <p14:creationId xmlns:p14="http://schemas.microsoft.com/office/powerpoint/2010/main" val="324572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ocuments\100-hinh-nen-slide-dep\Hình nền Slide đẹp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8668" cy="5143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644511264"/>
              </p:ext>
            </p:extLst>
          </p:nvPr>
        </p:nvGraphicFramePr>
        <p:xfrm>
          <a:off x="474534" y="2122686"/>
          <a:ext cx="8229600" cy="1297188"/>
        </p:xfrm>
        <a:graphic>
          <a:graphicData uri="http://schemas.openxmlformats.org/drawingml/2006/table">
            <a:tbl>
              <a:tblPr/>
              <a:tblGrid>
                <a:gridCol w="2441282"/>
                <a:gridCol w="1673518"/>
                <a:gridCol w="2057400"/>
                <a:gridCol w="2057400"/>
              </a:tblGrid>
              <a:tr h="0">
                <a:tc>
                  <a:txBody>
                    <a:bodyPr/>
                    <a:lstStyle/>
                    <a:p>
                      <a:pPr algn="ctr"/>
                      <a:r>
                        <a:rPr lang="en-GB" sz="2400" dirty="0">
                          <a:effectLst/>
                          <a:latin typeface="inherit"/>
                        </a:rPr>
                        <a:t>a. </a:t>
                      </a:r>
                      <a:r>
                        <a:rPr lang="en-GB" sz="2400" dirty="0" err="1">
                          <a:effectLst/>
                          <a:latin typeface="inherit"/>
                        </a:rPr>
                        <a:t>yêng</a:t>
                      </a:r>
                      <a:r>
                        <a:rPr lang="en-GB" sz="2400" dirty="0">
                          <a:effectLst/>
                          <a:latin typeface="inherit"/>
                        </a:rPr>
                        <a:t> hay </a:t>
                      </a:r>
                      <a:r>
                        <a:rPr lang="en-GB" sz="2400" dirty="0" err="1">
                          <a:effectLst/>
                          <a:latin typeface="inherit"/>
                        </a:rPr>
                        <a:t>iêng</a:t>
                      </a:r>
                      <a:endParaRPr lang="en-GB" sz="2400" dirty="0">
                        <a:effectLst/>
                      </a:endParaRPr>
                    </a:p>
                  </a:txBody>
                  <a:tcPr marL="33318" marR="33318" marT="33318" marB="33318" anchor="ctr">
                    <a:lnL>
                      <a:noFill/>
                    </a:lnL>
                    <a:lnR>
                      <a:noFill/>
                    </a:lnR>
                    <a:lnT>
                      <a:noFill/>
                    </a:lnT>
                    <a:lnB>
                      <a:noFill/>
                    </a:lnB>
                    <a:solidFill>
                      <a:srgbClr val="FFFFFF"/>
                    </a:solidFill>
                  </a:tcPr>
                </a:tc>
                <a:tc>
                  <a:txBody>
                    <a:bodyPr/>
                    <a:lstStyle/>
                    <a:p>
                      <a:pPr algn="ctr"/>
                      <a:r>
                        <a:rPr lang="en-GB" sz="2400" dirty="0">
                          <a:effectLst/>
                          <a:latin typeface="inherit"/>
                        </a:rPr>
                        <a:t>con …</a:t>
                      </a:r>
                      <a:endParaRPr lang="en-GB" sz="2400" dirty="0">
                        <a:effectLst/>
                      </a:endParaRPr>
                    </a:p>
                  </a:txBody>
                  <a:tcPr marL="33318" marR="33318" marT="33318" marB="33318" anchor="ctr">
                    <a:lnL>
                      <a:noFill/>
                    </a:lnL>
                    <a:lnR>
                      <a:noFill/>
                    </a:lnR>
                    <a:lnT>
                      <a:noFill/>
                    </a:lnT>
                    <a:lnB>
                      <a:noFill/>
                    </a:lnB>
                    <a:solidFill>
                      <a:srgbClr val="FFFFFF"/>
                    </a:solidFill>
                  </a:tcPr>
                </a:tc>
                <a:tc>
                  <a:txBody>
                    <a:bodyPr/>
                    <a:lstStyle/>
                    <a:p>
                      <a:pPr algn="ctr"/>
                      <a:r>
                        <a:rPr lang="en-GB" sz="2400">
                          <a:effectLst/>
                          <a:latin typeface="inherit"/>
                        </a:rPr>
                        <a:t>bay l…</a:t>
                      </a:r>
                      <a:endParaRPr lang="en-GB" sz="2400">
                        <a:effectLst/>
                      </a:endParaRPr>
                    </a:p>
                  </a:txBody>
                  <a:tcPr marL="33318" marR="33318" marT="33318" marB="33318" anchor="ctr">
                    <a:lnL>
                      <a:noFill/>
                    </a:lnL>
                    <a:lnR>
                      <a:noFill/>
                    </a:lnR>
                    <a:lnT>
                      <a:noFill/>
                    </a:lnT>
                    <a:lnB>
                      <a:noFill/>
                    </a:lnB>
                    <a:solidFill>
                      <a:srgbClr val="FFFFFF"/>
                    </a:solidFill>
                  </a:tcPr>
                </a:tc>
                <a:tc>
                  <a:txBody>
                    <a:bodyPr/>
                    <a:lstStyle/>
                    <a:p>
                      <a:pPr algn="ctr"/>
                      <a:r>
                        <a:rPr lang="en-GB" sz="2400" dirty="0">
                          <a:effectLst/>
                          <a:latin typeface="inherit"/>
                        </a:rPr>
                        <a:t>t... </a:t>
                      </a:r>
                      <a:r>
                        <a:rPr lang="en-GB" sz="2400" dirty="0" err="1">
                          <a:effectLst/>
                          <a:latin typeface="inherit"/>
                        </a:rPr>
                        <a:t>gọi</a:t>
                      </a:r>
                      <a:endParaRPr lang="en-GB" sz="2400" dirty="0">
                        <a:effectLst/>
                      </a:endParaRPr>
                    </a:p>
                  </a:txBody>
                  <a:tcPr marL="33318" marR="33318" marT="33318" marB="33318" anchor="ctr">
                    <a:lnL>
                      <a:noFill/>
                    </a:lnL>
                    <a:lnR>
                      <a:noFill/>
                    </a:lnR>
                    <a:lnT>
                      <a:noFill/>
                    </a:lnT>
                    <a:lnB>
                      <a:noFill/>
                    </a:lnB>
                    <a:solidFill>
                      <a:srgbClr val="FFFFFF"/>
                    </a:solidFill>
                  </a:tcPr>
                </a:tc>
              </a:tr>
              <a:tr h="226564">
                <a:tc>
                  <a:txBody>
                    <a:bodyPr/>
                    <a:lstStyle/>
                    <a:p>
                      <a:pPr algn="ctr"/>
                      <a:r>
                        <a:rPr lang="en-GB" sz="2400" dirty="0">
                          <a:effectLst/>
                          <a:latin typeface="inherit"/>
                        </a:rPr>
                        <a:t>b. yet hay </a:t>
                      </a:r>
                      <a:r>
                        <a:rPr lang="en-GB" sz="2400" dirty="0" err="1">
                          <a:effectLst/>
                          <a:latin typeface="inherit"/>
                        </a:rPr>
                        <a:t>iêt</a:t>
                      </a:r>
                      <a:endParaRPr lang="en-GB" sz="2400" dirty="0">
                        <a:effectLst/>
                      </a:endParaRPr>
                    </a:p>
                  </a:txBody>
                  <a:tcPr marL="33318" marR="33318" marT="33318" marB="33318" anchor="ctr">
                    <a:lnL>
                      <a:noFill/>
                    </a:lnL>
                    <a:lnR>
                      <a:noFill/>
                    </a:lnR>
                    <a:lnT>
                      <a:noFill/>
                    </a:lnT>
                    <a:lnB>
                      <a:noFill/>
                    </a:lnB>
                    <a:solidFill>
                      <a:srgbClr val="FFFFFF"/>
                    </a:solidFill>
                  </a:tcPr>
                </a:tc>
                <a:tc>
                  <a:txBody>
                    <a:bodyPr/>
                    <a:lstStyle/>
                    <a:p>
                      <a:pPr algn="ctr"/>
                      <a:r>
                        <a:rPr lang="en-GB" sz="2400" dirty="0" err="1">
                          <a:effectLst/>
                          <a:latin typeface="inherit"/>
                        </a:rPr>
                        <a:t>niêm</a:t>
                      </a:r>
                      <a:r>
                        <a:rPr lang="en-GB" sz="2400" dirty="0">
                          <a:effectLst/>
                          <a:latin typeface="inherit"/>
                        </a:rPr>
                        <a:t> …</a:t>
                      </a:r>
                      <a:endParaRPr lang="en-GB" sz="2400" dirty="0">
                        <a:effectLst/>
                      </a:endParaRPr>
                    </a:p>
                  </a:txBody>
                  <a:tcPr marL="33318" marR="33318" marT="33318" marB="33318" anchor="ctr">
                    <a:lnL>
                      <a:noFill/>
                    </a:lnL>
                    <a:lnR>
                      <a:noFill/>
                    </a:lnR>
                    <a:lnT>
                      <a:noFill/>
                    </a:lnT>
                    <a:lnB>
                      <a:noFill/>
                    </a:lnB>
                    <a:solidFill>
                      <a:srgbClr val="FFFFFF"/>
                    </a:solidFill>
                  </a:tcPr>
                </a:tc>
                <a:tc>
                  <a:txBody>
                    <a:bodyPr/>
                    <a:lstStyle/>
                    <a:p>
                      <a:pPr algn="ctr"/>
                      <a:r>
                        <a:rPr lang="en-GB" sz="2400">
                          <a:effectLst/>
                          <a:latin typeface="inherit"/>
                        </a:rPr>
                        <a:t>t... mục</a:t>
                      </a:r>
                      <a:endParaRPr lang="en-GB" sz="2400">
                        <a:effectLst/>
                      </a:endParaRPr>
                    </a:p>
                  </a:txBody>
                  <a:tcPr marL="33318" marR="33318" marT="33318" marB="33318" anchor="ctr">
                    <a:lnL>
                      <a:noFill/>
                    </a:lnL>
                    <a:lnR>
                      <a:noFill/>
                    </a:lnR>
                    <a:lnT>
                      <a:noFill/>
                    </a:lnT>
                    <a:lnB>
                      <a:noFill/>
                    </a:lnB>
                    <a:solidFill>
                      <a:srgbClr val="FFFFFF"/>
                    </a:solidFill>
                  </a:tcPr>
                </a:tc>
                <a:tc>
                  <a:txBody>
                    <a:bodyPr/>
                    <a:lstStyle/>
                    <a:p>
                      <a:pPr algn="ctr"/>
                      <a:r>
                        <a:rPr lang="en-GB" sz="2400" dirty="0" err="1">
                          <a:effectLst/>
                          <a:latin typeface="inherit"/>
                        </a:rPr>
                        <a:t>hiểu</a:t>
                      </a:r>
                      <a:r>
                        <a:rPr lang="en-GB" sz="2400" dirty="0">
                          <a:effectLst/>
                          <a:latin typeface="inherit"/>
                        </a:rPr>
                        <a:t> b…</a:t>
                      </a:r>
                      <a:endParaRPr lang="en-GB" sz="2400" dirty="0">
                        <a:effectLst/>
                      </a:endParaRPr>
                    </a:p>
                  </a:txBody>
                  <a:tcPr marL="33318" marR="33318" marT="33318" marB="33318" anchor="ctr">
                    <a:lnL>
                      <a:noFill/>
                    </a:lnL>
                    <a:lnR>
                      <a:noFill/>
                    </a:lnR>
                    <a:lnT>
                      <a:noFill/>
                    </a:lnT>
                    <a:lnB>
                      <a:noFill/>
                    </a:lnB>
                    <a:solidFill>
                      <a:srgbClr val="FFFFFF"/>
                    </a:solidFill>
                  </a:tcPr>
                </a:tc>
              </a:tr>
              <a:tr h="226564">
                <a:tc>
                  <a:txBody>
                    <a:bodyPr/>
                    <a:lstStyle/>
                    <a:p>
                      <a:pPr algn="ctr"/>
                      <a:r>
                        <a:rPr lang="en-GB" sz="2400" dirty="0">
                          <a:effectLst/>
                          <a:latin typeface="inherit"/>
                        </a:rPr>
                        <a:t>c. et hay </a:t>
                      </a:r>
                      <a:r>
                        <a:rPr lang="en-GB" sz="2400" dirty="0" err="1">
                          <a:effectLst/>
                          <a:latin typeface="inherit"/>
                        </a:rPr>
                        <a:t>oet</a:t>
                      </a:r>
                      <a:endParaRPr lang="en-GB" sz="2400" dirty="0">
                        <a:effectLst/>
                      </a:endParaRPr>
                    </a:p>
                  </a:txBody>
                  <a:tcPr marL="33318" marR="33318" marT="33318" marB="33318" anchor="ctr">
                    <a:lnL>
                      <a:noFill/>
                    </a:lnL>
                    <a:lnR>
                      <a:noFill/>
                    </a:lnR>
                    <a:lnT>
                      <a:noFill/>
                    </a:lnT>
                    <a:lnB>
                      <a:noFill/>
                    </a:lnB>
                    <a:solidFill>
                      <a:srgbClr val="FFFFFF"/>
                    </a:solidFill>
                  </a:tcPr>
                </a:tc>
                <a:tc>
                  <a:txBody>
                    <a:bodyPr/>
                    <a:lstStyle/>
                    <a:p>
                      <a:pPr algn="ctr"/>
                      <a:r>
                        <a:rPr lang="vi-VN" sz="2400" dirty="0">
                          <a:effectLst/>
                          <a:latin typeface="inherit"/>
                        </a:rPr>
                        <a:t>r... mướt</a:t>
                      </a:r>
                      <a:endParaRPr lang="vi-VN" sz="2400" dirty="0">
                        <a:effectLst/>
                      </a:endParaRPr>
                    </a:p>
                  </a:txBody>
                  <a:tcPr marL="33318" marR="33318" marT="33318" marB="33318" anchor="ctr">
                    <a:lnL>
                      <a:noFill/>
                    </a:lnL>
                    <a:lnR>
                      <a:noFill/>
                    </a:lnR>
                    <a:lnT>
                      <a:noFill/>
                    </a:lnT>
                    <a:lnB>
                      <a:noFill/>
                    </a:lnB>
                    <a:solidFill>
                      <a:srgbClr val="FFFFFF"/>
                    </a:solidFill>
                  </a:tcPr>
                </a:tc>
                <a:tc>
                  <a:txBody>
                    <a:bodyPr/>
                    <a:lstStyle/>
                    <a:p>
                      <a:pPr algn="ctr"/>
                      <a:r>
                        <a:rPr lang="en-GB" sz="2400" dirty="0" err="1">
                          <a:effectLst/>
                          <a:latin typeface="inherit"/>
                        </a:rPr>
                        <a:t>lòe</a:t>
                      </a:r>
                      <a:r>
                        <a:rPr lang="en-GB" sz="2400" dirty="0">
                          <a:effectLst/>
                          <a:latin typeface="inherit"/>
                        </a:rPr>
                        <a:t> l…</a:t>
                      </a:r>
                      <a:endParaRPr lang="en-GB" sz="2400" dirty="0">
                        <a:effectLst/>
                      </a:endParaRPr>
                    </a:p>
                  </a:txBody>
                  <a:tcPr marL="33318" marR="33318" marT="33318" marB="33318" anchor="ctr">
                    <a:lnL>
                      <a:noFill/>
                    </a:lnL>
                    <a:lnR>
                      <a:noFill/>
                    </a:lnR>
                    <a:lnT>
                      <a:noFill/>
                    </a:lnT>
                    <a:lnB>
                      <a:noFill/>
                    </a:lnB>
                    <a:solidFill>
                      <a:srgbClr val="FFFFFF"/>
                    </a:solidFill>
                  </a:tcPr>
                </a:tc>
                <a:tc>
                  <a:txBody>
                    <a:bodyPr/>
                    <a:lstStyle/>
                    <a:p>
                      <a:pPr algn="ctr"/>
                      <a:r>
                        <a:rPr lang="en-GB" sz="2400" dirty="0" err="1">
                          <a:effectLst/>
                          <a:latin typeface="inherit"/>
                        </a:rPr>
                        <a:t>xoen</a:t>
                      </a:r>
                      <a:r>
                        <a:rPr lang="en-GB" sz="2400" dirty="0">
                          <a:effectLst/>
                          <a:latin typeface="inherit"/>
                        </a:rPr>
                        <a:t> x…</a:t>
                      </a:r>
                      <a:endParaRPr lang="en-GB" sz="2400" dirty="0">
                        <a:effectLst/>
                      </a:endParaRPr>
                    </a:p>
                  </a:txBody>
                  <a:tcPr marL="33318" marR="33318" marT="33318" marB="33318" anchor="ctr">
                    <a:lnL>
                      <a:noFill/>
                    </a:lnL>
                    <a:lnR>
                      <a:noFill/>
                    </a:lnR>
                    <a:lnT>
                      <a:noFill/>
                    </a:lnT>
                    <a:lnB>
                      <a:noFill/>
                    </a:lnB>
                    <a:solidFill>
                      <a:srgbClr val="FFFFFF"/>
                    </a:solidFill>
                  </a:tcPr>
                </a:tc>
              </a:tr>
            </a:tbl>
          </a:graphicData>
        </a:graphic>
      </p:graphicFrame>
      <p:sp>
        <p:nvSpPr>
          <p:cNvPr id="3" name="Rectangle 3"/>
          <p:cNvSpPr>
            <a:spLocks noChangeArrowheads="1"/>
          </p:cNvSpPr>
          <p:nvPr/>
        </p:nvSpPr>
        <p:spPr bwMode="auto">
          <a:xfrm>
            <a:off x="1691680" y="1172240"/>
            <a:ext cx="622818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inherit"/>
                <a:cs typeface="Arial" pitchFamily="34" charset="0"/>
              </a:rPr>
              <a:t>8. </a:t>
            </a:r>
            <a:r>
              <a:rPr kumimoji="0" lang="en-US" sz="2400" b="1" i="1" u="none" strike="noStrike" cap="none" normalizeH="0" baseline="0" dirty="0" err="1" smtClean="0">
                <a:ln>
                  <a:noFill/>
                </a:ln>
                <a:solidFill>
                  <a:schemeClr val="tx1"/>
                </a:solidFill>
                <a:effectLst/>
                <a:latin typeface="inherit"/>
                <a:cs typeface="Arial" pitchFamily="34" charset="0"/>
              </a:rPr>
              <a:t>Chọn</a:t>
            </a:r>
            <a:r>
              <a:rPr kumimoji="0" lang="en-US" sz="2400" b="1" i="1" u="none" strike="noStrike" cap="none" normalizeH="0" baseline="0" dirty="0" smtClean="0">
                <a:ln>
                  <a:noFill/>
                </a:ln>
                <a:solidFill>
                  <a:schemeClr val="tx1"/>
                </a:solidFill>
                <a:effectLst/>
                <a:latin typeface="inherit"/>
                <a:cs typeface="Arial" pitchFamily="34" charset="0"/>
              </a:rPr>
              <a:t> </a:t>
            </a:r>
            <a:r>
              <a:rPr kumimoji="0" lang="en-US" sz="2400" b="1" i="1" u="none" strike="noStrike" cap="none" normalizeH="0" baseline="0" dirty="0" err="1" smtClean="0">
                <a:ln>
                  <a:noFill/>
                </a:ln>
                <a:solidFill>
                  <a:schemeClr val="tx1"/>
                </a:solidFill>
                <a:effectLst/>
                <a:latin typeface="inherit"/>
                <a:cs typeface="Arial" pitchFamily="34" charset="0"/>
              </a:rPr>
              <a:t>vần</a:t>
            </a:r>
            <a:r>
              <a:rPr kumimoji="0" lang="en-US" sz="2400" b="1" i="1" u="none" strike="noStrike" cap="none" normalizeH="0" baseline="0" dirty="0" smtClean="0">
                <a:ln>
                  <a:noFill/>
                </a:ln>
                <a:solidFill>
                  <a:schemeClr val="tx1"/>
                </a:solidFill>
                <a:effectLst/>
                <a:latin typeface="inherit"/>
                <a:cs typeface="Arial" pitchFamily="34" charset="0"/>
              </a:rPr>
              <a:t> </a:t>
            </a:r>
            <a:r>
              <a:rPr kumimoji="0" lang="en-US" sz="2400" b="1" i="1" u="none" strike="noStrike" cap="none" normalizeH="0" baseline="0" dirty="0" err="1" smtClean="0">
                <a:ln>
                  <a:noFill/>
                </a:ln>
                <a:solidFill>
                  <a:schemeClr val="tx1"/>
                </a:solidFill>
                <a:effectLst/>
                <a:latin typeface="inherit"/>
                <a:cs typeface="Arial" pitchFamily="34" charset="0"/>
              </a:rPr>
              <a:t>phù</a:t>
            </a:r>
            <a:r>
              <a:rPr kumimoji="0" lang="en-US" sz="2400" b="1" i="1" u="none" strike="noStrike" cap="none" normalizeH="0" baseline="0" dirty="0" smtClean="0">
                <a:ln>
                  <a:noFill/>
                </a:ln>
                <a:solidFill>
                  <a:schemeClr val="tx1"/>
                </a:solidFill>
                <a:effectLst/>
                <a:latin typeface="inherit"/>
                <a:cs typeface="Arial" pitchFamily="34" charset="0"/>
              </a:rPr>
              <a:t> </a:t>
            </a:r>
            <a:r>
              <a:rPr kumimoji="0" lang="en-US" sz="2400" b="1" i="1" u="none" strike="noStrike" cap="none" normalizeH="0" baseline="0" dirty="0" err="1" smtClean="0">
                <a:ln>
                  <a:noFill/>
                </a:ln>
                <a:solidFill>
                  <a:schemeClr val="tx1"/>
                </a:solidFill>
                <a:effectLst/>
                <a:latin typeface="inherit"/>
                <a:cs typeface="Arial" pitchFamily="34" charset="0"/>
              </a:rPr>
              <a:t>hợp</a:t>
            </a:r>
            <a:r>
              <a:rPr kumimoji="0" lang="en-US" sz="2400" b="1" i="1" u="none" strike="noStrike" cap="none" normalizeH="0" baseline="0" dirty="0" smtClean="0">
                <a:ln>
                  <a:noFill/>
                </a:ln>
                <a:solidFill>
                  <a:schemeClr val="tx1"/>
                </a:solidFill>
                <a:effectLst/>
                <a:latin typeface="inherit"/>
                <a:cs typeface="Arial" pitchFamily="34" charset="0"/>
              </a:rPr>
              <a:t> </a:t>
            </a:r>
            <a:r>
              <a:rPr kumimoji="0" lang="en-US" sz="2400" b="1" i="1" u="none" strike="noStrike" cap="none" normalizeH="0" baseline="0" dirty="0" err="1" smtClean="0">
                <a:ln>
                  <a:noFill/>
                </a:ln>
                <a:solidFill>
                  <a:schemeClr val="tx1"/>
                </a:solidFill>
                <a:effectLst/>
                <a:latin typeface="inherit"/>
                <a:cs typeface="Arial" pitchFamily="34" charset="0"/>
              </a:rPr>
              <a:t>thay</a:t>
            </a:r>
            <a:r>
              <a:rPr kumimoji="0" lang="en-US" sz="2400" b="1" i="1" u="none" strike="noStrike" cap="none" normalizeH="0" baseline="0" dirty="0" smtClean="0">
                <a:ln>
                  <a:noFill/>
                </a:ln>
                <a:solidFill>
                  <a:schemeClr val="tx1"/>
                </a:solidFill>
                <a:effectLst/>
                <a:latin typeface="inherit"/>
                <a:cs typeface="Arial" pitchFamily="34" charset="0"/>
              </a:rPr>
              <a:t> </a:t>
            </a:r>
            <a:r>
              <a:rPr kumimoji="0" lang="en-US" sz="2400" b="1" i="1" u="none" strike="noStrike" cap="none" normalizeH="0" baseline="0" dirty="0" err="1" smtClean="0">
                <a:ln>
                  <a:noFill/>
                </a:ln>
                <a:solidFill>
                  <a:schemeClr val="tx1"/>
                </a:solidFill>
                <a:effectLst/>
                <a:latin typeface="inherit"/>
                <a:cs typeface="Arial" pitchFamily="34" charset="0"/>
              </a:rPr>
              <a:t>cho</a:t>
            </a:r>
            <a:r>
              <a:rPr kumimoji="0" lang="en-US" sz="2400" b="1" i="1" u="none" strike="noStrike" cap="none" normalizeH="0" baseline="0" dirty="0" smtClean="0">
                <a:ln>
                  <a:noFill/>
                </a:ln>
                <a:solidFill>
                  <a:schemeClr val="tx1"/>
                </a:solidFill>
                <a:effectLst/>
                <a:latin typeface="inherit"/>
                <a:cs typeface="Arial" pitchFamily="34" charset="0"/>
              </a:rPr>
              <a:t> ô </a:t>
            </a:r>
            <a:r>
              <a:rPr kumimoji="0" lang="en-US" sz="2400" b="1" i="1" u="none" strike="noStrike" cap="none" normalizeH="0" baseline="0" dirty="0" err="1" smtClean="0">
                <a:ln>
                  <a:noFill/>
                </a:ln>
                <a:solidFill>
                  <a:schemeClr val="tx1"/>
                </a:solidFill>
                <a:effectLst/>
                <a:latin typeface="inherit"/>
                <a:cs typeface="Arial" pitchFamily="34" charset="0"/>
              </a:rPr>
              <a:t>trống</a:t>
            </a:r>
            <a:r>
              <a:rPr kumimoji="0" lang="en-US" sz="1200" b="1" i="1" u="none" strike="noStrike" cap="none" normalizeH="0" baseline="0" dirty="0" smtClean="0">
                <a:ln>
                  <a:noFill/>
                </a:ln>
                <a:solidFill>
                  <a:schemeClr val="tx1"/>
                </a:solidFill>
                <a:effectLst/>
                <a:latin typeface="inherit"/>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2054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699542"/>
            <a:ext cx="5256584" cy="1015663"/>
          </a:xfrm>
          <a:prstGeom prst="rect">
            <a:avLst/>
          </a:prstGeom>
        </p:spPr>
        <p:txBody>
          <a:bodyPr wrap="square">
            <a:spAutoFit/>
          </a:bodyPr>
          <a:lstStyle/>
          <a:p>
            <a:r>
              <a:rPr lang="en-US" sz="2400" b="1" dirty="0" smtClean="0"/>
              <a:t>9. </a:t>
            </a:r>
            <a:r>
              <a:rPr lang="vi-VN" sz="2400" b="1" dirty="0" smtClean="0"/>
              <a:t>Đặt </a:t>
            </a:r>
            <a:r>
              <a:rPr lang="vi-VN" sz="2400" b="1" dirty="0"/>
              <a:t>tên cho bức tranh dưới đây:</a:t>
            </a:r>
            <a:endParaRPr lang="vi-VN" sz="2400" dirty="0"/>
          </a:p>
          <a:p>
            <a:r>
              <a:rPr lang="vi-VN" dirty="0"/>
              <a:t/>
            </a:r>
            <a:br>
              <a:rPr lang="vi-VN" dirty="0"/>
            </a:br>
            <a:endParaRPr lang="en-GB" dirty="0"/>
          </a:p>
        </p:txBody>
      </p:sp>
      <p:pic>
        <p:nvPicPr>
          <p:cNvPr id="4" name="Picture 2" descr="https://i.vdoc.vn/data/image/2021/04/07/giai-bai-tap-tieng-viet-1-trang-114-115-116-117-bai-4-cuoc-thi-tai-nang-rung-xanh-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31590"/>
            <a:ext cx="7704856" cy="38884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Frames PPT 019"/>
          <p:cNvPicPr>
            <a:picLocks noChangeAspect="1" noChangeArrowheads="1"/>
          </p:cNvPicPr>
          <p:nvPr/>
        </p:nvPicPr>
        <p:blipFill>
          <a:blip r:embed="rId3">
            <a:extLst/>
          </a:blip>
          <a:srcRect/>
          <a:stretch>
            <a:fillRect/>
          </a:stretch>
        </p:blipFill>
        <p:spPr bwMode="auto">
          <a:xfrm>
            <a:off x="0" y="0"/>
            <a:ext cx="9144000" cy="5143500"/>
          </a:xfrm>
          <a:prstGeom prst="rect">
            <a:avLst/>
          </a:prstGeom>
          <a:extLst/>
        </p:spPr>
      </p:pic>
    </p:spTree>
    <p:extLst>
      <p:ext uri="{BB962C8B-B14F-4D97-AF65-F5344CB8AC3E}">
        <p14:creationId xmlns:p14="http://schemas.microsoft.com/office/powerpoint/2010/main" val="324572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327</Words>
  <Application>Microsoft Office PowerPoint</Application>
  <PresentationFormat>On-screen Show (16:9)</PresentationFormat>
  <Paragraphs>33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dcterms:created xsi:type="dcterms:W3CDTF">2022-01-25T02:37:08Z</dcterms:created>
  <dcterms:modified xsi:type="dcterms:W3CDTF">2022-01-25T13:19:00Z</dcterms:modified>
</cp:coreProperties>
</file>