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2" r:id="rId2"/>
    <p:sldId id="284" r:id="rId3"/>
    <p:sldId id="26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09BC1-E402-49A0-812F-BE8E7D1C972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07009-D14F-4C5A-BA51-2132E737A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2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3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848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3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2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04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9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0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6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9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5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6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78489-4030-4A7C-9864-EAE2D13EF23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F019-1D32-48DA-BA97-6DC26F55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1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33.sv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31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3.xm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slide" Target="slide10.xm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66850" y="2130429"/>
            <a:ext cx="9258300" cy="1470025"/>
          </a:xfrm>
        </p:spPr>
        <p:txBody>
          <a:bodyPr/>
          <a:lstStyle/>
          <a:p>
            <a:pPr eaLnBrk="1" hangingPunct="1"/>
            <a:r>
              <a:rPr lang="en-US">
                <a:latin typeface="UTM Avo" pitchFamily="18" charset="0"/>
              </a:rPr>
              <a:t>%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442603" y="4022728"/>
            <a:ext cx="7306796" cy="1685925"/>
          </a:xfrm>
        </p:spPr>
        <p:txBody>
          <a:bodyPr/>
          <a:lstStyle/>
          <a:p>
            <a:pPr marL="0" indent="0" algn="ctr"/>
            <a:endParaRPr lang="vi-VN" sz="2647">
              <a:latin typeface=".VnTime" pitchFamily="34" charset="0"/>
            </a:endParaRPr>
          </a:p>
        </p:txBody>
      </p:sp>
      <p:pic>
        <p:nvPicPr>
          <p:cNvPr id="3076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1" y="-389007"/>
            <a:ext cx="10892118" cy="70248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629348" y="2706475"/>
            <a:ext cx="8987889" cy="923925"/>
          </a:xfrm>
          <a:prstGeom prst="rect">
            <a:avLst/>
          </a:prstGeom>
        </p:spPr>
        <p:txBody>
          <a:bodyPr wrap="none" lIns="101426" tIns="50713" rIns="101426" bIns="5071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anose="020B0603050302020204" pitchFamily="34" charset="0"/>
                <a:cs typeface="Times New Roman"/>
              </a:rPr>
              <a:t>đến với tiết học hôm nay</a:t>
            </a:r>
            <a:endParaRPr lang="en-US" sz="4000" b="1" kern="10" dirty="0">
              <a:ln w="12700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HP001 5 hàng" panose="020B0603050302020204" pitchFamily="34" charset="0"/>
              <a:cs typeface="Times New Roman"/>
            </a:endParaRP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557618" y="1295400"/>
            <a:ext cx="9258300" cy="3200400"/>
          </a:xfrm>
          <a:prstGeom prst="rect">
            <a:avLst/>
          </a:prstGeom>
        </p:spPr>
        <p:txBody>
          <a:bodyPr spcFirstLastPara="1" wrap="none" lIns="101426" tIns="50713" rIns="101426" bIns="50713" numCol="1" fromWordArt="1">
            <a:prstTxWarp prst="textArchUp">
              <a:avLst>
                <a:gd name="adj" fmla="val 10750944"/>
              </a:avLst>
            </a:prstTxWarp>
          </a:bodyPr>
          <a:lstStyle/>
          <a:p>
            <a:pPr algn="ctr"/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Chào</a:t>
            </a:r>
            <a:r>
              <a:rPr lang="en-US" sz="5294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 </a:t>
            </a:r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mừng</a:t>
            </a:r>
            <a:r>
              <a:rPr lang="en-US" sz="5294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 </a:t>
            </a:r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thầy</a:t>
            </a:r>
            <a:r>
              <a:rPr lang="en-US" sz="5294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 </a:t>
            </a:r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cô</a:t>
            </a:r>
            <a:r>
              <a:rPr lang="en-US" sz="5294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 </a:t>
            </a:r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và</a:t>
            </a:r>
            <a:r>
              <a:rPr lang="en-US" sz="5294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 </a:t>
            </a:r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các</a:t>
            </a:r>
            <a:r>
              <a:rPr lang="en-US" sz="5294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 </a:t>
            </a:r>
            <a:r>
              <a:rPr lang="en-US" sz="5294" b="1" kern="10" dirty="0" err="1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P001 5 hàng" panose="020B0603050302020204" pitchFamily="34" charset="0"/>
                <a:cs typeface="Times New Roman"/>
              </a:rPr>
              <a:t>em</a:t>
            </a:r>
            <a:endParaRPr lang="en-US" sz="5294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0000FF"/>
              </a:solidFill>
              <a:latin typeface="HP001 5 hàng" panose="020B0603050302020204" pitchFamily="34" charset="0"/>
              <a:cs typeface="Times New Roman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192991" y="3962401"/>
            <a:ext cx="4538382" cy="3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26" tIns="50713" rIns="101426" bIns="50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588">
              <a:latin typeface=".VnAristote" pitchFamily="34" charset="0"/>
            </a:endParaRPr>
          </a:p>
        </p:txBody>
      </p:sp>
      <p:sp>
        <p:nvSpPr>
          <p:cNvPr id="3080" name="WordArt 5"/>
          <p:cNvSpPr>
            <a:spLocks noChangeArrowheads="1" noChangeShapeType="1" noTextEdit="1"/>
          </p:cNvSpPr>
          <p:nvPr/>
        </p:nvSpPr>
        <p:spPr bwMode="auto">
          <a:xfrm>
            <a:off x="3429000" y="3805546"/>
            <a:ext cx="4648200" cy="1082369"/>
          </a:xfrm>
          <a:prstGeom prst="rect">
            <a:avLst/>
          </a:prstGeom>
        </p:spPr>
        <p:txBody>
          <a:bodyPr wrap="none" lIns="101426" tIns="50713" rIns="101426" bIns="5071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anose="020B0603050302020204" pitchFamily="34" charset="0"/>
                <a:cs typeface="Times New Roman"/>
              </a:rPr>
              <a:t>Môn</a:t>
            </a:r>
            <a:r>
              <a:rPr lang="en-US" sz="500" b="1" kern="1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Avo" pitchFamily="18" charset="0"/>
                <a:cs typeface="Times New Roman"/>
              </a:rPr>
              <a:t>: </a:t>
            </a:r>
            <a:r>
              <a:rPr lang="en-US" sz="500" b="1" kern="1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anose="020B0603050302020204" pitchFamily="34" charset="0"/>
                <a:cs typeface="Times New Roman"/>
              </a:rPr>
              <a:t>Tiếng Việt  4</a:t>
            </a:r>
            <a:endParaRPr lang="en-US" sz="5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HP001 5 hàng" panose="020B0603050302020204" pitchFamily="34" charset="0"/>
              <a:cs typeface="Times New Roman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671804" y="5280024"/>
            <a:ext cx="9479500" cy="64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426" tIns="50713" rIns="101426" bIns="5071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53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  </a:t>
            </a:r>
            <a:r>
              <a:rPr lang="en-US" sz="353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Giáo</a:t>
            </a:r>
            <a:r>
              <a:rPr lang="en-US" sz="353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 </a:t>
            </a:r>
            <a:r>
              <a:rPr lang="en-US" sz="353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viên</a:t>
            </a:r>
            <a:r>
              <a:rPr lang="en-US" sz="353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 </a:t>
            </a:r>
            <a:r>
              <a:rPr lang="en-US" sz="353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thực</a:t>
            </a:r>
            <a:r>
              <a:rPr lang="en-US" sz="353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 </a:t>
            </a:r>
            <a:r>
              <a:rPr lang="en-US" sz="353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hiện</a:t>
            </a:r>
            <a:r>
              <a:rPr lang="en-US" sz="353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itchFamily="18" charset="0"/>
              </a:rPr>
              <a:t>: </a:t>
            </a:r>
            <a:r>
              <a:rPr lang="en-US" sz="353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anose="020B0603050302020204" pitchFamily="34" charset="0"/>
              </a:rPr>
              <a:t>Vũ Thị Yến</a:t>
            </a:r>
            <a:endParaRPr lang="en-US" sz="353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3082" name="Picture 10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" y="5096400"/>
            <a:ext cx="1813936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127" y="5104878"/>
            <a:ext cx="1813934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650887" y="0"/>
            <a:ext cx="10892118" cy="6886682"/>
            <a:chOff x="0" y="-10"/>
            <a:chExt cx="5760" cy="4330"/>
          </a:xfrm>
        </p:grpSpPr>
        <p:pic>
          <p:nvPicPr>
            <p:cNvPr id="3085" name="Picture 1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392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</a:t>
            </a:r>
            <a:r>
              <a:rPr lang="vi-VN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</a:t>
            </a:r>
            <a:r>
              <a:rPr lang="vi-VN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tuyển </a:t>
            </a:r>
            <a:r>
              <a:rPr lang="en-US" sz="32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</a:t>
            </a:r>
            <a:r>
              <a:rPr lang="vi-VN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 </a:t>
            </a:r>
            <a:r>
              <a:rPr lang="en-US" sz="32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63206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chủ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ngữ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5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57741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</a:t>
                      </a:r>
                      <a:r>
                        <a:rPr lang="vi-VN" sz="2400" b="0" i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 </a:t>
                      </a:r>
                      <a:r>
                        <a:rPr lang="en-US" sz="2400" b="0" i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0" i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</a:t>
                      </a:r>
                      <a:r>
                        <a:rPr lang="vi-VN" sz="2400" b="0" i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tuyển </a:t>
                      </a:r>
                      <a:r>
                        <a:rPr lang="en-US" sz="2400" b="0" i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0" i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</a:t>
                      </a:r>
                      <a:r>
                        <a:rPr lang="vi-VN" sz="2400" b="0" i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 </a:t>
                      </a:r>
                      <a:r>
                        <a:rPr lang="en-US" sz="2400" b="0" i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0" i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08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4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69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68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2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A9B428D0-9002-34EF-94A8-D738037E9EE1}"/>
              </a:ext>
            </a:extLst>
          </p:cNvPr>
          <p:cNvSpPr/>
          <p:nvPr/>
        </p:nvSpPr>
        <p:spPr>
          <a:xfrm>
            <a:off x="235132" y="60960"/>
            <a:ext cx="11477898" cy="6627222"/>
          </a:xfrm>
          <a:custGeom>
            <a:avLst/>
            <a:gdLst>
              <a:gd name="connsiteX0" fmla="*/ 0 w 5996437"/>
              <a:gd name="connsiteY0" fmla="*/ 318358 h 3180404"/>
              <a:gd name="connsiteX1" fmla="*/ 318358 w 5996437"/>
              <a:gd name="connsiteY1" fmla="*/ 0 h 3180404"/>
              <a:gd name="connsiteX2" fmla="*/ 5678079 w 5996437"/>
              <a:gd name="connsiteY2" fmla="*/ 0 h 3180404"/>
              <a:gd name="connsiteX3" fmla="*/ 5996437 w 5996437"/>
              <a:gd name="connsiteY3" fmla="*/ 318358 h 3180404"/>
              <a:gd name="connsiteX4" fmla="*/ 5996437 w 5996437"/>
              <a:gd name="connsiteY4" fmla="*/ 2862046 h 3180404"/>
              <a:gd name="connsiteX5" fmla="*/ 5678079 w 5996437"/>
              <a:gd name="connsiteY5" fmla="*/ 3180404 h 3180404"/>
              <a:gd name="connsiteX6" fmla="*/ 318358 w 5996437"/>
              <a:gd name="connsiteY6" fmla="*/ 3180404 h 3180404"/>
              <a:gd name="connsiteX7" fmla="*/ 0 w 5996437"/>
              <a:gd name="connsiteY7" fmla="*/ 2862046 h 3180404"/>
              <a:gd name="connsiteX8" fmla="*/ 0 w 5996437"/>
              <a:gd name="connsiteY8" fmla="*/ 318358 h 318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6437" h="3180404" fill="none" extrusionOk="0">
                <a:moveTo>
                  <a:pt x="0" y="318358"/>
                </a:moveTo>
                <a:cubicBezTo>
                  <a:pt x="2646" y="168971"/>
                  <a:pt x="164424" y="-16114"/>
                  <a:pt x="318358" y="0"/>
                </a:cubicBezTo>
                <a:cubicBezTo>
                  <a:pt x="2135222" y="139772"/>
                  <a:pt x="4459567" y="14259"/>
                  <a:pt x="5678079" y="0"/>
                </a:cubicBezTo>
                <a:cubicBezTo>
                  <a:pt x="5835630" y="-3048"/>
                  <a:pt x="6002229" y="137817"/>
                  <a:pt x="5996437" y="318358"/>
                </a:cubicBezTo>
                <a:cubicBezTo>
                  <a:pt x="5955985" y="1445347"/>
                  <a:pt x="6103510" y="1993225"/>
                  <a:pt x="5996437" y="2862046"/>
                </a:cubicBezTo>
                <a:cubicBezTo>
                  <a:pt x="5977639" y="3057837"/>
                  <a:pt x="5879268" y="3179492"/>
                  <a:pt x="5678079" y="3180404"/>
                </a:cubicBezTo>
                <a:cubicBezTo>
                  <a:pt x="4439670" y="3068450"/>
                  <a:pt x="1837183" y="3154171"/>
                  <a:pt x="318358" y="3180404"/>
                </a:cubicBezTo>
                <a:cubicBezTo>
                  <a:pt x="140940" y="3170216"/>
                  <a:pt x="506" y="3061931"/>
                  <a:pt x="0" y="2862046"/>
                </a:cubicBezTo>
                <a:cubicBezTo>
                  <a:pt x="-155877" y="2209536"/>
                  <a:pt x="-40573" y="1261826"/>
                  <a:pt x="0" y="318358"/>
                </a:cubicBezTo>
                <a:close/>
              </a:path>
              <a:path w="5996437" h="3180404" stroke="0" extrusionOk="0">
                <a:moveTo>
                  <a:pt x="0" y="318358"/>
                </a:moveTo>
                <a:cubicBezTo>
                  <a:pt x="-1990" y="121507"/>
                  <a:pt x="155619" y="10863"/>
                  <a:pt x="318358" y="0"/>
                </a:cubicBezTo>
                <a:cubicBezTo>
                  <a:pt x="2598604" y="-123725"/>
                  <a:pt x="3887194" y="31472"/>
                  <a:pt x="5678079" y="0"/>
                </a:cubicBezTo>
                <a:cubicBezTo>
                  <a:pt x="5829529" y="1402"/>
                  <a:pt x="6013127" y="165418"/>
                  <a:pt x="5996437" y="318358"/>
                </a:cubicBezTo>
                <a:cubicBezTo>
                  <a:pt x="5914071" y="871562"/>
                  <a:pt x="6162610" y="2093241"/>
                  <a:pt x="5996437" y="2862046"/>
                </a:cubicBezTo>
                <a:cubicBezTo>
                  <a:pt x="5987409" y="3053031"/>
                  <a:pt x="5836560" y="3161863"/>
                  <a:pt x="5678079" y="3180404"/>
                </a:cubicBezTo>
                <a:cubicBezTo>
                  <a:pt x="4835409" y="3117135"/>
                  <a:pt x="2173745" y="3042578"/>
                  <a:pt x="318358" y="3180404"/>
                </a:cubicBezTo>
                <a:cubicBezTo>
                  <a:pt x="138689" y="3172112"/>
                  <a:pt x="28146" y="3040200"/>
                  <a:pt x="0" y="2862046"/>
                </a:cubicBezTo>
                <a:cubicBezTo>
                  <a:pt x="-143197" y="2496077"/>
                  <a:pt x="-97552" y="1033550"/>
                  <a:pt x="0" y="318358"/>
                </a:cubicBezTo>
                <a:close/>
              </a:path>
            </a:pathLst>
          </a:custGeom>
          <a:solidFill>
            <a:srgbClr val="00B0F0">
              <a:alpha val="6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8A368-4A13-463F-F570-26423AAFB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74" y="1376680"/>
            <a:ext cx="5511262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1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66850" y="2130429"/>
            <a:ext cx="9258300" cy="1470025"/>
          </a:xfrm>
        </p:spPr>
        <p:txBody>
          <a:bodyPr/>
          <a:lstStyle/>
          <a:p>
            <a:pPr eaLnBrk="1" hangingPunct="1"/>
            <a:r>
              <a:rPr lang="en-US">
                <a:latin typeface="UTM Avo" pitchFamily="18" charset="0"/>
              </a:rPr>
              <a:t>%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442603" y="4022728"/>
            <a:ext cx="7306796" cy="1685925"/>
          </a:xfrm>
        </p:spPr>
        <p:txBody>
          <a:bodyPr/>
          <a:lstStyle/>
          <a:p>
            <a:pPr marL="0" indent="0" algn="ctr"/>
            <a:endParaRPr lang="vi-VN" sz="2647">
              <a:latin typeface=".VnTime" pitchFamily="34" charset="0"/>
            </a:endParaRPr>
          </a:p>
        </p:txBody>
      </p:sp>
      <p:pic>
        <p:nvPicPr>
          <p:cNvPr id="3076" name="Picture 4" descr="Pla019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9" y="-138197"/>
            <a:ext cx="10892118" cy="70248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629348" y="2706475"/>
            <a:ext cx="8987889" cy="923925"/>
          </a:xfrm>
          <a:prstGeom prst="rect">
            <a:avLst/>
          </a:prstGeom>
        </p:spPr>
        <p:txBody>
          <a:bodyPr wrap="none" lIns="101426" tIns="50713" rIns="101426" bIns="5071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mtClean="0">
                <a:ln w="12700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anose="020B0603050302020204" pitchFamily="34" charset="0"/>
                <a:cs typeface="Times New Roman"/>
              </a:rPr>
              <a:t>LUYỆN TỪ VÀ CÂU</a:t>
            </a:r>
            <a:endParaRPr lang="en-US" sz="4000" b="1" kern="10" dirty="0">
              <a:ln w="12700" cap="rnd">
                <a:solidFill>
                  <a:srgbClr val="FF00FF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HP001 5 hàng" panose="020B0603050302020204" pitchFamily="34" charset="0"/>
              <a:cs typeface="Times New Roman"/>
            </a:endParaRP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557618" y="1295400"/>
            <a:ext cx="9258300" cy="3200400"/>
          </a:xfrm>
          <a:prstGeom prst="rect">
            <a:avLst/>
          </a:prstGeom>
        </p:spPr>
        <p:txBody>
          <a:bodyPr spcFirstLastPara="1" wrap="none" lIns="101426" tIns="50713" rIns="101426" bIns="50713" numCol="1" fromWordArt="1">
            <a:prstTxWarp prst="textArchUp">
              <a:avLst>
                <a:gd name="adj" fmla="val 10750944"/>
              </a:avLst>
            </a:prstTxWarp>
          </a:bodyPr>
          <a:lstStyle/>
          <a:p>
            <a:pPr algn="ctr"/>
            <a:endParaRPr lang="en-US" sz="5294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0000FF"/>
              </a:solidFill>
              <a:latin typeface="HP001 5 hàng" panose="020B0603050302020204" pitchFamily="34" charset="0"/>
              <a:cs typeface="Times New Roman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192991" y="3962401"/>
            <a:ext cx="4538382" cy="3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26" tIns="50713" rIns="101426" bIns="50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588">
              <a:latin typeface=".VnAristote" pitchFamily="34" charset="0"/>
            </a:endParaRPr>
          </a:p>
        </p:txBody>
      </p:sp>
      <p:sp>
        <p:nvSpPr>
          <p:cNvPr id="3080" name="WordArt 5"/>
          <p:cNvSpPr>
            <a:spLocks noChangeArrowheads="1" noChangeShapeType="1" noTextEdit="1"/>
          </p:cNvSpPr>
          <p:nvPr/>
        </p:nvSpPr>
        <p:spPr bwMode="auto">
          <a:xfrm>
            <a:off x="3429000" y="3805546"/>
            <a:ext cx="4648200" cy="1082369"/>
          </a:xfrm>
          <a:prstGeom prst="rect">
            <a:avLst/>
          </a:prstGeom>
        </p:spPr>
        <p:txBody>
          <a:bodyPr wrap="none" lIns="101426" tIns="50713" rIns="101426" bIns="5071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0" b="1" kern="1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anose="020B0603050302020204" pitchFamily="34" charset="0"/>
                <a:cs typeface="Times New Roman"/>
              </a:rPr>
              <a:t>LUYỆN TẬP VỀ VỊ NGỮ</a:t>
            </a:r>
            <a:endParaRPr lang="en-US" sz="5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HP001 5 hàng" panose="020B0603050302020204" pitchFamily="34" charset="0"/>
              <a:cs typeface="Times New Roman"/>
            </a:endParaRPr>
          </a:p>
        </p:txBody>
      </p:sp>
      <p:pic>
        <p:nvPicPr>
          <p:cNvPr id="3082" name="Picture 10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" y="5096400"/>
            <a:ext cx="1813936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127" y="5104878"/>
            <a:ext cx="1813934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650887" y="0"/>
            <a:ext cx="10892118" cy="6886682"/>
            <a:chOff x="0" y="-10"/>
            <a:chExt cx="5760" cy="4330"/>
          </a:xfrm>
        </p:grpSpPr>
        <p:pic>
          <p:nvPicPr>
            <p:cNvPr id="3085" name="Picture 1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0700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9E242-DCC8-B5FF-2CCC-C307A1E2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0"/>
            <a:ext cx="12043954" cy="714973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5099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14722" y="3457417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0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98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cs typeface="Arial" panose="020B0604020202020204" pitchFamily="34" charset="0"/>
              </a:rPr>
              <a:t>trường.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62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</a:t>
              </a:r>
              <a:r>
                <a:rPr lang="vi-VN" sz="3200" b="1">
                  <a:solidFill>
                    <a:srgbClr val="002060"/>
                  </a:solidFill>
                  <a:cs typeface="Arial" panose="020B0604020202020204" pitchFamily="34" charset="0"/>
                </a:rPr>
                <a:t>cổng </a:t>
              </a:r>
              <a:r>
                <a:rPr lang="vi-VN" sz="3200" b="1" smtClean="0">
                  <a:solidFill>
                    <a:srgbClr val="002060"/>
                  </a:solidFill>
                  <a:cs typeface="Arial" panose="020B0604020202020204" pitchFamily="34" charset="0"/>
                </a:rPr>
                <a:t>trường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8032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4600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1592812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611</Words>
  <Application>Microsoft Office PowerPoint</Application>
  <PresentationFormat>Widescreen</PresentationFormat>
  <Paragraphs>77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.VnAristote</vt:lpstr>
      <vt:lpstr>.VnTime</vt:lpstr>
      <vt:lpstr>Arial</vt:lpstr>
      <vt:lpstr>Calibri</vt:lpstr>
      <vt:lpstr>Calibri Light</vt:lpstr>
      <vt:lpstr>Cambria</vt:lpstr>
      <vt:lpstr>等线</vt:lpstr>
      <vt:lpstr>HP001 5 hàng</vt:lpstr>
      <vt:lpstr>Times New Roman</vt:lpstr>
      <vt:lpstr>UTM Avo</vt:lpstr>
      <vt:lpstr>UVN Dzung Dakao</vt:lpstr>
      <vt:lpstr>Office Theme</vt:lpstr>
      <vt:lpstr>%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</cp:revision>
  <dcterms:created xsi:type="dcterms:W3CDTF">2024-05-10T02:19:37Z</dcterms:created>
  <dcterms:modified xsi:type="dcterms:W3CDTF">2024-05-10T04:56:59Z</dcterms:modified>
</cp:coreProperties>
</file>