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343" r:id="rId3"/>
    <p:sldId id="346" r:id="rId4"/>
    <p:sldId id="347" r:id="rId5"/>
    <p:sldId id="349" r:id="rId6"/>
    <p:sldId id="348" r:id="rId7"/>
    <p:sldId id="345" r:id="rId8"/>
    <p:sldId id="257" r:id="rId9"/>
    <p:sldId id="260" r:id="rId10"/>
    <p:sldId id="280" r:id="rId11"/>
    <p:sldId id="296" r:id="rId12"/>
    <p:sldId id="297" r:id="rId13"/>
    <p:sldId id="285" r:id="rId14"/>
    <p:sldId id="340" r:id="rId15"/>
    <p:sldId id="305" r:id="rId16"/>
    <p:sldId id="265" r:id="rId17"/>
    <p:sldId id="333" r:id="rId18"/>
    <p:sldId id="267" r:id="rId19"/>
    <p:sldId id="271" r:id="rId20"/>
    <p:sldId id="272" r:id="rId21"/>
    <p:sldId id="339" r:id="rId22"/>
    <p:sldId id="350" r:id="rId23"/>
    <p:sldId id="334" r:id="rId24"/>
    <p:sldId id="322" r:id="rId25"/>
    <p:sldId id="314" r:id="rId26"/>
    <p:sldId id="332" r:id="rId27"/>
    <p:sldId id="274" r:id="rId28"/>
    <p:sldId id="328" r:id="rId29"/>
    <p:sldId id="309" r:id="rId30"/>
    <p:sldId id="313" r:id="rId31"/>
    <p:sldId id="341" r:id="rId32"/>
    <p:sldId id="335" r:id="rId33"/>
  </p:sldIdLst>
  <p:sldSz cx="11887200" cy="6858000"/>
  <p:notesSz cx="6858000" cy="9144000"/>
  <p:custDataLst>
    <p:tags r:id="rId3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FFCC"/>
    <a:srgbClr val="33CCFF"/>
    <a:srgbClr val="FF0000"/>
    <a:srgbClr val="800000"/>
    <a:srgbClr val="66FF33"/>
    <a:srgbClr val="FFFF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3333" autoAdjust="0"/>
  </p:normalViewPr>
  <p:slideViewPr>
    <p:cSldViewPr showGuides="1">
      <p:cViewPr varScale="1">
        <p:scale>
          <a:sx n="66" d="100"/>
          <a:sy n="66" d="100"/>
        </p:scale>
        <p:origin x="930" y="60"/>
      </p:cViewPr>
      <p:guideLst>
        <p:guide orient="horz" pos="2160"/>
        <p:guide pos="37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8" Type="http://schemas.openxmlformats.org/officeDocument/2006/relationships/tags" Target="tags/tag1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notesMaster" Target="notesMasters/notesMaster1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513F034-B203-4488-9D51-C3C9A965635C}" type="datetimeFigureOut">
              <a:rPr lang="en-US"/>
            </a:fld>
            <a:endParaRPr lang="en-US"/>
          </a:p>
        </p:txBody>
      </p:sp>
      <p:sp>
        <p:nvSpPr>
          <p:cNvPr id="4" name="Nơi giữ chỗ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685800"/>
            <a:ext cx="5943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ơi giữ chỗ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noProof="0"/>
              <a:t>Bấm &amp; sửa kiểu tiêu đề</a:t>
            </a:r>
            <a:endParaRPr lang="vi-VN" noProof="0"/>
          </a:p>
          <a:p>
            <a:pPr lvl="1"/>
            <a:r>
              <a:rPr lang="vi-VN" noProof="0"/>
              <a:t>Mức hai</a:t>
            </a:r>
            <a:endParaRPr lang="vi-VN" noProof="0"/>
          </a:p>
          <a:p>
            <a:pPr lvl="2"/>
            <a:r>
              <a:rPr lang="vi-VN" noProof="0"/>
              <a:t>Mức ba</a:t>
            </a:r>
            <a:endParaRPr lang="vi-VN" noProof="0"/>
          </a:p>
          <a:p>
            <a:pPr lvl="3"/>
            <a:r>
              <a:rPr lang="vi-VN" noProof="0"/>
              <a:t>Mức bốn</a:t>
            </a:r>
            <a:endParaRPr lang="vi-VN" noProof="0"/>
          </a:p>
          <a:p>
            <a:pPr lvl="4"/>
            <a:r>
              <a:rPr lang="vi-VN" noProof="0"/>
              <a:t>Mức năm</a:t>
            </a:r>
            <a:endParaRPr lang="en-US" noProof="0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CB5A0740-D75C-4D06-9FFD-CDA8B7B2C7C9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26"/>
            <a:ext cx="1010412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3077CC-5603-4CF5-B665-2B684BAE6BE7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7F830C-BFF9-474F-BF78-BED801627AAF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39"/>
            <a:ext cx="267462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39"/>
            <a:ext cx="782574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97AA6-1554-47BE-8E99-38B934902BE5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4360" y="274639"/>
            <a:ext cx="1069848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4636FE-C67A-48BC-91B9-A3F208D21B88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D65885-F050-4000-9CB7-348D74F2D226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406901"/>
            <a:ext cx="101041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52861-6AD2-4678-A81F-24DFA07603C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990D12-F9D9-49F7-8082-71488E4FB7C2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3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535113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3CE17-33E1-4E3E-871A-E5336BF3913F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9654DD-214F-46B0-848F-B6786BD3C1E7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C7674-81FB-4349-AB6F-F960D2FDA4D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73050"/>
            <a:ext cx="39108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1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435101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501FE-EBBD-499B-99EA-CB28B9A83AA0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85CA58-5434-4D17-924A-1A717AA9C8C6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4360" y="274638"/>
            <a:ext cx="1069848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4360" y="1600201"/>
            <a:ext cx="1069848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2068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4360" y="6245225"/>
            <a:ext cx="277368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8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61460" y="6245225"/>
            <a:ext cx="376428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9160" y="6245225"/>
            <a:ext cx="277368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792D57F1-C07C-4D6D-9F25-DAF916C2FBE3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0.png"/><Relationship Id="rId2" Type="http://schemas.microsoft.com/office/2007/relationships/media" Target="file:///F:\video\Ch&#225;y%20r-ng%20th&#244;ng%2040%20nam%20tu-i.mpg" TargetMode="External"/><Relationship Id="rId1" Type="http://schemas.openxmlformats.org/officeDocument/2006/relationships/video" Target="file:///F:\video\Ch&#225;y%20r-ng%20th&#244;ng%2040%20nam%20tu-i.mp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hyperlink" Target="http://images.vietnamnet.vn/dataimages/200710/original/images1440008_mualut26.jpg" TargetMode="Externa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GIF"/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NULL" TargetMode="External"/><Relationship Id="rId3" Type="http://schemas.openxmlformats.org/officeDocument/2006/relationships/image" Target="../media/image32.jpeg"/><Relationship Id="rId2" Type="http://schemas.openxmlformats.org/officeDocument/2006/relationships/hyperlink" Target="http://www.thoitietnguyhiem.net/default.aspx?ItemID=548&amp;Category=5" TargetMode="External"/><Relationship Id="rId1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GIF"/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3.jpeg"/><Relationship Id="rId1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NULL" TargetMode="External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image" Target="../media/image42.jpeg"/><Relationship Id="rId8" Type="http://schemas.openxmlformats.org/officeDocument/2006/relationships/hyperlink" Target="http://images.google.com.vn/imgres?imgurl=http://farm1.static.flickr.com/173/478738633_363a621050.jpg&amp;imgrefurl=http://bnok.baamboo.com/blog/cache.aspx?idx=1&amp;id=739054&amp;h=342&amp;w=500&amp;sz=198&amp;hl=vi&amp;start=5&amp;tbnid=trF3EM9BH-EQAM:&amp;tbnh=89&amp;tbnw=130&amp;prev=/images?q=t%C3%AA+gi%C3%A1c&amp;gbv=2&amp;hl=vi&amp;sa=G" TargetMode="External"/><Relationship Id="rId7" Type="http://schemas.openxmlformats.org/officeDocument/2006/relationships/image" Target="../media/image41.jpeg"/><Relationship Id="rId6" Type="http://schemas.openxmlformats.org/officeDocument/2006/relationships/hyperlink" Target="http://images.google.com.vn/imgres?imgurl=http://www.tinmoi.vn/img.php/1/200709/original/images1408499_vooc_CMS.jpg&amp;imgrefurl=http://www.tinmoi.vn/index.php/s/khoahoc/tdsk/2007/09/740513/&amp;h=400&amp;w=300&amp;sz=30&amp;hl=vi&amp;start=2&amp;tbnid=OgULI3n_GV5QhM:&amp;tbnh=124&amp;tbnw=93&amp;prev=/images?q=vooc&amp;gbv=2&amp;hl=vi&amp;sa=G" TargetMode="External"/><Relationship Id="rId5" Type="http://schemas.openxmlformats.org/officeDocument/2006/relationships/image" Target="../media/image40.jpeg"/><Relationship Id="rId4" Type="http://schemas.openxmlformats.org/officeDocument/2006/relationships/hyperlink" Target="http://vietnamnet.vn/dataimages/original/images169394_tegiactrang.jpg" TargetMode="External"/><Relationship Id="rId3" Type="http://schemas.openxmlformats.org/officeDocument/2006/relationships/image" Target="../media/image39.jpeg"/><Relationship Id="rId2" Type="http://schemas.openxmlformats.org/officeDocument/2006/relationships/hyperlink" Target="http://vi.wikipedia.org/wiki/H%C3%ACnh:Rhino-216.jpg" TargetMode="Externa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hyperlink" Target="http://vietnamnet.vn/chinhtri/2008/04/780010/" TargetMode="Externa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jpeg"/><Relationship Id="rId2" Type="http://schemas.openxmlformats.org/officeDocument/2006/relationships/image" Target="../media/image45.jpeg"/><Relationship Id="rId1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7.png"/><Relationship Id="rId3" Type="http://schemas.microsoft.com/office/2007/relationships/media" Target="file:///F:\nh&#7841;c%20thi&#7871;h%20nhi\H&#227;y%20B-o%20V-%20R-ng%20-%20T-p%20Ca%20SIDO%20-%20Nh-c%20thi-u%20nhi.mp3" TargetMode="External"/><Relationship Id="rId2" Type="http://schemas.openxmlformats.org/officeDocument/2006/relationships/audio" Target="file:///F:\nh&#7841;c%20thi&#7871;h%20nhi\H&#227;y%20B-o%20V-%20R-ng%20-%20T-p%20Ca%20SIDO%20-%20Nh-c%20thi-u%20nhi.mp3" TargetMode="External"/><Relationship Id="rId1" Type="http://schemas.openxmlformats.org/officeDocument/2006/relationships/image" Target="../media/image4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GIF"/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10234"/>
            <a:ext cx="12192000" cy="5077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 thực hiện : Đỗ Thu </a:t>
            </a: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5B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371600" y="152401"/>
            <a:ext cx="91440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latin typeface="Tahoma" panose="020B0604030504040204" pitchFamily="34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Tahoma" panose="020B0604030504040204" pitchFamily="34" charset="0"/>
            </a:endParaRPr>
          </a:p>
        </p:txBody>
      </p:sp>
      <p:pic>
        <p:nvPicPr>
          <p:cNvPr id="153603" name="Picture 3" descr="Chuong51IV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919"/>
            <a:ext cx="9448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5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371600" y="152401"/>
            <a:ext cx="91440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latin typeface="Tahoma" panose="020B0604030504040204" pitchFamily="34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Tahoma" panose="020B0604030504040204" pitchFamily="34" charset="0"/>
            </a:endParaRPr>
          </a:p>
        </p:txBody>
      </p:sp>
      <p:pic>
        <p:nvPicPr>
          <p:cNvPr id="154627" name="Picture 3" descr="taythientamdao74ji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1013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28" name="Text Box 4"/>
          <p:cNvSpPr txBox="1">
            <a:spLocks noChangeArrowheads="1"/>
          </p:cNvSpPr>
          <p:nvPr/>
        </p:nvSpPr>
        <p:spPr bwMode="auto">
          <a:xfrm>
            <a:off x="1371600" y="6096001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/>
              <a:t>                             </a:t>
            </a:r>
            <a:r>
              <a:rPr lang="en-US" sz="2800" b="1">
                <a:solidFill>
                  <a:srgbClr val="FF0000"/>
                </a:solidFill>
              </a:rPr>
              <a:t>Sân gol Tam Đảo</a:t>
            </a:r>
            <a:endParaRPr 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54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15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25"/>
          <p:cNvSpPr txBox="1">
            <a:spLocks noChangeArrowheads="1"/>
          </p:cNvSpPr>
          <p:nvPr/>
        </p:nvSpPr>
        <p:spPr bwMode="auto">
          <a:xfrm>
            <a:off x="381000" y="259140"/>
            <a:ext cx="11125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4800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314" name="Text Box 26"/>
          <p:cNvSpPr txBox="1">
            <a:spLocks noChangeArrowheads="1"/>
          </p:cNvSpPr>
          <p:nvPr/>
        </p:nvSpPr>
        <p:spPr bwMode="auto">
          <a:xfrm>
            <a:off x="228600" y="1828800"/>
            <a:ext cx="115062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sz="4800" b="1" i="1" dirty="0">
                <a:cs typeface="Arial" panose="020B0604020202020204" pitchFamily="34" charset="0"/>
              </a:rPr>
              <a:t>-</a:t>
            </a:r>
            <a:r>
              <a:rPr lang="vi-VN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nhiều nguyên nhân dẫn tới việc rừng bị tàn phá:Do cháy rừng, hạn hán, nguồn nước bị ô nhiễm. Do đốt nương làm rẫy, lấy củi đun nấu, lấy gỗ làm nhà, đóng đồ dùng, làm đường v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vi-VN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vi-VN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các nhà máy, xí nghiệp…</a:t>
            </a:r>
            <a:endParaRPr lang="vi-VN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0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20" name="Cháy r-ng thông 40 nam tu-i.mpg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0"/>
            <a:ext cx="104394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40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140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02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14020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371600" y="152401"/>
            <a:ext cx="91440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latin typeface="Tahoma" panose="020B0604030504040204" pitchFamily="34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Tahoma" panose="020B0604030504040204" pitchFamily="34" charset="0"/>
            </a:endParaRPr>
          </a:p>
        </p:txBody>
      </p:sp>
      <p:pic>
        <p:nvPicPr>
          <p:cNvPr id="163843" name="Picture 3" descr="20084417344_044ru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-7143"/>
            <a:ext cx="9829800" cy="5918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3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1" name="Picture 3" descr="To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1"/>
            <a:ext cx="4876800" cy="5943600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5723027" y="1832047"/>
            <a:ext cx="44114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000">
                <a:solidFill>
                  <a:srgbClr val="4D57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endParaRPr lang="en-US" sz="4000"/>
          </a:p>
        </p:txBody>
      </p:sp>
      <p:sp>
        <p:nvSpPr>
          <p:cNvPr id="11269" name="Rectangle 15"/>
          <p:cNvSpPr>
            <a:spLocks noChangeArrowheads="1"/>
          </p:cNvSpPr>
          <p:nvPr/>
        </p:nvSpPr>
        <p:spPr bwMode="auto">
          <a:xfrm>
            <a:off x="1371600" y="2259082"/>
            <a:ext cx="1847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sz="4000"/>
          </a:p>
        </p:txBody>
      </p:sp>
      <p:sp>
        <p:nvSpPr>
          <p:cNvPr id="114706" name="Text Box 18"/>
          <p:cNvSpPr txBox="1">
            <a:spLocks noChangeArrowheads="1"/>
          </p:cNvSpPr>
          <p:nvPr/>
        </p:nvSpPr>
        <p:spPr bwMode="auto">
          <a:xfrm>
            <a:off x="-15262" y="6096001"/>
            <a:ext cx="5562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>
                <a:latin typeface="VNI-Times" pitchFamily="2" charset="0"/>
              </a:rPr>
              <a:t>  </a:t>
            </a:r>
            <a:r>
              <a:rPr lang="vi-VN" sz="4000" b="1" dirty="0" smtClean="0">
                <a:latin typeface="VNI-Times" pitchFamily="2" charset="0"/>
              </a:rPr>
              <a:t>Cháy rừng ở</a:t>
            </a:r>
            <a:r>
              <a:rPr lang="en-US" sz="4000" b="1" dirty="0" smtClean="0">
                <a:latin typeface="VNI-Times" pitchFamily="2" charset="0"/>
              </a:rPr>
              <a:t> </a:t>
            </a:r>
            <a:r>
              <a:rPr lang="en-US" sz="4000" b="1" dirty="0">
                <a:latin typeface="VNI-Times" pitchFamily="2" charset="0"/>
              </a:rPr>
              <a:t>U Minh</a:t>
            </a:r>
            <a:r>
              <a:rPr lang="en-US" sz="4000" b="1" dirty="0">
                <a:solidFill>
                  <a:srgbClr val="FFFF00"/>
                </a:solidFill>
                <a:latin typeface=".VnTime" panose="020B7200000000000000" pitchFamily="34" charset="0"/>
              </a:rPr>
              <a:t>            </a:t>
            </a:r>
            <a:endParaRPr lang="en-US" sz="4000" b="1" dirty="0">
              <a:solidFill>
                <a:srgbClr val="FFFF00"/>
              </a:solidFill>
              <a:latin typeface=".VnTime" panose="020B7200000000000000" pitchFamily="34" charset="0"/>
            </a:endParaRPr>
          </a:p>
        </p:txBody>
      </p:sp>
      <p:pic>
        <p:nvPicPr>
          <p:cNvPr id="114708" name="Picture 20" descr="To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404" y="171451"/>
            <a:ext cx="5203195" cy="5943600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710" name="Text Box 22"/>
          <p:cNvSpPr txBox="1">
            <a:spLocks noChangeArrowheads="1"/>
          </p:cNvSpPr>
          <p:nvPr/>
        </p:nvSpPr>
        <p:spPr bwMode="auto">
          <a:xfrm>
            <a:off x="5547338" y="6096001"/>
            <a:ext cx="639277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sz="4000" b="1" dirty="0" smtClean="0">
                <a:latin typeface="VNI-Times" pitchFamily="2" charset="0"/>
              </a:rPr>
              <a:t>Rừng</a:t>
            </a:r>
            <a:r>
              <a:rPr lang="en-US" sz="4000" b="1" dirty="0" smtClean="0">
                <a:latin typeface="VNI-Times" pitchFamily="2" charset="0"/>
              </a:rPr>
              <a:t> </a:t>
            </a:r>
            <a:r>
              <a:rPr lang="en-US" sz="4000" b="1" dirty="0">
                <a:latin typeface="VNI-Times" pitchFamily="2" charset="0"/>
              </a:rPr>
              <a:t>U Minh </a:t>
            </a:r>
            <a:r>
              <a:rPr lang="en-US" sz="4000" b="1" dirty="0" err="1">
                <a:latin typeface="VNI-Times" pitchFamily="2" charset="0"/>
              </a:rPr>
              <a:t>sau</a:t>
            </a:r>
            <a:r>
              <a:rPr lang="en-US" sz="4000" b="1" dirty="0">
                <a:latin typeface="VNI-Times" pitchFamily="2" charset="0"/>
              </a:rPr>
              <a:t> </a:t>
            </a:r>
            <a:r>
              <a:rPr lang="en-US" sz="4000" b="1" dirty="0" err="1">
                <a:latin typeface="VNI-Times" pitchFamily="2" charset="0"/>
              </a:rPr>
              <a:t>khi</a:t>
            </a:r>
            <a:r>
              <a:rPr lang="en-US" sz="4000" b="1" dirty="0">
                <a:latin typeface="VNI-Times" pitchFamily="2" charset="0"/>
              </a:rPr>
              <a:t> </a:t>
            </a:r>
            <a:r>
              <a:rPr lang="vi-VN" sz="4000" b="1" dirty="0" smtClean="0">
                <a:latin typeface="VNI-Times" pitchFamily="2" charset="0"/>
              </a:rPr>
              <a:t>cháy</a:t>
            </a:r>
            <a:endParaRPr lang="en-US" sz="4000" b="1" dirty="0"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4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4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4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14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14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06" grpId="0"/>
      <p:bldP spid="1147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12" name="Text Box 8"/>
          <p:cNvSpPr txBox="1">
            <a:spLocks noChangeArrowheads="1"/>
          </p:cNvSpPr>
          <p:nvPr/>
        </p:nvSpPr>
        <p:spPr bwMode="auto">
          <a:xfrm>
            <a:off x="1676400" y="1447800"/>
            <a:ext cx="9525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4800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2. </a:t>
            </a:r>
            <a:r>
              <a:rPr 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Tác</a:t>
            </a:r>
            <a:r>
              <a:rPr 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hại</a:t>
            </a:r>
            <a:r>
              <a:rPr 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của</a:t>
            </a:r>
            <a:r>
              <a:rPr 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việc</a:t>
            </a:r>
            <a:r>
              <a:rPr 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phá</a:t>
            </a:r>
            <a:r>
              <a:rPr 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rừng</a:t>
            </a:r>
            <a:endParaRPr lang="en-US" sz="48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3" name="Text Box 7"/>
          <p:cNvSpPr txBox="1">
            <a:spLocks noChangeArrowheads="1"/>
          </p:cNvSpPr>
          <p:nvPr/>
        </p:nvSpPr>
        <p:spPr bwMode="auto">
          <a:xfrm>
            <a:off x="1066800" y="685800"/>
            <a:ext cx="103632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4800" dirty="0">
                <a:latin typeface=".VnTime" panose="020B7200000000000000" pitchFamily="34" charset="0"/>
              </a:rPr>
              <a:t> 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135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371600" y="152401"/>
            <a:ext cx="91440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latin typeface="Tahoma" panose="020B0604030504040204" pitchFamily="34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Tahoma" panose="020B0604030504040204" pitchFamily="34" charset="0"/>
            </a:endParaRPr>
          </a:p>
        </p:txBody>
      </p:sp>
      <p:pic>
        <p:nvPicPr>
          <p:cNvPr id="14339" name="Picture 6" descr="Untitled-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7600"/>
            <a:ext cx="3886200" cy="2971800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8" descr="Untitled-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657600"/>
            <a:ext cx="3962400" cy="2971800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9" descr="Untitled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8600"/>
            <a:ext cx="4495800" cy="3200400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2" name="Line 17"/>
          <p:cNvSpPr>
            <a:spLocks noChangeShapeType="1"/>
          </p:cNvSpPr>
          <p:nvPr/>
        </p:nvSpPr>
        <p:spPr bwMode="auto">
          <a:xfrm>
            <a:off x="5715000" y="5334000"/>
            <a:ext cx="381000" cy="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371600" y="152401"/>
            <a:ext cx="91440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latin typeface="Tahoma" panose="020B0604030504040204" pitchFamily="34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Tahoma" panose="020B0604030504040204" pitchFamily="34" charset="0"/>
            </a:endParaRPr>
          </a:p>
        </p:txBody>
      </p:sp>
      <p:pic>
        <p:nvPicPr>
          <p:cNvPr id="126982" name="Picture 6" descr="Mưa lũ lớn đang khiến nhiều địa phương miền núi Quảng Nam bị cô lập hoàn toàn. Ảnh: HC">
            <a:hlinkClick r:id="rId1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81400"/>
            <a:ext cx="5029200" cy="3048000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983" name="StoryAvatar" descr="7_truong7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5334000" cy="3200400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991" name="Picture 15" descr="ra-mat-kenh-truyen-hinh-ve-phong-chong-va-giam-nhe-thien-tai--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5029200" cy="3124200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992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2400"/>
            <a:ext cx="4953000" cy="3124200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6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6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6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269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1" y="1263253"/>
            <a:ext cx="6606779" cy="1451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44704" y="2853225"/>
            <a:ext cx="3631122" cy="13388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vi-VN" altLang="zh-CN" sz="45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KHỞI ĐỘNG</a:t>
            </a:r>
            <a:endParaRPr lang="zh-CN" altLang="en-US" sz="4500" b="1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  <a:p>
            <a:pPr algn="ctr">
              <a:defRPr/>
            </a:pPr>
            <a:endParaRPr lang="zh-CN" altLang="en-US" sz="3600" dirty="0">
              <a:ln w="9525">
                <a:noFill/>
              </a:ln>
              <a:solidFill>
                <a:schemeClr val="accent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a typeface="方正卡通简体" pitchFamily="65" charset="-122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179" y="4344592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12115800" y="5300664"/>
            <a:ext cx="991791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107591" y="32004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2155031" y="4232673"/>
            <a:ext cx="958454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2155031" y="4258868"/>
            <a:ext cx="958454" cy="1020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3" presetClass="entr" presetSubtype="36" fill="hold" nodeType="withEffect">
                                  <p:stCondLst>
                                    <p:cond delay="4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7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3" name="Picture 5" descr="ImageView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5181600" cy="5943600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977" name="Picture 9" descr="http://www.thoitietnguyhiem.net/news/imagesnews/han020807.jpg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7200"/>
            <a:ext cx="5486400" cy="5943600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11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269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1" y="1263253"/>
            <a:ext cx="6606779" cy="1451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14049" y="2853225"/>
            <a:ext cx="3492431" cy="13388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vi-VN" altLang="zh-CN" sz="45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LUYỆN TẬP</a:t>
            </a:r>
            <a:endParaRPr lang="zh-CN" altLang="en-US" sz="4500" b="1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  <a:p>
            <a:pPr algn="ctr">
              <a:defRPr/>
            </a:pPr>
            <a:endParaRPr lang="zh-CN" altLang="en-US" sz="3600" dirty="0">
              <a:ln w="9525">
                <a:noFill/>
              </a:ln>
              <a:solidFill>
                <a:schemeClr val="accent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a typeface="方正卡通简体" pitchFamily="65" charset="-122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179" y="4344592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12115800" y="5300664"/>
            <a:ext cx="991791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107591" y="32004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2155031" y="4232673"/>
            <a:ext cx="958454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2155031" y="4258868"/>
            <a:ext cx="958454" cy="1020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3" presetClass="entr" presetSubtype="36" fill="hold" nodeType="withEffect">
                                  <p:stCondLst>
                                    <p:cond delay="4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7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304800" y="457200"/>
            <a:ext cx="10744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4400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cs typeface="Arial" panose="020B0604020202020204" pitchFamily="34" charset="0"/>
              </a:rPr>
              <a:t>  </a:t>
            </a:r>
            <a:r>
              <a:rPr lang="en-US" sz="4400" b="1" dirty="0" err="1">
                <a:solidFill>
                  <a:srgbClr val="FF0000"/>
                </a:solidFill>
                <a:cs typeface="Arial" panose="020B0604020202020204" pitchFamily="34" charset="0"/>
              </a:rPr>
              <a:t>Việc</a:t>
            </a:r>
            <a:r>
              <a:rPr lang="en-US" sz="4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Arial" panose="020B0604020202020204" pitchFamily="34" charset="0"/>
              </a:rPr>
              <a:t>phá</a:t>
            </a:r>
            <a:r>
              <a:rPr lang="en-US" sz="4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Arial" panose="020B0604020202020204" pitchFamily="34" charset="0"/>
              </a:rPr>
              <a:t>rừng</a:t>
            </a:r>
            <a:r>
              <a:rPr lang="en-US" sz="4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Arial" panose="020B0604020202020204" pitchFamily="34" charset="0"/>
              </a:rPr>
              <a:t>đã</a:t>
            </a:r>
            <a:r>
              <a:rPr lang="en-US" sz="4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Arial" panose="020B0604020202020204" pitchFamily="34" charset="0"/>
              </a:rPr>
              <a:t>gây</a:t>
            </a:r>
            <a:r>
              <a:rPr lang="en-US" sz="4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Arial" panose="020B0604020202020204" pitchFamily="34" charset="0"/>
              </a:rPr>
              <a:t>ra</a:t>
            </a:r>
            <a:r>
              <a:rPr lang="en-US" sz="4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Arial" panose="020B0604020202020204" pitchFamily="34" charset="0"/>
              </a:rPr>
              <a:t>thậu</a:t>
            </a:r>
            <a:r>
              <a:rPr lang="en-US" sz="4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Arial" panose="020B0604020202020204" pitchFamily="34" charset="0"/>
              </a:rPr>
              <a:t>quả</a:t>
            </a:r>
            <a:r>
              <a:rPr lang="en-US" sz="4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Arial" panose="020B0604020202020204" pitchFamily="34" charset="0"/>
              </a:rPr>
              <a:t>gì</a:t>
            </a:r>
            <a:r>
              <a:rPr lang="en-US" sz="4400" b="1" dirty="0">
                <a:solidFill>
                  <a:srgbClr val="FF0000"/>
                </a:solidFill>
                <a:cs typeface="Arial" panose="020B0604020202020204" pitchFamily="34" charset="0"/>
              </a:rPr>
              <a:t>?</a:t>
            </a:r>
            <a:endParaRPr lang="en-US" sz="4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01738" name="Text Box 10"/>
          <p:cNvSpPr txBox="1">
            <a:spLocks noChangeArrowheads="1"/>
          </p:cNvSpPr>
          <p:nvPr/>
        </p:nvSpPr>
        <p:spPr bwMode="auto">
          <a:xfrm>
            <a:off x="304800" y="1981200"/>
            <a:ext cx="114681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4400" dirty="0">
                <a:cs typeface="Arial" panose="020B0604020202020204" pitchFamily="34" charset="0"/>
              </a:rPr>
              <a:t> </a:t>
            </a:r>
            <a:r>
              <a:rPr lang="vi-VN" sz="4400" b="1" i="1" dirty="0">
                <a:cs typeface="Arial" panose="020B0604020202020204" pitchFamily="34" charset="0"/>
              </a:rPr>
              <a:t>-Khí hậu bị thay đổi; lũ lụt, hạn hán xảy ra thường xuyên;</a:t>
            </a:r>
            <a:endParaRPr lang="vi-VN" sz="4400" b="1" i="1" dirty="0">
              <a:cs typeface="Arial" panose="020B0604020202020204" pitchFamily="34" charset="0"/>
            </a:endParaRPr>
          </a:p>
          <a:p>
            <a:pPr eaLnBrk="1" hangingPunct="1">
              <a:buFontTx/>
              <a:buChar char="-"/>
            </a:pPr>
            <a:r>
              <a:rPr lang="en-US" sz="4400" b="1" i="1" dirty="0" err="1">
                <a:cs typeface="Arial" panose="020B0604020202020204" pitchFamily="34" charset="0"/>
              </a:rPr>
              <a:t>Đất</a:t>
            </a:r>
            <a:r>
              <a:rPr lang="en-US" sz="4400" b="1" i="1" dirty="0"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cs typeface="Arial" panose="020B0604020202020204" pitchFamily="34" charset="0"/>
              </a:rPr>
              <a:t>bị</a:t>
            </a:r>
            <a:r>
              <a:rPr lang="en-US" sz="4400" b="1" i="1" dirty="0"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cs typeface="Arial" panose="020B0604020202020204" pitchFamily="34" charset="0"/>
              </a:rPr>
              <a:t>xói</a:t>
            </a:r>
            <a:r>
              <a:rPr lang="en-US" sz="4400" b="1" i="1" dirty="0"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cs typeface="Arial" panose="020B0604020202020204" pitchFamily="34" charset="0"/>
              </a:rPr>
              <a:t>mòn</a:t>
            </a:r>
            <a:r>
              <a:rPr lang="en-US" sz="4400" b="1" i="1" dirty="0"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cs typeface="Arial" panose="020B0604020202020204" pitchFamily="34" charset="0"/>
              </a:rPr>
              <a:t>trở</a:t>
            </a:r>
            <a:r>
              <a:rPr lang="en-US" sz="4400" b="1" i="1" dirty="0"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cs typeface="Arial" panose="020B0604020202020204" pitchFamily="34" charset="0"/>
              </a:rPr>
              <a:t>nên</a:t>
            </a:r>
            <a:r>
              <a:rPr lang="en-US" sz="4400" b="1" i="1" dirty="0"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cs typeface="Arial" panose="020B0604020202020204" pitchFamily="34" charset="0"/>
              </a:rPr>
              <a:t>bạc</a:t>
            </a:r>
            <a:r>
              <a:rPr lang="en-US" sz="4400" b="1" i="1" dirty="0"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cs typeface="Arial" panose="020B0604020202020204" pitchFamily="34" charset="0"/>
              </a:rPr>
              <a:t>màu</a:t>
            </a:r>
            <a:r>
              <a:rPr lang="vi-VN" sz="4400" dirty="0">
                <a:cs typeface="Arial" panose="020B0604020202020204" pitchFamily="34" charset="0"/>
              </a:rPr>
              <a:t> </a:t>
            </a:r>
            <a:endParaRPr lang="en-US" sz="4400" dirty="0">
              <a:cs typeface="Arial" panose="020B0604020202020204" pitchFamily="34" charset="0"/>
            </a:endParaRPr>
          </a:p>
          <a:p>
            <a:pPr eaLnBrk="1" hangingPunct="1"/>
            <a:r>
              <a:rPr lang="vi-VN" sz="4400" b="1" i="1" dirty="0">
                <a:cs typeface="Arial" panose="020B0604020202020204" pitchFamily="34" charset="0"/>
              </a:rPr>
              <a:t>- Động vật và thực vật quí hiếm giảm dần, một số loài đã bị tuyệt chủng và một số loài có nguy cơ bị tuyệt chủng.</a:t>
            </a:r>
            <a:endParaRPr lang="en-US" sz="4400" b="1" i="1" dirty="0">
              <a:solidFill>
                <a:srgbClr val="CC0066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1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 descr="images1339845_go2-b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-38100"/>
            <a:ext cx="464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285" name="Picture 13" descr="200848142325_084ru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0"/>
            <a:ext cx="525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15"/>
          <p:cNvSpPr txBox="1">
            <a:spLocks noChangeArrowheads="1"/>
          </p:cNvSpPr>
          <p:nvPr/>
        </p:nvSpPr>
        <p:spPr bwMode="auto">
          <a:xfrm>
            <a:off x="3565525" y="4302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sz="2400">
              <a:latin typeface=".VnTime" panose="020B7200000000000000" pitchFamily="34" charset="0"/>
            </a:endParaRPr>
          </a:p>
        </p:txBody>
      </p:sp>
      <p:sp>
        <p:nvSpPr>
          <p:cNvPr id="182288" name="Text Box 16"/>
          <p:cNvSpPr txBox="1">
            <a:spLocks noChangeArrowheads="1"/>
          </p:cNvSpPr>
          <p:nvPr/>
        </p:nvSpPr>
        <p:spPr bwMode="auto">
          <a:xfrm>
            <a:off x="0" y="6019800"/>
            <a:ext cx="11582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66"/>
                </a:solidFill>
                <a:latin typeface=".VnTime" panose="020B7200000000000000" pitchFamily="34" charset="0"/>
              </a:rPr>
              <a:t>            </a:t>
            </a:r>
            <a:r>
              <a:rPr lang="en-US" sz="3600" b="1" dirty="0" err="1">
                <a:solidFill>
                  <a:srgbClr val="800000"/>
                </a:solidFill>
                <a:cs typeface="Arial" panose="020B0604020202020204" pitchFamily="34" charset="0"/>
              </a:rPr>
              <a:t>Rừng</a:t>
            </a:r>
            <a:r>
              <a:rPr lang="en-US" sz="3600" b="1" dirty="0">
                <a:solidFill>
                  <a:srgbClr val="800000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800000"/>
                </a:solidFill>
                <a:cs typeface="Arial" panose="020B0604020202020204" pitchFamily="34" charset="0"/>
              </a:rPr>
              <a:t>Khe</a:t>
            </a:r>
            <a:r>
              <a:rPr lang="en-US" sz="3600" b="1" dirty="0">
                <a:solidFill>
                  <a:srgbClr val="800000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800000"/>
                </a:solidFill>
                <a:cs typeface="Arial" panose="020B0604020202020204" pitchFamily="34" charset="0"/>
              </a:rPr>
              <a:t>Diên</a:t>
            </a:r>
            <a:r>
              <a:rPr lang="en-US" sz="3600" b="1" dirty="0">
                <a:solidFill>
                  <a:srgbClr val="800000"/>
                </a:solidFill>
                <a:cs typeface="Arial" panose="020B0604020202020204" pitchFamily="34" charset="0"/>
              </a:rPr>
              <a:t> ( </a:t>
            </a:r>
            <a:r>
              <a:rPr lang="en-US" sz="3600" b="1" dirty="0" err="1">
                <a:solidFill>
                  <a:srgbClr val="800000"/>
                </a:solidFill>
                <a:cs typeface="Arial" panose="020B0604020202020204" pitchFamily="34" charset="0"/>
              </a:rPr>
              <a:t>Quảng</a:t>
            </a:r>
            <a:r>
              <a:rPr lang="en-US" sz="3600" b="1" dirty="0">
                <a:solidFill>
                  <a:srgbClr val="800000"/>
                </a:solidFill>
                <a:cs typeface="Arial" panose="020B0604020202020204" pitchFamily="34" charset="0"/>
              </a:rPr>
              <a:t> Nam ) </a:t>
            </a:r>
            <a:r>
              <a:rPr lang="en-US" sz="3600" b="1" dirty="0" err="1">
                <a:solidFill>
                  <a:srgbClr val="800000"/>
                </a:solidFill>
                <a:cs typeface="Arial" panose="020B0604020202020204" pitchFamily="34" charset="0"/>
              </a:rPr>
              <a:t>sau</a:t>
            </a:r>
            <a:r>
              <a:rPr lang="en-US" sz="3600" b="1" dirty="0">
                <a:solidFill>
                  <a:srgbClr val="800000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800000"/>
                </a:solidFill>
                <a:cs typeface="Arial" panose="020B0604020202020204" pitchFamily="34" charset="0"/>
              </a:rPr>
              <a:t>khi</a:t>
            </a:r>
            <a:r>
              <a:rPr lang="en-US" sz="3600" b="1" dirty="0">
                <a:solidFill>
                  <a:srgbClr val="800000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800000"/>
                </a:solidFill>
                <a:cs typeface="Arial" panose="020B0604020202020204" pitchFamily="34" charset="0"/>
              </a:rPr>
              <a:t>bị</a:t>
            </a:r>
            <a:r>
              <a:rPr lang="en-US" sz="3600" b="1" dirty="0">
                <a:solidFill>
                  <a:srgbClr val="800000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800000"/>
                </a:solidFill>
                <a:cs typeface="Arial" panose="020B0604020202020204" pitchFamily="34" charset="0"/>
              </a:rPr>
              <a:t>đốn</a:t>
            </a:r>
            <a:r>
              <a:rPr lang="en-US" sz="3600" b="1" dirty="0">
                <a:solidFill>
                  <a:srgbClr val="800000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800000"/>
                </a:solidFill>
                <a:cs typeface="Arial" panose="020B0604020202020204" pitchFamily="34" charset="0"/>
              </a:rPr>
              <a:t>hạ</a:t>
            </a:r>
            <a:endParaRPr lang="en-US" sz="3600" b="1" dirty="0">
              <a:solidFill>
                <a:srgbClr val="8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2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182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2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2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82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8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371600" y="152401"/>
            <a:ext cx="91440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latin typeface="Tahoma" panose="020B0604030504040204" pitchFamily="34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Tahoma" panose="020B0604030504040204" pitchFamily="34" charset="0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37160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GB" sz="3200">
              <a:latin typeface=".VnTime" panose="020B7200000000000000" pitchFamily="34" charset="0"/>
            </a:endParaRPr>
          </a:p>
        </p:txBody>
      </p:sp>
      <p:pic>
        <p:nvPicPr>
          <p:cNvPr id="174084" name="Picture 4" descr="images523795_rungBinhPhuoc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464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85" name="Picture 5" descr="images1339845_go2-b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0"/>
            <a:ext cx="449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74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174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2" name="Picture 4" descr="S730044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8600"/>
            <a:ext cx="4343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13" name="Picture 5" descr="http://www.sggp.org.vn/thongtincanuoc/nam2004/thang7/9505/images/images11288_Resize%20of%206C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"/>
            <a:ext cx="47244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6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6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371600" y="152401"/>
            <a:ext cx="91440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latin typeface="Tahoma" panose="020B0604030504040204" pitchFamily="34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Tahoma" panose="020B0604030504040204" pitchFamily="34" charset="0"/>
            </a:endParaRPr>
          </a:p>
        </p:txBody>
      </p:sp>
      <p:pic>
        <p:nvPicPr>
          <p:cNvPr id="129027" name="Picture 3" descr="Pic2975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95300"/>
            <a:ext cx="8991600" cy="5181600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685800" y="5657850"/>
            <a:ext cx="11049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dirty="0">
                <a:cs typeface="Arial" panose="020B0604020202020204" pitchFamily="34" charset="0"/>
              </a:rPr>
              <a:t>        </a:t>
            </a:r>
            <a:r>
              <a:rPr lang="en-US" sz="3600" b="1" dirty="0" err="1">
                <a:solidFill>
                  <a:srgbClr val="800000"/>
                </a:solidFill>
                <a:cs typeface="Arial" panose="020B0604020202020204" pitchFamily="34" charset="0"/>
              </a:rPr>
              <a:t>Voi</a:t>
            </a:r>
            <a:r>
              <a:rPr lang="en-US" sz="3600" b="1" dirty="0">
                <a:solidFill>
                  <a:srgbClr val="800000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800000"/>
                </a:solidFill>
                <a:cs typeface="Arial" panose="020B0604020202020204" pitchFamily="34" charset="0"/>
              </a:rPr>
              <a:t>rừng</a:t>
            </a:r>
            <a:r>
              <a:rPr lang="en-US" sz="3600" b="1" dirty="0">
                <a:solidFill>
                  <a:srgbClr val="800000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800000"/>
                </a:solidFill>
                <a:cs typeface="Arial" panose="020B0604020202020204" pitchFamily="34" charset="0"/>
              </a:rPr>
              <a:t>về</a:t>
            </a:r>
            <a:r>
              <a:rPr lang="en-US" sz="3600" b="1" dirty="0">
                <a:solidFill>
                  <a:srgbClr val="800000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800000"/>
                </a:solidFill>
                <a:cs typeface="Arial" panose="020B0604020202020204" pitchFamily="34" charset="0"/>
              </a:rPr>
              <a:t>phá</a:t>
            </a:r>
            <a:r>
              <a:rPr lang="en-US" sz="3600" b="1" dirty="0">
                <a:solidFill>
                  <a:srgbClr val="800000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800000"/>
                </a:solidFill>
                <a:cs typeface="Arial" panose="020B0604020202020204" pitchFamily="34" charset="0"/>
              </a:rPr>
              <a:t>hoa</a:t>
            </a:r>
            <a:r>
              <a:rPr lang="en-US" sz="3600" b="1" dirty="0">
                <a:solidFill>
                  <a:srgbClr val="800000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800000"/>
                </a:solidFill>
                <a:cs typeface="Arial" panose="020B0604020202020204" pitchFamily="34" charset="0"/>
              </a:rPr>
              <a:t>màu</a:t>
            </a:r>
            <a:r>
              <a:rPr lang="en-US" sz="3600" b="1" dirty="0">
                <a:solidFill>
                  <a:srgbClr val="800000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800000"/>
                </a:solidFill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rgbClr val="800000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800000"/>
                </a:solidFill>
                <a:cs typeface="Arial" panose="020B0604020202020204" pitchFamily="34" charset="0"/>
              </a:rPr>
              <a:t>người</a:t>
            </a:r>
            <a:r>
              <a:rPr lang="en-US" sz="3600" b="1" dirty="0">
                <a:solidFill>
                  <a:srgbClr val="800000"/>
                </a:solidFill>
                <a:cs typeface="Arial" panose="020B0604020202020204" pitchFamily="34" charset="0"/>
              </a:rPr>
              <a:t> Ba-</a:t>
            </a:r>
            <a:r>
              <a:rPr lang="en-US" sz="3600" b="1" dirty="0" err="1">
                <a:solidFill>
                  <a:srgbClr val="800000"/>
                </a:solidFill>
                <a:cs typeface="Arial" panose="020B0604020202020204" pitchFamily="34" charset="0"/>
              </a:rPr>
              <a:t>na</a:t>
            </a:r>
            <a:r>
              <a:rPr lang="en-US" sz="3600" b="1" dirty="0">
                <a:solidFill>
                  <a:srgbClr val="800000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800000"/>
                </a:solidFill>
                <a:cs typeface="Arial" panose="020B0604020202020204" pitchFamily="34" charset="0"/>
              </a:rPr>
              <a:t>tỉnh</a:t>
            </a:r>
            <a:r>
              <a:rPr lang="en-US" sz="3600" b="1" dirty="0">
                <a:solidFill>
                  <a:srgbClr val="800000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800000"/>
                </a:solidFill>
                <a:cs typeface="Arial" panose="020B0604020202020204" pitchFamily="34" charset="0"/>
              </a:rPr>
              <a:t>Đăk</a:t>
            </a:r>
            <a:r>
              <a:rPr lang="en-US" sz="3600" b="1" dirty="0">
                <a:solidFill>
                  <a:srgbClr val="800000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800000"/>
                </a:solidFill>
                <a:cs typeface="Arial" panose="020B0604020202020204" pitchFamily="34" charset="0"/>
              </a:rPr>
              <a:t>Lăk</a:t>
            </a:r>
            <a:endParaRPr lang="en-US" sz="3600" b="1" dirty="0">
              <a:solidFill>
                <a:srgbClr val="8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371600" y="152401"/>
            <a:ext cx="91440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latin typeface="Tahoma" panose="020B0604030504040204" pitchFamily="34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Tahoma" panose="020B0604030504040204" pitchFamily="34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37160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GB" sz="3200">
              <a:latin typeface=".VnTime" panose="020B7200000000000000" pitchFamily="34" charset="0"/>
            </a:endParaRPr>
          </a:p>
        </p:txBody>
      </p:sp>
      <p:pic>
        <p:nvPicPr>
          <p:cNvPr id="22532" name="Picture 4" descr="Soạn: AM 849619 gửi đến 996 để nhận ảnh này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"/>
            <a:ext cx="3657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Hình:Rhino-216.jpg">
            <a:hlinkClick r:id="rId2" tooltip="Hình:Rhino-216.jpg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3810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images169394_tegiactra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276600"/>
            <a:ext cx="3810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images1408499_vooc_CMS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1828800"/>
            <a:ext cx="1204913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8" descr="478738633_363a621050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352800"/>
            <a:ext cx="3886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371600" y="152401"/>
            <a:ext cx="91440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latin typeface="Tahoma" panose="020B0604030504040204" pitchFamily="34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Tahoma" panose="020B0604030504040204" pitchFamily="34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37160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GB" sz="3200">
              <a:latin typeface=".VnTime" panose="020B7200000000000000" pitchFamily="34" charset="0"/>
            </a:endParaRPr>
          </a:p>
        </p:txBody>
      </p:sp>
      <p:pic>
        <p:nvPicPr>
          <p:cNvPr id="168965" name="Picture 5" descr="TP.HCM: Định chi 500 triệu USD &quot;kiểm soát&quot; triều cường">
            <a:hlinkClick r:id="rId1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90600"/>
            <a:ext cx="4419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968" name="Picture 8" descr="ntrl_disaster_china_flo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990600"/>
            <a:ext cx="4495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8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8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371600" y="152401"/>
            <a:ext cx="91440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latin typeface="Tahoma" panose="020B0604030504040204" pitchFamily="34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Tahoma" panose="020B0604030504040204" pitchFamily="34" charset="0"/>
            </a:endParaRPr>
          </a:p>
        </p:txBody>
      </p:sp>
      <p:pic>
        <p:nvPicPr>
          <p:cNvPr id="24579" name="article_image" descr="479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1000"/>
            <a:ext cx="4267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066" name="Picture 10" descr="Cúc Phư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429000"/>
            <a:ext cx="4267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11" descr="uminh1qx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914400"/>
            <a:ext cx="41243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3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1" y="4191001"/>
            <a:ext cx="2219325" cy="2066925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1859280" y="1905000"/>
            <a:ext cx="6858000" cy="2971800"/>
          </a:xfrm>
          <a:prstGeom prst="cloudCallout">
            <a:avLst>
              <a:gd name="adj1" fmla="val 44150"/>
              <a:gd name="adj2" fmla="val 87382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 vai trò của môi trường tự nhiên đối với cuộc sống của con người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8"/>
          <p:cNvSpPr txBox="1">
            <a:spLocks noChangeArrowheads="1"/>
          </p:cNvSpPr>
          <p:nvPr/>
        </p:nvSpPr>
        <p:spPr bwMode="auto">
          <a:xfrm>
            <a:off x="228600" y="152401"/>
            <a:ext cx="112776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4400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cs typeface="Arial" panose="020B0604020202020204" pitchFamily="34" charset="0"/>
              </a:rPr>
              <a:t>3. Ai </a:t>
            </a:r>
            <a:r>
              <a:rPr lang="en-US" sz="4400" b="1" dirty="0" err="1">
                <a:solidFill>
                  <a:srgbClr val="FF0000"/>
                </a:solidFill>
                <a:cs typeface="Arial" panose="020B0604020202020204" pitchFamily="34" charset="0"/>
              </a:rPr>
              <a:t>là</a:t>
            </a:r>
            <a:r>
              <a:rPr lang="en-US" sz="4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Arial" panose="020B0604020202020204" pitchFamily="34" charset="0"/>
              </a:rPr>
              <a:t>người</a:t>
            </a:r>
            <a:r>
              <a:rPr lang="en-US" sz="4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Arial" panose="020B0604020202020204" pitchFamily="34" charset="0"/>
              </a:rPr>
              <a:t>có</a:t>
            </a:r>
            <a:r>
              <a:rPr lang="en-US" sz="4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Arial" panose="020B0604020202020204" pitchFamily="34" charset="0"/>
              </a:rPr>
              <a:t>trách</a:t>
            </a:r>
            <a:r>
              <a:rPr lang="en-US" sz="4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Arial" panose="020B0604020202020204" pitchFamily="34" charset="0"/>
              </a:rPr>
              <a:t>nhiệm</a:t>
            </a:r>
            <a:r>
              <a:rPr lang="en-US" sz="4400" b="1" dirty="0">
                <a:solidFill>
                  <a:srgbClr val="FF0000"/>
                </a:solidFill>
                <a:cs typeface="Arial" panose="020B0604020202020204" pitchFamily="34" charset="0"/>
              </a:rPr>
              <a:t>  </a:t>
            </a:r>
            <a:r>
              <a:rPr lang="en-US" sz="4400" b="1" dirty="0" err="1">
                <a:solidFill>
                  <a:srgbClr val="FF0000"/>
                </a:solidFill>
                <a:cs typeface="Arial" panose="020B0604020202020204" pitchFamily="34" charset="0"/>
              </a:rPr>
              <a:t>trong</a:t>
            </a:r>
            <a:r>
              <a:rPr lang="en-US" sz="4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Arial" panose="020B0604020202020204" pitchFamily="34" charset="0"/>
              </a:rPr>
              <a:t>việc</a:t>
            </a:r>
            <a:r>
              <a:rPr lang="en-US" sz="4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Arial" panose="020B0604020202020204" pitchFamily="34" charset="0"/>
              </a:rPr>
              <a:t>bảo</a:t>
            </a:r>
            <a:r>
              <a:rPr lang="en-US" sz="4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Arial" panose="020B0604020202020204" pitchFamily="34" charset="0"/>
              </a:rPr>
              <a:t>vệ</a:t>
            </a:r>
            <a:r>
              <a:rPr lang="en-US" sz="4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Arial" panose="020B0604020202020204" pitchFamily="34" charset="0"/>
              </a:rPr>
              <a:t>rừng</a:t>
            </a:r>
            <a:r>
              <a:rPr lang="en-US" sz="4400" b="1" dirty="0">
                <a:solidFill>
                  <a:srgbClr val="FF0000"/>
                </a:solidFill>
                <a:cs typeface="Arial" panose="020B0604020202020204" pitchFamily="34" charset="0"/>
              </a:rPr>
              <a:t>?</a:t>
            </a:r>
            <a:endParaRPr lang="en-US" sz="4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28600" y="1752600"/>
            <a:ext cx="112776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4400" dirty="0">
                <a:solidFill>
                  <a:srgbClr val="FFFF00"/>
                </a:solidFill>
                <a:cs typeface="Arial" panose="020B0604020202020204" pitchFamily="34" charset="0"/>
              </a:rPr>
              <a:t>   </a:t>
            </a:r>
            <a:r>
              <a:rPr lang="en-US" sz="4400" b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Arial" panose="020B0604020202020204" pitchFamily="34" charset="0"/>
              </a:rPr>
              <a:t>Bảo</a:t>
            </a:r>
            <a:r>
              <a:rPr lang="en-US" sz="4400" b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Arial" panose="020B0604020202020204" pitchFamily="34" charset="0"/>
              </a:rPr>
              <a:t>vệ</a:t>
            </a:r>
            <a:r>
              <a:rPr lang="en-US" sz="4400" b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Arial" panose="020B0604020202020204" pitchFamily="34" charset="0"/>
              </a:rPr>
              <a:t>rừng</a:t>
            </a:r>
            <a:r>
              <a:rPr lang="en-US" sz="4400" b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Arial" panose="020B0604020202020204" pitchFamily="34" charset="0"/>
              </a:rPr>
              <a:t>là</a:t>
            </a:r>
            <a:r>
              <a:rPr lang="en-US" sz="4400" b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Arial" panose="020B0604020202020204" pitchFamily="34" charset="0"/>
              </a:rPr>
              <a:t>trách</a:t>
            </a:r>
            <a:r>
              <a:rPr lang="en-US" sz="4400" b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Arial" panose="020B0604020202020204" pitchFamily="34" charset="0"/>
              </a:rPr>
              <a:t>nhiệm</a:t>
            </a:r>
            <a:r>
              <a:rPr lang="en-US" sz="4400" b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Arial" panose="020B0604020202020204" pitchFamily="34" charset="0"/>
              </a:rPr>
              <a:t>của</a:t>
            </a:r>
            <a:r>
              <a:rPr lang="en-US" sz="4400" b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Arial" panose="020B0604020202020204" pitchFamily="34" charset="0"/>
              </a:rPr>
              <a:t>toàn</a:t>
            </a:r>
            <a:r>
              <a:rPr lang="en-US" sz="4400" b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Arial" panose="020B0604020202020204" pitchFamily="34" charset="0"/>
              </a:rPr>
              <a:t>Đảng</a:t>
            </a:r>
            <a:r>
              <a:rPr lang="en-US" sz="4400" b="1" dirty="0">
                <a:solidFill>
                  <a:srgbClr val="0000CC"/>
                </a:solidFill>
                <a:cs typeface="Arial" panose="020B0604020202020204" pitchFamily="34" charset="0"/>
              </a:rPr>
              <a:t>, </a:t>
            </a:r>
            <a:r>
              <a:rPr lang="en-US" sz="4400" b="1" dirty="0" err="1">
                <a:solidFill>
                  <a:srgbClr val="0000CC"/>
                </a:solidFill>
                <a:cs typeface="Arial" panose="020B0604020202020204" pitchFamily="34" charset="0"/>
              </a:rPr>
              <a:t>toàn</a:t>
            </a:r>
            <a:r>
              <a:rPr lang="en-US" sz="4400" b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Arial" panose="020B0604020202020204" pitchFamily="34" charset="0"/>
              </a:rPr>
              <a:t>quân</a:t>
            </a:r>
            <a:r>
              <a:rPr lang="en-US" sz="4400" b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Arial" panose="020B0604020202020204" pitchFamily="34" charset="0"/>
              </a:rPr>
              <a:t>và</a:t>
            </a:r>
            <a:r>
              <a:rPr lang="en-US" sz="4400" b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Arial" panose="020B0604020202020204" pitchFamily="34" charset="0"/>
              </a:rPr>
              <a:t>toàn</a:t>
            </a:r>
            <a:r>
              <a:rPr lang="en-US" sz="4400" b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Arial" panose="020B0604020202020204" pitchFamily="34" charset="0"/>
              </a:rPr>
              <a:t>dân</a:t>
            </a:r>
            <a:r>
              <a:rPr lang="en-US" sz="4400" b="1" dirty="0">
                <a:solidFill>
                  <a:srgbClr val="0000CC"/>
                </a:solidFill>
                <a:cs typeface="Arial" panose="020B0604020202020204" pitchFamily="34" charset="0"/>
              </a:rPr>
              <a:t>. </a:t>
            </a:r>
            <a:r>
              <a:rPr lang="en-US" sz="4400" b="1" dirty="0" err="1">
                <a:solidFill>
                  <a:srgbClr val="0000CC"/>
                </a:solidFill>
                <a:cs typeface="Arial" panose="020B0604020202020204" pitchFamily="34" charset="0"/>
              </a:rPr>
              <a:t>Mỗi</a:t>
            </a:r>
            <a:r>
              <a:rPr lang="en-US" sz="4400" b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Arial" panose="020B0604020202020204" pitchFamily="34" charset="0"/>
              </a:rPr>
              <a:t>người</a:t>
            </a:r>
            <a:r>
              <a:rPr lang="en-US" sz="4400" b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Arial" panose="020B0604020202020204" pitchFamily="34" charset="0"/>
              </a:rPr>
              <a:t>cần</a:t>
            </a:r>
            <a:r>
              <a:rPr lang="en-US" sz="4400" b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Arial" panose="020B0604020202020204" pitchFamily="34" charset="0"/>
              </a:rPr>
              <a:t>có</a:t>
            </a:r>
            <a:r>
              <a:rPr lang="en-US" sz="4400" b="1" dirty="0">
                <a:solidFill>
                  <a:srgbClr val="0000CC"/>
                </a:solidFill>
                <a:cs typeface="Arial" panose="020B0604020202020204" pitchFamily="34" charset="0"/>
              </a:rPr>
              <a:t> ý </a:t>
            </a:r>
            <a:r>
              <a:rPr lang="en-US" sz="4400" b="1" dirty="0" err="1">
                <a:solidFill>
                  <a:srgbClr val="0000CC"/>
                </a:solidFill>
                <a:cs typeface="Arial" panose="020B0604020202020204" pitchFamily="34" charset="0"/>
              </a:rPr>
              <a:t>thức</a:t>
            </a:r>
            <a:r>
              <a:rPr lang="en-US" sz="4400" b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Arial" panose="020B0604020202020204" pitchFamily="34" charset="0"/>
              </a:rPr>
              <a:t>trồng</a:t>
            </a:r>
            <a:r>
              <a:rPr lang="en-US" sz="4400" b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Arial" panose="020B0604020202020204" pitchFamily="34" charset="0"/>
              </a:rPr>
              <a:t>rừng</a:t>
            </a:r>
            <a:r>
              <a:rPr lang="en-US" sz="4400" b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Arial" panose="020B0604020202020204" pitchFamily="34" charset="0"/>
              </a:rPr>
              <a:t>và</a:t>
            </a:r>
            <a:r>
              <a:rPr lang="en-US" sz="4400" b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Arial" panose="020B0604020202020204" pitchFamily="34" charset="0"/>
              </a:rPr>
              <a:t>bảo</a:t>
            </a:r>
            <a:r>
              <a:rPr lang="en-US" sz="4400" b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Arial" panose="020B0604020202020204" pitchFamily="34" charset="0"/>
              </a:rPr>
              <a:t>vệ</a:t>
            </a:r>
            <a:r>
              <a:rPr lang="en-US" sz="4400" b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Arial" panose="020B0604020202020204" pitchFamily="34" charset="0"/>
              </a:rPr>
              <a:t>rừng</a:t>
            </a:r>
            <a:r>
              <a:rPr lang="en-US" sz="4400" b="1" dirty="0">
                <a:solidFill>
                  <a:srgbClr val="0000CC"/>
                </a:solidFill>
                <a:cs typeface="Arial" panose="020B0604020202020204" pitchFamily="34" charset="0"/>
              </a:rPr>
              <a:t>.</a:t>
            </a:r>
            <a:endParaRPr lang="en-US" sz="4400" b="1" dirty="0">
              <a:solidFill>
                <a:srgbClr val="0000CC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en-US" sz="4400" b="1" dirty="0">
                <a:solidFill>
                  <a:srgbClr val="0000CC"/>
                </a:solidFill>
                <a:cs typeface="Arial" panose="020B0604020202020204" pitchFamily="34" charset="0"/>
              </a:rPr>
              <a:t>   </a:t>
            </a:r>
            <a:r>
              <a:rPr lang="en-US" sz="4400" b="1" dirty="0" err="1">
                <a:solidFill>
                  <a:srgbClr val="0000CC"/>
                </a:solidFill>
                <a:cs typeface="Arial" panose="020B0604020202020204" pitchFamily="34" charset="0"/>
              </a:rPr>
              <a:t>Bảo</a:t>
            </a:r>
            <a:r>
              <a:rPr lang="en-US" sz="4400" b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Arial" panose="020B0604020202020204" pitchFamily="34" charset="0"/>
              </a:rPr>
              <a:t>vệ</a:t>
            </a:r>
            <a:r>
              <a:rPr lang="en-US" sz="4400" b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Arial" panose="020B0604020202020204" pitchFamily="34" charset="0"/>
              </a:rPr>
              <a:t>rừng</a:t>
            </a:r>
            <a:r>
              <a:rPr lang="en-US" sz="4400" b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Arial" panose="020B0604020202020204" pitchFamily="34" charset="0"/>
              </a:rPr>
              <a:t>chính</a:t>
            </a:r>
            <a:r>
              <a:rPr lang="en-US" sz="4400" b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Arial" panose="020B0604020202020204" pitchFamily="34" charset="0"/>
              </a:rPr>
              <a:t>là</a:t>
            </a:r>
            <a:r>
              <a:rPr lang="en-US" sz="4400" b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Arial" panose="020B0604020202020204" pitchFamily="34" charset="0"/>
              </a:rPr>
              <a:t>bảo</a:t>
            </a:r>
            <a:r>
              <a:rPr lang="en-US" sz="4400" b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Arial" panose="020B0604020202020204" pitchFamily="34" charset="0"/>
              </a:rPr>
              <a:t>vệ</a:t>
            </a:r>
            <a:r>
              <a:rPr lang="en-US" sz="4400" b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Arial" panose="020B0604020202020204" pitchFamily="34" charset="0"/>
              </a:rPr>
              <a:t>sự</a:t>
            </a:r>
            <a:r>
              <a:rPr lang="en-US" sz="4400" b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Arial" panose="020B0604020202020204" pitchFamily="34" charset="0"/>
              </a:rPr>
              <a:t>sống</a:t>
            </a:r>
            <a:r>
              <a:rPr lang="en-US" sz="4400" b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Arial" panose="020B0604020202020204" pitchFamily="34" charset="0"/>
              </a:rPr>
              <a:t>của</a:t>
            </a:r>
            <a:r>
              <a:rPr lang="en-US" sz="4400" b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Arial" panose="020B0604020202020204" pitchFamily="34" charset="0"/>
              </a:rPr>
              <a:t>mỗi</a:t>
            </a:r>
            <a:r>
              <a:rPr lang="en-US" sz="4400" b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Arial" panose="020B0604020202020204" pitchFamily="34" charset="0"/>
              </a:rPr>
              <a:t>chúng</a:t>
            </a:r>
            <a:r>
              <a:rPr lang="en-US" sz="4400" b="1" dirty="0">
                <a:solidFill>
                  <a:srgbClr val="0000CC"/>
                </a:solidFill>
                <a:cs typeface="Arial" panose="020B0604020202020204" pitchFamily="34" charset="0"/>
              </a:rPr>
              <a:t> ta.</a:t>
            </a:r>
            <a:endParaRPr lang="en-US" sz="4400" b="1" dirty="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Blog%20Forest%2004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7"/>
          <p:cNvSpPr txBox="1">
            <a:spLocks noChangeArrowheads="1"/>
          </p:cNvSpPr>
          <p:nvPr/>
        </p:nvSpPr>
        <p:spPr bwMode="auto">
          <a:xfrm>
            <a:off x="4191001" y="6278564"/>
            <a:ext cx="48164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HÃY BẢO VỆ RỪNG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2760" name="Hãy B-o V- R-ng - T-p Ca SIDO - Nh-c thi-u nhi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019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27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273" fill="hold"/>
                                        <p:tgtEl>
                                          <p:spTgt spid="2027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276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276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10234"/>
            <a:ext cx="1219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 </a:t>
            </a:r>
            <a:r>
              <a:rPr lang="vi-VN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Tư</a:t>
            </a:r>
            <a:r>
              <a:rPr lang="en-US" sz="3600" b="1" dirty="0" smtClean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8</a:t>
            </a:r>
            <a:r>
              <a:rPr lang="en-US" sz="3600" b="1" dirty="0" smtClean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5</a:t>
            </a:r>
            <a:r>
              <a:rPr lang="en-US" sz="3600" b="1" dirty="0" smtClean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2024</a:t>
            </a:r>
            <a:endParaRPr lang="en-US" sz="3600" b="1" dirty="0">
              <a:solidFill>
                <a:srgbClr val="FF0000"/>
              </a:solidFill>
              <a:latin typeface="HP001 4 hang 1 ô ly" panose="020B06030503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u="sng" dirty="0" err="1" smtClean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Khoa</a:t>
            </a:r>
            <a:r>
              <a:rPr lang="en-US" sz="3600" b="1" u="sng" dirty="0" smtClean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học</a:t>
            </a:r>
            <a:endParaRPr lang="en-US" sz="3600" b="1" u="sng" dirty="0" smtClean="0">
              <a:solidFill>
                <a:srgbClr val="FF0000"/>
              </a:solidFill>
              <a:latin typeface="HP001 4 hang 1 ô ly" panose="020B06030503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3600" b="1" u="sng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Tác</a:t>
            </a:r>
            <a:r>
              <a:rPr lang="en-US" sz="3600" b="1" dirty="0" smtClean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3600" b="1" dirty="0" smtClean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 smtClean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b="1" dirty="0" smtClean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3600" b="1" dirty="0" smtClean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môi</a:t>
            </a:r>
            <a:r>
              <a:rPr lang="en-US" sz="3600" b="1" dirty="0" smtClean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 smtClean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rừng</a:t>
            </a:r>
            <a:r>
              <a:rPr lang="en-US" sz="3600" b="1" dirty="0" smtClean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 smtClean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3600" b="1" dirty="0" smtClean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1)</a:t>
            </a:r>
            <a:endParaRPr lang="en-US" sz="3600" b="1" dirty="0">
              <a:solidFill>
                <a:srgbClr val="FF0000"/>
              </a:solidFill>
              <a:latin typeface="HP001 4 hang 1 ô ly" panose="020B06030503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269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1" y="1263253"/>
            <a:ext cx="6606779" cy="1451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56914" y="2853225"/>
            <a:ext cx="3406703" cy="13388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vi-VN" altLang="zh-CN" sz="45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KHÁM PHÁ</a:t>
            </a:r>
            <a:endParaRPr lang="zh-CN" altLang="en-US" sz="4500" b="1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  <a:p>
            <a:pPr algn="ctr">
              <a:defRPr/>
            </a:pPr>
            <a:endParaRPr lang="zh-CN" altLang="en-US" sz="3600" dirty="0">
              <a:ln w="9525">
                <a:noFill/>
              </a:ln>
              <a:solidFill>
                <a:schemeClr val="accent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a typeface="方正卡通简体" pitchFamily="65" charset="-122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179" y="4344592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12115800" y="5300664"/>
            <a:ext cx="991791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107591" y="32004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2155031" y="4232673"/>
            <a:ext cx="958454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2155031" y="4258868"/>
            <a:ext cx="958454" cy="1020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3" presetClass="entr" presetSubtype="36" fill="hold" nodeType="withEffect">
                                  <p:stCondLst>
                                    <p:cond delay="4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7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457200" y="0"/>
            <a:ext cx="11430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động của con người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vi-V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 môi trường rừng 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3" name="Text Box 6"/>
          <p:cNvSpPr txBox="1">
            <a:spLocks noChangeArrowheads="1"/>
          </p:cNvSpPr>
          <p:nvPr/>
        </p:nvSpPr>
        <p:spPr bwMode="auto">
          <a:xfrm>
            <a:off x="304800" y="1932801"/>
            <a:ext cx="11430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FFFF00"/>
                </a:solidFill>
                <a:latin typeface="VNI-Times" pitchFamily="2" charset="0"/>
              </a:rPr>
              <a:t> 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4" name="Text Box 8"/>
          <p:cNvSpPr txBox="1">
            <a:spLocks noChangeArrowheads="1"/>
          </p:cNvSpPr>
          <p:nvPr/>
        </p:nvSpPr>
        <p:spPr bwMode="auto">
          <a:xfrm>
            <a:off x="291905" y="2911197"/>
            <a:ext cx="9677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FFFF00"/>
                </a:solidFill>
                <a:latin typeface="VNI-Times" pitchFamily="2" charset="0"/>
              </a:rPr>
              <a:t> 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4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5" name="Text Box 8"/>
          <p:cNvSpPr txBox="1">
            <a:spLocks noChangeArrowheads="1"/>
          </p:cNvSpPr>
          <p:nvPr/>
        </p:nvSpPr>
        <p:spPr bwMode="auto">
          <a:xfrm>
            <a:off x="274320" y="3894779"/>
            <a:ext cx="10972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FFFF00"/>
                </a:solidFill>
                <a:latin typeface="VNI-Times" pitchFamily="2" charset="0"/>
              </a:rPr>
              <a:t> 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bảo </a:t>
            </a:r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371600" y="152401"/>
            <a:ext cx="91440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latin typeface="Tahoma" panose="020B0604030504040204" pitchFamily="34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Tahoma" panose="020B0604030504040204" pitchFamily="34" charset="0"/>
            </a:endParaRPr>
          </a:p>
        </p:txBody>
      </p:sp>
      <p:pic>
        <p:nvPicPr>
          <p:cNvPr id="106505" name="Picture 9" descr="Chuong5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586581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16" name="Picture 20" descr="images523795_rungBinhPhuoc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1468"/>
            <a:ext cx="5410200" cy="2948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18" name="Picture 22" descr="uminh1qx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77783"/>
            <a:ext cx="5715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19" name="article_image" descr="479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377783"/>
            <a:ext cx="5410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06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0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106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106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371600" y="152401"/>
            <a:ext cx="91440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latin typeface="Tahoma" panose="020B0604030504040204" pitchFamily="34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Tahoma" panose="020B0604030504040204" pitchFamily="34" charset="0"/>
            </a:endParaRPr>
          </a:p>
        </p:txBody>
      </p:sp>
      <p:pic>
        <p:nvPicPr>
          <p:cNvPr id="109571" name="Picture 3" descr="Untitled-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90600"/>
            <a:ext cx="4648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2" name="Picture 4" descr="Untitled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038600"/>
            <a:ext cx="4648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3" name="Picture 5" descr="Untitled-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990600"/>
            <a:ext cx="4495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1371600" y="3429001"/>
            <a:ext cx="411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latin typeface=".VnTime" panose="020B7200000000000000" pitchFamily="34" charset="0"/>
              </a:rPr>
              <a:t>                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Hình1</a:t>
            </a:r>
            <a:endParaRPr lang="en-US" sz="28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9575" name="Text Box 7"/>
          <p:cNvSpPr txBox="1">
            <a:spLocks noChangeArrowheads="1"/>
          </p:cNvSpPr>
          <p:nvPr/>
        </p:nvSpPr>
        <p:spPr bwMode="auto">
          <a:xfrm>
            <a:off x="1981200" y="6338888"/>
            <a:ext cx="3048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latin typeface=".VnTime" panose="020B7200000000000000" pitchFamily="34" charset="0"/>
              </a:rPr>
              <a:t>           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Hình  2</a:t>
            </a:r>
            <a:endParaRPr lang="en-US" sz="28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6096000" y="3505201"/>
            <a:ext cx="441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latin typeface=".VnTime" panose="020B7200000000000000" pitchFamily="34" charset="0"/>
              </a:rPr>
              <a:t>                  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Hình 3</a:t>
            </a:r>
            <a:endParaRPr lang="en-US" sz="28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9583" name="Picture 15" descr="Untitled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038600"/>
            <a:ext cx="4495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Text Box 16"/>
          <p:cNvSpPr txBox="1">
            <a:spLocks noChangeArrowheads="1"/>
          </p:cNvSpPr>
          <p:nvPr/>
        </p:nvSpPr>
        <p:spPr bwMode="auto">
          <a:xfrm>
            <a:off x="7223125" y="65262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sz="2400">
              <a:latin typeface=".VnTime" panose="020B7200000000000000" pitchFamily="34" charset="0"/>
            </a:endParaRPr>
          </a:p>
        </p:txBody>
      </p:sp>
      <p:sp>
        <p:nvSpPr>
          <p:cNvPr id="109585" name="Text Box 17"/>
          <p:cNvSpPr txBox="1">
            <a:spLocks noChangeArrowheads="1"/>
          </p:cNvSpPr>
          <p:nvPr/>
        </p:nvSpPr>
        <p:spPr bwMode="auto">
          <a:xfrm>
            <a:off x="6172200" y="6338888"/>
            <a:ext cx="3657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latin typeface=".VnTime" panose="020B7200000000000000" pitchFamily="34" charset="0"/>
              </a:rPr>
              <a:t>                    </a:t>
            </a:r>
            <a:r>
              <a:rPr lang="en-US" sz="2800" b="1">
                <a:solidFill>
                  <a:schemeClr val="tx2"/>
                </a:solidFill>
                <a:latin typeface="Times New Roman" panose="02020603050405020304" pitchFamily="18" charset="0"/>
              </a:rPr>
              <a:t>Hình 4</a:t>
            </a:r>
            <a:endParaRPr lang="en-US" sz="2800" b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9586" name="Text Box 18"/>
          <p:cNvSpPr txBox="1">
            <a:spLocks noChangeArrowheads="1"/>
          </p:cNvSpPr>
          <p:nvPr/>
        </p:nvSpPr>
        <p:spPr bwMode="auto">
          <a:xfrm>
            <a:off x="914400" y="26988"/>
            <a:ext cx="11734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người khai thác gỗ và phá rừng để làm gì?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10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0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1000"/>
                                        <p:tgtEl>
                                          <p:spTgt spid="109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1000"/>
                                        <p:tgtEl>
                                          <p:spTgt spid="109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1000"/>
                                        <p:tgtEl>
                                          <p:spTgt spid="109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4" grpId="0"/>
      <p:bldP spid="109575" grpId="0"/>
      <p:bldP spid="109576" grpId="0"/>
      <p:bldP spid="109585" grpId="0"/>
      <p:bldP spid="1095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371600" y="152401"/>
            <a:ext cx="9144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400">
              <a:latin typeface="Tahoma" panose="020B0604030504040204" pitchFamily="34" charset="0"/>
            </a:endParaRPr>
          </a:p>
          <a:p>
            <a:pPr>
              <a:spcBef>
                <a:spcPct val="50000"/>
              </a:spcBef>
            </a:pPr>
            <a:endParaRPr lang="en-US" sz="2400">
              <a:latin typeface="Tahoma" panose="020B0604030504040204" pitchFamily="34" charset="0"/>
            </a:endParaRPr>
          </a:p>
        </p:txBody>
      </p:sp>
      <p:pic>
        <p:nvPicPr>
          <p:cNvPr id="135171" name="Picture 3" descr="14296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5410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2" name="Picture 4" descr="Soc Son Dat rung bien thanh nha l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0"/>
            <a:ext cx="6019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3" name="article_image" descr="34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76600"/>
            <a:ext cx="10820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4" name="Text Box 6"/>
          <p:cNvSpPr txBox="1">
            <a:spLocks noChangeArrowheads="1"/>
          </p:cNvSpPr>
          <p:nvPr/>
        </p:nvSpPr>
        <p:spPr bwMode="auto">
          <a:xfrm>
            <a:off x="152400" y="2895601"/>
            <a:ext cx="5257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latin typeface=".VnTime" panose="020B7200000000000000" pitchFamily="34" charset="0"/>
              </a:rPr>
              <a:t>D</a:t>
            </a:r>
            <a:r>
              <a:rPr lang="en-US" sz="2400" b="1"/>
              <a:t>ân Đăk Ngo phá rừng làm nhà</a:t>
            </a:r>
            <a:endParaRPr lang="en-US" sz="2400" b="1"/>
          </a:p>
        </p:txBody>
      </p:sp>
      <p:sp>
        <p:nvSpPr>
          <p:cNvPr id="135175" name="Text Box 7"/>
          <p:cNvSpPr txBox="1">
            <a:spLocks noChangeArrowheads="1"/>
          </p:cNvSpPr>
          <p:nvPr/>
        </p:nvSpPr>
        <p:spPr bwMode="auto">
          <a:xfrm>
            <a:off x="6324600" y="2727931"/>
            <a:ext cx="5410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/>
              <a:t>  </a:t>
            </a:r>
            <a:r>
              <a:rPr lang="en-US" sz="2400" b="1">
                <a:solidFill>
                  <a:schemeClr val="tx2"/>
                </a:solidFill>
              </a:rPr>
              <a:t>Phá rừng xây nhà nghỉ</a:t>
            </a:r>
            <a:endParaRPr lang="en-US" sz="2400" b="1">
              <a:solidFill>
                <a:schemeClr val="tx2"/>
              </a:solidFill>
            </a:endParaRPr>
          </a:p>
        </p:txBody>
      </p:sp>
      <p:sp>
        <p:nvSpPr>
          <p:cNvPr id="135176" name="Text Box 8"/>
          <p:cNvSpPr txBox="1">
            <a:spLocks noChangeArrowheads="1"/>
          </p:cNvSpPr>
          <p:nvPr/>
        </p:nvSpPr>
        <p:spPr bwMode="auto">
          <a:xfrm>
            <a:off x="533400" y="6232148"/>
            <a:ext cx="1158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.VnTime" panose="020B7200000000000000" pitchFamily="34" charset="0"/>
              </a:rPr>
              <a:t> </a:t>
            </a:r>
            <a:r>
              <a:rPr lang="en-US" sz="2800" b="1">
                <a:solidFill>
                  <a:srgbClr val="FFFF00"/>
                </a:solidFill>
                <a:latin typeface=".VnTime" panose="020B7200000000000000" pitchFamily="34" charset="0"/>
              </a:rPr>
              <a:t>Ph</a:t>
            </a:r>
            <a:r>
              <a:rPr lang="en-US" sz="2800" b="1">
                <a:solidFill>
                  <a:srgbClr val="FFFF00"/>
                </a:solidFill>
              </a:rPr>
              <a:t>á hàng trăm ha rừng làm đường vào thuỷ điện Hương Sơn</a:t>
            </a:r>
            <a:endParaRPr lang="en-US" sz="28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3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3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3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3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13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4" grpId="0"/>
      <p:bldP spid="135175" grpId="0"/>
      <p:bldP spid="135176" grpId="0"/>
    </p:bldLst>
  </p:timing>
</p:sld>
</file>

<file path=ppt/tags/tag1.xml><?xml version="1.0" encoding="utf-8"?>
<p:tagLst xmlns:p="http://schemas.openxmlformats.org/presentationml/2006/main">
  <p:tag name="MMPROD_NEXTUNIQUEID" val="10014"/>
  <p:tag name="MMPROD_UIDATA" val="&lt;database version=&quot;7.0&quot;&gt;&lt;object type=&quot;1&quot; unique_id=&quot;10001&quot;&gt;&lt;object type=&quot;2&quot; unique_id=&quot;10347&quot;&gt;&lt;object type=&quot;3&quot; unique_id=&quot;10348&quot;&gt;&lt;property id=&quot;20148&quot; value=&quot;5&quot;/&gt;&lt;property id=&quot;20300&quot; value=&quot;Slide 1&quot;/&gt;&lt;property id=&quot;20307&quot; value=&quot;337&quot;/&gt;&lt;/object&gt;&lt;object type=&quot;3&quot; unique_id=&quot;10349&quot;&gt;&lt;property id=&quot;20148&quot; value=&quot;5&quot;/&gt;&lt;property id=&quot;20300&quot; value=&quot;Slide 2&quot;/&gt;&lt;property id=&quot;20307&quot; value=&quot;257&quot;/&gt;&lt;/object&gt;&lt;object type=&quot;3&quot; unique_id=&quot;10350&quot;&gt;&lt;property id=&quot;20148&quot; value=&quot;5&quot;/&gt;&lt;property id=&quot;20300&quot; value=&quot;Slide 3&quot;/&gt;&lt;property id=&quot;20307&quot; value=&quot;278&quot;/&gt;&lt;/object&gt;&lt;object type=&quot;3&quot; unique_id=&quot;10351&quot;&gt;&lt;property id=&quot;20148&quot; value=&quot;5&quot;/&gt;&lt;property id=&quot;20300&quot; value=&quot;Slide 4&quot;/&gt;&lt;property id=&quot;20307&quot; value=&quot;260&quot;/&gt;&lt;/object&gt;&lt;object type=&quot;3&quot; unique_id=&quot;10352&quot;&gt;&lt;property id=&quot;20148&quot; value=&quot;5&quot;/&gt;&lt;property id=&quot;20300&quot; value=&quot;Slide 5&quot;/&gt;&lt;property id=&quot;20307&quot; value=&quot;280&quot;/&gt;&lt;/object&gt;&lt;object type=&quot;3&quot; unique_id=&quot;10353&quot;&gt;&lt;property id=&quot;20148&quot; value=&quot;5&quot;/&gt;&lt;property id=&quot;20300&quot; value=&quot;Slide 6&quot;/&gt;&lt;property id=&quot;20307&quot; value=&quot;296&quot;/&gt;&lt;/object&gt;&lt;object type=&quot;3&quot; unique_id=&quot;10354&quot;&gt;&lt;property id=&quot;20148&quot; value=&quot;5&quot;/&gt;&lt;property id=&quot;20300&quot; value=&quot;Slide 7&quot;/&gt;&lt;property id=&quot;20307&quot; value=&quot;297&quot;/&gt;&lt;/object&gt;&lt;object type=&quot;3&quot; unique_id=&quot;10355&quot;&gt;&lt;property id=&quot;20148&quot; value=&quot;5&quot;/&gt;&lt;property id=&quot;20300&quot; value=&quot;Slide 8&quot;/&gt;&lt;property id=&quot;20307&quot; value=&quot;285&quot;/&gt;&lt;/object&gt;&lt;object type=&quot;3&quot; unique_id=&quot;10356&quot;&gt;&lt;property id=&quot;20148&quot; value=&quot;5&quot;/&gt;&lt;property id=&quot;20300&quot; value=&quot;Slide 9&quot;/&gt;&lt;property id=&quot;20307&quot; value=&quot;340&quot;/&gt;&lt;/object&gt;&lt;object type=&quot;3&quot; unique_id=&quot;10357&quot;&gt;&lt;property id=&quot;20148&quot; value=&quot;5&quot;/&gt;&lt;property id=&quot;20300&quot; value=&quot;Slide 10&quot;/&gt;&lt;property id=&quot;20307&quot; value=&quot;305&quot;/&gt;&lt;/object&gt;&lt;object type=&quot;3&quot; unique_id=&quot;10358&quot;&gt;&lt;property id=&quot;20148&quot; value=&quot;5&quot;/&gt;&lt;property id=&quot;20300&quot; value=&quot;Slide 11&quot;/&gt;&lt;property id=&quot;20307&quot; value=&quot;265&quot;/&gt;&lt;/object&gt;&lt;object type=&quot;3&quot; unique_id=&quot;10359&quot;&gt;&lt;property id=&quot;20148&quot; value=&quot;5&quot;/&gt;&lt;property id=&quot;20300&quot; value=&quot;Slide 12&quot;/&gt;&lt;property id=&quot;20307&quot; value=&quot;333&quot;/&gt;&lt;/object&gt;&lt;object type=&quot;3&quot; unique_id=&quot;10360&quot;&gt;&lt;property id=&quot;20148&quot; value=&quot;5&quot;/&gt;&lt;property id=&quot;20300&quot; value=&quot;Slide 13&quot;/&gt;&lt;property id=&quot;20307&quot; value=&quot;267&quot;/&gt;&lt;/object&gt;&lt;object type=&quot;3&quot; unique_id=&quot;10361&quot;&gt;&lt;property id=&quot;20148&quot; value=&quot;5&quot;/&gt;&lt;property id=&quot;20300&quot; value=&quot;Slide 14&quot;/&gt;&lt;property id=&quot;20307&quot; value=&quot;271&quot;/&gt;&lt;/object&gt;&lt;object type=&quot;3&quot; unique_id=&quot;10362&quot;&gt;&lt;property id=&quot;20148&quot; value=&quot;5&quot;/&gt;&lt;property id=&quot;20300&quot; value=&quot;Slide 15&quot;/&gt;&lt;property id=&quot;20307&quot; value=&quot;272&quot;/&gt;&lt;/object&gt;&lt;object type=&quot;3&quot; unique_id=&quot;10363&quot;&gt;&lt;property id=&quot;20148&quot; value=&quot;5&quot;/&gt;&lt;property id=&quot;20300&quot; value=&quot;Slide 16&quot;/&gt;&lt;property id=&quot;20307&quot; value=&quot;339&quot;/&gt;&lt;/object&gt;&lt;object type=&quot;3&quot; unique_id=&quot;10364&quot;&gt;&lt;property id=&quot;20148&quot; value=&quot;5&quot;/&gt;&lt;property id=&quot;20300&quot; value=&quot;Slide 17&quot;/&gt;&lt;property id=&quot;20307&quot; value=&quot;334&quot;/&gt;&lt;/object&gt;&lt;object type=&quot;3&quot; unique_id=&quot;10365&quot;&gt;&lt;property id=&quot;20148&quot; value=&quot;5&quot;/&gt;&lt;property id=&quot;20300&quot; value=&quot;Slide 18&quot;/&gt;&lt;property id=&quot;20307&quot; value=&quot;322&quot;/&gt;&lt;/object&gt;&lt;object type=&quot;3&quot; unique_id=&quot;10366&quot;&gt;&lt;property id=&quot;20148&quot; value=&quot;5&quot;/&gt;&lt;property id=&quot;20300&quot; value=&quot;Slide 19&quot;/&gt;&lt;property id=&quot;20307&quot; value=&quot;314&quot;/&gt;&lt;/object&gt;&lt;object type=&quot;3&quot; unique_id=&quot;10367&quot;&gt;&lt;property id=&quot;20148&quot; value=&quot;5&quot;/&gt;&lt;property id=&quot;20300&quot; value=&quot;Slide 20&quot;/&gt;&lt;property id=&quot;20307&quot; value=&quot;332&quot;/&gt;&lt;/object&gt;&lt;object type=&quot;3&quot; unique_id=&quot;10368&quot;&gt;&lt;property id=&quot;20148&quot; value=&quot;5&quot;/&gt;&lt;property id=&quot;20300&quot; value=&quot;Slide 21&quot;/&gt;&lt;property id=&quot;20307&quot; value=&quot;274&quot;/&gt;&lt;/object&gt;&lt;object type=&quot;3&quot; unique_id=&quot;10369&quot;&gt;&lt;property id=&quot;20148&quot; value=&quot;5&quot;/&gt;&lt;property id=&quot;20300&quot; value=&quot;Slide 22&quot;/&gt;&lt;property id=&quot;20307&quot; value=&quot;328&quot;/&gt;&lt;/object&gt;&lt;object type=&quot;3&quot; unique_id=&quot;10370&quot;&gt;&lt;property id=&quot;20148&quot; value=&quot;5&quot;/&gt;&lt;property id=&quot;20300&quot; value=&quot;Slide 23&quot;/&gt;&lt;property id=&quot;20307&quot; value=&quot;309&quot;/&gt;&lt;/object&gt;&lt;object type=&quot;3&quot; unique_id=&quot;10371&quot;&gt;&lt;property id=&quot;20148&quot; value=&quot;5&quot;/&gt;&lt;property id=&quot;20300&quot; value=&quot;Slide 24&quot;/&gt;&lt;property id=&quot;20307&quot; value=&quot;313&quot;/&gt;&lt;/object&gt;&lt;object type=&quot;3&quot; unique_id=&quot;10372&quot;&gt;&lt;property id=&quot;20148&quot; value=&quot;5&quot;/&gt;&lt;property id=&quot;20300&quot; value=&quot;Slide 25&quot;/&gt;&lt;property id=&quot;20307&quot; value=&quot;338&quot;/&gt;&lt;/object&gt;&lt;object type=&quot;3&quot; unique_id=&quot;10373&quot;&gt;&lt;property id=&quot;20148&quot; value=&quot;5&quot;/&gt;&lt;property id=&quot;20300&quot; value=&quot;Slide 26&quot;/&gt;&lt;property id=&quot;20307&quot; value=&quot;335&quot;/&gt;&lt;/object&gt;&lt;/object&gt;&lt;object type=&quot;8&quot; unique_id=&quot;10401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1825</Words>
  <Application>WPS Presentation</Application>
  <PresentationFormat>Custom</PresentationFormat>
  <Paragraphs>108</Paragraphs>
  <Slides>31</Slides>
  <Notes>0</Notes>
  <HiddenSlides>1</HiddenSlides>
  <MMClips>2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6" baseType="lpstr">
      <vt:lpstr>Arial</vt:lpstr>
      <vt:lpstr>SimSun</vt:lpstr>
      <vt:lpstr>Wingdings</vt:lpstr>
      <vt:lpstr>HP001 4 hang 1 ô ly</vt:lpstr>
      <vt:lpstr>Segoe Print</vt:lpstr>
      <vt:lpstr>Times New Roman</vt:lpstr>
      <vt:lpstr>Microsoft YaHei</vt:lpstr>
      <vt:lpstr>方正卡通简体</vt:lpstr>
      <vt:lpstr>VNI-Times</vt:lpstr>
      <vt:lpstr>1FTV Ballein</vt:lpstr>
      <vt:lpstr>Tahoma</vt:lpstr>
      <vt:lpstr>.VnTime</vt:lpstr>
      <vt:lpstr>Arial Unicode MS</vt:lpstr>
      <vt:lpstr>Calibri</vt:lpstr>
      <vt:lpstr>1_Default Design</vt:lpstr>
      <vt:lpstr>PowerPoint 演示文稿</vt:lpstr>
      <vt:lpstr>PowerPoint 演示文稿</vt:lpstr>
      <vt:lpstr> Khởi động.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PHUONG THAO</cp:lastModifiedBy>
  <cp:revision>195</cp:revision>
  <dcterms:created xsi:type="dcterms:W3CDTF">2008-04-19T21:22:00Z</dcterms:created>
  <dcterms:modified xsi:type="dcterms:W3CDTF">2024-05-06T14:51:42Z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01D48D31E649411C917F9D637982541E</vt:lpwstr>
  </property>
  <property fmtid="{D5CDD505-2E9C-101B-9397-08002B2CF9AE}" pid="3" name="KSOProductBuildVer">
    <vt:lpwstr>1033-12.2.0.16731</vt:lpwstr>
  </property>
</Properties>
</file>