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BEB2-692B-4055-BACD-45E35C682D3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EA5F-B359-4B62-8E20-85FA485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87A945E-B582-4937-8544-857E7CF0BA5C}" type="slidenum">
              <a:rPr lang="en-US" altLang="en-US" sz="1200">
                <a:solidFill>
                  <a:schemeClr val="tx1"/>
                </a:solidFill>
              </a:rPr>
              <a:pPr algn="r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AEFF2A-7568-43BC-89DF-8D6B31A4F301}" type="slidenum">
              <a:rPr lang="en-US" altLang="en-US" sz="1200">
                <a:solidFill>
                  <a:schemeClr val="tx1"/>
                </a:solidFill>
              </a:rPr>
              <a:pPr algn="r"/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6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560180-CFA3-4EAB-A6F2-3639EC837A02}" type="slidenum">
              <a:rPr lang="en-US" altLang="en-US" sz="1200">
                <a:solidFill>
                  <a:schemeClr val="tx1"/>
                </a:solidFill>
              </a:rPr>
              <a:pPr algn="r"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9A78B2-2616-4409-A591-216CCDDC67D2}" type="slidenum">
              <a:rPr lang="en-US" altLang="en-US" sz="1200">
                <a:solidFill>
                  <a:schemeClr val="tx1"/>
                </a:solidFill>
              </a:rPr>
              <a:pPr algn="r"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D32DAA3-2547-4FF6-879F-EDA66D82123D}" type="slidenum">
              <a:rPr lang="en-US" altLang="en-US" sz="1200">
                <a:solidFill>
                  <a:schemeClr val="tx1"/>
                </a:solidFill>
              </a:rPr>
              <a:pPr algn="r"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A37A924-6DF0-4A58-969C-A897AD4099C7}" type="slidenum">
              <a:rPr lang="en-US" altLang="en-US" sz="1200">
                <a:solidFill>
                  <a:schemeClr val="tx1"/>
                </a:solidFill>
              </a:rPr>
              <a:pPr algn="r"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70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A634B7-C033-4E8E-B68A-A6350090E28D}" type="slidenum">
              <a:rPr lang="en-US" altLang="en-US" sz="1200">
                <a:solidFill>
                  <a:schemeClr val="tx1"/>
                </a:solidFill>
              </a:rPr>
              <a:pPr algn="r"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6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6D0DE46-63B5-4DC4-B56C-700F46ACACB7}" type="slidenum">
              <a:rPr lang="en-US" altLang="en-US" sz="1200">
                <a:solidFill>
                  <a:schemeClr val="tx1"/>
                </a:solidFill>
              </a:rPr>
              <a:pPr algn="r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4FED0CF-6FB2-42B8-BFCC-37D7CC81161F}" type="slidenum">
              <a:rPr lang="en-US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6BF38EB-1318-4960-AADC-B49317DAA40F}" type="slidenum">
              <a:rPr lang="en-US" altLang="en-US" sz="1200">
                <a:solidFill>
                  <a:schemeClr val="tx1"/>
                </a:solidFill>
              </a:rPr>
              <a:pPr algn="r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8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7B2B89F-8007-4E4C-ABD3-8FA1539B3F2C}" type="slidenum">
              <a:rPr lang="en-US" altLang="en-US" sz="1200">
                <a:solidFill>
                  <a:schemeClr val="tx1"/>
                </a:solidFill>
              </a:rPr>
              <a:pPr algn="r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7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6525C49-BF8A-4E94-8243-9CFFEBA70F95}" type="slidenum">
              <a:rPr lang="en-US" altLang="en-US" sz="1200">
                <a:solidFill>
                  <a:schemeClr val="tx1"/>
                </a:solidFill>
              </a:rPr>
              <a:pPr algn="r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AC863E5-A6B4-4C19-A65F-769AD06E557C}" type="slidenum">
              <a:rPr lang="en-US" altLang="en-US" sz="1200">
                <a:solidFill>
                  <a:schemeClr val="tx1"/>
                </a:solidFill>
              </a:rPr>
              <a:pPr algn="r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3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DC7CF2C-38C4-4517-80DA-CFD50112D339}" type="slidenum">
              <a:rPr lang="en-US" altLang="en-US" sz="1200">
                <a:solidFill>
                  <a:schemeClr val="tx1"/>
                </a:solidFill>
              </a:rPr>
              <a:pPr algn="r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0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E32BECF-5F9D-4F7C-8463-6345383F2EF4}" type="slidenum">
              <a:rPr lang="en-US" altLang="en-US" sz="1200">
                <a:solidFill>
                  <a:schemeClr val="tx1"/>
                </a:solidFill>
              </a:rPr>
              <a:pPr algn="r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7888-29D5-4D72-BC5C-CA910CDAD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92468"/>
      </p:ext>
    </p:extLst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E059-4A5C-4D8D-8F57-FAD93250B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99020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E645-CD0C-4CD9-A345-51F4EE90B3F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jpeg"/><Relationship Id="rId7" Type="http://schemas.openxmlformats.org/officeDocument/2006/relationships/image" Target="../media/image32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8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0.gif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0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wmf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hanh\Downloads\H&#7884;C%20T&#7852;P\Epigeal%20germination%20climbing%20bean%20time%20lapse.asf" TargetMode="Externa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6.xml"/><Relationship Id="rId3" Type="http://schemas.openxmlformats.org/officeDocument/2006/relationships/image" Target="../media/image79.jpeg"/><Relationship Id="rId7" Type="http://schemas.openxmlformats.org/officeDocument/2006/relationships/image" Target="../media/image78.emf"/><Relationship Id="rId12" Type="http://schemas.openxmlformats.org/officeDocument/2006/relationships/slide" Target="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slide" Target="slide30.xml"/><Relationship Id="rId5" Type="http://schemas.openxmlformats.org/officeDocument/2006/relationships/image" Target="../media/image80.wmf"/><Relationship Id="rId15" Type="http://schemas.openxmlformats.org/officeDocument/2006/relationships/image" Target="../media/image82.gif"/><Relationship Id="rId10" Type="http://schemas.openxmlformats.org/officeDocument/2006/relationships/slide" Target="slide28.xml"/><Relationship Id="rId4" Type="http://schemas.openxmlformats.org/officeDocument/2006/relationships/image" Target="../media/image41.gif"/><Relationship Id="rId9" Type="http://schemas.openxmlformats.org/officeDocument/2006/relationships/slide" Target="slide26.xml"/><Relationship Id="rId14" Type="http://schemas.openxmlformats.org/officeDocument/2006/relationships/image" Target="../media/image8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4.gif"/><Relationship Id="rId7" Type="http://schemas.openxmlformats.org/officeDocument/2006/relationships/image" Target="../media/image89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image" Target="../media/image91.gif"/><Relationship Id="rId7" Type="http://schemas.openxmlformats.org/officeDocument/2006/relationships/image" Target="../media/image95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gif"/><Relationship Id="rId11" Type="http://schemas.openxmlformats.org/officeDocument/2006/relationships/slide" Target="slide28.xml"/><Relationship Id="rId5" Type="http://schemas.openxmlformats.org/officeDocument/2006/relationships/image" Target="../media/image93.gif"/><Relationship Id="rId10" Type="http://schemas.openxmlformats.org/officeDocument/2006/relationships/image" Target="../media/image84.gif"/><Relationship Id="rId4" Type="http://schemas.openxmlformats.org/officeDocument/2006/relationships/image" Target="../media/image92.gif"/><Relationship Id="rId9" Type="http://schemas.openxmlformats.org/officeDocument/2006/relationships/image" Target="../media/image9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12" Type="http://schemas.openxmlformats.org/officeDocument/2006/relationships/slide" Target="slide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0.gif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8.jpeg"/><Relationship Id="rId7" Type="http://schemas.openxmlformats.org/officeDocument/2006/relationships/image" Target="../media/image101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gif"/><Relationship Id="rId5" Type="http://schemas.openxmlformats.org/officeDocument/2006/relationships/image" Target="../media/image99.gif"/><Relationship Id="rId4" Type="http://schemas.openxmlformats.org/officeDocument/2006/relationships/image" Target="../media/image84.gif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image" Target="../media/image30.gif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05.gif"/><Relationship Id="rId4" Type="http://schemas.openxmlformats.org/officeDocument/2006/relationships/image" Target="../media/image104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25.xml"/><Relationship Id="rId5" Type="http://schemas.openxmlformats.org/officeDocument/2006/relationships/image" Target="../media/image37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slide" Target="slide34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gif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39.xml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7" Type="http://schemas.openxmlformats.org/officeDocument/2006/relationships/image" Target="../media/image52.png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gif"/><Relationship Id="rId5" Type="http://schemas.openxmlformats.org/officeDocument/2006/relationships/image" Target="../media/image84.gif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hanh\Downloads\H&#7884;C%20T&#7852;P\Gieo%20H&#7841;t%20-%20V.A%20_%20Ch&#7845;t%20L&#432;&#7907;ng%20192%20kps.mp3" TargetMode="Externa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4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gif"/><Relationship Id="rId3" Type="http://schemas.openxmlformats.org/officeDocument/2006/relationships/image" Target="../media/image119.jpeg"/><Relationship Id="rId7" Type="http://schemas.openxmlformats.org/officeDocument/2006/relationships/image" Target="../media/image121.gif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hanh\Downloads\H&#7884;C%20T&#7852;P\Gieo%20H&#7841;t%20-%20V.A%20_%20Ch&#7845;t%20L&#432;&#7907;ng%20192%20kps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WordArt 15" descr="A091"/>
          <p:cNvSpPr>
            <a:spLocks noChangeArrowheads="1" noChangeShapeType="1" noTextEdit="1"/>
          </p:cNvSpPr>
          <p:nvPr/>
        </p:nvSpPr>
        <p:spPr bwMode="auto">
          <a:xfrm>
            <a:off x="1993900" y="1216686"/>
            <a:ext cx="8856070" cy="2263776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Sự phát triển của cây từ hạt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8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41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20" descr="valentine"/>
          <p:cNvSpPr>
            <a:spLocks noChangeArrowheads="1" noChangeShapeType="1" noTextEdit="1"/>
          </p:cNvSpPr>
          <p:nvPr/>
        </p:nvSpPr>
        <p:spPr bwMode="auto">
          <a:xfrm>
            <a:off x="6477000" y="3429000"/>
            <a:ext cx="3581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endParaRPr lang="en-US" b="1" kern="10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1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4050"/>
            <a:ext cx="762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ga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6010276"/>
            <a:ext cx="1181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92" y="5553075"/>
            <a:ext cx="1828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1" y="44449"/>
            <a:ext cx="20574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Picture 27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4" name="Picture 28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-2159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5" name="Picture 29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7" name="Picture 31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8" name="Picture 32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1231900" y="3721099"/>
            <a:ext cx="9144000" cy="762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en-US" altLang="en-US" sz="1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en-US" altLang="en-US" sz="1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tuổi: 4-5 tuổi</a:t>
            </a:r>
          </a:p>
          <a:p>
            <a:pPr marL="0" indent="0" algn="ctr">
              <a:buNone/>
              <a:defRPr/>
            </a:pPr>
            <a:r>
              <a:rPr lang="en-US" altLang="en-US" sz="1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 thực hiện: </a:t>
            </a:r>
            <a:r>
              <a:rPr lang="en-US" altLang="en-US" sz="1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 Thị Hường</a:t>
            </a:r>
            <a:endParaRPr lang="en-US" altLang="en-US" sz="12800" b="1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vi-V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vi-VN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0621" y="218364"/>
            <a:ext cx="6007479" cy="598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TRƯỜNG MẦM NON QUANG </a:t>
            </a:r>
            <a:r>
              <a:rPr lang="en-US" sz="2800" b="1" smtClean="0">
                <a:solidFill>
                  <a:srgbClr val="FF0000"/>
                </a:solidFill>
              </a:rPr>
              <a:t>TRUNG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58187"/>
      </p:ext>
    </p:extLst>
  </p:cSld>
  <p:clrMapOvr>
    <a:masterClrMapping/>
  </p:clrMapOvr>
  <p:transition spd="slow">
    <p:cover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0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0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0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anh n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AutoShape 4" descr="hat"/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89" name="Picture 5" descr="nen d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6" descr="cay m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Picture 7" descr="hai 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Picture 8" descr="qua m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5" name="Picture 9" descr="vuon l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9">
            <a:off x="3657601" y="3937000"/>
            <a:ext cx="20875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nen dat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8229600" y="4876800"/>
            <a:ext cx="2057400" cy="1676400"/>
          </a:xfrm>
          <a:prstGeom prst="cloudCallout">
            <a:avLst>
              <a:gd name="adj1" fmla="val -94292"/>
              <a:gd name="adj2" fmla="val -21593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C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©y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19106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0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4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02683E-6 L -0.00573 -0.0758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 descr="nhanh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43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181601" y="2528888"/>
            <a:ext cx="18700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Picture 8" descr="vo mam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1"/>
            <a:ext cx="5286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7" name="Picture 9" descr="vo mam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8305800" y="0"/>
            <a:ext cx="2362200" cy="2743200"/>
          </a:xfrm>
          <a:prstGeom prst="cloudCallout">
            <a:avLst>
              <a:gd name="adj1" fmla="val -82931"/>
              <a:gd name="adj2" fmla="val 3044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Trưởng thành</a:t>
            </a:r>
          </a:p>
        </p:txBody>
      </p:sp>
      <p:pic>
        <p:nvPicPr>
          <p:cNvPr id="18442" name="Picture 11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3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981E-6 C 0.00972 0.00855 0.00643 0.00809 0.00938 0.02359 C 0.00903 0.03191 0.01146 0.05041 0.00313 0.05411 C 0.00209 0.0555 0.00087 0.05666 -1.66667E-6 0.05828 C -0.00156 0.06082 -0.00416 0.0666 -0.00416 0.06683 C -0.00937 0.10129 -0.00642 0.13367 -0.00521 0.1709 C -0.00503 0.1753 -0.00208 0.18339 -0.00208 0.18362 C -0.00173 0.18894 -0.00156 0.19449 -0.00104 0.20004 C -0.00035 0.20744 0.00434 0.21646 0.00729 0.22224 C 0.0092 0.22594 0.01024 0.23427 0.01146 0.23889 C 0.01181 0.24051 0.01302 0.24167 0.01354 0.24306 C 0.01563 0.24861 0.01649 0.25624 0.01771 0.26248 C 0.01736 0.2752 0.02292 0.30041 0.0125 0.30966 C 0.01129 0.31452 0.0099 0.31452 0.00729 0.31799 " pathEditMode="relative" rAng="0" ptsTypes="fffffffffffffA">
                                      <p:cBhvr>
                                        <p:cTn id="10" dur="3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8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2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465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vuon 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57800" y="2209801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ra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7" descr="nhanh c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762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8382000" y="0"/>
            <a:ext cx="2133600" cy="2209800"/>
          </a:xfrm>
          <a:prstGeom prst="cloudCallout">
            <a:avLst>
              <a:gd name="adj1" fmla="val -69866"/>
              <a:gd name="adj2" fmla="val 35704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ra hoa</a:t>
            </a:r>
          </a:p>
        </p:txBody>
      </p:sp>
      <p:pic>
        <p:nvPicPr>
          <p:cNvPr id="20489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2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20691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 descr="nhanh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26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34000" y="2528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0" name="Picture 8" descr="ra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57200"/>
            <a:ext cx="1800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7769226" y="228600"/>
            <a:ext cx="2898775" cy="1447800"/>
          </a:xfrm>
          <a:prstGeom prst="cloudCallout">
            <a:avLst>
              <a:gd name="adj1" fmla="val -50111"/>
              <a:gd name="adj2" fmla="val 88269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kết trái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22537" name="Picture 10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3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4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9720" flipV="1">
            <a:off x="4760913" y="777875"/>
            <a:ext cx="800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Oval 2"/>
          <p:cNvSpPr>
            <a:spLocks noChangeArrowheads="1"/>
          </p:cNvSpPr>
          <p:nvPr/>
        </p:nvSpPr>
        <p:spPr bwMode="auto">
          <a:xfrm>
            <a:off x="3429001" y="1371601"/>
            <a:ext cx="4824413" cy="4968875"/>
          </a:xfrm>
          <a:prstGeom prst="ellipse">
            <a:avLst/>
          </a:prstGeom>
          <a:solidFill>
            <a:srgbClr val="FFFF99"/>
          </a:solidFill>
          <a:ln w="444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2211" name="Picture 3" descr="vo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838201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4" descr="vo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 descr="vong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797426"/>
            <a:ext cx="1954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 descr="vong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6638"/>
            <a:ext cx="19637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5" name="Picture 7" descr="vong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10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6" name="Picture 8" descr="vong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806450"/>
            <a:ext cx="1800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5562600" y="1371600"/>
            <a:ext cx="7620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V="1">
            <a:off x="5486400" y="6248400"/>
            <a:ext cx="1066800" cy="762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 rot="3000000">
            <a:off x="7584282" y="2502695"/>
            <a:ext cx="638175" cy="157162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 rot="6600000">
            <a:off x="7739063" y="4710113"/>
            <a:ext cx="727075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rot="17700000">
            <a:off x="3440907" y="2497932"/>
            <a:ext cx="706437" cy="762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 rot="15000000" flipV="1">
            <a:off x="3314700" y="4914900"/>
            <a:ext cx="838200" cy="1524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91" name="WordArt 15" descr="background-11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3124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9608"/>
              </a:avLst>
            </a:prstTxWarp>
          </a:bodyPr>
          <a:lstStyle/>
          <a:p>
            <a:pPr algn="ctr"/>
            <a:endParaRPr lang="en-US" sz="3200" b="1" kern="10">
              <a:ln w="3175">
                <a:solidFill>
                  <a:srgbClr val="33CC33"/>
                </a:solidFill>
                <a:round/>
                <a:headEnd/>
                <a:tailEnd/>
              </a:ln>
              <a:blipFill dpi="0" rotWithShape="1">
                <a:blip r:embed="rId9"/>
                <a:srcRect/>
                <a:stretch>
                  <a:fillRect/>
                </a:stretch>
              </a:blip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2" name="Picture 17" descr="00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" y="43053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8" descr="00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" y="5921376"/>
            <a:ext cx="315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NA00433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7" descr="Cay 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51" y="3856038"/>
            <a:ext cx="1600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9" name="Picture 21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" y="-14903"/>
            <a:ext cx="2209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3900" y="0"/>
            <a:ext cx="55753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CÂY XANH</a:t>
            </a:r>
          </a:p>
        </p:txBody>
      </p:sp>
    </p:spTree>
    <p:extLst>
      <p:ext uri="{BB962C8B-B14F-4D97-AF65-F5344CB8AC3E}">
        <p14:creationId xmlns:p14="http://schemas.microsoft.com/office/powerpoint/2010/main" val="6077509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XEM VIDEO VỀ SỰ PHÁT TRIỂN CỦA HẠT ĐẬU:</a:t>
            </a:r>
          </a:p>
        </p:txBody>
      </p:sp>
      <p:pic>
        <p:nvPicPr>
          <p:cNvPr id="3" name="Epigeal germination climbing bean time laps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571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pigeal germination climbing bean time lapse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0878"/>
            <a:ext cx="12192000" cy="5807122"/>
          </a:xfrm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371600"/>
            <a:ext cx="98400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295400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CỦA CÂY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399" y="1919288"/>
            <a:ext cx="4778990" cy="4938712"/>
          </a:xfrm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89" y="457200"/>
            <a:ext cx="571841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915400" y="1285875"/>
            <a:ext cx="1371600" cy="1371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4991100"/>
            <a:ext cx="1371600" cy="1295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431214" y="5257800"/>
            <a:ext cx="1398587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</a:p>
        </p:txBody>
      </p:sp>
      <p:cxnSp>
        <p:nvCxnSpPr>
          <p:cNvPr id="27656" name="Straight Arrow Connector 9"/>
          <p:cNvCxnSpPr>
            <a:cxnSpLocks noChangeShapeType="1"/>
          </p:cNvCxnSpPr>
          <p:nvPr/>
        </p:nvCxnSpPr>
        <p:spPr bwMode="auto">
          <a:xfrm flipH="1">
            <a:off x="7315200" y="21336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7" name="Straight Arrow Connector 13"/>
          <p:cNvCxnSpPr>
            <a:cxnSpLocks noChangeShapeType="1"/>
            <a:stCxn id="8" idx="1"/>
          </p:cNvCxnSpPr>
          <p:nvPr/>
        </p:nvCxnSpPr>
        <p:spPr bwMode="auto">
          <a:xfrm flipH="1" flipV="1">
            <a:off x="6781801" y="5638800"/>
            <a:ext cx="1649413" cy="1143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Straight Arrow Connector 17"/>
          <p:cNvCxnSpPr>
            <a:cxnSpLocks noChangeShapeType="1"/>
          </p:cNvCxnSpPr>
          <p:nvPr/>
        </p:nvCxnSpPr>
        <p:spPr bwMode="auto">
          <a:xfrm flipH="1">
            <a:off x="2057400" y="4388644"/>
            <a:ext cx="3122494" cy="705383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56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3763370"/>
            <a:ext cx="43052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4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619" y="3886200"/>
            <a:ext cx="4038599" cy="2696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073103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2825" name="Picture 9" descr="0DJC1ECA6HOKS5CALEBSMRCAFF8VVNCAGM29J6CAW8Z2E2CA5XE6S8CAB8K6GVCAUMZ7NNCACA5ZXQCAKN5BMZCAGM9476CABSXUIICAIYP6STCAIJJYK7CALZR8NECA3OOCRKCA715VAKCAK9JC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9" y="1073103"/>
            <a:ext cx="39624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2843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1268610"/>
              </p:ext>
            </p:extLst>
          </p:nvPr>
        </p:nvGraphicFramePr>
        <p:xfrm>
          <a:off x="1524000" y="228600"/>
          <a:ext cx="9144000" cy="708026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84" name="WordArt 29"/>
          <p:cNvSpPr>
            <a:spLocks noChangeArrowheads="1" noChangeShapeType="1" noTextEdit="1"/>
          </p:cNvSpPr>
          <p:nvPr/>
        </p:nvSpPr>
        <p:spPr bwMode="auto">
          <a:xfrm>
            <a:off x="2362200" y="228601"/>
            <a:ext cx="75438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điều kiện để cây phát triển</a:t>
            </a:r>
          </a:p>
        </p:txBody>
      </p:sp>
    </p:spTree>
    <p:extLst>
      <p:ext uri="{BB962C8B-B14F-4D97-AF65-F5344CB8AC3E}">
        <p14:creationId xmlns:p14="http://schemas.microsoft.com/office/powerpoint/2010/main" val="222537600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4075" y="3924300"/>
            <a:ext cx="43434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0681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43434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6350"/>
            <a:ext cx="3962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24276"/>
            <a:ext cx="38385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762000"/>
            <a:ext cx="39428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5470525" y="110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968991" y="1103313"/>
            <a:ext cx="10015182" cy="4770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400" b="1" i="1" u="sng" dirty="0">
                <a:solidFill>
                  <a:srgbClr val="99FF33"/>
                </a:solidFill>
              </a:rPr>
              <a:t>1</a:t>
            </a:r>
            <a:r>
              <a:rPr lang="vi-VN" altLang="en-US" b="1" i="1" u="sng" dirty="0">
                <a:solidFill>
                  <a:srgbClr val="99FF33"/>
                </a:solidFill>
              </a:rPr>
              <a:t>, Kiến thức:</a:t>
            </a:r>
            <a:r>
              <a:rPr lang="en-US" altLang="en-US" b="1" i="1" u="sng" dirty="0">
                <a:solidFill>
                  <a:srgbClr val="99FF33"/>
                </a:solidFill>
              </a:rPr>
              <a:t> </a:t>
            </a:r>
            <a:endParaRPr lang="vi-VN" altLang="en-US" b="1" i="1" u="sng" dirty="0">
              <a:solidFill>
                <a:srgbClr val="99FF33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2800" dirty="0">
                <a:solidFill>
                  <a:srgbClr val="99FF33"/>
                </a:solidFill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 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2400" dirty="0">
              <a:solidFill>
                <a:srgbClr val="99FF33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086600" cy="685800"/>
          </a:xfrm>
          <a:noFill/>
        </p:spPr>
        <p:txBody>
          <a:bodyPr/>
          <a:lstStyle/>
          <a:p>
            <a:pPr algn="l" eaLnBrk="1" hangingPunct="1"/>
            <a:r>
              <a:rPr lang="vi-VN" altLang="en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MỤC ĐÍCH-YÊU CẦU</a:t>
            </a:r>
            <a:r>
              <a:rPr lang="vi-VN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708" name="Picture 12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03944"/>
            <a:ext cx="2057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13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37" y="-123825"/>
            <a:ext cx="20685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1" name="Picture 15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79154"/>
      </p:ext>
    </p:extLst>
  </p:cSld>
  <p:clrMapOvr>
    <a:masterClrMapping/>
  </p:clrMapOvr>
  <p:transition spd="slow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7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77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77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0900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8096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Phần mở rộng: Măng mọc từ gốc cây mẹ.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vi-VN" altLang="en-US" sz="3700">
                <a:latin typeface="Times New Roman" panose="02020603050405020304" pitchFamily="18" charset="0"/>
              </a:rPr>
              <a:t>Cây thiết mộc lan, mọc nhiều mầm </a:t>
            </a:r>
            <a:br>
              <a:rPr lang="vi-VN" altLang="en-US" sz="3700">
                <a:latin typeface="Times New Roman" panose="02020603050405020304" pitchFamily="18" charset="0"/>
              </a:rPr>
            </a:br>
            <a:r>
              <a:rPr lang="vi-VN" altLang="en-US" sz="3700">
                <a:latin typeface="Times New Roman" panose="02020603050405020304" pitchFamily="18" charset="0"/>
              </a:rPr>
              <a:t>ở thân cây.</a:t>
            </a:r>
            <a:endParaRPr lang="en-US" altLang="en-US" sz="3700"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876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24" name="Picture 4" descr="ImageVie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thuốc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mọc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từ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endParaRPr lang="en-US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144000" cy="4648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BẢO VỆ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838200"/>
            <a:ext cx="3381375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4114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4" y="3886200"/>
            <a:ext cx="40592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68888"/>
            <a:ext cx="762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24425"/>
            <a:ext cx="76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oat_hinh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421">
            <a:off x="2432051" y="354013"/>
            <a:ext cx="11509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ECOR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766889"/>
            <a:ext cx="2495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4103688" y="719138"/>
          <a:ext cx="5040312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6" imgW="4097417" imgH="3946446" progId="CorelDRAW.Graphic.11">
                  <p:embed/>
                </p:oleObj>
              </mc:Choice>
              <mc:Fallback>
                <p:oleObj name="CorelDRAW" r:id="rId6" imgW="4097417" imgH="3946446" progId="CorelDRAW.Graphic.11">
                  <p:embed/>
                  <p:pic>
                    <p:nvPicPr>
                      <p:cNvPr id="358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719138"/>
                        <a:ext cx="5040312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Oval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19800" y="2362201"/>
            <a:ext cx="1581150" cy="16811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anose="020B7200000000000000" pitchFamily="34" charset="0"/>
            </a:endParaRPr>
          </a:p>
        </p:txBody>
      </p:sp>
      <p:pic>
        <p:nvPicPr>
          <p:cNvPr id="82952" name="Picture 8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621">
            <a:off x="8077200" y="1"/>
            <a:ext cx="2133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Oval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477001" y="1295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1</a:t>
            </a:r>
          </a:p>
        </p:txBody>
      </p:sp>
      <p:sp>
        <p:nvSpPr>
          <p:cNvPr id="82954" name="Oval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24801" y="25908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2</a:t>
            </a:r>
          </a:p>
        </p:txBody>
      </p:sp>
      <p:sp>
        <p:nvSpPr>
          <p:cNvPr id="82955" name="Oval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315201" y="4267200"/>
            <a:ext cx="790575" cy="685800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3</a:t>
            </a:r>
          </a:p>
        </p:txBody>
      </p:sp>
      <p:sp>
        <p:nvSpPr>
          <p:cNvPr id="82956" name="Oval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10201" y="44196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4</a:t>
            </a:r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6324601" y="2743200"/>
            <a:ext cx="790575" cy="8080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6</a:t>
            </a:r>
          </a:p>
        </p:txBody>
      </p:sp>
      <p:sp>
        <p:nvSpPr>
          <p:cNvPr id="82958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76801" y="23622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5</a:t>
            </a:r>
          </a:p>
        </p:txBody>
      </p:sp>
      <p:pic>
        <p:nvPicPr>
          <p:cNvPr id="35854" name="Picture 18" descr="lang hoa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50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21" descr="HOURGL_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9"/>
            <a:ext cx="10223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1" y="2362201"/>
            <a:ext cx="2514600" cy="280076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TRÒ CHƠI:  </a:t>
            </a:r>
            <a:r>
              <a:rPr lang="vi-VN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GIẢI CÂU ĐỐ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2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0.01527 C 0.26962 -0.07268 0.49827 -0.12986 0.54844 -0.24791 C 0.59861 -0.36643 0.43525 -0.65717 0.34184 -0.72615 C 0.24861 -0.7949 0.1184 -0.72824 -0.01163 -0.66157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7"/>
                  </p:tgtEl>
                </p:cond>
              </p:nextCondLst>
            </p:seq>
          </p:childTnLst>
        </p:cTn>
      </p:par>
    </p:tnLst>
    <p:bldLst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_S_Template_Children_D01_3336x2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1219201"/>
            <a:ext cx="4679950" cy="2881313"/>
          </a:xfrm>
        </p:spPr>
        <p:txBody>
          <a:bodyPr/>
          <a:lstStyle/>
          <a:p>
            <a:pPr eaLnBrk="1" hangingPunct="1"/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Tôi là hạt nhỏ.</a:t>
            </a:r>
            <a:b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Muốn trở thành cây</a:t>
            </a:r>
            <a:b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Bé phải làm gì?</a:t>
            </a:r>
            <a:endParaRPr lang="en-US" altLang="en-US" smtClean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8867776" y="1"/>
            <a:ext cx="1800225" cy="1666875"/>
            <a:chOff x="480" y="1296"/>
            <a:chExt cx="1584" cy="1824"/>
          </a:xfrm>
        </p:grpSpPr>
        <p:pic>
          <p:nvPicPr>
            <p:cNvPr id="36871" name="Picture 5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Cè lªn</a:t>
              </a:r>
            </a:p>
          </p:txBody>
        </p:sp>
      </p:grp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2209800" y="685801"/>
            <a:ext cx="2808288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8611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</a:t>
            </a:r>
          </a:p>
        </p:txBody>
      </p:sp>
      <p:sp>
        <p:nvSpPr>
          <p:cNvPr id="8397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15165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0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3" descr="troi m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5" descr="h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936">
            <a:off x="-1343025" y="1089025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7" descr="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6" name="Picture 8" descr="nua qua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1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7848600" y="1524000"/>
            <a:ext cx="2438400" cy="1752600"/>
          </a:xfrm>
          <a:prstGeom prst="cloudCallout">
            <a:avLst>
              <a:gd name="adj1" fmla="val -44403"/>
              <a:gd name="adj2" fmla="val 58514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Gieo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H¹t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 rot="746500" flipH="1">
            <a:off x="2667000" y="533400"/>
            <a:ext cx="781050" cy="3657600"/>
            <a:chOff x="576" y="2688"/>
            <a:chExt cx="1632" cy="1344"/>
          </a:xfrm>
        </p:grpSpPr>
        <p:pic>
          <p:nvPicPr>
            <p:cNvPr id="37920" name="Picture 1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1" name="Picture 1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Picture 1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3" name="Picture 1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4" name="Picture 1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5" name="Picture 1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6" name="Picture 1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7" name="Picture 1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507" name="Group 19"/>
          <p:cNvGrpSpPr>
            <a:grpSpLocks/>
          </p:cNvGrpSpPr>
          <p:nvPr/>
        </p:nvGrpSpPr>
        <p:grpSpPr bwMode="auto">
          <a:xfrm rot="1206201" flipH="1">
            <a:off x="5105400" y="609600"/>
            <a:ext cx="781050" cy="2895600"/>
            <a:chOff x="576" y="2688"/>
            <a:chExt cx="1632" cy="1344"/>
          </a:xfrm>
        </p:grpSpPr>
        <p:pic>
          <p:nvPicPr>
            <p:cNvPr id="37912" name="Picture 2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Picture 2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Picture 2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Picture 2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Picture 2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7" name="Picture 2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Picture 2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9" name="Picture 2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516" name="Group 28"/>
          <p:cNvGrpSpPr>
            <a:grpSpLocks/>
          </p:cNvGrpSpPr>
          <p:nvPr/>
        </p:nvGrpSpPr>
        <p:grpSpPr bwMode="auto">
          <a:xfrm rot="1197343" flipH="1">
            <a:off x="7620000" y="533400"/>
            <a:ext cx="781050" cy="3403600"/>
            <a:chOff x="576" y="2688"/>
            <a:chExt cx="1632" cy="1344"/>
          </a:xfrm>
        </p:grpSpPr>
        <p:pic>
          <p:nvPicPr>
            <p:cNvPr id="37904" name="Picture 29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3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Picture 3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Picture 3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Picture 3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Picture 3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3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Picture 3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525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1527" name="Cloud"/>
          <p:cNvSpPr>
            <a:spLocks noChangeAspect="1" noEditPoints="1" noChangeArrowheads="1"/>
          </p:cNvSpPr>
          <p:nvPr/>
        </p:nvSpPr>
        <p:spPr bwMode="auto">
          <a:xfrm>
            <a:off x="44958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1528" name="AutoShape 4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3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4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7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5319E-6 L 0.00556 0.05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6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505200" y="5072064"/>
            <a:ext cx="1943100" cy="1785937"/>
            <a:chOff x="480" y="1296"/>
            <a:chExt cx="1584" cy="1824"/>
          </a:xfrm>
        </p:grpSpPr>
        <p:pic>
          <p:nvPicPr>
            <p:cNvPr id="39948" name="Picture 4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5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vi-VN" altLang="en-US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Cố lên</a:t>
              </a:r>
              <a:endParaRPr lang="en-US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39940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Cardin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52400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0210">
            <a:off x="6527800" y="476251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265" flipV="1">
            <a:off x="4224339" y="404814"/>
            <a:ext cx="134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sant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WordArt 13"/>
          <p:cNvSpPr>
            <a:spLocks noChangeArrowheads="1" noChangeShapeType="1" noTextEdit="1"/>
          </p:cNvSpPr>
          <p:nvPr/>
        </p:nvSpPr>
        <p:spPr bwMode="auto">
          <a:xfrm>
            <a:off x="1905000" y="457201"/>
            <a:ext cx="360045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1661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 NÀO?</a:t>
            </a:r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2971800" y="685800"/>
            <a:ext cx="6934200" cy="5257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T«i ngñ d­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®Êt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mét thêi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B¸c mÆt trêi gäi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T«i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thøc giÊc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87055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2201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00301 L 0.63541 -0.0030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 descr="m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5">
            <a:off x="5954713" y="4713288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715000" y="5181600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8229600" y="0"/>
            <a:ext cx="2438400" cy="2133600"/>
          </a:xfrm>
          <a:prstGeom prst="cloudCallout">
            <a:avLst>
              <a:gd name="adj1" fmla="val -78778"/>
              <a:gd name="adj2" fmla="val 53421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H¹t n¶y mÇm</a:t>
            </a:r>
          </a:p>
        </p:txBody>
      </p:sp>
      <p:pic>
        <p:nvPicPr>
          <p:cNvPr id="40968" name="Picture 8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402" y="-395785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6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2322E-6 L -0.00174 -0.1339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7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oat_hinh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i_md_wht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a_md_wht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_md_wht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e_md_wht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o_md_wht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c_md_wht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YELPEAR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YELPEAR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9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3505201" y="4800601"/>
            <a:ext cx="1800225" cy="1666875"/>
            <a:chOff x="480" y="1296"/>
            <a:chExt cx="1584" cy="1824"/>
          </a:xfrm>
        </p:grpSpPr>
        <p:pic>
          <p:nvPicPr>
            <p:cNvPr id="43027" name="Picture 15" descr="AG00317_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8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C« lªn</a:t>
              </a:r>
            </a:p>
          </p:txBody>
        </p:sp>
      </p:grp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2057400" y="1066801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CC"/>
                </a:solidFill>
                <a:latin typeface=".VnTimeH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ªn khái mÆt ®Êt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«i thÊy mÆt trêi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¹i cã m­</a:t>
            </a: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ưa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 r¬i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X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ße tay t«i høng</a:t>
            </a:r>
          </a:p>
        </p:txBody>
      </p:sp>
      <p:sp>
        <p:nvSpPr>
          <p:cNvPr id="43024" name="WordArt 19"/>
          <p:cNvSpPr>
            <a:spLocks noChangeArrowheads="1" noChangeShapeType="1" noTextEdit="1"/>
          </p:cNvSpPr>
          <p:nvPr/>
        </p:nvSpPr>
        <p:spPr bwMode="auto">
          <a:xfrm rot="5400000">
            <a:off x="1802606" y="2693194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  bé </a:t>
            </a:r>
          </a:p>
        </p:txBody>
      </p:sp>
      <p:sp>
        <p:nvSpPr>
          <p:cNvPr id="43025" name="AutoShape 20"/>
          <p:cNvSpPr>
            <a:spLocks/>
          </p:cNvSpPr>
          <p:nvPr/>
        </p:nvSpPr>
        <p:spPr bwMode="auto">
          <a:xfrm>
            <a:off x="3792539" y="2133600"/>
            <a:ext cx="574675" cy="2159000"/>
          </a:xfrm>
          <a:prstGeom prst="rightBrace">
            <a:avLst>
              <a:gd name="adj1" fmla="val 31308"/>
              <a:gd name="adj2" fmla="val 50000"/>
            </a:avLst>
          </a:prstGeom>
          <a:noFill/>
          <a:ln w="57150" cap="rnd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90133" name="AutoShap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31416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 0.00069 L 0.65157 0.000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990600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3, GIÁO DỤC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anh n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AutoShape 4" descr="hat"/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4037" name="Picture 5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6" descr="cay m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hai 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qua m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1497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vuon 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9">
            <a:off x="5105401" y="3937000"/>
            <a:ext cx="20875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nen da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6" name="AutoShape 12"/>
          <p:cNvSpPr>
            <a:spLocks noChangeArrowheads="1"/>
          </p:cNvSpPr>
          <p:nvPr/>
        </p:nvSpPr>
        <p:spPr bwMode="auto">
          <a:xfrm>
            <a:off x="8229600" y="0"/>
            <a:ext cx="2057400" cy="1676400"/>
          </a:xfrm>
          <a:prstGeom prst="cloudCallout">
            <a:avLst>
              <a:gd name="adj1" fmla="val -84106"/>
              <a:gd name="adj2" fmla="val 8163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con</a:t>
            </a:r>
          </a:p>
        </p:txBody>
      </p:sp>
      <p:sp>
        <p:nvSpPr>
          <p:cNvPr id="195598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0" dur="5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4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02683E-6 L -0.00573 -0.0758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oat_hinh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08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1828801" y="3048001"/>
            <a:ext cx="1800225" cy="1666875"/>
            <a:chOff x="480" y="1296"/>
            <a:chExt cx="1584" cy="1824"/>
          </a:xfrm>
        </p:grpSpPr>
        <p:pic>
          <p:nvPicPr>
            <p:cNvPr id="46093" name="Picture 5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Cè lªn</a:t>
              </a:r>
            </a:p>
          </p:txBody>
        </p:sp>
      </p:grpSp>
      <p:pic>
        <p:nvPicPr>
          <p:cNvPr id="46085" name="Picture 7" descr="dolphin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246814"/>
            <a:ext cx="15287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elephan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82">
            <a:off x="2971801" y="5257801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elephan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949950"/>
            <a:ext cx="503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mustang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14">
            <a:off x="2347914" y="417513"/>
            <a:ext cx="1800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191000" y="544513"/>
            <a:ext cx="6153150" cy="3744912"/>
          </a:xfrm>
          <a:prstGeom prst="star16">
            <a:avLst>
              <a:gd name="adj" fmla="val 37500"/>
            </a:avLst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Công em chăm sóc từng ngày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Bắt sâu nhổ cỏ cho cây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Bây giờ cây lớn, lá xanh đầy cành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FF00"/>
              </a:solidFill>
            </a:endParaRP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752601" y="1143000"/>
            <a:ext cx="3313113" cy="185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02172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46091" name="Picture 14" descr="XHRDO0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1345">
            <a:off x="2995613" y="1103314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38698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0"/>
            <a:ext cx="12055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 descr="nhanh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43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181601" y="2528888"/>
            <a:ext cx="18700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vo mam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1"/>
            <a:ext cx="5286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8" descr="vo mam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7696200" y="0"/>
            <a:ext cx="2971800" cy="1905000"/>
          </a:xfrm>
          <a:prstGeom prst="cloudCallout">
            <a:avLst>
              <a:gd name="adj1" fmla="val -55662"/>
              <a:gd name="adj2" fmla="val 65833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C©y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Tr­ëng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Thµnh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47114" name="Picture 10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791200"/>
            <a:ext cx="1828800" cy="1066800"/>
          </a:xfrm>
          <a:prstGeom prst="curvedLeftArrow">
            <a:avLst>
              <a:gd name="adj1" fmla="val 20000"/>
              <a:gd name="adj2" fmla="val 40000"/>
              <a:gd name="adj3" fmla="val 57143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3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" dur="3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981E-6 C 0.00972 0.00855 0.00643 0.00809 0.00938 0.02359 C 0.00903 0.03191 0.01146 0.05041 0.00313 0.05411 C 0.00209 0.0555 0.00087 0.05666 -1.66667E-6 0.05828 C -0.00156 0.06082 -0.00416 0.0666 -0.00416 0.06683 C -0.00937 0.10129 -0.00642 0.13367 -0.00521 0.1709 C -0.00503 0.1753 -0.00208 0.18339 -0.00208 0.18362 C -0.00173 0.18894 -0.00156 0.19449 -0.00104 0.20004 C -0.00035 0.20744 0.00434 0.21646 0.00729 0.22224 C 0.0092 0.22594 0.01024 0.23427 0.01146 0.23889 C 0.01181 0.24051 0.01302 0.24167 0.01354 0.24306 C 0.01563 0.24861 0.01649 0.25624 0.01771 0.26248 C 0.01736 0.2752 0.02292 0.30041 0.0125 0.30966 C 0.01129 0.31452 0.0099 0.31452 0.00729 0.31799 " pathEditMode="relative" rAng="0" ptsTypes="fffffffffffffA">
                                      <p:cBhvr>
                                        <p:cTn id="10" dur="3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8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2" dur="3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fb004mz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774826" y="1"/>
            <a:ext cx="1800225" cy="1666875"/>
            <a:chOff x="480" y="1296"/>
            <a:chExt cx="1584" cy="1824"/>
          </a:xfrm>
        </p:grpSpPr>
        <p:pic>
          <p:nvPicPr>
            <p:cNvPr id="49162" name="Picture 4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1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49156" name="Picture 6" descr="CARD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716338"/>
            <a:ext cx="47164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2208214" y="692151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Khi đủ tháng ngày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Tôi tỏa mùi hương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Bướm ong đều thích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WordArt 9"/>
          <p:cNvSpPr>
            <a:spLocks noChangeArrowheads="1" noChangeShapeType="1" noTextEdit="1"/>
          </p:cNvSpPr>
          <p:nvPr/>
        </p:nvSpPr>
        <p:spPr bwMode="auto">
          <a:xfrm>
            <a:off x="8610600" y="3200401"/>
            <a:ext cx="1798638" cy="771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49159" name="AutoShape 10"/>
          <p:cNvSpPr>
            <a:spLocks noChangeArrowheads="1"/>
          </p:cNvSpPr>
          <p:nvPr/>
        </p:nvSpPr>
        <p:spPr bwMode="auto">
          <a:xfrm>
            <a:off x="8148638" y="2971801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9160" name="Picture 11" descr="Bunn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 flipH="1">
            <a:off x="8534400" y="5791200"/>
            <a:ext cx="21336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20041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4" descr="vuon 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57800" y="2209801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6" descr="ra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7" descr="nhanh c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762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8382000" y="0"/>
            <a:ext cx="2133600" cy="1447800"/>
          </a:xfrm>
          <a:prstGeom prst="cloudCallout">
            <a:avLst>
              <a:gd name="adj1" fmla="val -69866"/>
              <a:gd name="adj2" fmla="val 8081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ra hoa</a:t>
            </a:r>
          </a:p>
        </p:txBody>
      </p:sp>
      <p:pic>
        <p:nvPicPr>
          <p:cNvPr id="50185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0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2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0"/>
            <a:ext cx="1439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609600"/>
            <a:ext cx="1439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bunny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13">
            <a:off x="7391401" y="4221164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Bunny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1992314" y="188914"/>
            <a:ext cx="4175125" cy="3887787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C«ng em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 bãn</a:t>
            </a:r>
            <a:endParaRPr lang="vi-VN" altLang="en-US" sz="360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Đã 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®Õn ngµy råi</a:t>
            </a:r>
            <a:endParaRPr lang="vi-VN" altLang="en-US" sz="360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B©y giê thu ho¹ch</a:t>
            </a:r>
          </a:p>
        </p:txBody>
      </p:sp>
      <p:sp>
        <p:nvSpPr>
          <p:cNvPr id="52232" name="WordArt 9"/>
          <p:cNvSpPr>
            <a:spLocks noChangeArrowheads="1" noChangeShapeType="1" noTextEdit="1"/>
          </p:cNvSpPr>
          <p:nvPr/>
        </p:nvSpPr>
        <p:spPr bwMode="auto">
          <a:xfrm>
            <a:off x="7315200" y="1371601"/>
            <a:ext cx="2808288" cy="1133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52233" name="Picture 10" descr="bunny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2189">
            <a:off x="5867400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 flipH="1">
            <a:off x="8534400" y="5791200"/>
            <a:ext cx="21336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14542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4" descr="nhanh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26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34000" y="2528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5" name="Picture 7" descr="ra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57200"/>
            <a:ext cx="1800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7769226" y="260350"/>
            <a:ext cx="2898775" cy="1873250"/>
          </a:xfrm>
          <a:prstGeom prst="cloudCallout">
            <a:avLst>
              <a:gd name="adj1" fmla="val -50111"/>
              <a:gd name="adj2" fmla="val 56866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C©y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KÕt tr¸i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53257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8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9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9720">
            <a:off x="4876800" y="1143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41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vi-VN" altLang="en-US" sz="6000" b="1">
                <a:latin typeface="Times New Roman" panose="02020603050405020304" pitchFamily="18" charset="0"/>
              </a:rPr>
              <a:t/>
            </a:r>
            <a:br>
              <a:rPr lang="vi-VN" altLang="en-US" sz="6000" b="1">
                <a:latin typeface="Times New Roman" panose="02020603050405020304" pitchFamily="18" charset="0"/>
              </a:rPr>
            </a:br>
            <a:r>
              <a:rPr lang="vi-VN" altLang="en-US" sz="6000" b="1">
                <a:latin typeface="Times New Roman" panose="02020603050405020304" pitchFamily="18" charset="0"/>
              </a:rPr>
              <a:t>Trò chơi </a:t>
            </a:r>
            <a:br>
              <a:rPr lang="vi-VN" altLang="en-US" sz="6000" b="1">
                <a:latin typeface="Times New Roman" panose="02020603050405020304" pitchFamily="18" charset="0"/>
              </a:rPr>
            </a:br>
            <a:r>
              <a:rPr lang="en-US" altLang="en-US" sz="6000" b="1">
                <a:latin typeface="Times New Roman" panose="02020603050405020304" pitchFamily="18" charset="0"/>
              </a:rPr>
              <a:t>Ai xếp đúng</a:t>
            </a:r>
            <a:endParaRPr lang="en-US" altLang="en-US" b="1" smtClean="0">
              <a:latin typeface="Times New Roman" panose="02020603050405020304" pitchFamily="18" charset="0"/>
            </a:endParaRPr>
          </a:p>
        </p:txBody>
      </p:sp>
      <p:pic>
        <p:nvPicPr>
          <p:cNvPr id="55299" name="Picture 3" descr="Bunny3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5410200"/>
            <a:ext cx="1295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5" name="Picture 7" descr="HOURGL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67201"/>
            <a:ext cx="1539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619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6858001" y="3429001"/>
            <a:ext cx="1952625" cy="2581275"/>
            <a:chOff x="480" y="1296"/>
            <a:chExt cx="1584" cy="1824"/>
          </a:xfrm>
        </p:grpSpPr>
        <p:pic>
          <p:nvPicPr>
            <p:cNvPr id="55319" name="Picture 11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vi-VN" alt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Cố lên! </a:t>
              </a:r>
              <a:endPara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30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86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9050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81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17" descr="Cay 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0"/>
            <a:ext cx="1908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2760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76200"/>
            <a:ext cx="11764370" cy="1828800"/>
          </a:xfrm>
        </p:spPr>
        <p:txBody>
          <a:bodyPr/>
          <a:lstStyle/>
          <a:p>
            <a:pPr algn="l">
              <a:defRPr/>
            </a:pP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3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4537076"/>
            <a:ext cx="1998663" cy="2016125"/>
          </a:xfrm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076451"/>
            <a:ext cx="1998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1"/>
            <a:ext cx="20129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2128839"/>
            <a:ext cx="1955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351338"/>
            <a:ext cx="21336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81201"/>
            <a:ext cx="21066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905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9" y="5983288"/>
            <a:ext cx="1539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62438"/>
            <a:ext cx="1906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660651"/>
            <a:ext cx="1857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451226"/>
            <a:ext cx="18700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2875"/>
            <a:ext cx="1676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eo Hạt - V.A _ Chất Lượng 192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43600"/>
            <a:ext cx="838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-34121"/>
            <a:ext cx="11833538" cy="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6529609"/>
            <a:ext cx="11833539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10392" y="3348318"/>
            <a:ext cx="6858002" cy="1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8344" y="3364486"/>
            <a:ext cx="6891119" cy="1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"/>
          <a:stretch>
            <a:fillRect/>
          </a:stretch>
        </p:blipFill>
        <p:spPr bwMode="auto">
          <a:xfrm rot="27293" flipH="1">
            <a:off x="10431366" y="4327390"/>
            <a:ext cx="17510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186101"/>
            <a:ext cx="1876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WordArt 12" descr="13"/>
          <p:cNvSpPr>
            <a:spLocks noChangeArrowheads="1" noChangeShapeType="1" noTextEdit="1"/>
          </p:cNvSpPr>
          <p:nvPr/>
        </p:nvSpPr>
        <p:spPr bwMode="auto">
          <a:xfrm>
            <a:off x="2819400" y="2524126"/>
            <a:ext cx="6972300" cy="174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-935"/>
              </a:avLst>
            </a:prstTxWarp>
          </a:bodyPr>
          <a:lstStyle/>
          <a:p>
            <a:pPr algn="ctr"/>
            <a:r>
              <a:rPr lang="vi-VN" kern="1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trọng cảm ơn cô giáo</a:t>
            </a:r>
            <a:endParaRPr lang="en-US" kern="10"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7" name="Picture 14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" y="5154053"/>
            <a:ext cx="3886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6" descr="Thankyou-0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20700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20" descr="ARROPINK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7112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WordArt 21"/>
          <p:cNvSpPr>
            <a:spLocks noChangeArrowheads="1" noChangeShapeType="1" noTextEdit="1"/>
          </p:cNvSpPr>
          <p:nvPr/>
        </p:nvSpPr>
        <p:spPr bwMode="auto">
          <a:xfrm rot="230159">
            <a:off x="7924801" y="395288"/>
            <a:ext cx="2428875" cy="12811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See you again !</a:t>
            </a:r>
          </a:p>
        </p:txBody>
      </p:sp>
    </p:spTree>
    <p:extLst>
      <p:ext uri="{BB962C8B-B14F-4D97-AF65-F5344CB8AC3E}">
        <p14:creationId xmlns:p14="http://schemas.microsoft.com/office/powerpoint/2010/main" val="6036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8814" y="520701"/>
            <a:ext cx="8359775" cy="59975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sng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vi-VN" altLang="en-US" dirty="0">
                <a:solidFill>
                  <a:srgbClr val="D90DCA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vi-VN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vi-VN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rgbClr val="D90DCA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470525" y="110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-277504" y="-4761"/>
            <a:ext cx="12457886" cy="6862680"/>
            <a:chOff x="1985" y="2248"/>
            <a:chExt cx="12397" cy="11731"/>
          </a:xfrm>
        </p:grpSpPr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r:id="rId4" imgW="1278331" imgH="1273759" progId="">
                    <p:embed/>
                  </p:oleObj>
                </mc:Choice>
                <mc:Fallback>
                  <p:oleObj r:id="rId4" imgW="1278331" imgH="1273759" progId="">
                    <p:embed/>
                    <p:pic>
                      <p:nvPicPr>
                        <p:cNvPr id="717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" y="2248"/>
                          <a:ext cx="3055" cy="3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987852"/>
                </p:ext>
              </p:extLst>
            </p:nvPr>
          </p:nvGraphicFramePr>
          <p:xfrm>
            <a:off x="11233" y="11095"/>
            <a:ext cx="3149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6" imgW="1999793" imgH="1831543" progId="">
                    <p:embed/>
                  </p:oleObj>
                </mc:Choice>
                <mc:Fallback>
                  <p:oleObj r:id="rId6" imgW="1999793" imgH="1831543" progId="">
                    <p:embed/>
                    <p:pic>
                      <p:nvPicPr>
                        <p:cNvPr id="717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33" y="11095"/>
                          <a:ext cx="3149" cy="2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>
              <a:off x="2448" y="5290"/>
              <a:ext cx="0" cy="835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32" name="Line 12"/>
            <p:cNvSpPr>
              <a:spLocks noChangeShapeType="1"/>
            </p:cNvSpPr>
            <p:nvPr/>
          </p:nvSpPr>
          <p:spPr bwMode="auto">
            <a:xfrm>
              <a:off x="2448" y="13626"/>
              <a:ext cx="5185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3" name="Picture 13" descr="J03048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119">
            <a:off x="2971800" y="4648200"/>
            <a:ext cx="17335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J03048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8726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4938" y="1287464"/>
            <a:ext cx="184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814" y="1103313"/>
            <a:ext cx="8510587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8401050" algn="l"/>
              </a:tabLst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401050" algn="l"/>
              </a:tabLs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CHUẨN BỊ: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học sạch sẽ, thoáng mát, có ánh sáng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nảy mầm, cây non cho trẻ quan sát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bài hát : ‘ gi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401050" algn="l"/>
              </a:tabLs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CÁC PHƯƠNG PHÁP – BIỆN PHÁP: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Trực quan, đàm thoại, giảng giải, trò chơi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: kể chuyện.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39227"/>
      </p:ext>
    </p:extLst>
  </p:cSld>
  <p:clrMapOvr>
    <a:masterClrMapping/>
  </p:clrMapOvr>
  <p:transition spd="slow">
    <p:cover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391400" cy="21336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41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ỔN ĐỊNH, GÂY HỨNG THÚ </a:t>
            </a:r>
            <a:br>
              <a:rPr lang="en-US" altLang="en-US" sz="3600" b="1">
                <a:solidFill>
                  <a:srgbClr val="041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trẻ đứng vòng tròn và cùng nhún nhảy, hát theo bài hát ‘gieo hạt’.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7" y="1992573"/>
            <a:ext cx="8871045" cy="46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ieo Hạt - V.A _ Chất Lượng 192 kp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334000"/>
            <a:ext cx="1371600" cy="1143000"/>
          </a:xfrm>
        </p:spPr>
      </p:pic>
    </p:spTree>
    <p:extLst>
      <p:ext uri="{BB962C8B-B14F-4D97-AF65-F5344CB8AC3E}">
        <p14:creationId xmlns:p14="http://schemas.microsoft.com/office/powerpoint/2010/main" val="2772631887"/>
      </p:ext>
    </p:extLst>
  </p:cSld>
  <p:clrMapOvr>
    <a:masterClrMapping/>
  </p:clrMapOvr>
  <p:transition>
    <p:cut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5638800" y="228600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3886200" y="59436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44" name="Picture 10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11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0" name="WordArt 12" descr="images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65532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99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và trải nghiệm </a:t>
            </a: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867400" y="5791200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7391400" y="59436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49" name="Picture 17" descr="cay tao nh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-95534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-232012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cay tao nh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32012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47390"/>
      </p:ext>
    </p:extLst>
  </p:cSld>
  <p:clrMapOvr>
    <a:masterClrMapping/>
  </p:clrMapOvr>
  <p:transition spd="slow">
    <p:pull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5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QUAN SÁT CÂY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17" y="1839036"/>
            <a:ext cx="3948848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12" y="1351128"/>
            <a:ext cx="3512123" cy="49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3" y="723330"/>
            <a:ext cx="4026091" cy="49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 descr="troi m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 descr="h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936">
            <a:off x="-1308100" y="1079500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0" name="Picture 8" descr="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Picture 9" descr="nua qua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1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3" name="AutoShape 11"/>
          <p:cNvSpPr>
            <a:spLocks noChangeArrowheads="1"/>
          </p:cNvSpPr>
          <p:nvPr/>
        </p:nvSpPr>
        <p:spPr bwMode="auto">
          <a:xfrm>
            <a:off x="7391400" y="1524000"/>
            <a:ext cx="3276600" cy="1676400"/>
          </a:xfrm>
          <a:prstGeom prst="cloudCallout">
            <a:avLst>
              <a:gd name="adj1" fmla="val -34204"/>
              <a:gd name="adj2" fmla="val 63449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Gieo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Hạt</a:t>
            </a:r>
          </a:p>
        </p:txBody>
      </p:sp>
      <p:grpSp>
        <p:nvGrpSpPr>
          <p:cNvPr id="177182" name="Group 30"/>
          <p:cNvGrpSpPr>
            <a:grpSpLocks/>
          </p:cNvGrpSpPr>
          <p:nvPr/>
        </p:nvGrpSpPr>
        <p:grpSpPr bwMode="auto">
          <a:xfrm rot="338557" flipH="1">
            <a:off x="2438400" y="381000"/>
            <a:ext cx="781050" cy="3505200"/>
            <a:chOff x="576" y="2688"/>
            <a:chExt cx="1632" cy="1344"/>
          </a:xfrm>
        </p:grpSpPr>
        <p:pic>
          <p:nvPicPr>
            <p:cNvPr id="12329" name="Picture 3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3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3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3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3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3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3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3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91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7192" name="Cloud"/>
          <p:cNvSpPr>
            <a:spLocks noChangeAspect="1" noEditPoints="1" noChangeArrowheads="1"/>
          </p:cNvSpPr>
          <p:nvPr/>
        </p:nvSpPr>
        <p:spPr bwMode="auto">
          <a:xfrm>
            <a:off x="2667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77193" name="Group 41"/>
          <p:cNvGrpSpPr>
            <a:grpSpLocks/>
          </p:cNvGrpSpPr>
          <p:nvPr/>
        </p:nvGrpSpPr>
        <p:grpSpPr bwMode="auto">
          <a:xfrm rot="1197343" flipH="1">
            <a:off x="7772400" y="685800"/>
            <a:ext cx="781050" cy="3403600"/>
            <a:chOff x="576" y="2688"/>
            <a:chExt cx="1632" cy="1344"/>
          </a:xfrm>
        </p:grpSpPr>
        <p:pic>
          <p:nvPicPr>
            <p:cNvPr id="12321" name="Picture 4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4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4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4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4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4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4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49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202" name="Group 50"/>
          <p:cNvGrpSpPr>
            <a:grpSpLocks/>
          </p:cNvGrpSpPr>
          <p:nvPr/>
        </p:nvGrpSpPr>
        <p:grpSpPr bwMode="auto">
          <a:xfrm rot="1197343" flipH="1">
            <a:off x="4191000" y="838200"/>
            <a:ext cx="781050" cy="3403600"/>
            <a:chOff x="576" y="2688"/>
            <a:chExt cx="1632" cy="1344"/>
          </a:xfrm>
        </p:grpSpPr>
        <p:pic>
          <p:nvPicPr>
            <p:cNvPr id="12313" name="Picture 5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5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5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5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5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Picture 5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5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5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211" name="Group 59"/>
          <p:cNvGrpSpPr>
            <a:grpSpLocks/>
          </p:cNvGrpSpPr>
          <p:nvPr/>
        </p:nvGrpSpPr>
        <p:grpSpPr bwMode="auto">
          <a:xfrm rot="1197343" flipH="1">
            <a:off x="5867400" y="762000"/>
            <a:ext cx="781050" cy="3403600"/>
            <a:chOff x="576" y="2688"/>
            <a:chExt cx="1632" cy="1344"/>
          </a:xfrm>
        </p:grpSpPr>
        <p:pic>
          <p:nvPicPr>
            <p:cNvPr id="12305" name="Picture 6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6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6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6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6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6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6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6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220" name="Cloud"/>
          <p:cNvSpPr>
            <a:spLocks noChangeAspect="1" noEditPoints="1" noChangeArrowheads="1"/>
          </p:cNvSpPr>
          <p:nvPr/>
        </p:nvSpPr>
        <p:spPr bwMode="auto">
          <a:xfrm>
            <a:off x="44958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3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repeatCount="indefinite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5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5319E-6 L 0.00556 0.05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6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2" y="0"/>
            <a:ext cx="123011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 descr="m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5">
            <a:off x="5954713" y="4713288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6" descr="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715000" y="5181600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4" name="AutoShape 8"/>
          <p:cNvSpPr>
            <a:spLocks noChangeArrowheads="1"/>
          </p:cNvSpPr>
          <p:nvPr/>
        </p:nvSpPr>
        <p:spPr bwMode="auto">
          <a:xfrm>
            <a:off x="8229600" y="0"/>
            <a:ext cx="2057400" cy="1676400"/>
          </a:xfrm>
          <a:prstGeom prst="cloudCallout">
            <a:avLst>
              <a:gd name="adj1" fmla="val -84106"/>
              <a:gd name="adj2" fmla="val 8163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H" panose="020B7200000000000000" pitchFamily="34" charset="0"/>
              </a:rPr>
              <a:t>N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¶y</a:t>
            </a:r>
            <a:r>
              <a:rPr lang="en-US" altLang="en-US" sz="2800">
                <a:solidFill>
                  <a:srgbClr val="FF0000"/>
                </a:solidFill>
                <a:latin typeface=".VnTimeH" panose="020B7200000000000000" pitchFamily="34" charset="0"/>
              </a:rPr>
              <a:t> m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Çm</a:t>
            </a:r>
          </a:p>
        </p:txBody>
      </p:sp>
    </p:spTree>
    <p:extLst>
      <p:ext uri="{BB962C8B-B14F-4D97-AF65-F5344CB8AC3E}">
        <p14:creationId xmlns:p14="http://schemas.microsoft.com/office/powerpoint/2010/main" val="2797027292"/>
      </p:ext>
    </p:extLst>
  </p:cSld>
  <p:clrMapOvr>
    <a:masterClrMapping/>
  </p:clrMapOvr>
  <p:transition spd="slow" advClick="0" advTm="4000"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2322E-6 L -0.00174 -0.1339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7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702</Words>
  <Application>Microsoft Office PowerPoint</Application>
  <PresentationFormat>Widescreen</PresentationFormat>
  <Paragraphs>147</Paragraphs>
  <Slides>39</Slides>
  <Notes>15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.VnTime</vt:lpstr>
      <vt:lpstr>.VnTimeH</vt:lpstr>
      <vt:lpstr>Arial</vt:lpstr>
      <vt:lpstr>Arial Black</vt:lpstr>
      <vt:lpstr>Calibri</vt:lpstr>
      <vt:lpstr>Calibri Light</vt:lpstr>
      <vt:lpstr>Times New Roman</vt:lpstr>
      <vt:lpstr>Office Theme</vt:lpstr>
      <vt:lpstr>CorelDRAW</vt:lpstr>
      <vt:lpstr>PowerPoint Presentation</vt:lpstr>
      <vt:lpstr>A. MỤC ĐÍCH-YÊU CẦU.</vt:lpstr>
      <vt:lpstr>2, KỸ NĂNG: </vt:lpstr>
      <vt:lpstr>PowerPoint Presentation</vt:lpstr>
      <vt:lpstr>HĐ 1: ỔN ĐỊNH, GÂY HỨNG THÚ  cho trẻ đứng vòng tròn và cùng nhún nhảy, hát theo bài hát ‘gieo hạt’.</vt:lpstr>
      <vt:lpstr>PowerPoint Presentation</vt:lpstr>
      <vt:lpstr>BÉ QUAN SÁT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XEM VIDEO VỀ SỰ PHÁT TRIỂN CỦA HẠT ĐẬU:</vt:lpstr>
      <vt:lpstr>CÁC BỘ PHẬN CỦA CÂY </vt:lpstr>
      <vt:lpstr>PowerPoint Presentation</vt:lpstr>
      <vt:lpstr>LỢI ÍCH CỦA CÂY XANH</vt:lpstr>
      <vt:lpstr>LỢI ÍCH CỦA CÂY XANH</vt:lpstr>
      <vt:lpstr>PowerPoint Presentation</vt:lpstr>
      <vt:lpstr>Cây thiết mộc lan, mọc nhiều mầm  ở thân cây.</vt:lpstr>
      <vt:lpstr>Cây thuốc bỏng mọc cây con từ lá</vt:lpstr>
      <vt:lpstr>BIỆN PHÁP BẢO VỆ CÂY XANH</vt:lpstr>
      <vt:lpstr>PowerPoint Presentation</vt:lpstr>
      <vt:lpstr>Tôi là hạt nhỏ. Muốn trở thành cây Bé phải làm gì?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Trò chơi  Ai xếp đúng</vt:lpstr>
      <vt:lpstr>Cô sẽ chia cả lớp thành 2 nhóm, mỗi nhóm sẽ có 6 hình và 6 mũi tên như bên dưới. Nhiệm vụ của các con là dùng 6 hình và 6 mũi tên &amp; kiến thức các con vừa học hôm nay để xếp thành quá trình phát triển của cây, trong thời gian là một bài hát.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STD_THU</dc:creator>
  <cp:lastModifiedBy>STD_HP</cp:lastModifiedBy>
  <cp:revision>5</cp:revision>
  <dcterms:created xsi:type="dcterms:W3CDTF">2024-01-09T01:51:26Z</dcterms:created>
  <dcterms:modified xsi:type="dcterms:W3CDTF">2024-01-10T15:31:56Z</dcterms:modified>
</cp:coreProperties>
</file>