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0" r:id="rId3"/>
    <p:sldId id="436" r:id="rId4"/>
    <p:sldId id="408" r:id="rId5"/>
    <p:sldId id="438" r:id="rId6"/>
    <p:sldId id="440" r:id="rId7"/>
    <p:sldId id="442" r:id="rId8"/>
    <p:sldId id="444" r:id="rId9"/>
    <p:sldId id="446" r:id="rId10"/>
    <p:sldId id="448" r:id="rId11"/>
    <p:sldId id="410" r:id="rId12"/>
    <p:sldId id="437" r:id="rId13"/>
    <p:sldId id="449" r:id="rId14"/>
    <p:sldId id="411" r:id="rId15"/>
    <p:sldId id="414" r:id="rId16"/>
    <p:sldId id="416" r:id="rId17"/>
    <p:sldId id="418" r:id="rId18"/>
    <p:sldId id="420" r:id="rId19"/>
    <p:sldId id="423" r:id="rId20"/>
    <p:sldId id="424" r:id="rId21"/>
    <p:sldId id="427" r:id="rId22"/>
    <p:sldId id="450" r:id="rId23"/>
    <p:sldId id="452" r:id="rId24"/>
    <p:sldId id="429" r:id="rId25"/>
    <p:sldId id="453" r:id="rId26"/>
    <p:sldId id="431" r:id="rId27"/>
    <p:sldId id="434" r:id="rId28"/>
    <p:sldId id="40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EC44D-EAF3-4D9A-B6DF-37A507E0271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BF869BD-3E9E-4652-BD8A-0BBB8A46B96E}">
      <dgm:prSet phldrT="[Text]" custT="1"/>
      <dgm:spPr/>
      <dgm:t>
        <a:bodyPr/>
        <a:lstStyle/>
        <a:p>
          <a:r>
            <a:rPr lang="pt-BR" sz="2400" b="1" dirty="0">
              <a:solidFill>
                <a:srgbClr val="002060"/>
              </a:solidFill>
              <a:latin typeface="Arial" panose="020B0604020202020204" pitchFamily="34" charset="0"/>
              <a:cs typeface="Arial" panose="020B0604020202020204" pitchFamily="34" charset="0"/>
            </a:rPr>
            <a:t>Trình</a:t>
          </a:r>
          <a:br>
            <a:rPr lang="pt-BR" sz="2400" b="1" dirty="0">
              <a:solidFill>
                <a:srgbClr val="002060"/>
              </a:solidFill>
              <a:latin typeface="Arial" panose="020B0604020202020204" pitchFamily="34" charset="0"/>
              <a:cs typeface="Arial" panose="020B0604020202020204" pitchFamily="34" charset="0"/>
            </a:rPr>
          </a:br>
          <a:r>
            <a:rPr lang="pt-BR" sz="2400" b="1" dirty="0">
              <a:solidFill>
                <a:srgbClr val="002060"/>
              </a:solidFill>
              <a:latin typeface="Arial" panose="020B0604020202020204" pitchFamily="34" charset="0"/>
              <a:cs typeface="Arial" panose="020B0604020202020204" pitchFamily="34" charset="0"/>
            </a:rPr>
            <a:t>Quốc hội cho ý kiến tại kỳ họp thứ 7</a:t>
          </a:r>
          <a:endParaRPr lang="en-US" sz="2400" b="1" dirty="0">
            <a:solidFill>
              <a:srgbClr val="002060"/>
            </a:solidFill>
            <a:latin typeface="Arial" panose="020B0604020202020204" pitchFamily="34" charset="0"/>
            <a:cs typeface="Arial" panose="020B0604020202020204" pitchFamily="34" charset="0"/>
          </a:endParaRPr>
        </a:p>
      </dgm:t>
    </dgm:pt>
    <dgm:pt modelId="{1B199113-FD4A-4CF9-A405-518B3EDC8EE0}" type="parTrans" cxnId="{5C3EA3B6-EF3F-45B6-AA76-9A61A638355D}">
      <dgm:prSet/>
      <dgm:spPr/>
      <dgm:t>
        <a:bodyPr/>
        <a:lstStyle/>
        <a:p>
          <a:endParaRPr lang="en-US"/>
        </a:p>
      </dgm:t>
    </dgm:pt>
    <dgm:pt modelId="{5118EAFF-11A8-4190-8BE6-9548BB8A87A4}" type="sibTrans" cxnId="{5C3EA3B6-EF3F-45B6-AA76-9A61A638355D}">
      <dgm:prSet/>
      <dgm:spPr/>
      <dgm:t>
        <a:bodyPr/>
        <a:lstStyle/>
        <a:p>
          <a:endParaRPr lang="en-US"/>
        </a:p>
      </dgm:t>
    </dgm:pt>
    <dgm:pt modelId="{CD7B0551-2929-4FE4-A7D5-A8247F386FC9}">
      <dgm:prSet phldrT="[Text]" custT="1"/>
      <dgm:spPr>
        <a:solidFill>
          <a:srgbClr val="FFFF00">
            <a:alpha val="90000"/>
          </a:srgbClr>
        </a:solidFill>
      </dgm:spPr>
      <dgm:t>
        <a:bodyPr/>
        <a:lstStyle/>
        <a:p>
          <a:r>
            <a:rPr lang="en-US" sz="2400" b="1" dirty="0" err="1">
              <a:solidFill>
                <a:srgbClr val="002060"/>
              </a:solidFill>
              <a:latin typeface="Arial" panose="020B0604020202020204" pitchFamily="34" charset="0"/>
              <a:cs typeface="Arial" panose="020B0604020202020204" pitchFamily="34" charset="0"/>
            </a:rPr>
            <a:t>Trình</a:t>
          </a:r>
          <a:br>
            <a:rPr lang="en-US" sz="2400" b="1" dirty="0">
              <a:solidFill>
                <a:srgbClr val="002060"/>
              </a:solidFill>
              <a:latin typeface="Arial" panose="020B0604020202020204" pitchFamily="34" charset="0"/>
              <a:cs typeface="Arial" panose="020B0604020202020204" pitchFamily="34" charset="0"/>
            </a:rPr>
          </a:br>
          <a:r>
            <a:rPr lang="en-US" sz="2400" b="1" dirty="0" err="1">
              <a:solidFill>
                <a:srgbClr val="002060"/>
              </a:solidFill>
              <a:latin typeface="Arial" panose="020B0604020202020204" pitchFamily="34" charset="0"/>
              <a:cs typeface="Arial" panose="020B0604020202020204" pitchFamily="34" charset="0"/>
            </a:rPr>
            <a:t>Quốc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hội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thông</a:t>
          </a:r>
          <a:r>
            <a:rPr lang="en-US" sz="2400" b="1" dirty="0">
              <a:solidFill>
                <a:srgbClr val="002060"/>
              </a:solidFill>
              <a:latin typeface="Arial" panose="020B0604020202020204" pitchFamily="34" charset="0"/>
              <a:cs typeface="Arial" panose="020B0604020202020204" pitchFamily="34" charset="0"/>
            </a:rPr>
            <a:t> qua </a:t>
          </a:r>
          <a:r>
            <a:rPr lang="en-US" sz="2400" b="1" dirty="0" err="1">
              <a:solidFill>
                <a:srgbClr val="002060"/>
              </a:solidFill>
              <a:latin typeface="Arial" panose="020B0604020202020204" pitchFamily="34" charset="0"/>
              <a:cs typeface="Arial" panose="020B0604020202020204" pitchFamily="34" charset="0"/>
            </a:rPr>
            <a:t>tại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kỳ</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họp</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thứ</a:t>
          </a:r>
          <a:r>
            <a:rPr lang="en-US" sz="2400" b="1" dirty="0">
              <a:solidFill>
                <a:srgbClr val="002060"/>
              </a:solidFill>
              <a:latin typeface="Arial" panose="020B0604020202020204" pitchFamily="34" charset="0"/>
              <a:cs typeface="Arial" panose="020B0604020202020204" pitchFamily="34" charset="0"/>
            </a:rPr>
            <a:t> 8</a:t>
          </a:r>
        </a:p>
      </dgm:t>
    </dgm:pt>
    <dgm:pt modelId="{EA46607B-8BB7-4C4F-A36F-D29BAFC53B5C}" type="parTrans" cxnId="{63FC177B-71D7-49A7-9C11-D78C66FAED7D}">
      <dgm:prSet/>
      <dgm:spPr/>
      <dgm:t>
        <a:bodyPr/>
        <a:lstStyle/>
        <a:p>
          <a:endParaRPr lang="en-US"/>
        </a:p>
      </dgm:t>
    </dgm:pt>
    <dgm:pt modelId="{030BF279-AAC1-495B-A4F3-01181FCC55C5}" type="sibTrans" cxnId="{63FC177B-71D7-49A7-9C11-D78C66FAED7D}">
      <dgm:prSet/>
      <dgm:spPr/>
      <dgm:t>
        <a:bodyPr/>
        <a:lstStyle/>
        <a:p>
          <a:endParaRPr lang="en-US"/>
        </a:p>
      </dgm:t>
    </dgm:pt>
    <dgm:pt modelId="{FC65F0DB-4694-43FF-A8DB-DE7A713D7CA7}" type="pres">
      <dgm:prSet presAssocID="{94CEC44D-EAF3-4D9A-B6DF-37A507E02718}" presName="Name0" presStyleCnt="0">
        <dgm:presLayoutVars>
          <dgm:chMax val="11"/>
          <dgm:chPref val="11"/>
          <dgm:dir/>
          <dgm:resizeHandles/>
        </dgm:presLayoutVars>
      </dgm:prSet>
      <dgm:spPr/>
    </dgm:pt>
    <dgm:pt modelId="{26F4639B-0ADE-4496-8C54-E048CA1B5C84}" type="pres">
      <dgm:prSet presAssocID="{CD7B0551-2929-4FE4-A7D5-A8247F386FC9}" presName="Accent2" presStyleCnt="0"/>
      <dgm:spPr/>
    </dgm:pt>
    <dgm:pt modelId="{7067CB10-1ED9-479F-89DF-0310D92600F2}" type="pres">
      <dgm:prSet presAssocID="{CD7B0551-2929-4FE4-A7D5-A8247F386FC9}" presName="Accent" presStyleLbl="node1" presStyleIdx="0" presStyleCnt="2"/>
      <dgm:spPr/>
    </dgm:pt>
    <dgm:pt modelId="{656683EE-463C-4713-B883-94EFC5EC0F5E}" type="pres">
      <dgm:prSet presAssocID="{CD7B0551-2929-4FE4-A7D5-A8247F386FC9}" presName="ParentBackground2" presStyleCnt="0"/>
      <dgm:spPr/>
    </dgm:pt>
    <dgm:pt modelId="{EE1033E5-2D9B-46DD-B2E5-937640B1D4EB}" type="pres">
      <dgm:prSet presAssocID="{CD7B0551-2929-4FE4-A7D5-A8247F386FC9}" presName="ParentBackground" presStyleLbl="fgAcc1" presStyleIdx="0" presStyleCnt="2"/>
      <dgm:spPr/>
    </dgm:pt>
    <dgm:pt modelId="{12DCC9EB-1A33-41E7-8344-9407DC09E6B1}" type="pres">
      <dgm:prSet presAssocID="{CD7B0551-2929-4FE4-A7D5-A8247F386FC9}" presName="Parent2" presStyleLbl="revTx" presStyleIdx="0" presStyleCnt="0">
        <dgm:presLayoutVars>
          <dgm:chMax val="1"/>
          <dgm:chPref val="1"/>
          <dgm:bulletEnabled val="1"/>
        </dgm:presLayoutVars>
      </dgm:prSet>
      <dgm:spPr/>
    </dgm:pt>
    <dgm:pt modelId="{FE8FDDD4-626D-4FA9-9383-B25F8D5F5CA5}" type="pres">
      <dgm:prSet presAssocID="{0BF869BD-3E9E-4652-BD8A-0BBB8A46B96E}" presName="Accent1" presStyleCnt="0"/>
      <dgm:spPr/>
    </dgm:pt>
    <dgm:pt modelId="{3C6E5638-F618-4202-955A-2C043D7B7FBF}" type="pres">
      <dgm:prSet presAssocID="{0BF869BD-3E9E-4652-BD8A-0BBB8A46B96E}" presName="Accent" presStyleLbl="node1" presStyleIdx="1" presStyleCnt="2"/>
      <dgm:spPr/>
    </dgm:pt>
    <dgm:pt modelId="{D6B6E72E-B3B6-4850-903C-F91CEC63206B}" type="pres">
      <dgm:prSet presAssocID="{0BF869BD-3E9E-4652-BD8A-0BBB8A46B96E}" presName="ParentBackground1" presStyleCnt="0"/>
      <dgm:spPr/>
    </dgm:pt>
    <dgm:pt modelId="{0B5BEE33-3B0D-4FC1-A028-01CC9AD5CB85}" type="pres">
      <dgm:prSet presAssocID="{0BF869BD-3E9E-4652-BD8A-0BBB8A46B96E}" presName="ParentBackground" presStyleLbl="fgAcc1" presStyleIdx="1" presStyleCnt="2" custLinFactNeighborY="-461"/>
      <dgm:spPr/>
    </dgm:pt>
    <dgm:pt modelId="{59D1B849-A140-4C87-8443-CCF347BAAB7B}" type="pres">
      <dgm:prSet presAssocID="{0BF869BD-3E9E-4652-BD8A-0BBB8A46B96E}" presName="Parent1" presStyleLbl="revTx" presStyleIdx="0" presStyleCnt="0">
        <dgm:presLayoutVars>
          <dgm:chMax val="1"/>
          <dgm:chPref val="1"/>
          <dgm:bulletEnabled val="1"/>
        </dgm:presLayoutVars>
      </dgm:prSet>
      <dgm:spPr/>
    </dgm:pt>
  </dgm:ptLst>
  <dgm:cxnLst>
    <dgm:cxn modelId="{73376C02-EBAA-4018-BF5F-861333616B18}" type="presOf" srcId="{CD7B0551-2929-4FE4-A7D5-A8247F386FC9}" destId="{12DCC9EB-1A33-41E7-8344-9407DC09E6B1}" srcOrd="1" destOrd="0" presId="urn:microsoft.com/office/officeart/2011/layout/CircleProcess"/>
    <dgm:cxn modelId="{63FC177B-71D7-49A7-9C11-D78C66FAED7D}" srcId="{94CEC44D-EAF3-4D9A-B6DF-37A507E02718}" destId="{CD7B0551-2929-4FE4-A7D5-A8247F386FC9}" srcOrd="1" destOrd="0" parTransId="{EA46607B-8BB7-4C4F-A36F-D29BAFC53B5C}" sibTransId="{030BF279-AAC1-495B-A4F3-01181FCC55C5}"/>
    <dgm:cxn modelId="{80D8519D-AFCE-49A7-9AF6-EBB526B8010E}" type="presOf" srcId="{CD7B0551-2929-4FE4-A7D5-A8247F386FC9}" destId="{EE1033E5-2D9B-46DD-B2E5-937640B1D4EB}" srcOrd="0" destOrd="0" presId="urn:microsoft.com/office/officeart/2011/layout/CircleProcess"/>
    <dgm:cxn modelId="{790EB9A5-F98F-400A-BBAA-AEADF0F35C0D}" type="presOf" srcId="{0BF869BD-3E9E-4652-BD8A-0BBB8A46B96E}" destId="{0B5BEE33-3B0D-4FC1-A028-01CC9AD5CB85}" srcOrd="0" destOrd="0" presId="urn:microsoft.com/office/officeart/2011/layout/CircleProcess"/>
    <dgm:cxn modelId="{5C3EA3B6-EF3F-45B6-AA76-9A61A638355D}" srcId="{94CEC44D-EAF3-4D9A-B6DF-37A507E02718}" destId="{0BF869BD-3E9E-4652-BD8A-0BBB8A46B96E}" srcOrd="0" destOrd="0" parTransId="{1B199113-FD4A-4CF9-A405-518B3EDC8EE0}" sibTransId="{5118EAFF-11A8-4190-8BE6-9548BB8A87A4}"/>
    <dgm:cxn modelId="{706DBED3-5C50-47C0-BF58-2353E9BC7877}" type="presOf" srcId="{0BF869BD-3E9E-4652-BD8A-0BBB8A46B96E}" destId="{59D1B849-A140-4C87-8443-CCF347BAAB7B}" srcOrd="1" destOrd="0" presId="urn:microsoft.com/office/officeart/2011/layout/CircleProcess"/>
    <dgm:cxn modelId="{B77D5AE5-96FE-4DAC-A374-0CC367F1551D}" type="presOf" srcId="{94CEC44D-EAF3-4D9A-B6DF-37A507E02718}" destId="{FC65F0DB-4694-43FF-A8DB-DE7A713D7CA7}" srcOrd="0" destOrd="0" presId="urn:microsoft.com/office/officeart/2011/layout/CircleProcess"/>
    <dgm:cxn modelId="{A63FA69C-DEB2-4C7F-8558-AA0CC062D445}" type="presParOf" srcId="{FC65F0DB-4694-43FF-A8DB-DE7A713D7CA7}" destId="{26F4639B-0ADE-4496-8C54-E048CA1B5C84}" srcOrd="0" destOrd="0" presId="urn:microsoft.com/office/officeart/2011/layout/CircleProcess"/>
    <dgm:cxn modelId="{2F7F11DF-F3C4-4AD4-9DD0-2200664A5ABC}" type="presParOf" srcId="{26F4639B-0ADE-4496-8C54-E048CA1B5C84}" destId="{7067CB10-1ED9-479F-89DF-0310D92600F2}" srcOrd="0" destOrd="0" presId="urn:microsoft.com/office/officeart/2011/layout/CircleProcess"/>
    <dgm:cxn modelId="{13599A99-9ACE-4D41-8B42-97D512064948}" type="presParOf" srcId="{FC65F0DB-4694-43FF-A8DB-DE7A713D7CA7}" destId="{656683EE-463C-4713-B883-94EFC5EC0F5E}" srcOrd="1" destOrd="0" presId="urn:microsoft.com/office/officeart/2011/layout/CircleProcess"/>
    <dgm:cxn modelId="{281C26EA-5D7F-4235-896B-38A1D9B12C29}" type="presParOf" srcId="{656683EE-463C-4713-B883-94EFC5EC0F5E}" destId="{EE1033E5-2D9B-46DD-B2E5-937640B1D4EB}" srcOrd="0" destOrd="0" presId="urn:microsoft.com/office/officeart/2011/layout/CircleProcess"/>
    <dgm:cxn modelId="{27C1D090-05CB-4DF7-BBC5-0F49FE83EDE7}" type="presParOf" srcId="{FC65F0DB-4694-43FF-A8DB-DE7A713D7CA7}" destId="{12DCC9EB-1A33-41E7-8344-9407DC09E6B1}" srcOrd="2" destOrd="0" presId="urn:microsoft.com/office/officeart/2011/layout/CircleProcess"/>
    <dgm:cxn modelId="{C5ED541E-046E-4A2D-8183-ABFBC9BA19B0}" type="presParOf" srcId="{FC65F0DB-4694-43FF-A8DB-DE7A713D7CA7}" destId="{FE8FDDD4-626D-4FA9-9383-B25F8D5F5CA5}" srcOrd="3" destOrd="0" presId="urn:microsoft.com/office/officeart/2011/layout/CircleProcess"/>
    <dgm:cxn modelId="{7259E49F-4E69-44EA-BB50-D33E2BF9868C}" type="presParOf" srcId="{FE8FDDD4-626D-4FA9-9383-B25F8D5F5CA5}" destId="{3C6E5638-F618-4202-955A-2C043D7B7FBF}" srcOrd="0" destOrd="0" presId="urn:microsoft.com/office/officeart/2011/layout/CircleProcess"/>
    <dgm:cxn modelId="{64FEE8F0-86F8-46A2-93AB-30DDA9293D4A}" type="presParOf" srcId="{FC65F0DB-4694-43FF-A8DB-DE7A713D7CA7}" destId="{D6B6E72E-B3B6-4850-903C-F91CEC63206B}" srcOrd="4" destOrd="0" presId="urn:microsoft.com/office/officeart/2011/layout/CircleProcess"/>
    <dgm:cxn modelId="{3DFA8E41-811D-4F1B-9557-837C58D00B4B}" type="presParOf" srcId="{D6B6E72E-B3B6-4850-903C-F91CEC63206B}" destId="{0B5BEE33-3B0D-4FC1-A028-01CC9AD5CB85}" srcOrd="0" destOrd="0" presId="urn:microsoft.com/office/officeart/2011/layout/CircleProcess"/>
    <dgm:cxn modelId="{5DF92ADF-63B1-4DD4-87ED-71F2110F357E}" type="presParOf" srcId="{FC65F0DB-4694-43FF-A8DB-DE7A713D7CA7}" destId="{59D1B849-A140-4C87-8443-CCF347BAAB7B}"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94A22-C6B7-4D95-8665-0ADC8C569CE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AFD4D76-AF28-432B-A505-7F21BCDB98AA}">
      <dgm:prSet custT="1"/>
      <dgm:spPr>
        <a:solidFill>
          <a:srgbClr val="002060"/>
        </a:solidFill>
      </dgm:spPr>
      <dgm:t>
        <a:bodyPr/>
        <a:lstStyle/>
        <a:p>
          <a:pPr algn="just"/>
          <a:r>
            <a:rPr lang="vi-VN" sz="1600" dirty="0"/>
            <a:t>Đối tượng, phạm vi điều chỉnh còn hẹp so với sự phát triển nhanh, đa dạng của lực lượng lao động và yêu cầu nâng cao hiệu quả hoạt động công đoàn.</a:t>
          </a:r>
          <a:endParaRPr lang="en-US" sz="1600" dirty="0"/>
        </a:p>
      </dgm:t>
    </dgm:pt>
    <dgm:pt modelId="{5E152B08-68A3-47D1-A3C0-F946228486C0}" type="parTrans" cxnId="{B5CADBD9-617A-4ECF-A713-B632FEE68A26}">
      <dgm:prSet/>
      <dgm:spPr/>
      <dgm:t>
        <a:bodyPr/>
        <a:lstStyle/>
        <a:p>
          <a:endParaRPr lang="en-US"/>
        </a:p>
      </dgm:t>
    </dgm:pt>
    <dgm:pt modelId="{987231C7-1940-4A32-9F35-74A63F558FD2}" type="sibTrans" cxnId="{B5CADBD9-617A-4ECF-A713-B632FEE68A26}">
      <dgm:prSet/>
      <dgm:spPr/>
      <dgm:t>
        <a:bodyPr/>
        <a:lstStyle/>
        <a:p>
          <a:endParaRPr lang="en-US" sz="1600"/>
        </a:p>
      </dgm:t>
    </dgm:pt>
    <dgm:pt modelId="{E15B4852-B4E2-4497-A7E6-201159E6AE7D}">
      <dgm:prSet custT="1"/>
      <dgm:spPr>
        <a:solidFill>
          <a:srgbClr val="002060"/>
        </a:solidFill>
      </dgm:spPr>
      <dgm:t>
        <a:bodyPr/>
        <a:lstStyle/>
        <a:p>
          <a:pPr algn="just"/>
          <a:r>
            <a:rPr lang="vi-VN" sz="1600" dirty="0"/>
            <a:t>Hệ thống tổ chức, việc phân công, phân cấp, phân quyền giữa cấp ủy địa phương với tổ chức Công đoàn về công tác tổ chức, cán bộ còn bất cập, chưa phù hợp với thực tiễn.</a:t>
          </a:r>
          <a:endParaRPr lang="en-US" sz="1600" dirty="0"/>
        </a:p>
      </dgm:t>
    </dgm:pt>
    <dgm:pt modelId="{328CB53D-B94E-4B4A-B37E-F774B9C9A1C2}" type="parTrans" cxnId="{3D77D597-7437-4AEC-91C6-9B9B0DB234FA}">
      <dgm:prSet/>
      <dgm:spPr/>
      <dgm:t>
        <a:bodyPr/>
        <a:lstStyle/>
        <a:p>
          <a:endParaRPr lang="en-US"/>
        </a:p>
      </dgm:t>
    </dgm:pt>
    <dgm:pt modelId="{D47B3754-3D3D-4985-8BF4-61FA46E2C088}" type="sibTrans" cxnId="{3D77D597-7437-4AEC-91C6-9B9B0DB234FA}">
      <dgm:prSet/>
      <dgm:spPr/>
      <dgm:t>
        <a:bodyPr/>
        <a:lstStyle/>
        <a:p>
          <a:endParaRPr lang="en-US"/>
        </a:p>
      </dgm:t>
    </dgm:pt>
    <dgm:pt modelId="{2BD58208-7628-4BB9-B2E5-55F198B59946}">
      <dgm:prSet custT="1"/>
      <dgm:spPr>
        <a:solidFill>
          <a:srgbClr val="002060"/>
        </a:solidFill>
      </dgm:spPr>
      <dgm:t>
        <a:bodyPr/>
        <a:lstStyle/>
        <a:p>
          <a:pPr algn="just"/>
          <a:r>
            <a:rPr lang="vi-VN" sz="1600" dirty="0"/>
            <a:t>Chưa có cơ chế tuyển dụng cán bộ công đoàn trưởng thành từ phong trào công nhân và từ công đoàn cơ sở.</a:t>
          </a:r>
          <a:endParaRPr lang="en-US" sz="1600" dirty="0"/>
        </a:p>
      </dgm:t>
    </dgm:pt>
    <dgm:pt modelId="{02F89921-4F5D-45B4-89EB-05352736BAE8}" type="parTrans" cxnId="{DD2C1E57-8689-4BA5-816E-ED5B0ECD9309}">
      <dgm:prSet/>
      <dgm:spPr/>
      <dgm:t>
        <a:bodyPr/>
        <a:lstStyle/>
        <a:p>
          <a:endParaRPr lang="en-US"/>
        </a:p>
      </dgm:t>
    </dgm:pt>
    <dgm:pt modelId="{E1888480-7D38-4E33-BF9F-D0F09CA3C693}" type="sibTrans" cxnId="{DD2C1E57-8689-4BA5-816E-ED5B0ECD9309}">
      <dgm:prSet/>
      <dgm:spPr/>
      <dgm:t>
        <a:bodyPr/>
        <a:lstStyle/>
        <a:p>
          <a:endParaRPr lang="en-US"/>
        </a:p>
      </dgm:t>
    </dgm:pt>
    <dgm:pt modelId="{9800299B-5D7C-4EA2-9AB4-F0E68C0DDBEC}">
      <dgm:prSet custT="1"/>
      <dgm:spPr>
        <a:solidFill>
          <a:srgbClr val="002060"/>
        </a:solidFill>
      </dgm:spPr>
      <dgm:t>
        <a:bodyPr/>
        <a:lstStyle/>
        <a:p>
          <a:pPr algn="just"/>
          <a:r>
            <a:rPr lang="vi-VN" sz="1600" dirty="0"/>
            <a:t>Một số quy định về tài chính công đoàn còn chung chung, chưa rõ cơ chế giám sát và việc thực hiện công khai, minh bạch, chưa có quy định về tài chính của tổ chức của</a:t>
          </a:r>
          <a:r>
            <a:rPr lang="vi-VN" sz="1600" dirty="0">
              <a:latin typeface="+mn-lt"/>
            </a:rPr>
            <a:t> </a:t>
          </a:r>
          <a:r>
            <a:rPr lang="en-US" sz="1600" dirty="0">
              <a:latin typeface="Arial" panose="020B0604020202020204" pitchFamily="34" charset="0"/>
              <a:cs typeface="Arial" panose="020B0604020202020204" pitchFamily="34" charset="0"/>
            </a:rPr>
            <a:t>NLĐ</a:t>
          </a:r>
          <a:r>
            <a:rPr lang="en-US" sz="1600" dirty="0">
              <a:latin typeface="+mn-lt"/>
            </a:rPr>
            <a:t> </a:t>
          </a:r>
          <a:r>
            <a:rPr lang="vi-VN" sz="1600" dirty="0"/>
            <a:t>tại doanh nghiệp trong bối cảnh tổ chức này được pháp luật quy định cho phép ra đời.</a:t>
          </a:r>
          <a:endParaRPr lang="en-US" sz="1600" dirty="0"/>
        </a:p>
      </dgm:t>
    </dgm:pt>
    <dgm:pt modelId="{8911C16E-48A1-44CF-A286-CF93D7BE59FD}" type="parTrans" cxnId="{8B46E58C-B6A2-41B5-8C5E-9EC0930DBB20}">
      <dgm:prSet/>
      <dgm:spPr/>
      <dgm:t>
        <a:bodyPr/>
        <a:lstStyle/>
        <a:p>
          <a:endParaRPr lang="en-US"/>
        </a:p>
      </dgm:t>
    </dgm:pt>
    <dgm:pt modelId="{F2FC32F0-C558-46A4-A02C-AE3F168B1361}" type="sibTrans" cxnId="{8B46E58C-B6A2-41B5-8C5E-9EC0930DBB20}">
      <dgm:prSet/>
      <dgm:spPr/>
      <dgm:t>
        <a:bodyPr/>
        <a:lstStyle/>
        <a:p>
          <a:endParaRPr lang="en-US"/>
        </a:p>
      </dgm:t>
    </dgm:pt>
    <dgm:pt modelId="{00FC7270-B0D3-4A12-A257-7B9FDCD88F9B}">
      <dgm:prSet custT="1"/>
      <dgm:spPr>
        <a:solidFill>
          <a:srgbClr val="002060"/>
        </a:solidFill>
      </dgm:spPr>
      <dgm:t>
        <a:bodyPr/>
        <a:lstStyle/>
        <a:p>
          <a:pPr algn="just"/>
          <a:r>
            <a:rPr lang="vi-VN" sz="1600" dirty="0"/>
            <a:t>Cơ chế bảo đảm thực thi quyền công đoàn cũng như cơ chế bảo vệ cán bộ công đoàn chưa đầy đủ và cụ thể, tính khả thi không cao. </a:t>
          </a:r>
          <a:endParaRPr lang="en-US" sz="1600" dirty="0"/>
        </a:p>
      </dgm:t>
    </dgm:pt>
    <dgm:pt modelId="{D519F6F9-4B22-4FC6-9619-24BF49B335E4}" type="parTrans" cxnId="{AE8DDC1C-58E5-4677-A3FE-7F817BC463D2}">
      <dgm:prSet/>
      <dgm:spPr/>
      <dgm:t>
        <a:bodyPr/>
        <a:lstStyle/>
        <a:p>
          <a:endParaRPr lang="en-US"/>
        </a:p>
      </dgm:t>
    </dgm:pt>
    <dgm:pt modelId="{BB24ACB2-F1BD-4115-8FA7-49ACCB849C8F}" type="sibTrans" cxnId="{AE8DDC1C-58E5-4677-A3FE-7F817BC463D2}">
      <dgm:prSet/>
      <dgm:spPr/>
      <dgm:t>
        <a:bodyPr/>
        <a:lstStyle/>
        <a:p>
          <a:endParaRPr lang="en-US"/>
        </a:p>
      </dgm:t>
    </dgm:pt>
    <dgm:pt modelId="{944F5E4D-49D7-49BF-9F3E-D8DBFFF01704}" type="pres">
      <dgm:prSet presAssocID="{1EE94A22-C6B7-4D95-8665-0ADC8C569CE1}" presName="Name0" presStyleCnt="0">
        <dgm:presLayoutVars>
          <dgm:chMax val="7"/>
          <dgm:chPref val="7"/>
          <dgm:dir/>
        </dgm:presLayoutVars>
      </dgm:prSet>
      <dgm:spPr/>
    </dgm:pt>
    <dgm:pt modelId="{F1AC4928-6044-4DDD-B92D-C70FEB6F798B}" type="pres">
      <dgm:prSet presAssocID="{1EE94A22-C6B7-4D95-8665-0ADC8C569CE1}" presName="Name1" presStyleCnt="0"/>
      <dgm:spPr/>
    </dgm:pt>
    <dgm:pt modelId="{84BE8BC1-C9DF-4614-9880-6833188D2B7B}" type="pres">
      <dgm:prSet presAssocID="{1EE94A22-C6B7-4D95-8665-0ADC8C569CE1}" presName="cycle" presStyleCnt="0"/>
      <dgm:spPr/>
    </dgm:pt>
    <dgm:pt modelId="{3F4D06FD-1C54-42D3-9149-A974917CC980}" type="pres">
      <dgm:prSet presAssocID="{1EE94A22-C6B7-4D95-8665-0ADC8C569CE1}" presName="srcNode" presStyleLbl="node1" presStyleIdx="0" presStyleCnt="5"/>
      <dgm:spPr/>
    </dgm:pt>
    <dgm:pt modelId="{B6E1A71A-B4F0-4204-B9D0-C77E3CF022A2}" type="pres">
      <dgm:prSet presAssocID="{1EE94A22-C6B7-4D95-8665-0ADC8C569CE1}" presName="conn" presStyleLbl="parChTrans1D2" presStyleIdx="0" presStyleCnt="1"/>
      <dgm:spPr/>
    </dgm:pt>
    <dgm:pt modelId="{7AF523FF-3A51-4FAE-91A7-6A1FC40C5E1C}" type="pres">
      <dgm:prSet presAssocID="{1EE94A22-C6B7-4D95-8665-0ADC8C569CE1}" presName="extraNode" presStyleLbl="node1" presStyleIdx="0" presStyleCnt="5"/>
      <dgm:spPr/>
    </dgm:pt>
    <dgm:pt modelId="{6F010A1F-BF17-4887-A96C-3CFF42D0BA20}" type="pres">
      <dgm:prSet presAssocID="{1EE94A22-C6B7-4D95-8665-0ADC8C569CE1}" presName="dstNode" presStyleLbl="node1" presStyleIdx="0" presStyleCnt="5"/>
      <dgm:spPr/>
    </dgm:pt>
    <dgm:pt modelId="{7DC9974A-B4B3-4454-87AD-EE31A454F723}" type="pres">
      <dgm:prSet presAssocID="{5AFD4D76-AF28-432B-A505-7F21BCDB98AA}" presName="text_1" presStyleLbl="node1" presStyleIdx="0" presStyleCnt="5" custScaleY="117408">
        <dgm:presLayoutVars>
          <dgm:bulletEnabled val="1"/>
        </dgm:presLayoutVars>
      </dgm:prSet>
      <dgm:spPr/>
    </dgm:pt>
    <dgm:pt modelId="{1A4A979F-425A-4F65-8023-8A6EFB7FB569}" type="pres">
      <dgm:prSet presAssocID="{5AFD4D76-AF28-432B-A505-7F21BCDB98AA}" presName="accent_1" presStyleCnt="0"/>
      <dgm:spPr/>
    </dgm:pt>
    <dgm:pt modelId="{88129861-A2D3-4BDE-9573-7C21CBBEB514}" type="pres">
      <dgm:prSet presAssocID="{5AFD4D76-AF28-432B-A505-7F21BCDB98AA}" presName="accentRepeatNode" presStyleLbl="solidFgAcc1" presStyleIdx="0" presStyleCnt="5"/>
      <dgm:spPr/>
    </dgm:pt>
    <dgm:pt modelId="{27D7EE5B-7993-44A3-98EF-47EC8A5D4946}" type="pres">
      <dgm:prSet presAssocID="{E15B4852-B4E2-4497-A7E6-201159E6AE7D}" presName="text_2" presStyleLbl="node1" presStyleIdx="1" presStyleCnt="5" custScaleY="117408">
        <dgm:presLayoutVars>
          <dgm:bulletEnabled val="1"/>
        </dgm:presLayoutVars>
      </dgm:prSet>
      <dgm:spPr/>
    </dgm:pt>
    <dgm:pt modelId="{35ED144A-831B-46D4-BAE7-2E3F24A694D7}" type="pres">
      <dgm:prSet presAssocID="{E15B4852-B4E2-4497-A7E6-201159E6AE7D}" presName="accent_2" presStyleCnt="0"/>
      <dgm:spPr/>
    </dgm:pt>
    <dgm:pt modelId="{17B3DF78-B9F0-45FB-B54C-CA109489F044}" type="pres">
      <dgm:prSet presAssocID="{E15B4852-B4E2-4497-A7E6-201159E6AE7D}" presName="accentRepeatNode" presStyleLbl="solidFgAcc1" presStyleIdx="1" presStyleCnt="5"/>
      <dgm:spPr/>
    </dgm:pt>
    <dgm:pt modelId="{03490A53-1DC6-4A3D-B592-F2B1F856A075}" type="pres">
      <dgm:prSet presAssocID="{2BD58208-7628-4BB9-B2E5-55F198B59946}" presName="text_3" presStyleLbl="node1" presStyleIdx="2" presStyleCnt="5" custScaleY="88424" custLinFactNeighborY="-13755">
        <dgm:presLayoutVars>
          <dgm:bulletEnabled val="1"/>
        </dgm:presLayoutVars>
      </dgm:prSet>
      <dgm:spPr/>
    </dgm:pt>
    <dgm:pt modelId="{988203E7-4971-49A3-9195-86EACCE1131A}" type="pres">
      <dgm:prSet presAssocID="{2BD58208-7628-4BB9-B2E5-55F198B59946}" presName="accent_3" presStyleCnt="0"/>
      <dgm:spPr/>
    </dgm:pt>
    <dgm:pt modelId="{ABEEC51B-5CB4-40B9-977E-AB0FE5CAF8FB}" type="pres">
      <dgm:prSet presAssocID="{2BD58208-7628-4BB9-B2E5-55F198B59946}" presName="accentRepeatNode" presStyleLbl="solidFgAcc1" presStyleIdx="2" presStyleCnt="5" custLinFactNeighborY="-11004"/>
      <dgm:spPr/>
    </dgm:pt>
    <dgm:pt modelId="{29EDBBA9-A378-4FDF-87CF-DC4372B6AF70}" type="pres">
      <dgm:prSet presAssocID="{9800299B-5D7C-4EA2-9AB4-F0E68C0DDBEC}" presName="text_4" presStyleLbl="node1" presStyleIdx="3" presStyleCnt="5" custScaleY="161569">
        <dgm:presLayoutVars>
          <dgm:bulletEnabled val="1"/>
        </dgm:presLayoutVars>
      </dgm:prSet>
      <dgm:spPr/>
    </dgm:pt>
    <dgm:pt modelId="{950120DC-7391-455A-AA07-2D56A90CB66C}" type="pres">
      <dgm:prSet presAssocID="{9800299B-5D7C-4EA2-9AB4-F0E68C0DDBEC}" presName="accent_4" presStyleCnt="0"/>
      <dgm:spPr/>
    </dgm:pt>
    <dgm:pt modelId="{3F70599B-8B65-4676-9AE1-C2A58C034A9C}" type="pres">
      <dgm:prSet presAssocID="{9800299B-5D7C-4EA2-9AB4-F0E68C0DDBEC}" presName="accentRepeatNode" presStyleLbl="solidFgAcc1" presStyleIdx="3" presStyleCnt="5" custScaleY="100016"/>
      <dgm:spPr/>
    </dgm:pt>
    <dgm:pt modelId="{75239859-0256-40B2-A863-DEE689F3B963}" type="pres">
      <dgm:prSet presAssocID="{00FC7270-B0D3-4A12-A257-7B9FDCD88F9B}" presName="text_5" presStyleLbl="node1" presStyleIdx="4" presStyleCnt="5" custScaleY="117408" custLinFactNeighborY="23580">
        <dgm:presLayoutVars>
          <dgm:bulletEnabled val="1"/>
        </dgm:presLayoutVars>
      </dgm:prSet>
      <dgm:spPr/>
    </dgm:pt>
    <dgm:pt modelId="{969B684F-7F0F-4278-AE0A-47C975183289}" type="pres">
      <dgm:prSet presAssocID="{00FC7270-B0D3-4A12-A257-7B9FDCD88F9B}" presName="accent_5" presStyleCnt="0"/>
      <dgm:spPr/>
    </dgm:pt>
    <dgm:pt modelId="{099107AA-1083-4228-A181-486D98433B0D}" type="pres">
      <dgm:prSet presAssocID="{00FC7270-B0D3-4A12-A257-7B9FDCD88F9B}" presName="accentRepeatNode" presStyleLbl="solidFgAcc1" presStyleIdx="4" presStyleCnt="5" custLinFactNeighborY="18864"/>
      <dgm:spPr/>
    </dgm:pt>
  </dgm:ptLst>
  <dgm:cxnLst>
    <dgm:cxn modelId="{D23A6301-992E-4D5B-8B52-D81298FB0420}" type="presOf" srcId="{1EE94A22-C6B7-4D95-8665-0ADC8C569CE1}" destId="{944F5E4D-49D7-49BF-9F3E-D8DBFFF01704}" srcOrd="0" destOrd="0" presId="urn:microsoft.com/office/officeart/2008/layout/VerticalCurvedList"/>
    <dgm:cxn modelId="{5F2D1006-86B9-4371-BB0B-1896009CE38E}" type="presOf" srcId="{9800299B-5D7C-4EA2-9AB4-F0E68C0DDBEC}" destId="{29EDBBA9-A378-4FDF-87CF-DC4372B6AF70}" srcOrd="0" destOrd="0" presId="urn:microsoft.com/office/officeart/2008/layout/VerticalCurvedList"/>
    <dgm:cxn modelId="{F45FAC07-29BE-4EE3-AE79-59FABB4B61F6}" type="presOf" srcId="{2BD58208-7628-4BB9-B2E5-55F198B59946}" destId="{03490A53-1DC6-4A3D-B592-F2B1F856A075}" srcOrd="0" destOrd="0" presId="urn:microsoft.com/office/officeart/2008/layout/VerticalCurvedList"/>
    <dgm:cxn modelId="{AE8DDC1C-58E5-4677-A3FE-7F817BC463D2}" srcId="{1EE94A22-C6B7-4D95-8665-0ADC8C569CE1}" destId="{00FC7270-B0D3-4A12-A257-7B9FDCD88F9B}" srcOrd="4" destOrd="0" parTransId="{D519F6F9-4B22-4FC6-9619-24BF49B335E4}" sibTransId="{BB24ACB2-F1BD-4115-8FA7-49ACCB849C8F}"/>
    <dgm:cxn modelId="{345DA45D-4C0E-4188-B37F-A443BC53914F}" type="presOf" srcId="{E15B4852-B4E2-4497-A7E6-201159E6AE7D}" destId="{27D7EE5B-7993-44A3-98EF-47EC8A5D4946}" srcOrd="0" destOrd="0" presId="urn:microsoft.com/office/officeart/2008/layout/VerticalCurvedList"/>
    <dgm:cxn modelId="{D3F6A742-897E-4C5F-AF39-4F905320C618}" type="presOf" srcId="{987231C7-1940-4A32-9F35-74A63F558FD2}" destId="{B6E1A71A-B4F0-4204-B9D0-C77E3CF022A2}" srcOrd="0" destOrd="0" presId="urn:microsoft.com/office/officeart/2008/layout/VerticalCurvedList"/>
    <dgm:cxn modelId="{DD2C1E57-8689-4BA5-816E-ED5B0ECD9309}" srcId="{1EE94A22-C6B7-4D95-8665-0ADC8C569CE1}" destId="{2BD58208-7628-4BB9-B2E5-55F198B59946}" srcOrd="2" destOrd="0" parTransId="{02F89921-4F5D-45B4-89EB-05352736BAE8}" sibTransId="{E1888480-7D38-4E33-BF9F-D0F09CA3C693}"/>
    <dgm:cxn modelId="{8B46E58C-B6A2-41B5-8C5E-9EC0930DBB20}" srcId="{1EE94A22-C6B7-4D95-8665-0ADC8C569CE1}" destId="{9800299B-5D7C-4EA2-9AB4-F0E68C0DDBEC}" srcOrd="3" destOrd="0" parTransId="{8911C16E-48A1-44CF-A286-CF93D7BE59FD}" sibTransId="{F2FC32F0-C558-46A4-A02C-AE3F168B1361}"/>
    <dgm:cxn modelId="{3D77D597-7437-4AEC-91C6-9B9B0DB234FA}" srcId="{1EE94A22-C6B7-4D95-8665-0ADC8C569CE1}" destId="{E15B4852-B4E2-4497-A7E6-201159E6AE7D}" srcOrd="1" destOrd="0" parTransId="{328CB53D-B94E-4B4A-B37E-F774B9C9A1C2}" sibTransId="{D47B3754-3D3D-4985-8BF4-61FA46E2C088}"/>
    <dgm:cxn modelId="{C79797A9-47B3-4587-9DF6-8CE3B40932D0}" type="presOf" srcId="{5AFD4D76-AF28-432B-A505-7F21BCDB98AA}" destId="{7DC9974A-B4B3-4454-87AD-EE31A454F723}" srcOrd="0" destOrd="0" presId="urn:microsoft.com/office/officeart/2008/layout/VerticalCurvedList"/>
    <dgm:cxn modelId="{B5CADBD9-617A-4ECF-A713-B632FEE68A26}" srcId="{1EE94A22-C6B7-4D95-8665-0ADC8C569CE1}" destId="{5AFD4D76-AF28-432B-A505-7F21BCDB98AA}" srcOrd="0" destOrd="0" parTransId="{5E152B08-68A3-47D1-A3C0-F946228486C0}" sibTransId="{987231C7-1940-4A32-9F35-74A63F558FD2}"/>
    <dgm:cxn modelId="{EFF563FA-6B4F-4B4B-80D4-64DB9D357152}" type="presOf" srcId="{00FC7270-B0D3-4A12-A257-7B9FDCD88F9B}" destId="{75239859-0256-40B2-A863-DEE689F3B963}" srcOrd="0" destOrd="0" presId="urn:microsoft.com/office/officeart/2008/layout/VerticalCurvedList"/>
    <dgm:cxn modelId="{87A5C0A8-20F6-4537-BBF0-6151A0EA9400}" type="presParOf" srcId="{944F5E4D-49D7-49BF-9F3E-D8DBFFF01704}" destId="{F1AC4928-6044-4DDD-B92D-C70FEB6F798B}" srcOrd="0" destOrd="0" presId="urn:microsoft.com/office/officeart/2008/layout/VerticalCurvedList"/>
    <dgm:cxn modelId="{75696135-B4BB-4F8F-8BAB-7390DB9AC34F}" type="presParOf" srcId="{F1AC4928-6044-4DDD-B92D-C70FEB6F798B}" destId="{84BE8BC1-C9DF-4614-9880-6833188D2B7B}" srcOrd="0" destOrd="0" presId="urn:microsoft.com/office/officeart/2008/layout/VerticalCurvedList"/>
    <dgm:cxn modelId="{FC3D28FF-F456-4EE7-BF31-B82A1010D941}" type="presParOf" srcId="{84BE8BC1-C9DF-4614-9880-6833188D2B7B}" destId="{3F4D06FD-1C54-42D3-9149-A974917CC980}" srcOrd="0" destOrd="0" presId="urn:microsoft.com/office/officeart/2008/layout/VerticalCurvedList"/>
    <dgm:cxn modelId="{CB1FAAE1-E0AB-45A9-9BFC-9CA07D2421E7}" type="presParOf" srcId="{84BE8BC1-C9DF-4614-9880-6833188D2B7B}" destId="{B6E1A71A-B4F0-4204-B9D0-C77E3CF022A2}" srcOrd="1" destOrd="0" presId="urn:microsoft.com/office/officeart/2008/layout/VerticalCurvedList"/>
    <dgm:cxn modelId="{430030A6-0996-44B3-B511-C9A5291762FE}" type="presParOf" srcId="{84BE8BC1-C9DF-4614-9880-6833188D2B7B}" destId="{7AF523FF-3A51-4FAE-91A7-6A1FC40C5E1C}" srcOrd="2" destOrd="0" presId="urn:microsoft.com/office/officeart/2008/layout/VerticalCurvedList"/>
    <dgm:cxn modelId="{B866732A-FB04-4148-9D35-F6B35238710E}" type="presParOf" srcId="{84BE8BC1-C9DF-4614-9880-6833188D2B7B}" destId="{6F010A1F-BF17-4887-A96C-3CFF42D0BA20}" srcOrd="3" destOrd="0" presId="urn:microsoft.com/office/officeart/2008/layout/VerticalCurvedList"/>
    <dgm:cxn modelId="{635FEA22-2561-4B3A-A63B-3235D62CAE37}" type="presParOf" srcId="{F1AC4928-6044-4DDD-B92D-C70FEB6F798B}" destId="{7DC9974A-B4B3-4454-87AD-EE31A454F723}" srcOrd="1" destOrd="0" presId="urn:microsoft.com/office/officeart/2008/layout/VerticalCurvedList"/>
    <dgm:cxn modelId="{AF920649-6C3A-4627-A46F-26F8A232A14F}" type="presParOf" srcId="{F1AC4928-6044-4DDD-B92D-C70FEB6F798B}" destId="{1A4A979F-425A-4F65-8023-8A6EFB7FB569}" srcOrd="2" destOrd="0" presId="urn:microsoft.com/office/officeart/2008/layout/VerticalCurvedList"/>
    <dgm:cxn modelId="{CDF7EB78-1F51-41C1-8984-963BFBB6BC36}" type="presParOf" srcId="{1A4A979F-425A-4F65-8023-8A6EFB7FB569}" destId="{88129861-A2D3-4BDE-9573-7C21CBBEB514}" srcOrd="0" destOrd="0" presId="urn:microsoft.com/office/officeart/2008/layout/VerticalCurvedList"/>
    <dgm:cxn modelId="{D3F85896-3260-4AB7-AC42-9D0E13F95C5C}" type="presParOf" srcId="{F1AC4928-6044-4DDD-B92D-C70FEB6F798B}" destId="{27D7EE5B-7993-44A3-98EF-47EC8A5D4946}" srcOrd="3" destOrd="0" presId="urn:microsoft.com/office/officeart/2008/layout/VerticalCurvedList"/>
    <dgm:cxn modelId="{D58B8F0F-B243-4322-8CDD-7E16DEE1861A}" type="presParOf" srcId="{F1AC4928-6044-4DDD-B92D-C70FEB6F798B}" destId="{35ED144A-831B-46D4-BAE7-2E3F24A694D7}" srcOrd="4" destOrd="0" presId="urn:microsoft.com/office/officeart/2008/layout/VerticalCurvedList"/>
    <dgm:cxn modelId="{1707D6C7-9800-4C37-B0E5-3500A1A5F770}" type="presParOf" srcId="{35ED144A-831B-46D4-BAE7-2E3F24A694D7}" destId="{17B3DF78-B9F0-45FB-B54C-CA109489F044}" srcOrd="0" destOrd="0" presId="urn:microsoft.com/office/officeart/2008/layout/VerticalCurvedList"/>
    <dgm:cxn modelId="{B90D7FBC-ED87-492D-A3AA-3C9D4E9EDFC6}" type="presParOf" srcId="{F1AC4928-6044-4DDD-B92D-C70FEB6F798B}" destId="{03490A53-1DC6-4A3D-B592-F2B1F856A075}" srcOrd="5" destOrd="0" presId="urn:microsoft.com/office/officeart/2008/layout/VerticalCurvedList"/>
    <dgm:cxn modelId="{3AF8B447-3BFC-4D26-9427-7E8E88994AC8}" type="presParOf" srcId="{F1AC4928-6044-4DDD-B92D-C70FEB6F798B}" destId="{988203E7-4971-49A3-9195-86EACCE1131A}" srcOrd="6" destOrd="0" presId="urn:microsoft.com/office/officeart/2008/layout/VerticalCurvedList"/>
    <dgm:cxn modelId="{9DCFD858-CC0E-4F96-BDE2-415FE9C445B9}" type="presParOf" srcId="{988203E7-4971-49A3-9195-86EACCE1131A}" destId="{ABEEC51B-5CB4-40B9-977E-AB0FE5CAF8FB}" srcOrd="0" destOrd="0" presId="urn:microsoft.com/office/officeart/2008/layout/VerticalCurvedList"/>
    <dgm:cxn modelId="{AC624EC7-D238-4642-AAF4-491A0D8AEA0D}" type="presParOf" srcId="{F1AC4928-6044-4DDD-B92D-C70FEB6F798B}" destId="{29EDBBA9-A378-4FDF-87CF-DC4372B6AF70}" srcOrd="7" destOrd="0" presId="urn:microsoft.com/office/officeart/2008/layout/VerticalCurvedList"/>
    <dgm:cxn modelId="{D37B9C15-A485-4EF3-A752-E6155944A169}" type="presParOf" srcId="{F1AC4928-6044-4DDD-B92D-C70FEB6F798B}" destId="{950120DC-7391-455A-AA07-2D56A90CB66C}" srcOrd="8" destOrd="0" presId="urn:microsoft.com/office/officeart/2008/layout/VerticalCurvedList"/>
    <dgm:cxn modelId="{2829B94B-FDF7-417A-A857-5AE6D993102C}" type="presParOf" srcId="{950120DC-7391-455A-AA07-2D56A90CB66C}" destId="{3F70599B-8B65-4676-9AE1-C2A58C034A9C}" srcOrd="0" destOrd="0" presId="urn:microsoft.com/office/officeart/2008/layout/VerticalCurvedList"/>
    <dgm:cxn modelId="{CA70E5F4-8AF8-4C73-975C-DC890FED024D}" type="presParOf" srcId="{F1AC4928-6044-4DDD-B92D-C70FEB6F798B}" destId="{75239859-0256-40B2-A863-DEE689F3B963}" srcOrd="9" destOrd="0" presId="urn:microsoft.com/office/officeart/2008/layout/VerticalCurvedList"/>
    <dgm:cxn modelId="{22F03246-BECB-41D6-9194-FB6F78A8EB3C}" type="presParOf" srcId="{F1AC4928-6044-4DDD-B92D-C70FEB6F798B}" destId="{969B684F-7F0F-4278-AE0A-47C975183289}" srcOrd="10" destOrd="0" presId="urn:microsoft.com/office/officeart/2008/layout/VerticalCurvedList"/>
    <dgm:cxn modelId="{648DC8A1-CE1D-4692-B2FE-9B96C61B002A}" type="presParOf" srcId="{969B684F-7F0F-4278-AE0A-47C975183289}" destId="{099107AA-1083-4228-A181-486D98433B0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E909C-1DA8-4ABE-9C5A-157E71D114F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2F3B62F-D5E3-445E-A0E6-BBB31E40A288}">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(1) </a:t>
          </a:r>
        </a:p>
        <a:p>
          <a:r>
            <a:rPr lang="en-US" sz="1400" dirty="0" err="1">
              <a:latin typeface="Arial" panose="020B0604020202020204" pitchFamily="34" charset="0"/>
              <a:cs typeface="Arial" panose="020B0604020202020204" pitchFamily="34" charset="0"/>
            </a:rPr>
            <a:t>Giải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vướng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mắc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bất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cập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từ</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thực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tiễn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hơn</a:t>
          </a:r>
          <a:r>
            <a:rPr lang="en-US" sz="1400" dirty="0">
              <a:latin typeface="Arial" panose="020B0604020202020204" pitchFamily="34" charset="0"/>
              <a:cs typeface="Arial" panose="020B0604020202020204" pitchFamily="34" charset="0"/>
            </a:rPr>
            <a:t> 10 </a:t>
          </a:r>
          <a:r>
            <a:rPr lang="en-US" sz="1400" dirty="0" err="1">
              <a:latin typeface="Arial" panose="020B0604020202020204" pitchFamily="34" charset="0"/>
              <a:cs typeface="Arial" panose="020B0604020202020204" pitchFamily="34" charset="0"/>
            </a:rPr>
            <a:t>năm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tiếp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xử</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kịp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thời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chưa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điều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chỉnh</a:t>
          </a:r>
          <a:r>
            <a:rPr lang="en-US" sz="1400" dirty="0">
              <a:latin typeface="Arial" panose="020B0604020202020204" pitchFamily="34" charset="0"/>
              <a:cs typeface="Arial" panose="020B0604020202020204" pitchFamily="34" charset="0"/>
            </a:rPr>
            <a:t>.</a:t>
          </a:r>
        </a:p>
      </dgm:t>
    </dgm:pt>
    <dgm:pt modelId="{0E35A5F6-BDA6-4169-9D04-C139DD99AFAA}" type="parTrans" cxnId="{3DA0EA1C-C447-48EB-AB15-D082040C15E1}">
      <dgm:prSet/>
      <dgm:spPr/>
      <dgm:t>
        <a:bodyPr/>
        <a:lstStyle/>
        <a:p>
          <a:endParaRPr lang="en-US" sz="1400">
            <a:latin typeface="Arial" panose="020B0604020202020204" pitchFamily="34" charset="0"/>
            <a:cs typeface="Arial" panose="020B0604020202020204" pitchFamily="34" charset="0"/>
          </a:endParaRPr>
        </a:p>
      </dgm:t>
    </dgm:pt>
    <dgm:pt modelId="{7DD84C99-7FCF-4AB7-8062-412745E5BC93}" type="sibTrans" cxnId="{3DA0EA1C-C447-48EB-AB15-D082040C15E1}">
      <dgm:prSet/>
      <dgm:spPr/>
      <dgm:t>
        <a:bodyPr/>
        <a:lstStyle/>
        <a:p>
          <a:endParaRPr lang="en-US" sz="1400">
            <a:latin typeface="Arial" panose="020B0604020202020204" pitchFamily="34" charset="0"/>
            <a:cs typeface="Arial" panose="020B0604020202020204" pitchFamily="34" charset="0"/>
          </a:endParaRPr>
        </a:p>
      </dgm:t>
    </dgm:pt>
    <dgm:pt modelId="{911AD56A-9810-4FD4-95D5-330D526FAC06}">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(2) </a:t>
          </a:r>
        </a:p>
        <a:p>
          <a:r>
            <a:rPr lang="en-US" sz="1400" dirty="0" err="1">
              <a:latin typeface="Arial" panose="020B0604020202020204" pitchFamily="34" charset="0"/>
              <a:cs typeface="Arial" panose="020B0604020202020204" pitchFamily="34" charset="0"/>
            </a:rPr>
            <a:t>Thể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hóa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Hiến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năm</a:t>
          </a:r>
          <a:r>
            <a:rPr lang="en-US" sz="1400" dirty="0">
              <a:latin typeface="Arial" panose="020B0604020202020204" pitchFamily="34" charset="0"/>
              <a:cs typeface="Arial" panose="020B0604020202020204" pitchFamily="34" charset="0"/>
            </a:rPr>
            <a:t> 2013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chủ</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Đảng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giai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cấp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nhân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việc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đổi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nâng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khẳng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trò</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hiệu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động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trong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bối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nhiều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diện</a:t>
          </a:r>
          <a:r>
            <a:rPr lang="en-US" sz="1400" dirty="0">
              <a:latin typeface="Arial" panose="020B0604020202020204" pitchFamily="34" charset="0"/>
              <a:cs typeface="Arial" panose="020B0604020202020204" pitchFamily="34" charset="0"/>
            </a:rPr>
            <a:t> NLĐ </a:t>
          </a:r>
          <a:r>
            <a:rPr lang="en-US" sz="1400" dirty="0" err="1">
              <a:latin typeface="Arial" panose="020B0604020202020204" pitchFamily="34" charset="0"/>
              <a:cs typeface="Arial" panose="020B0604020202020204" pitchFamily="34" charset="0"/>
            </a:rPr>
            <a:t>tại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sở</a:t>
          </a:r>
          <a:r>
            <a:rPr lang="en-US" sz="1400" dirty="0">
              <a:latin typeface="Arial" panose="020B0604020202020204" pitchFamily="34" charset="0"/>
              <a:cs typeface="Arial" panose="020B0604020202020204" pitchFamily="34" charset="0"/>
            </a:rPr>
            <a:t>.</a:t>
          </a:r>
        </a:p>
      </dgm:t>
    </dgm:pt>
    <dgm:pt modelId="{C219A4AF-8112-43C0-97D2-1FAAC7D44C7A}" type="parTrans" cxnId="{AE30471E-7A78-460A-9BAB-1FC1E1510383}">
      <dgm:prSet/>
      <dgm:spPr/>
      <dgm:t>
        <a:bodyPr/>
        <a:lstStyle/>
        <a:p>
          <a:endParaRPr lang="en-US" sz="1400">
            <a:latin typeface="Arial" panose="020B0604020202020204" pitchFamily="34" charset="0"/>
            <a:cs typeface="Arial" panose="020B0604020202020204" pitchFamily="34" charset="0"/>
          </a:endParaRPr>
        </a:p>
      </dgm:t>
    </dgm:pt>
    <dgm:pt modelId="{46ADA327-8EF5-471F-B662-4C7652322814}" type="sibTrans" cxnId="{AE30471E-7A78-460A-9BAB-1FC1E1510383}">
      <dgm:prSet/>
      <dgm:spPr/>
      <dgm:t>
        <a:bodyPr/>
        <a:lstStyle/>
        <a:p>
          <a:endParaRPr lang="en-US" sz="1400">
            <a:latin typeface="Arial" panose="020B0604020202020204" pitchFamily="34" charset="0"/>
            <a:cs typeface="Arial" panose="020B0604020202020204" pitchFamily="34" charset="0"/>
          </a:endParaRPr>
        </a:p>
      </dgm:t>
    </dgm:pt>
    <dgm:pt modelId="{4A88CBB1-B4FB-4950-8A4F-C9B0C34172C8}">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(3) </a:t>
          </a:r>
        </a:p>
        <a:p>
          <a:r>
            <a:rPr lang="en-US" sz="1400" dirty="0" err="1">
              <a:latin typeface="Arial" panose="020B0604020202020204" pitchFamily="34" charset="0"/>
              <a:cs typeface="Arial" panose="020B0604020202020204" pitchFamily="34" charset="0"/>
            </a:rPr>
            <a:t>Hoàn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khuôn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động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trước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đòi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hỏi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nhập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quốc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ngày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càng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sâu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rộng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yêu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cầu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triển</a:t>
          </a:r>
          <a:r>
            <a:rPr lang="en-US" sz="1400" dirty="0">
              <a:latin typeface="Arial" panose="020B0604020202020204" pitchFamily="34" charset="0"/>
              <a:cs typeface="Arial" panose="020B0604020202020204" pitchFamily="34" charset="0"/>
            </a:rPr>
            <a:t> KT-XH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Việt</a:t>
          </a:r>
          <a:r>
            <a:rPr lang="en-US" sz="1400" dirty="0">
              <a:latin typeface="Arial" panose="020B0604020202020204" pitchFamily="34" charset="0"/>
              <a:cs typeface="Arial" panose="020B0604020202020204" pitchFamily="34" charset="0"/>
            </a:rPr>
            <a:t> Nam </a:t>
          </a:r>
          <a:r>
            <a:rPr lang="en-US" sz="1400" dirty="0" err="1">
              <a:latin typeface="Arial" panose="020B0604020202020204" pitchFamily="34" charset="0"/>
              <a:cs typeface="Arial" panose="020B0604020202020204" pitchFamily="34" charset="0"/>
            </a:rPr>
            <a:t>trong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bối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mới</a:t>
          </a:r>
          <a:r>
            <a:rPr lang="en-US" sz="1400" dirty="0">
              <a:latin typeface="Arial" panose="020B0604020202020204" pitchFamily="34" charset="0"/>
              <a:cs typeface="Arial" panose="020B0604020202020204" pitchFamily="34" charset="0"/>
            </a:rPr>
            <a:t>.</a:t>
          </a:r>
        </a:p>
      </dgm:t>
    </dgm:pt>
    <dgm:pt modelId="{A781C558-9998-4E50-AB5B-0DD92F265C40}" type="parTrans" cxnId="{84B55E49-7DE9-406A-85C8-DC856A556004}">
      <dgm:prSet/>
      <dgm:spPr/>
      <dgm:t>
        <a:bodyPr/>
        <a:lstStyle/>
        <a:p>
          <a:endParaRPr lang="en-US" sz="1400">
            <a:latin typeface="Arial" panose="020B0604020202020204" pitchFamily="34" charset="0"/>
            <a:cs typeface="Arial" panose="020B0604020202020204" pitchFamily="34" charset="0"/>
          </a:endParaRPr>
        </a:p>
      </dgm:t>
    </dgm:pt>
    <dgm:pt modelId="{B032537D-2ED5-43F6-98AB-86D67F897134}" type="sibTrans" cxnId="{84B55E49-7DE9-406A-85C8-DC856A556004}">
      <dgm:prSet/>
      <dgm:spPr/>
      <dgm:t>
        <a:bodyPr/>
        <a:lstStyle/>
        <a:p>
          <a:endParaRPr lang="en-US" sz="1400">
            <a:latin typeface="Arial" panose="020B0604020202020204" pitchFamily="34" charset="0"/>
            <a:cs typeface="Arial" panose="020B0604020202020204" pitchFamily="34" charset="0"/>
          </a:endParaRPr>
        </a:p>
      </dgm:t>
    </dgm:pt>
    <dgm:pt modelId="{C0C7C964-E778-4B77-AAD0-303422AD8E0F}">
      <dgm:prSet custT="1"/>
      <dgm:spPr>
        <a:solidFill>
          <a:srgbClr val="002060"/>
        </a:solidFill>
      </dgm:spPr>
      <dgm:t>
        <a:bodyPr/>
        <a:lstStyle/>
        <a:p>
          <a:r>
            <a:rPr lang="en-US" sz="1400" b="1" dirty="0">
              <a:latin typeface="Arial" panose="020B0604020202020204" pitchFamily="34" charset="0"/>
              <a:cs typeface="Arial" panose="020B0604020202020204" pitchFamily="34" charset="0"/>
            </a:rPr>
            <a:t>(4) </a:t>
          </a:r>
        </a:p>
        <a:p>
          <a:r>
            <a:rPr lang="en-US" sz="1400" dirty="0" err="1">
              <a:latin typeface="Arial" panose="020B0604020202020204" pitchFamily="34" charset="0"/>
              <a:cs typeface="Arial" panose="020B0604020202020204" pitchFamily="34" charset="0"/>
            </a:rPr>
            <a:t>Đảm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bảo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thống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nhất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đồng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trong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hệ</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thống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a:t>
          </a:r>
        </a:p>
      </dgm:t>
    </dgm:pt>
    <dgm:pt modelId="{1E5A182A-5774-4E2C-9FA0-10D576A49CA2}" type="parTrans" cxnId="{85B45E20-DEF5-4861-8501-02F7161E78AB}">
      <dgm:prSet/>
      <dgm:spPr/>
      <dgm:t>
        <a:bodyPr/>
        <a:lstStyle/>
        <a:p>
          <a:endParaRPr lang="en-US"/>
        </a:p>
      </dgm:t>
    </dgm:pt>
    <dgm:pt modelId="{3A0C674A-A6FB-4A2C-9444-BB6A93DBDA32}" type="sibTrans" cxnId="{85B45E20-DEF5-4861-8501-02F7161E78AB}">
      <dgm:prSet/>
      <dgm:spPr/>
      <dgm:t>
        <a:bodyPr/>
        <a:lstStyle/>
        <a:p>
          <a:endParaRPr lang="en-US"/>
        </a:p>
      </dgm:t>
    </dgm:pt>
    <dgm:pt modelId="{57EE6A87-ADC7-4ECF-A2EB-A229E6C538E6}" type="pres">
      <dgm:prSet presAssocID="{7EDE909C-1DA8-4ABE-9C5A-157E71D114FD}" presName="CompostProcess" presStyleCnt="0">
        <dgm:presLayoutVars>
          <dgm:dir/>
          <dgm:resizeHandles val="exact"/>
        </dgm:presLayoutVars>
      </dgm:prSet>
      <dgm:spPr/>
    </dgm:pt>
    <dgm:pt modelId="{4135350B-4C49-4D8B-8931-38CA39AAE337}" type="pres">
      <dgm:prSet presAssocID="{7EDE909C-1DA8-4ABE-9C5A-157E71D114FD}" presName="arrow" presStyleLbl="bgShp" presStyleIdx="0" presStyleCnt="1"/>
      <dgm:spPr/>
    </dgm:pt>
    <dgm:pt modelId="{021338A4-9024-4FC8-A738-D2E77D5741A4}" type="pres">
      <dgm:prSet presAssocID="{7EDE909C-1DA8-4ABE-9C5A-157E71D114FD}" presName="linearProcess" presStyleCnt="0"/>
      <dgm:spPr/>
    </dgm:pt>
    <dgm:pt modelId="{7C1EBEC0-C267-4584-BA85-586407BB81DD}" type="pres">
      <dgm:prSet presAssocID="{B2F3B62F-D5E3-445E-A0E6-BBB31E40A288}" presName="textNode" presStyleLbl="node1" presStyleIdx="0" presStyleCnt="4" custScaleX="106027" custScaleY="113555">
        <dgm:presLayoutVars>
          <dgm:bulletEnabled val="1"/>
        </dgm:presLayoutVars>
      </dgm:prSet>
      <dgm:spPr/>
    </dgm:pt>
    <dgm:pt modelId="{682F586D-699B-4A64-B3AD-2ABC5AD95F9E}" type="pres">
      <dgm:prSet presAssocID="{7DD84C99-7FCF-4AB7-8062-412745E5BC93}" presName="sibTrans" presStyleCnt="0"/>
      <dgm:spPr/>
    </dgm:pt>
    <dgm:pt modelId="{80BC38A0-72F1-4C88-B92F-313C9B64304A}" type="pres">
      <dgm:prSet presAssocID="{911AD56A-9810-4FD4-95D5-330D526FAC06}" presName="textNode" presStyleLbl="node1" presStyleIdx="1" presStyleCnt="4" custScaleX="137080" custScaleY="113555" custLinFactNeighborX="-21834">
        <dgm:presLayoutVars>
          <dgm:bulletEnabled val="1"/>
        </dgm:presLayoutVars>
      </dgm:prSet>
      <dgm:spPr/>
    </dgm:pt>
    <dgm:pt modelId="{E151A44A-5705-4497-AE90-04B9C2356A53}" type="pres">
      <dgm:prSet presAssocID="{46ADA327-8EF5-471F-B662-4C7652322814}" presName="sibTrans" presStyleCnt="0"/>
      <dgm:spPr/>
    </dgm:pt>
    <dgm:pt modelId="{A605AE35-F340-4548-9D28-F4C739543BFE}" type="pres">
      <dgm:prSet presAssocID="{4A88CBB1-B4FB-4950-8A4F-C9B0C34172C8}" presName="textNode" presStyleLbl="node1" presStyleIdx="2" presStyleCnt="4" custScaleX="106856" custScaleY="113555" custLinFactNeighborX="-33964">
        <dgm:presLayoutVars>
          <dgm:bulletEnabled val="1"/>
        </dgm:presLayoutVars>
      </dgm:prSet>
      <dgm:spPr/>
    </dgm:pt>
    <dgm:pt modelId="{F43F8F5E-7F29-4475-BD01-400C8A9014A7}" type="pres">
      <dgm:prSet presAssocID="{B032537D-2ED5-43F6-98AB-86D67F897134}" presName="sibTrans" presStyleCnt="0"/>
      <dgm:spPr/>
    </dgm:pt>
    <dgm:pt modelId="{4CCE6850-8E39-40D3-A2F8-E337D597D688}" type="pres">
      <dgm:prSet presAssocID="{C0C7C964-E778-4B77-AAD0-303422AD8E0F}" presName="textNode" presStyleLbl="node1" presStyleIdx="3" presStyleCnt="4" custScaleX="84277" custScaleY="111759" custLinFactNeighborX="-52798" custLinFactNeighborY="-1346">
        <dgm:presLayoutVars>
          <dgm:bulletEnabled val="1"/>
        </dgm:presLayoutVars>
      </dgm:prSet>
      <dgm:spPr/>
    </dgm:pt>
  </dgm:ptLst>
  <dgm:cxnLst>
    <dgm:cxn modelId="{3DA0EA1C-C447-48EB-AB15-D082040C15E1}" srcId="{7EDE909C-1DA8-4ABE-9C5A-157E71D114FD}" destId="{B2F3B62F-D5E3-445E-A0E6-BBB31E40A288}" srcOrd="0" destOrd="0" parTransId="{0E35A5F6-BDA6-4169-9D04-C139DD99AFAA}" sibTransId="{7DD84C99-7FCF-4AB7-8062-412745E5BC93}"/>
    <dgm:cxn modelId="{AE30471E-7A78-460A-9BAB-1FC1E1510383}" srcId="{7EDE909C-1DA8-4ABE-9C5A-157E71D114FD}" destId="{911AD56A-9810-4FD4-95D5-330D526FAC06}" srcOrd="1" destOrd="0" parTransId="{C219A4AF-8112-43C0-97D2-1FAAC7D44C7A}" sibTransId="{46ADA327-8EF5-471F-B662-4C7652322814}"/>
    <dgm:cxn modelId="{85B45E20-DEF5-4861-8501-02F7161E78AB}" srcId="{7EDE909C-1DA8-4ABE-9C5A-157E71D114FD}" destId="{C0C7C964-E778-4B77-AAD0-303422AD8E0F}" srcOrd="3" destOrd="0" parTransId="{1E5A182A-5774-4E2C-9FA0-10D576A49CA2}" sibTransId="{3A0C674A-A6FB-4A2C-9444-BB6A93DBDA32}"/>
    <dgm:cxn modelId="{AD2B672C-8392-4366-B833-14810928520E}" type="presOf" srcId="{4A88CBB1-B4FB-4950-8A4F-C9B0C34172C8}" destId="{A605AE35-F340-4548-9D28-F4C739543BFE}" srcOrd="0" destOrd="0" presId="urn:microsoft.com/office/officeart/2005/8/layout/hProcess9"/>
    <dgm:cxn modelId="{84B55E49-7DE9-406A-85C8-DC856A556004}" srcId="{7EDE909C-1DA8-4ABE-9C5A-157E71D114FD}" destId="{4A88CBB1-B4FB-4950-8A4F-C9B0C34172C8}" srcOrd="2" destOrd="0" parTransId="{A781C558-9998-4E50-AB5B-0DD92F265C40}" sibTransId="{B032537D-2ED5-43F6-98AB-86D67F897134}"/>
    <dgm:cxn modelId="{376F9A7D-1A8A-4CDB-B95C-3AADFAB87772}" type="presOf" srcId="{7EDE909C-1DA8-4ABE-9C5A-157E71D114FD}" destId="{57EE6A87-ADC7-4ECF-A2EB-A229E6C538E6}" srcOrd="0" destOrd="0" presId="urn:microsoft.com/office/officeart/2005/8/layout/hProcess9"/>
    <dgm:cxn modelId="{C345E996-5AC4-451F-9536-B4AFE40D67AB}" type="presOf" srcId="{C0C7C964-E778-4B77-AAD0-303422AD8E0F}" destId="{4CCE6850-8E39-40D3-A2F8-E337D597D688}" srcOrd="0" destOrd="0" presId="urn:microsoft.com/office/officeart/2005/8/layout/hProcess9"/>
    <dgm:cxn modelId="{180041B4-F50C-4845-8D46-16E93BC82646}" type="presOf" srcId="{911AD56A-9810-4FD4-95D5-330D526FAC06}" destId="{80BC38A0-72F1-4C88-B92F-313C9B64304A}" srcOrd="0" destOrd="0" presId="urn:microsoft.com/office/officeart/2005/8/layout/hProcess9"/>
    <dgm:cxn modelId="{EF9AE4BA-4BC5-48E8-8667-ECD97F299F1C}" type="presOf" srcId="{B2F3B62F-D5E3-445E-A0E6-BBB31E40A288}" destId="{7C1EBEC0-C267-4584-BA85-586407BB81DD}" srcOrd="0" destOrd="0" presId="urn:microsoft.com/office/officeart/2005/8/layout/hProcess9"/>
    <dgm:cxn modelId="{A70FE567-780F-4B93-A129-2A195F88A997}" type="presParOf" srcId="{57EE6A87-ADC7-4ECF-A2EB-A229E6C538E6}" destId="{4135350B-4C49-4D8B-8931-38CA39AAE337}" srcOrd="0" destOrd="0" presId="urn:microsoft.com/office/officeart/2005/8/layout/hProcess9"/>
    <dgm:cxn modelId="{EDBD23BD-4CE4-4246-9E22-C5DD6560FEC0}" type="presParOf" srcId="{57EE6A87-ADC7-4ECF-A2EB-A229E6C538E6}" destId="{021338A4-9024-4FC8-A738-D2E77D5741A4}" srcOrd="1" destOrd="0" presId="urn:microsoft.com/office/officeart/2005/8/layout/hProcess9"/>
    <dgm:cxn modelId="{A9F2FEF4-61B8-42A7-8D7A-C82B46781FDB}" type="presParOf" srcId="{021338A4-9024-4FC8-A738-D2E77D5741A4}" destId="{7C1EBEC0-C267-4584-BA85-586407BB81DD}" srcOrd="0" destOrd="0" presId="urn:microsoft.com/office/officeart/2005/8/layout/hProcess9"/>
    <dgm:cxn modelId="{C262C38A-5765-4E38-98EB-F6F5910D2177}" type="presParOf" srcId="{021338A4-9024-4FC8-A738-D2E77D5741A4}" destId="{682F586D-699B-4A64-B3AD-2ABC5AD95F9E}" srcOrd="1" destOrd="0" presId="urn:microsoft.com/office/officeart/2005/8/layout/hProcess9"/>
    <dgm:cxn modelId="{19FE7D8F-93C5-4DEA-943D-8EC1490350FF}" type="presParOf" srcId="{021338A4-9024-4FC8-A738-D2E77D5741A4}" destId="{80BC38A0-72F1-4C88-B92F-313C9B64304A}" srcOrd="2" destOrd="0" presId="urn:microsoft.com/office/officeart/2005/8/layout/hProcess9"/>
    <dgm:cxn modelId="{406A6F83-651C-43DA-9991-1F0A74231FDE}" type="presParOf" srcId="{021338A4-9024-4FC8-A738-D2E77D5741A4}" destId="{E151A44A-5705-4497-AE90-04B9C2356A53}" srcOrd="3" destOrd="0" presId="urn:microsoft.com/office/officeart/2005/8/layout/hProcess9"/>
    <dgm:cxn modelId="{29A49EC9-20F2-4949-B16D-9A9B2E1CB1D6}" type="presParOf" srcId="{021338A4-9024-4FC8-A738-D2E77D5741A4}" destId="{A605AE35-F340-4548-9D28-F4C739543BFE}" srcOrd="4" destOrd="0" presId="urn:microsoft.com/office/officeart/2005/8/layout/hProcess9"/>
    <dgm:cxn modelId="{F5426F00-A69A-45EA-8F4F-E93EF53E9F9C}" type="presParOf" srcId="{021338A4-9024-4FC8-A738-D2E77D5741A4}" destId="{F43F8F5E-7F29-4475-BD01-400C8A9014A7}" srcOrd="5" destOrd="0" presId="urn:microsoft.com/office/officeart/2005/8/layout/hProcess9"/>
    <dgm:cxn modelId="{4D24FEDD-6295-410F-A7C3-96835118C71F}" type="presParOf" srcId="{021338A4-9024-4FC8-A738-D2E77D5741A4}" destId="{4CCE6850-8E39-40D3-A2F8-E337D597D68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409F09-9A21-440B-92D6-CE68213D7EE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EDC83F9-76B3-492F-B75F-951B51A2218A}">
      <dgm:prSet phldrT="[Text]" custT="1"/>
      <dgm:spPr/>
      <dgm:t>
        <a:bodyPr/>
        <a:lstStyle/>
        <a:p>
          <a:pPr>
            <a:spcAft>
              <a:spcPts val="0"/>
            </a:spcAft>
          </a:pPr>
          <a:r>
            <a:rPr lang="en-US" sz="1400" i="0" dirty="0">
              <a:solidFill>
                <a:srgbClr val="002060"/>
              </a:solidFill>
              <a:latin typeface="Arial" panose="020B0604020202020204" pitchFamily="34" charset="0"/>
              <a:cs typeface="Arial" panose="020B0604020202020204" pitchFamily="34" charset="0"/>
            </a:rPr>
            <a:t>(1) </a:t>
          </a:r>
        </a:p>
        <a:p>
          <a:pPr>
            <a:spcAft>
              <a:spcPts val="0"/>
            </a:spcAft>
          </a:pPr>
          <a:r>
            <a:rPr lang="en-US" sz="1400" i="0" dirty="0" err="1">
              <a:solidFill>
                <a:srgbClr val="002060"/>
              </a:solidFill>
              <a:latin typeface="Arial" panose="020B0604020202020204" pitchFamily="34" charset="0"/>
              <a:cs typeface="Arial" panose="020B0604020202020204" pitchFamily="34" charset="0"/>
            </a:rPr>
            <a:t>Quán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triệt</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và</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thể</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chế</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hoá</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sâu</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sắc</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các</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quan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điểm</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đường</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lối</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đổi</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mới</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của</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Đảng</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liên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quan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đến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việc</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xây</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dựng</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phát</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triển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đất</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nước</a:t>
          </a:r>
          <a:endParaRPr lang="en-US" sz="1400" i="0" dirty="0">
            <a:solidFill>
              <a:srgbClr val="002060"/>
            </a:solidFill>
            <a:latin typeface="Arial" panose="020B0604020202020204" pitchFamily="34" charset="0"/>
            <a:cs typeface="Arial" panose="020B0604020202020204" pitchFamily="34" charset="0"/>
          </a:endParaRPr>
        </a:p>
      </dgm:t>
    </dgm:pt>
    <dgm:pt modelId="{18CCF539-B60F-4632-A6C7-44D862B27491}" type="parTrans" cxnId="{A60E1B1D-ABD2-40FB-86A3-569DFE507709}">
      <dgm:prSet/>
      <dgm:spPr/>
      <dgm:t>
        <a:bodyPr/>
        <a:lstStyle/>
        <a:p>
          <a:endParaRPr lang="en-US" sz="1400">
            <a:latin typeface="Arial" panose="020B0604020202020204" pitchFamily="34" charset="0"/>
            <a:cs typeface="Arial" panose="020B0604020202020204" pitchFamily="34" charset="0"/>
          </a:endParaRPr>
        </a:p>
      </dgm:t>
    </dgm:pt>
    <dgm:pt modelId="{6D48D4E4-486E-4CE8-9EDA-930169A8AB2C}" type="sibTrans" cxnId="{A60E1B1D-ABD2-40FB-86A3-569DFE507709}">
      <dgm:prSet/>
      <dgm:spPr/>
      <dgm:t>
        <a:bodyPr/>
        <a:lstStyle/>
        <a:p>
          <a:endParaRPr lang="en-US" sz="1400">
            <a:latin typeface="Arial" panose="020B0604020202020204" pitchFamily="34" charset="0"/>
            <a:cs typeface="Arial" panose="020B0604020202020204" pitchFamily="34" charset="0"/>
          </a:endParaRPr>
        </a:p>
      </dgm:t>
    </dgm:pt>
    <dgm:pt modelId="{3F364BF8-CFF0-43BE-87AE-AB0100E668EE}">
      <dgm:prSet phldrT="[Tex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(2)</a:t>
          </a:r>
        </a:p>
        <a:p>
          <a:pPr>
            <a:spcAft>
              <a:spcPts val="0"/>
            </a:spcAft>
          </a:pPr>
          <a:r>
            <a:rPr lang="en-US" sz="1400" dirty="0" err="1">
              <a:solidFill>
                <a:srgbClr val="002060"/>
              </a:solidFill>
              <a:latin typeface="Arial" panose="020B0604020202020204" pitchFamily="34" charset="0"/>
              <a:cs typeface="Arial" panose="020B0604020202020204" pitchFamily="34" charset="0"/>
            </a:rPr>
            <a:t>Phải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được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xây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dựng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phù</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hợp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với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Hiến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pháp</a:t>
          </a:r>
          <a:r>
            <a:rPr lang="en-US" sz="1400" dirty="0">
              <a:solidFill>
                <a:srgbClr val="002060"/>
              </a:solidFill>
              <a:latin typeface="Arial" panose="020B0604020202020204" pitchFamily="34" charset="0"/>
              <a:cs typeface="Arial" panose="020B0604020202020204" pitchFamily="34" charset="0"/>
            </a:rPr>
            <a:t> 2013, </a:t>
          </a:r>
          <a:r>
            <a:rPr lang="en-US" sz="1400" dirty="0" err="1">
              <a:solidFill>
                <a:srgbClr val="002060"/>
              </a:solidFill>
              <a:latin typeface="Arial" panose="020B0604020202020204" pitchFamily="34" charset="0"/>
              <a:cs typeface="Arial" panose="020B0604020202020204" pitchFamily="34" charset="0"/>
            </a:rPr>
            <a:t>bảo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đảm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tính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thống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nhất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đồng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bộ</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của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hệ</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thống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pháp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luật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hiện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hành</a:t>
          </a:r>
          <a:endParaRPr lang="en-US" sz="1400" dirty="0">
            <a:solidFill>
              <a:srgbClr val="002060"/>
            </a:solidFill>
            <a:latin typeface="Arial" panose="020B0604020202020204" pitchFamily="34" charset="0"/>
            <a:cs typeface="Arial" panose="020B0604020202020204" pitchFamily="34" charset="0"/>
          </a:endParaRPr>
        </a:p>
      </dgm:t>
    </dgm:pt>
    <dgm:pt modelId="{F0AE217F-5A4F-402E-B144-B3A784A6AB52}" type="parTrans" cxnId="{5095911E-5B6F-49F8-A830-3737E29FA604}">
      <dgm:prSet/>
      <dgm:spPr/>
      <dgm:t>
        <a:bodyPr/>
        <a:lstStyle/>
        <a:p>
          <a:endParaRPr lang="en-US" sz="1400">
            <a:latin typeface="Arial" panose="020B0604020202020204" pitchFamily="34" charset="0"/>
            <a:cs typeface="Arial" panose="020B0604020202020204" pitchFamily="34" charset="0"/>
          </a:endParaRPr>
        </a:p>
      </dgm:t>
    </dgm:pt>
    <dgm:pt modelId="{1F903817-72CF-418A-BCB2-8ADCB988910B}" type="sibTrans" cxnId="{5095911E-5B6F-49F8-A830-3737E29FA604}">
      <dgm:prSet/>
      <dgm:spPr/>
      <dgm:t>
        <a:bodyPr/>
        <a:lstStyle/>
        <a:p>
          <a:endParaRPr lang="en-US" sz="1400">
            <a:latin typeface="Arial" panose="020B0604020202020204" pitchFamily="34" charset="0"/>
            <a:cs typeface="Arial" panose="020B0604020202020204" pitchFamily="34" charset="0"/>
          </a:endParaRPr>
        </a:p>
      </dgm:t>
    </dgm:pt>
    <dgm:pt modelId="{6958D48C-4B17-42C4-8853-2828AF17D0D7}">
      <dgm:prSet phldrT="[Tex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(3) </a:t>
          </a:r>
        </a:p>
        <a:p>
          <a:pPr>
            <a:spcAft>
              <a:spcPts val="0"/>
            </a:spcAft>
          </a:pPr>
          <a:r>
            <a:rPr lang="en-US" sz="1400" dirty="0" err="1">
              <a:solidFill>
                <a:srgbClr val="002060"/>
              </a:solidFill>
              <a:latin typeface="Arial" panose="020B0604020202020204" pitchFamily="34" charset="0"/>
              <a:cs typeface="Arial" panose="020B0604020202020204" pitchFamily="34" charset="0"/>
            </a:rPr>
            <a:t>Phải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đảm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bảo</a:t>
          </a:r>
          <a:r>
            <a:rPr lang="en-US" sz="1400" dirty="0">
              <a:solidFill>
                <a:srgbClr val="002060"/>
              </a:solidFill>
              <a:latin typeface="Arial" panose="020B0604020202020204" pitchFamily="34" charset="0"/>
              <a:cs typeface="Arial" panose="020B0604020202020204" pitchFamily="34" charset="0"/>
            </a:rPr>
            <a:t> </a:t>
          </a:r>
          <a:br>
            <a:rPr lang="en-US" sz="1400" dirty="0">
              <a:solidFill>
                <a:srgbClr val="002060"/>
              </a:solidFill>
              <a:latin typeface="Arial" panose="020B0604020202020204" pitchFamily="34" charset="0"/>
              <a:cs typeface="Arial" panose="020B0604020202020204" pitchFamily="34" charset="0"/>
            </a:rPr>
          </a:br>
          <a:r>
            <a:rPr lang="en-US" sz="1400" dirty="0" err="1">
              <a:solidFill>
                <a:srgbClr val="002060"/>
              </a:solidFill>
              <a:latin typeface="Arial" panose="020B0604020202020204" pitchFamily="34" charset="0"/>
              <a:cs typeface="Arial" panose="020B0604020202020204" pitchFamily="34" charset="0"/>
            </a:rPr>
            <a:t>cho</a:t>
          </a:r>
          <a:r>
            <a:rPr lang="en-US" sz="1400" dirty="0">
              <a:solidFill>
                <a:srgbClr val="002060"/>
              </a:solidFill>
              <a:latin typeface="Arial" panose="020B0604020202020204" pitchFamily="34" charset="0"/>
              <a:cs typeface="Arial" panose="020B0604020202020204" pitchFamily="34" charset="0"/>
            </a:rPr>
            <a:t> CĐVN </a:t>
          </a:r>
          <a:r>
            <a:rPr lang="en-US" sz="1400" dirty="0" err="1">
              <a:solidFill>
                <a:srgbClr val="002060"/>
              </a:solidFill>
              <a:latin typeface="Arial" panose="020B0604020202020204" pitchFamily="34" charset="0"/>
              <a:cs typeface="Arial" panose="020B0604020202020204" pitchFamily="34" charset="0"/>
            </a:rPr>
            <a:t>ngày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càng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lớn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mạnh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hoạt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động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hiệu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quả</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hút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đông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đảo</a:t>
          </a:r>
          <a:r>
            <a:rPr lang="en-US" sz="1400" dirty="0">
              <a:solidFill>
                <a:srgbClr val="002060"/>
              </a:solidFill>
              <a:latin typeface="Arial" panose="020B0604020202020204" pitchFamily="34" charset="0"/>
              <a:cs typeface="Arial" panose="020B0604020202020204" pitchFamily="34" charset="0"/>
            </a:rPr>
            <a:t> NLĐ </a:t>
          </a:r>
          <a:r>
            <a:rPr lang="en-US" sz="1400" dirty="0" err="1">
              <a:solidFill>
                <a:srgbClr val="002060"/>
              </a:solidFill>
              <a:latin typeface="Arial" panose="020B0604020202020204" pitchFamily="34" charset="0"/>
              <a:cs typeface="Arial" panose="020B0604020202020204" pitchFamily="34" charset="0"/>
            </a:rPr>
            <a:t>và</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tổ</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chức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của</a:t>
          </a:r>
          <a:r>
            <a:rPr lang="en-US" sz="1400" dirty="0">
              <a:solidFill>
                <a:srgbClr val="002060"/>
              </a:solidFill>
              <a:latin typeface="Arial" panose="020B0604020202020204" pitchFamily="34" charset="0"/>
              <a:cs typeface="Arial" panose="020B0604020202020204" pitchFamily="34" charset="0"/>
            </a:rPr>
            <a:t> NLĐ </a:t>
          </a:r>
          <a:r>
            <a:rPr lang="en-US" sz="1400" dirty="0" err="1">
              <a:solidFill>
                <a:srgbClr val="002060"/>
              </a:solidFill>
              <a:latin typeface="Arial" panose="020B0604020202020204" pitchFamily="34" charset="0"/>
              <a:cs typeface="Arial" panose="020B0604020202020204" pitchFamily="34" charset="0"/>
            </a:rPr>
            <a:t>tại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doanh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nghiệp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tham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gia</a:t>
          </a:r>
          <a:endParaRPr lang="en-US" sz="1400" dirty="0">
            <a:solidFill>
              <a:srgbClr val="002060"/>
            </a:solidFill>
            <a:latin typeface="Arial" panose="020B0604020202020204" pitchFamily="34" charset="0"/>
            <a:cs typeface="Arial" panose="020B0604020202020204" pitchFamily="34" charset="0"/>
          </a:endParaRPr>
        </a:p>
      </dgm:t>
    </dgm:pt>
    <dgm:pt modelId="{9A77DAEA-5AF4-45A2-B8CD-7EA93EE14C79}" type="parTrans" cxnId="{0CC32141-1F7C-436B-8F8A-B671810BC80A}">
      <dgm:prSet/>
      <dgm:spPr/>
      <dgm:t>
        <a:bodyPr/>
        <a:lstStyle/>
        <a:p>
          <a:endParaRPr lang="en-US" sz="1400">
            <a:latin typeface="Arial" panose="020B0604020202020204" pitchFamily="34" charset="0"/>
            <a:cs typeface="Arial" panose="020B0604020202020204" pitchFamily="34" charset="0"/>
          </a:endParaRPr>
        </a:p>
      </dgm:t>
    </dgm:pt>
    <dgm:pt modelId="{3E2A79A3-C70C-40AF-8FA5-E34DE10E0287}" type="sibTrans" cxnId="{0CC32141-1F7C-436B-8F8A-B671810BC80A}">
      <dgm:prSet/>
      <dgm:spPr/>
      <dgm:t>
        <a:bodyPr/>
        <a:lstStyle/>
        <a:p>
          <a:endParaRPr lang="en-US" sz="1400">
            <a:latin typeface="Arial" panose="020B0604020202020204" pitchFamily="34" charset="0"/>
            <a:cs typeface="Arial" panose="020B0604020202020204" pitchFamily="34" charset="0"/>
          </a:endParaRPr>
        </a:p>
      </dgm:t>
    </dgm:pt>
    <dgm:pt modelId="{67152397-B96F-421B-82B8-916D240A6C97}">
      <dgm:prSet phldrT="[Tex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(5)</a:t>
          </a:r>
        </a:p>
        <a:p>
          <a:pPr>
            <a:spcAft>
              <a:spcPts val="0"/>
            </a:spcAft>
          </a:pPr>
          <a:r>
            <a:rPr lang="en-US" sz="1400" dirty="0" err="1">
              <a:solidFill>
                <a:srgbClr val="002060"/>
              </a:solidFill>
              <a:latin typeface="Arial" panose="020B0604020202020204" pitchFamily="34" charset="0"/>
              <a:cs typeface="Arial" panose="020B0604020202020204" pitchFamily="34" charset="0"/>
            </a:rPr>
            <a:t>Tham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khảo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và</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tiếp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có</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chọn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lọc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kinh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nghiệm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quốc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tế</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phù</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hợp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với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thực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tiễn</a:t>
          </a:r>
          <a:br>
            <a:rPr lang="en-US" sz="1400" dirty="0">
              <a:solidFill>
                <a:srgbClr val="002060"/>
              </a:solidFill>
              <a:latin typeface="Arial" panose="020B0604020202020204" pitchFamily="34" charset="0"/>
              <a:cs typeface="Arial" panose="020B0604020202020204" pitchFamily="34" charset="0"/>
            </a:rPr>
          </a:br>
          <a:r>
            <a:rPr lang="en-US" sz="1400" dirty="0" err="1">
              <a:solidFill>
                <a:srgbClr val="002060"/>
              </a:solidFill>
              <a:latin typeface="Arial" panose="020B0604020202020204" pitchFamily="34" charset="0"/>
              <a:cs typeface="Arial" panose="020B0604020202020204" pitchFamily="34" charset="0"/>
            </a:rPr>
            <a:t>Việt</a:t>
          </a:r>
          <a:r>
            <a:rPr lang="en-US" sz="1400" dirty="0">
              <a:solidFill>
                <a:srgbClr val="002060"/>
              </a:solidFill>
              <a:latin typeface="Arial" panose="020B0604020202020204" pitchFamily="34" charset="0"/>
              <a:cs typeface="Arial" panose="020B0604020202020204" pitchFamily="34" charset="0"/>
            </a:rPr>
            <a:t> Nam</a:t>
          </a:r>
        </a:p>
      </dgm:t>
    </dgm:pt>
    <dgm:pt modelId="{028AB61D-5611-47A1-81FC-5EA683EA1E91}" type="parTrans" cxnId="{75341C98-FE26-4925-A55D-89C18FAC1593}">
      <dgm:prSet/>
      <dgm:spPr/>
      <dgm:t>
        <a:bodyPr/>
        <a:lstStyle/>
        <a:p>
          <a:endParaRPr lang="en-US"/>
        </a:p>
      </dgm:t>
    </dgm:pt>
    <dgm:pt modelId="{AC7A75E3-665F-4C40-A183-C87BCDE650B5}" type="sibTrans" cxnId="{75341C98-FE26-4925-A55D-89C18FAC1593}">
      <dgm:prSet/>
      <dgm:spPr/>
      <dgm:t>
        <a:bodyPr/>
        <a:lstStyle/>
        <a:p>
          <a:endParaRPr lang="en-US"/>
        </a:p>
      </dgm:t>
    </dgm:pt>
    <dgm:pt modelId="{139D5820-6279-4B1A-917B-674EE70C69F3}">
      <dgm:prSe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(4)</a:t>
          </a:r>
        </a:p>
        <a:p>
          <a:pPr>
            <a:spcAft>
              <a:spcPts val="0"/>
            </a:spcAft>
          </a:pPr>
          <a:r>
            <a:rPr lang="en-US" sz="1400" dirty="0">
              <a:solidFill>
                <a:srgbClr val="002060"/>
              </a:solidFill>
              <a:latin typeface="Arial" panose="020B0604020202020204" pitchFamily="34" charset="0"/>
              <a:cs typeface="Arial" panose="020B0604020202020204" pitchFamily="34" charset="0"/>
            </a:rPr>
            <a:t>K</a:t>
          </a:r>
          <a:r>
            <a:rPr lang="vi-VN" sz="1400" dirty="0">
              <a:solidFill>
                <a:srgbClr val="002060"/>
              </a:solidFill>
              <a:latin typeface="Arial" panose="020B0604020202020204" pitchFamily="34" charset="0"/>
              <a:cs typeface="Arial" panose="020B0604020202020204" pitchFamily="34" charset="0"/>
            </a:rPr>
            <a:t>ế thừa và giữ nguyên những nội dung đã khẳng định được tính hợp lý, ổn định, hiệu quả</a:t>
          </a:r>
          <a:r>
            <a:rPr lang="en-US" sz="1400" dirty="0">
              <a:solidFill>
                <a:srgbClr val="002060"/>
              </a:solidFill>
              <a:latin typeface="Arial" panose="020B0604020202020204" pitchFamily="34" charset="0"/>
              <a:cs typeface="Arial" panose="020B0604020202020204" pitchFamily="34" charset="0"/>
            </a:rPr>
            <a:t>; </a:t>
          </a:r>
        </a:p>
      </dgm:t>
    </dgm:pt>
    <dgm:pt modelId="{3030B4D2-4665-427F-BEB6-2D2D005893AA}" type="parTrans" cxnId="{587CBEC8-C08E-4884-94FA-E9218448518E}">
      <dgm:prSet/>
      <dgm:spPr/>
      <dgm:t>
        <a:bodyPr/>
        <a:lstStyle/>
        <a:p>
          <a:endParaRPr lang="en-US"/>
        </a:p>
      </dgm:t>
    </dgm:pt>
    <dgm:pt modelId="{73AD775E-5E19-4ED1-8E78-4E9540044851}" type="sibTrans" cxnId="{587CBEC8-C08E-4884-94FA-E9218448518E}">
      <dgm:prSet/>
      <dgm:spPr/>
      <dgm:t>
        <a:bodyPr/>
        <a:lstStyle/>
        <a:p>
          <a:endParaRPr lang="en-US"/>
        </a:p>
      </dgm:t>
    </dgm:pt>
    <dgm:pt modelId="{9E8B2D9E-1348-463B-BDB6-80379E9189C6}" type="pres">
      <dgm:prSet presAssocID="{F8409F09-9A21-440B-92D6-CE68213D7EE8}" presName="Name0" presStyleCnt="0">
        <dgm:presLayoutVars>
          <dgm:chMax val="11"/>
          <dgm:chPref val="11"/>
          <dgm:dir/>
          <dgm:resizeHandles/>
        </dgm:presLayoutVars>
      </dgm:prSet>
      <dgm:spPr/>
    </dgm:pt>
    <dgm:pt modelId="{C13DE52B-BE4F-453D-AC06-41108E19D29A}" type="pres">
      <dgm:prSet presAssocID="{67152397-B96F-421B-82B8-916D240A6C97}" presName="Accent5" presStyleCnt="0"/>
      <dgm:spPr/>
    </dgm:pt>
    <dgm:pt modelId="{F18698DC-7656-4050-A14E-AFCCABD05F10}" type="pres">
      <dgm:prSet presAssocID="{67152397-B96F-421B-82B8-916D240A6C97}" presName="Accent" presStyleLbl="node1" presStyleIdx="0" presStyleCnt="5"/>
      <dgm:spPr/>
    </dgm:pt>
    <dgm:pt modelId="{0DE7849D-76F2-4550-B8E0-2560604723D3}" type="pres">
      <dgm:prSet presAssocID="{67152397-B96F-421B-82B8-916D240A6C97}" presName="ParentBackground5" presStyleCnt="0"/>
      <dgm:spPr/>
    </dgm:pt>
    <dgm:pt modelId="{5A0E3637-97A1-4ECB-AD94-C6F49CBC0C25}" type="pres">
      <dgm:prSet presAssocID="{67152397-B96F-421B-82B8-916D240A6C97}" presName="ParentBackground" presStyleLbl="fgAcc1" presStyleIdx="0" presStyleCnt="5"/>
      <dgm:spPr/>
    </dgm:pt>
    <dgm:pt modelId="{455E66B8-105A-44E5-9376-29BDB7DEA4EA}" type="pres">
      <dgm:prSet presAssocID="{67152397-B96F-421B-82B8-916D240A6C97}" presName="Parent5" presStyleLbl="revTx" presStyleIdx="0" presStyleCnt="0">
        <dgm:presLayoutVars>
          <dgm:chMax val="1"/>
          <dgm:chPref val="1"/>
          <dgm:bulletEnabled val="1"/>
        </dgm:presLayoutVars>
      </dgm:prSet>
      <dgm:spPr/>
    </dgm:pt>
    <dgm:pt modelId="{AD6C7DDD-DCD0-43A2-985A-CFBFB9A49452}" type="pres">
      <dgm:prSet presAssocID="{139D5820-6279-4B1A-917B-674EE70C69F3}" presName="Accent4" presStyleCnt="0"/>
      <dgm:spPr/>
    </dgm:pt>
    <dgm:pt modelId="{8053475D-8D65-4261-A5DC-07400CFD6B71}" type="pres">
      <dgm:prSet presAssocID="{139D5820-6279-4B1A-917B-674EE70C69F3}" presName="Accent" presStyleLbl="node1" presStyleIdx="1" presStyleCnt="5"/>
      <dgm:spPr/>
    </dgm:pt>
    <dgm:pt modelId="{1E508BBA-DE70-4190-B56F-54366486ABED}" type="pres">
      <dgm:prSet presAssocID="{139D5820-6279-4B1A-917B-674EE70C69F3}" presName="ParentBackground4" presStyleCnt="0"/>
      <dgm:spPr/>
    </dgm:pt>
    <dgm:pt modelId="{4AB7F386-D61E-4E8B-8B41-6DD52E81191A}" type="pres">
      <dgm:prSet presAssocID="{139D5820-6279-4B1A-917B-674EE70C69F3}" presName="ParentBackground" presStyleLbl="fgAcc1" presStyleIdx="1" presStyleCnt="5"/>
      <dgm:spPr/>
    </dgm:pt>
    <dgm:pt modelId="{E9A461B9-F7B0-4D15-9EA8-65AD9B5F6302}" type="pres">
      <dgm:prSet presAssocID="{139D5820-6279-4B1A-917B-674EE70C69F3}" presName="Parent4" presStyleLbl="revTx" presStyleIdx="0" presStyleCnt="0">
        <dgm:presLayoutVars>
          <dgm:chMax val="1"/>
          <dgm:chPref val="1"/>
          <dgm:bulletEnabled val="1"/>
        </dgm:presLayoutVars>
      </dgm:prSet>
      <dgm:spPr/>
    </dgm:pt>
    <dgm:pt modelId="{013F5718-C6B3-4388-BBFA-68253E39B091}" type="pres">
      <dgm:prSet presAssocID="{6958D48C-4B17-42C4-8853-2828AF17D0D7}" presName="Accent3" presStyleCnt="0"/>
      <dgm:spPr/>
    </dgm:pt>
    <dgm:pt modelId="{104EEFD8-64CB-4F1F-BD5B-D02A7F8D8577}" type="pres">
      <dgm:prSet presAssocID="{6958D48C-4B17-42C4-8853-2828AF17D0D7}" presName="Accent" presStyleLbl="node1" presStyleIdx="2" presStyleCnt="5"/>
      <dgm:spPr/>
    </dgm:pt>
    <dgm:pt modelId="{50702EF4-F28B-4E35-AB61-D8923D08B1A0}" type="pres">
      <dgm:prSet presAssocID="{6958D48C-4B17-42C4-8853-2828AF17D0D7}" presName="ParentBackground3" presStyleCnt="0"/>
      <dgm:spPr/>
    </dgm:pt>
    <dgm:pt modelId="{C8A67F9E-69D1-4014-9669-89C5E36DCACD}" type="pres">
      <dgm:prSet presAssocID="{6958D48C-4B17-42C4-8853-2828AF17D0D7}" presName="ParentBackground" presStyleLbl="fgAcc1" presStyleIdx="2" presStyleCnt="5"/>
      <dgm:spPr/>
    </dgm:pt>
    <dgm:pt modelId="{EB406297-6EA0-432A-A29B-15C95564020D}" type="pres">
      <dgm:prSet presAssocID="{6958D48C-4B17-42C4-8853-2828AF17D0D7}" presName="Parent3" presStyleLbl="revTx" presStyleIdx="0" presStyleCnt="0">
        <dgm:presLayoutVars>
          <dgm:chMax val="1"/>
          <dgm:chPref val="1"/>
          <dgm:bulletEnabled val="1"/>
        </dgm:presLayoutVars>
      </dgm:prSet>
      <dgm:spPr/>
    </dgm:pt>
    <dgm:pt modelId="{5DC48E33-C1FA-4E02-9A84-9C0E97F77225}" type="pres">
      <dgm:prSet presAssocID="{3F364BF8-CFF0-43BE-87AE-AB0100E668EE}" presName="Accent2" presStyleCnt="0"/>
      <dgm:spPr/>
    </dgm:pt>
    <dgm:pt modelId="{BCD5EEEA-6D3E-495B-B988-D2493E1B6099}" type="pres">
      <dgm:prSet presAssocID="{3F364BF8-CFF0-43BE-87AE-AB0100E668EE}" presName="Accent" presStyleLbl="node1" presStyleIdx="3" presStyleCnt="5"/>
      <dgm:spPr/>
    </dgm:pt>
    <dgm:pt modelId="{C0B939FA-76FC-4625-8F2F-A3CFD4A87144}" type="pres">
      <dgm:prSet presAssocID="{3F364BF8-CFF0-43BE-87AE-AB0100E668EE}" presName="ParentBackground2" presStyleCnt="0"/>
      <dgm:spPr/>
    </dgm:pt>
    <dgm:pt modelId="{70D687F1-41FC-4AEA-8E7D-2B9A5C4CA1D3}" type="pres">
      <dgm:prSet presAssocID="{3F364BF8-CFF0-43BE-87AE-AB0100E668EE}" presName="ParentBackground" presStyleLbl="fgAcc1" presStyleIdx="3" presStyleCnt="5"/>
      <dgm:spPr/>
    </dgm:pt>
    <dgm:pt modelId="{644A19CD-649F-4EF7-840B-05A943C39ACE}" type="pres">
      <dgm:prSet presAssocID="{3F364BF8-CFF0-43BE-87AE-AB0100E668EE}" presName="Parent2" presStyleLbl="revTx" presStyleIdx="0" presStyleCnt="0">
        <dgm:presLayoutVars>
          <dgm:chMax val="1"/>
          <dgm:chPref val="1"/>
          <dgm:bulletEnabled val="1"/>
        </dgm:presLayoutVars>
      </dgm:prSet>
      <dgm:spPr/>
    </dgm:pt>
    <dgm:pt modelId="{5080806C-61C1-4B88-BBC5-BC7CA9AE3A67}" type="pres">
      <dgm:prSet presAssocID="{0EDC83F9-76B3-492F-B75F-951B51A2218A}" presName="Accent1" presStyleCnt="0"/>
      <dgm:spPr/>
    </dgm:pt>
    <dgm:pt modelId="{73D84B96-06AD-445E-B907-72C82BC163ED}" type="pres">
      <dgm:prSet presAssocID="{0EDC83F9-76B3-492F-B75F-951B51A2218A}" presName="Accent" presStyleLbl="node1" presStyleIdx="4" presStyleCnt="5"/>
      <dgm:spPr/>
    </dgm:pt>
    <dgm:pt modelId="{9421B986-585E-4C3E-B7F5-55860F4FBBE9}" type="pres">
      <dgm:prSet presAssocID="{0EDC83F9-76B3-492F-B75F-951B51A2218A}" presName="ParentBackground1" presStyleCnt="0"/>
      <dgm:spPr/>
    </dgm:pt>
    <dgm:pt modelId="{BDDA6EDF-D5AF-4F55-892D-719DA4AA9850}" type="pres">
      <dgm:prSet presAssocID="{0EDC83F9-76B3-492F-B75F-951B51A2218A}" presName="ParentBackground" presStyleLbl="fgAcc1" presStyleIdx="4" presStyleCnt="5"/>
      <dgm:spPr/>
    </dgm:pt>
    <dgm:pt modelId="{ECC49838-BE20-48B0-8E4C-217FDF75992F}" type="pres">
      <dgm:prSet presAssocID="{0EDC83F9-76B3-492F-B75F-951B51A2218A}" presName="Parent1" presStyleLbl="revTx" presStyleIdx="0" presStyleCnt="0">
        <dgm:presLayoutVars>
          <dgm:chMax val="1"/>
          <dgm:chPref val="1"/>
          <dgm:bulletEnabled val="1"/>
        </dgm:presLayoutVars>
      </dgm:prSet>
      <dgm:spPr/>
    </dgm:pt>
  </dgm:ptLst>
  <dgm:cxnLst>
    <dgm:cxn modelId="{A60E1B1D-ABD2-40FB-86A3-569DFE507709}" srcId="{F8409F09-9A21-440B-92D6-CE68213D7EE8}" destId="{0EDC83F9-76B3-492F-B75F-951B51A2218A}" srcOrd="0" destOrd="0" parTransId="{18CCF539-B60F-4632-A6C7-44D862B27491}" sibTransId="{6D48D4E4-486E-4CE8-9EDA-930169A8AB2C}"/>
    <dgm:cxn modelId="{5095911E-5B6F-49F8-A830-3737E29FA604}" srcId="{F8409F09-9A21-440B-92D6-CE68213D7EE8}" destId="{3F364BF8-CFF0-43BE-87AE-AB0100E668EE}" srcOrd="1" destOrd="0" parTransId="{F0AE217F-5A4F-402E-B144-B3A784A6AB52}" sibTransId="{1F903817-72CF-418A-BCB2-8ADCB988910B}"/>
    <dgm:cxn modelId="{73FE4D2F-F6B9-48BD-B157-4A11AF17191D}" type="presOf" srcId="{139D5820-6279-4B1A-917B-674EE70C69F3}" destId="{4AB7F386-D61E-4E8B-8B41-6DD52E81191A}" srcOrd="0" destOrd="0" presId="urn:microsoft.com/office/officeart/2011/layout/CircleProcess"/>
    <dgm:cxn modelId="{96F2DC34-98DC-429C-AD7A-B5E1C14F360E}" type="presOf" srcId="{6958D48C-4B17-42C4-8853-2828AF17D0D7}" destId="{C8A67F9E-69D1-4014-9669-89C5E36DCACD}" srcOrd="0" destOrd="0" presId="urn:microsoft.com/office/officeart/2011/layout/CircleProcess"/>
    <dgm:cxn modelId="{34BBC339-F8F2-46CD-B98C-F20D60301BDD}" type="presOf" srcId="{0EDC83F9-76B3-492F-B75F-951B51A2218A}" destId="{BDDA6EDF-D5AF-4F55-892D-719DA4AA9850}" srcOrd="0" destOrd="0" presId="urn:microsoft.com/office/officeart/2011/layout/CircleProcess"/>
    <dgm:cxn modelId="{B0A49A60-AFFF-417F-80EB-379ECD6D9067}" type="presOf" srcId="{67152397-B96F-421B-82B8-916D240A6C97}" destId="{455E66B8-105A-44E5-9376-29BDB7DEA4EA}" srcOrd="1" destOrd="0" presId="urn:microsoft.com/office/officeart/2011/layout/CircleProcess"/>
    <dgm:cxn modelId="{0CC32141-1F7C-436B-8F8A-B671810BC80A}" srcId="{F8409F09-9A21-440B-92D6-CE68213D7EE8}" destId="{6958D48C-4B17-42C4-8853-2828AF17D0D7}" srcOrd="2" destOrd="0" parTransId="{9A77DAEA-5AF4-45A2-B8CD-7EA93EE14C79}" sibTransId="{3E2A79A3-C70C-40AF-8FA5-E34DE10E0287}"/>
    <dgm:cxn modelId="{84EDD566-FDC3-4427-8306-777AFE3167DC}" type="presOf" srcId="{F8409F09-9A21-440B-92D6-CE68213D7EE8}" destId="{9E8B2D9E-1348-463B-BDB6-80379E9189C6}" srcOrd="0" destOrd="0" presId="urn:microsoft.com/office/officeart/2011/layout/CircleProcess"/>
    <dgm:cxn modelId="{453F8669-D0E7-4F3D-84B8-ACD2AD5AA3B2}" type="presOf" srcId="{3F364BF8-CFF0-43BE-87AE-AB0100E668EE}" destId="{70D687F1-41FC-4AEA-8E7D-2B9A5C4CA1D3}" srcOrd="0" destOrd="0" presId="urn:microsoft.com/office/officeart/2011/layout/CircleProcess"/>
    <dgm:cxn modelId="{75341C98-FE26-4925-A55D-89C18FAC1593}" srcId="{F8409F09-9A21-440B-92D6-CE68213D7EE8}" destId="{67152397-B96F-421B-82B8-916D240A6C97}" srcOrd="4" destOrd="0" parTransId="{028AB61D-5611-47A1-81FC-5EA683EA1E91}" sibTransId="{AC7A75E3-665F-4C40-A183-C87BCDE650B5}"/>
    <dgm:cxn modelId="{E61ECEB3-60AD-4C38-8EF5-20B0BF65AC19}" type="presOf" srcId="{6958D48C-4B17-42C4-8853-2828AF17D0D7}" destId="{EB406297-6EA0-432A-A29B-15C95564020D}" srcOrd="1" destOrd="0" presId="urn:microsoft.com/office/officeart/2011/layout/CircleProcess"/>
    <dgm:cxn modelId="{2EB528C6-2DB5-45C8-9801-22B426C52ED4}" type="presOf" srcId="{0EDC83F9-76B3-492F-B75F-951B51A2218A}" destId="{ECC49838-BE20-48B0-8E4C-217FDF75992F}" srcOrd="1" destOrd="0" presId="urn:microsoft.com/office/officeart/2011/layout/CircleProcess"/>
    <dgm:cxn modelId="{587CBEC8-C08E-4884-94FA-E9218448518E}" srcId="{F8409F09-9A21-440B-92D6-CE68213D7EE8}" destId="{139D5820-6279-4B1A-917B-674EE70C69F3}" srcOrd="3" destOrd="0" parTransId="{3030B4D2-4665-427F-BEB6-2D2D005893AA}" sibTransId="{73AD775E-5E19-4ED1-8E78-4E9540044851}"/>
    <dgm:cxn modelId="{84A7E3F0-BF65-42BE-AF12-9EA0178BD784}" type="presOf" srcId="{139D5820-6279-4B1A-917B-674EE70C69F3}" destId="{E9A461B9-F7B0-4D15-9EA8-65AD9B5F6302}" srcOrd="1" destOrd="0" presId="urn:microsoft.com/office/officeart/2011/layout/CircleProcess"/>
    <dgm:cxn modelId="{907694F1-A95B-4DB3-AE9E-4CC74ED3FB29}" type="presOf" srcId="{3F364BF8-CFF0-43BE-87AE-AB0100E668EE}" destId="{644A19CD-649F-4EF7-840B-05A943C39ACE}" srcOrd="1" destOrd="0" presId="urn:microsoft.com/office/officeart/2011/layout/CircleProcess"/>
    <dgm:cxn modelId="{07CBBAF4-1410-496E-A0B5-4AB0F79C2B15}" type="presOf" srcId="{67152397-B96F-421B-82B8-916D240A6C97}" destId="{5A0E3637-97A1-4ECB-AD94-C6F49CBC0C25}" srcOrd="0" destOrd="0" presId="urn:microsoft.com/office/officeart/2011/layout/CircleProcess"/>
    <dgm:cxn modelId="{6C7D69C7-A64E-4CB2-90FF-4EB560262D2E}" type="presParOf" srcId="{9E8B2D9E-1348-463B-BDB6-80379E9189C6}" destId="{C13DE52B-BE4F-453D-AC06-41108E19D29A}" srcOrd="0" destOrd="0" presId="urn:microsoft.com/office/officeart/2011/layout/CircleProcess"/>
    <dgm:cxn modelId="{C2A526D8-68B4-441C-A909-2DF9DE4A9ABF}" type="presParOf" srcId="{C13DE52B-BE4F-453D-AC06-41108E19D29A}" destId="{F18698DC-7656-4050-A14E-AFCCABD05F10}" srcOrd="0" destOrd="0" presId="urn:microsoft.com/office/officeart/2011/layout/CircleProcess"/>
    <dgm:cxn modelId="{60271313-194C-4721-B8DC-DD067D0F036E}" type="presParOf" srcId="{9E8B2D9E-1348-463B-BDB6-80379E9189C6}" destId="{0DE7849D-76F2-4550-B8E0-2560604723D3}" srcOrd="1" destOrd="0" presId="urn:microsoft.com/office/officeart/2011/layout/CircleProcess"/>
    <dgm:cxn modelId="{B688B702-0942-4158-995A-48206D3F05BB}" type="presParOf" srcId="{0DE7849D-76F2-4550-B8E0-2560604723D3}" destId="{5A0E3637-97A1-4ECB-AD94-C6F49CBC0C25}" srcOrd="0" destOrd="0" presId="urn:microsoft.com/office/officeart/2011/layout/CircleProcess"/>
    <dgm:cxn modelId="{E2DDDB68-7442-4764-9A8F-41F50CA480BF}" type="presParOf" srcId="{9E8B2D9E-1348-463B-BDB6-80379E9189C6}" destId="{455E66B8-105A-44E5-9376-29BDB7DEA4EA}" srcOrd="2" destOrd="0" presId="urn:microsoft.com/office/officeart/2011/layout/CircleProcess"/>
    <dgm:cxn modelId="{C85CEF4B-B846-4528-87B1-C98551094B48}" type="presParOf" srcId="{9E8B2D9E-1348-463B-BDB6-80379E9189C6}" destId="{AD6C7DDD-DCD0-43A2-985A-CFBFB9A49452}" srcOrd="3" destOrd="0" presId="urn:microsoft.com/office/officeart/2011/layout/CircleProcess"/>
    <dgm:cxn modelId="{4600D001-DA9E-4F2C-B00B-771B162824FB}" type="presParOf" srcId="{AD6C7DDD-DCD0-43A2-985A-CFBFB9A49452}" destId="{8053475D-8D65-4261-A5DC-07400CFD6B71}" srcOrd="0" destOrd="0" presId="urn:microsoft.com/office/officeart/2011/layout/CircleProcess"/>
    <dgm:cxn modelId="{9E8A8645-A311-413B-938C-1F79BF7790AF}" type="presParOf" srcId="{9E8B2D9E-1348-463B-BDB6-80379E9189C6}" destId="{1E508BBA-DE70-4190-B56F-54366486ABED}" srcOrd="4" destOrd="0" presId="urn:microsoft.com/office/officeart/2011/layout/CircleProcess"/>
    <dgm:cxn modelId="{5D474250-CDD3-4DA7-9956-C3381628B04E}" type="presParOf" srcId="{1E508BBA-DE70-4190-B56F-54366486ABED}" destId="{4AB7F386-D61E-4E8B-8B41-6DD52E81191A}" srcOrd="0" destOrd="0" presId="urn:microsoft.com/office/officeart/2011/layout/CircleProcess"/>
    <dgm:cxn modelId="{E0A41CCB-948E-4955-BE6A-93FEF28FC4D6}" type="presParOf" srcId="{9E8B2D9E-1348-463B-BDB6-80379E9189C6}" destId="{E9A461B9-F7B0-4D15-9EA8-65AD9B5F6302}" srcOrd="5" destOrd="0" presId="urn:microsoft.com/office/officeart/2011/layout/CircleProcess"/>
    <dgm:cxn modelId="{5CB55EA2-8D67-4A9B-A779-B27CD48B6D44}" type="presParOf" srcId="{9E8B2D9E-1348-463B-BDB6-80379E9189C6}" destId="{013F5718-C6B3-4388-BBFA-68253E39B091}" srcOrd="6" destOrd="0" presId="urn:microsoft.com/office/officeart/2011/layout/CircleProcess"/>
    <dgm:cxn modelId="{94E459FC-1FFA-4C25-B52E-0C8FF723EC0B}" type="presParOf" srcId="{013F5718-C6B3-4388-BBFA-68253E39B091}" destId="{104EEFD8-64CB-4F1F-BD5B-D02A7F8D8577}" srcOrd="0" destOrd="0" presId="urn:microsoft.com/office/officeart/2011/layout/CircleProcess"/>
    <dgm:cxn modelId="{B66F12BF-AC81-4C3C-9247-1CFF7D3DBCD4}" type="presParOf" srcId="{9E8B2D9E-1348-463B-BDB6-80379E9189C6}" destId="{50702EF4-F28B-4E35-AB61-D8923D08B1A0}" srcOrd="7" destOrd="0" presId="urn:microsoft.com/office/officeart/2011/layout/CircleProcess"/>
    <dgm:cxn modelId="{E8206A7B-9FAF-4AF7-B8DF-105F7E5491E1}" type="presParOf" srcId="{50702EF4-F28B-4E35-AB61-D8923D08B1A0}" destId="{C8A67F9E-69D1-4014-9669-89C5E36DCACD}" srcOrd="0" destOrd="0" presId="urn:microsoft.com/office/officeart/2011/layout/CircleProcess"/>
    <dgm:cxn modelId="{CB9FF9F6-FCB4-4DAB-9FE4-9A07D0287557}" type="presParOf" srcId="{9E8B2D9E-1348-463B-BDB6-80379E9189C6}" destId="{EB406297-6EA0-432A-A29B-15C95564020D}" srcOrd="8" destOrd="0" presId="urn:microsoft.com/office/officeart/2011/layout/CircleProcess"/>
    <dgm:cxn modelId="{1BB09941-8C06-4482-9F26-35150FBBE5E1}" type="presParOf" srcId="{9E8B2D9E-1348-463B-BDB6-80379E9189C6}" destId="{5DC48E33-C1FA-4E02-9A84-9C0E97F77225}" srcOrd="9" destOrd="0" presId="urn:microsoft.com/office/officeart/2011/layout/CircleProcess"/>
    <dgm:cxn modelId="{FFFC607F-C90F-4AD7-ABA0-2D6E5B7E0BED}" type="presParOf" srcId="{5DC48E33-C1FA-4E02-9A84-9C0E97F77225}" destId="{BCD5EEEA-6D3E-495B-B988-D2493E1B6099}" srcOrd="0" destOrd="0" presId="urn:microsoft.com/office/officeart/2011/layout/CircleProcess"/>
    <dgm:cxn modelId="{DF36C637-4EDA-45BD-82A3-2E6FDA7A529A}" type="presParOf" srcId="{9E8B2D9E-1348-463B-BDB6-80379E9189C6}" destId="{C0B939FA-76FC-4625-8F2F-A3CFD4A87144}" srcOrd="10" destOrd="0" presId="urn:microsoft.com/office/officeart/2011/layout/CircleProcess"/>
    <dgm:cxn modelId="{B1866877-CDD6-4952-96DB-F2BD5540B91D}" type="presParOf" srcId="{C0B939FA-76FC-4625-8F2F-A3CFD4A87144}" destId="{70D687F1-41FC-4AEA-8E7D-2B9A5C4CA1D3}" srcOrd="0" destOrd="0" presId="urn:microsoft.com/office/officeart/2011/layout/CircleProcess"/>
    <dgm:cxn modelId="{982D7D51-719C-452F-9756-DE67D4F94A42}" type="presParOf" srcId="{9E8B2D9E-1348-463B-BDB6-80379E9189C6}" destId="{644A19CD-649F-4EF7-840B-05A943C39ACE}" srcOrd="11" destOrd="0" presId="urn:microsoft.com/office/officeart/2011/layout/CircleProcess"/>
    <dgm:cxn modelId="{F5851237-C959-4BB1-ADCD-E08E68B47F0D}" type="presParOf" srcId="{9E8B2D9E-1348-463B-BDB6-80379E9189C6}" destId="{5080806C-61C1-4B88-BBC5-BC7CA9AE3A67}" srcOrd="12" destOrd="0" presId="urn:microsoft.com/office/officeart/2011/layout/CircleProcess"/>
    <dgm:cxn modelId="{33236E4E-C617-4AF7-9067-93B96B827EEE}" type="presParOf" srcId="{5080806C-61C1-4B88-BBC5-BC7CA9AE3A67}" destId="{73D84B96-06AD-445E-B907-72C82BC163ED}" srcOrd="0" destOrd="0" presId="urn:microsoft.com/office/officeart/2011/layout/CircleProcess"/>
    <dgm:cxn modelId="{1A32D7A4-0087-40AB-A4AB-E029C2B690D4}" type="presParOf" srcId="{9E8B2D9E-1348-463B-BDB6-80379E9189C6}" destId="{9421B986-585E-4C3E-B7F5-55860F4FBBE9}" srcOrd="13" destOrd="0" presId="urn:microsoft.com/office/officeart/2011/layout/CircleProcess"/>
    <dgm:cxn modelId="{545D28C8-B290-4AC1-92D1-CF74FB7967FE}" type="presParOf" srcId="{9421B986-585E-4C3E-B7F5-55860F4FBBE9}" destId="{BDDA6EDF-D5AF-4F55-892D-719DA4AA9850}" srcOrd="0" destOrd="0" presId="urn:microsoft.com/office/officeart/2011/layout/CircleProcess"/>
    <dgm:cxn modelId="{0BC96701-26E3-40AA-B973-4066AC5007B5}" type="presParOf" srcId="{9E8B2D9E-1348-463B-BDB6-80379E9189C6}" destId="{ECC49838-BE20-48B0-8E4C-217FDF75992F}"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C4B58D-D86A-4236-9457-D50D2ECB5B9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92665924-3C90-4C36-A5AA-AEB4E6202405}">
      <dgm:prSet phldrT="[Text]" custT="1"/>
      <dgm:spPr/>
      <dgm:t>
        <a:bodyPr/>
        <a:lstStyle/>
        <a:p>
          <a:r>
            <a:rPr lang="en-US" sz="2600" b="1" dirty="0">
              <a:solidFill>
                <a:srgbClr val="FF0000"/>
              </a:solidFill>
              <a:latin typeface="Arial" panose="020B0604020202020204" pitchFamily="34" charset="0"/>
              <a:cs typeface="Arial" panose="020B0604020202020204" pitchFamily="34" charset="0"/>
            </a:rPr>
            <a:t>LUẬT CÔNG ĐOÀN </a:t>
          </a:r>
          <a:r>
            <a:rPr lang="en-US" sz="2600" b="1" dirty="0">
              <a:solidFill>
                <a:srgbClr val="0070C0"/>
              </a:solidFill>
              <a:latin typeface="Arial" panose="020B0604020202020204" pitchFamily="34" charset="0"/>
              <a:cs typeface="Arial" panose="020B0604020202020204" pitchFamily="34" charset="0"/>
            </a:rPr>
            <a:t>(SỬA ĐỔI)</a:t>
          </a:r>
        </a:p>
      </dgm:t>
    </dgm:pt>
    <dgm:pt modelId="{51A3F2C5-B4AE-4923-8E70-F23D62878AE5}" type="parTrans" cxnId="{8ACC2A5E-86E6-4303-93AA-471D799F8B89}">
      <dgm:prSet/>
      <dgm:spPr/>
      <dgm:t>
        <a:bodyPr/>
        <a:lstStyle/>
        <a:p>
          <a:endParaRPr lang="en-US"/>
        </a:p>
      </dgm:t>
    </dgm:pt>
    <dgm:pt modelId="{5C499282-86DF-4C6D-B2EA-B98475D40A57}" type="sibTrans" cxnId="{8ACC2A5E-86E6-4303-93AA-471D799F8B89}">
      <dgm:prSet/>
      <dgm:spPr/>
      <dgm:t>
        <a:bodyPr/>
        <a:lstStyle/>
        <a:p>
          <a:endParaRPr lang="en-US"/>
        </a:p>
      </dgm:t>
    </dgm:pt>
    <dgm:pt modelId="{F98E5811-40C6-4529-89AE-DF11463AAD7E}">
      <dgm:prSet phldrT="[Text]" custT="1"/>
      <dgm:spPr/>
      <dgm:t>
        <a:bodyPr/>
        <a:lstStyle/>
        <a:p>
          <a:r>
            <a:rPr lang="vi-VN" sz="2600" b="1" i="0" dirty="0">
              <a:latin typeface="Arial" panose="020B0604020202020204" pitchFamily="34" charset="0"/>
              <a:cs typeface="Arial" panose="020B0604020202020204" pitchFamily="34" charset="0"/>
            </a:rPr>
            <a:t>06 Chương với 37 điều</a:t>
          </a:r>
          <a:endParaRPr lang="en-US" sz="2600" b="1" dirty="0">
            <a:latin typeface="Arial" panose="020B0604020202020204" pitchFamily="34" charset="0"/>
            <a:cs typeface="Arial" panose="020B0604020202020204" pitchFamily="34" charset="0"/>
          </a:endParaRPr>
        </a:p>
      </dgm:t>
    </dgm:pt>
    <dgm:pt modelId="{C773F11A-6E5B-4B3C-851A-E6F90292230F}" type="parTrans" cxnId="{BCD3F833-39E2-4181-BD63-4286AC89F075}">
      <dgm:prSet/>
      <dgm:spPr/>
      <dgm:t>
        <a:bodyPr/>
        <a:lstStyle/>
        <a:p>
          <a:endParaRPr lang="en-US"/>
        </a:p>
      </dgm:t>
    </dgm:pt>
    <dgm:pt modelId="{0B17A6CD-F179-4E6D-9D45-1E7D17021C54}" type="sibTrans" cxnId="{BCD3F833-39E2-4181-BD63-4286AC89F075}">
      <dgm:prSet/>
      <dgm:spPr/>
      <dgm:t>
        <a:bodyPr/>
        <a:lstStyle/>
        <a:p>
          <a:endParaRPr lang="en-US"/>
        </a:p>
      </dgm:t>
    </dgm:pt>
    <dgm:pt modelId="{EC804BD7-7B1C-4F24-9B07-25F7D37C4428}">
      <dgm:prSet phldrT="[Text]" custT="1"/>
      <dgm:spPr/>
      <dgm:t>
        <a:bodyPr/>
        <a:lstStyle/>
        <a:p>
          <a:r>
            <a:rPr lang="en-US" sz="2600" b="1" dirty="0" err="1">
              <a:solidFill>
                <a:srgbClr val="0070C0"/>
              </a:solidFill>
              <a:latin typeface="Arial" panose="020B0604020202020204" pitchFamily="34" charset="0"/>
              <a:cs typeface="Arial" panose="020B0604020202020204" pitchFamily="34" charset="0"/>
            </a:rPr>
            <a:t>Tăng</a:t>
          </a:r>
          <a:r>
            <a:rPr lang="en-US" sz="2600" b="1" dirty="0">
              <a:solidFill>
                <a:srgbClr val="0070C0"/>
              </a:solidFill>
              <a:latin typeface="Arial" panose="020B0604020202020204" pitchFamily="34" charset="0"/>
              <a:cs typeface="Arial" panose="020B0604020202020204" pitchFamily="34" charset="0"/>
            </a:rPr>
            <a:t> 04 </a:t>
          </a:r>
          <a:r>
            <a:rPr lang="en-US" sz="2600" b="1" dirty="0" err="1">
              <a:solidFill>
                <a:srgbClr val="0070C0"/>
              </a:solidFill>
              <a:latin typeface="Arial" panose="020B0604020202020204" pitchFamily="34" charset="0"/>
              <a:cs typeface="Arial" panose="020B0604020202020204" pitchFamily="34" charset="0"/>
            </a:rPr>
            <a:t>điều</a:t>
          </a:r>
          <a:r>
            <a:rPr lang="en-US" sz="2600" b="1" dirty="0">
              <a:solidFill>
                <a:srgbClr val="0070C0"/>
              </a:solidFill>
              <a:latin typeface="Arial" panose="020B0604020202020204" pitchFamily="34" charset="0"/>
              <a:cs typeface="Arial" panose="020B0604020202020204" pitchFamily="34" charset="0"/>
            </a:rPr>
            <a:t> so </a:t>
          </a:r>
          <a:r>
            <a:rPr lang="en-US" sz="2600" b="1" dirty="0" err="1">
              <a:solidFill>
                <a:srgbClr val="0070C0"/>
              </a:solidFill>
              <a:latin typeface="Arial" panose="020B0604020202020204" pitchFamily="34" charset="0"/>
              <a:cs typeface="Arial" panose="020B0604020202020204" pitchFamily="34" charset="0"/>
            </a:rPr>
            <a:t>với</a:t>
          </a:r>
          <a:br>
            <a:rPr lang="en-US" sz="2600" b="1" dirty="0">
              <a:solidFill>
                <a:srgbClr val="0070C0"/>
              </a:solidFill>
              <a:latin typeface="Arial" panose="020B0604020202020204" pitchFamily="34" charset="0"/>
              <a:cs typeface="Arial" panose="020B0604020202020204" pitchFamily="34" charset="0"/>
            </a:rPr>
          </a:br>
          <a:r>
            <a:rPr lang="en-US" sz="2600" b="1" dirty="0" err="1">
              <a:solidFill>
                <a:srgbClr val="0070C0"/>
              </a:solidFill>
              <a:latin typeface="Arial" panose="020B0604020202020204" pitchFamily="34" charset="0"/>
              <a:cs typeface="Arial" panose="020B0604020202020204" pitchFamily="34" charset="0"/>
            </a:rPr>
            <a:t>Luật</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Công</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đoàn</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hiện</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hành</a:t>
          </a:r>
          <a:endParaRPr lang="en-US" sz="2600" b="1" dirty="0">
            <a:solidFill>
              <a:srgbClr val="0070C0"/>
            </a:solidFill>
            <a:latin typeface="Arial" panose="020B0604020202020204" pitchFamily="34" charset="0"/>
            <a:cs typeface="Arial" panose="020B0604020202020204" pitchFamily="34" charset="0"/>
          </a:endParaRPr>
        </a:p>
      </dgm:t>
    </dgm:pt>
    <dgm:pt modelId="{19DBF9A3-F6B4-4F1A-94E0-867FB865875F}" type="parTrans" cxnId="{7EEFC698-A80E-4ED2-975C-F1CBC803BF79}">
      <dgm:prSet/>
      <dgm:spPr/>
      <dgm:t>
        <a:bodyPr/>
        <a:lstStyle/>
        <a:p>
          <a:endParaRPr lang="en-US"/>
        </a:p>
      </dgm:t>
    </dgm:pt>
    <dgm:pt modelId="{AE468DAC-A17B-447D-8891-B89DB1A129C7}" type="sibTrans" cxnId="{7EEFC698-A80E-4ED2-975C-F1CBC803BF79}">
      <dgm:prSet/>
      <dgm:spPr/>
      <dgm:t>
        <a:bodyPr/>
        <a:lstStyle/>
        <a:p>
          <a:endParaRPr lang="en-US"/>
        </a:p>
      </dgm:t>
    </dgm:pt>
    <dgm:pt modelId="{2A7E516A-2AF6-4BE9-A605-AA05C8539634}" type="pres">
      <dgm:prSet presAssocID="{D9C4B58D-D86A-4236-9457-D50D2ECB5B9F}" presName="Name0" presStyleCnt="0">
        <dgm:presLayoutVars>
          <dgm:dir/>
          <dgm:animOne val="branch"/>
          <dgm:animLvl val="lvl"/>
        </dgm:presLayoutVars>
      </dgm:prSet>
      <dgm:spPr/>
    </dgm:pt>
    <dgm:pt modelId="{D87FBD3A-32C3-4B57-B4C3-6545E6728D0F}" type="pres">
      <dgm:prSet presAssocID="{92665924-3C90-4C36-A5AA-AEB4E6202405}" presName="chaos" presStyleCnt="0"/>
      <dgm:spPr/>
    </dgm:pt>
    <dgm:pt modelId="{7155F605-5F2B-4824-B236-1B15664A7D21}" type="pres">
      <dgm:prSet presAssocID="{92665924-3C90-4C36-A5AA-AEB4E6202405}" presName="parTx1" presStyleLbl="revTx" presStyleIdx="0" presStyleCnt="2" custScaleX="132363" custScaleY="123510" custLinFactNeighborX="-178" custLinFactNeighborY="18282"/>
      <dgm:spPr/>
    </dgm:pt>
    <dgm:pt modelId="{067E3310-4694-4433-BED5-ED6E96E4FA39}" type="pres">
      <dgm:prSet presAssocID="{92665924-3C90-4C36-A5AA-AEB4E6202405}" presName="c1" presStyleLbl="node1" presStyleIdx="0" presStyleCnt="19"/>
      <dgm:spPr/>
    </dgm:pt>
    <dgm:pt modelId="{77B86ADC-13A1-4E70-B5E3-B5BEC463E82B}" type="pres">
      <dgm:prSet presAssocID="{92665924-3C90-4C36-A5AA-AEB4E6202405}" presName="c2" presStyleLbl="node1" presStyleIdx="1" presStyleCnt="19"/>
      <dgm:spPr/>
    </dgm:pt>
    <dgm:pt modelId="{B67ADC8C-271A-4385-9081-031DB2147799}" type="pres">
      <dgm:prSet presAssocID="{92665924-3C90-4C36-A5AA-AEB4E6202405}" presName="c3" presStyleLbl="node1" presStyleIdx="2" presStyleCnt="19"/>
      <dgm:spPr/>
    </dgm:pt>
    <dgm:pt modelId="{F1403695-51D9-48B2-9717-A07C92D5FEA2}" type="pres">
      <dgm:prSet presAssocID="{92665924-3C90-4C36-A5AA-AEB4E6202405}" presName="c4" presStyleLbl="node1" presStyleIdx="3" presStyleCnt="19"/>
      <dgm:spPr/>
    </dgm:pt>
    <dgm:pt modelId="{5F392B09-2602-4C9C-ADE8-AB93384EE173}" type="pres">
      <dgm:prSet presAssocID="{92665924-3C90-4C36-A5AA-AEB4E6202405}" presName="c5" presStyleLbl="node1" presStyleIdx="4" presStyleCnt="19"/>
      <dgm:spPr/>
    </dgm:pt>
    <dgm:pt modelId="{4F5A3022-2DE3-4571-90CB-35DBD7DDD7CB}" type="pres">
      <dgm:prSet presAssocID="{92665924-3C90-4C36-A5AA-AEB4E6202405}" presName="c6" presStyleLbl="node1" presStyleIdx="5" presStyleCnt="19"/>
      <dgm:spPr/>
    </dgm:pt>
    <dgm:pt modelId="{AFEA14B9-08CE-42C8-A7F5-D25380DE4151}" type="pres">
      <dgm:prSet presAssocID="{92665924-3C90-4C36-A5AA-AEB4E6202405}" presName="c7" presStyleLbl="node1" presStyleIdx="6" presStyleCnt="19"/>
      <dgm:spPr/>
    </dgm:pt>
    <dgm:pt modelId="{ADA063DD-FC48-40B5-8EBA-2745BBAADFA7}" type="pres">
      <dgm:prSet presAssocID="{92665924-3C90-4C36-A5AA-AEB4E6202405}" presName="c8" presStyleLbl="node1" presStyleIdx="7" presStyleCnt="19"/>
      <dgm:spPr/>
    </dgm:pt>
    <dgm:pt modelId="{5E4C7671-17F0-4070-86C5-494610C01F82}" type="pres">
      <dgm:prSet presAssocID="{92665924-3C90-4C36-A5AA-AEB4E6202405}" presName="c9" presStyleLbl="node1" presStyleIdx="8" presStyleCnt="19"/>
      <dgm:spPr/>
    </dgm:pt>
    <dgm:pt modelId="{8555A2DE-9F92-4459-A4AB-D1A5EB491DE0}" type="pres">
      <dgm:prSet presAssocID="{92665924-3C90-4C36-A5AA-AEB4E6202405}" presName="c10" presStyleLbl="node1" presStyleIdx="9" presStyleCnt="19"/>
      <dgm:spPr/>
    </dgm:pt>
    <dgm:pt modelId="{10D3D502-54C3-4D36-B374-664E112FBC3B}" type="pres">
      <dgm:prSet presAssocID="{92665924-3C90-4C36-A5AA-AEB4E6202405}" presName="c11" presStyleLbl="node1" presStyleIdx="10" presStyleCnt="19"/>
      <dgm:spPr/>
    </dgm:pt>
    <dgm:pt modelId="{E2CE193E-F9E8-49AD-A0C6-ADB50DC08750}" type="pres">
      <dgm:prSet presAssocID="{92665924-3C90-4C36-A5AA-AEB4E6202405}" presName="c12" presStyleLbl="node1" presStyleIdx="11" presStyleCnt="19"/>
      <dgm:spPr/>
    </dgm:pt>
    <dgm:pt modelId="{86D8E060-A9B0-4115-9A1E-8BB2AA038AAA}" type="pres">
      <dgm:prSet presAssocID="{92665924-3C90-4C36-A5AA-AEB4E6202405}" presName="c13" presStyleLbl="node1" presStyleIdx="12" presStyleCnt="19"/>
      <dgm:spPr/>
    </dgm:pt>
    <dgm:pt modelId="{951B3187-12D8-4576-A115-BEB2CD583547}" type="pres">
      <dgm:prSet presAssocID="{92665924-3C90-4C36-A5AA-AEB4E6202405}" presName="c14" presStyleLbl="node1" presStyleIdx="13" presStyleCnt="19"/>
      <dgm:spPr/>
    </dgm:pt>
    <dgm:pt modelId="{0234948D-6981-483A-A8D0-992E6704241E}" type="pres">
      <dgm:prSet presAssocID="{92665924-3C90-4C36-A5AA-AEB4E6202405}" presName="c15" presStyleLbl="node1" presStyleIdx="14" presStyleCnt="19"/>
      <dgm:spPr/>
    </dgm:pt>
    <dgm:pt modelId="{D7D2FA8E-3897-476B-8E01-58AD118A6462}" type="pres">
      <dgm:prSet presAssocID="{92665924-3C90-4C36-A5AA-AEB4E6202405}" presName="c16" presStyleLbl="node1" presStyleIdx="15" presStyleCnt="19"/>
      <dgm:spPr/>
    </dgm:pt>
    <dgm:pt modelId="{2604CF07-493C-41A3-8763-7DC7387E38A0}" type="pres">
      <dgm:prSet presAssocID="{92665924-3C90-4C36-A5AA-AEB4E6202405}" presName="c17" presStyleLbl="node1" presStyleIdx="16" presStyleCnt="19"/>
      <dgm:spPr/>
    </dgm:pt>
    <dgm:pt modelId="{06E1E3C0-BBEB-4460-8748-DF807CFF8278}" type="pres">
      <dgm:prSet presAssocID="{92665924-3C90-4C36-A5AA-AEB4E6202405}" presName="c18" presStyleLbl="node1" presStyleIdx="17" presStyleCnt="19"/>
      <dgm:spPr/>
    </dgm:pt>
    <dgm:pt modelId="{5E121C6D-56B3-47FE-B4BA-02B233E68E62}" type="pres">
      <dgm:prSet presAssocID="{5C499282-86DF-4C6D-B2EA-B98475D40A57}" presName="chevronComposite1" presStyleCnt="0"/>
      <dgm:spPr/>
    </dgm:pt>
    <dgm:pt modelId="{ED5F5208-A534-4033-B68E-80BB756C4094}" type="pres">
      <dgm:prSet presAssocID="{5C499282-86DF-4C6D-B2EA-B98475D40A57}" presName="chevron1" presStyleLbl="sibTrans2D1" presStyleIdx="0" presStyleCnt="2" custLinFactNeighborX="53196"/>
      <dgm:spPr/>
    </dgm:pt>
    <dgm:pt modelId="{665A0D4E-38D7-4B3C-9C52-9D0068C51F8D}" type="pres">
      <dgm:prSet presAssocID="{5C499282-86DF-4C6D-B2EA-B98475D40A57}" presName="spChevron1" presStyleCnt="0"/>
      <dgm:spPr/>
    </dgm:pt>
    <dgm:pt modelId="{E2EC3BEA-2B5E-4AE9-B5A8-E4DEB0DB8D13}" type="pres">
      <dgm:prSet presAssocID="{5C499282-86DF-4C6D-B2EA-B98475D40A57}" presName="overlap" presStyleCnt="0"/>
      <dgm:spPr/>
    </dgm:pt>
    <dgm:pt modelId="{AE184924-397D-43A4-BDE1-1CAEDD73FBD6}" type="pres">
      <dgm:prSet presAssocID="{5C499282-86DF-4C6D-B2EA-B98475D40A57}" presName="chevronComposite2" presStyleCnt="0"/>
      <dgm:spPr/>
    </dgm:pt>
    <dgm:pt modelId="{F3A479E5-DB74-4345-8E77-F9E8C282D479}" type="pres">
      <dgm:prSet presAssocID="{5C499282-86DF-4C6D-B2EA-B98475D40A57}" presName="chevron2" presStyleLbl="sibTrans2D1" presStyleIdx="1" presStyleCnt="2" custLinFactNeighborX="53196"/>
      <dgm:spPr/>
    </dgm:pt>
    <dgm:pt modelId="{BA45248A-642F-4657-9361-91FD2081CFCD}" type="pres">
      <dgm:prSet presAssocID="{5C499282-86DF-4C6D-B2EA-B98475D40A57}" presName="spChevron2" presStyleCnt="0"/>
      <dgm:spPr/>
    </dgm:pt>
    <dgm:pt modelId="{C33FDBAC-1A22-4D83-BC90-9548F0B58E59}" type="pres">
      <dgm:prSet presAssocID="{F98E5811-40C6-4529-89AE-DF11463AAD7E}" presName="last" presStyleCnt="0"/>
      <dgm:spPr/>
    </dgm:pt>
    <dgm:pt modelId="{F74B0ED5-9AFB-46BA-83F7-170937FAC2BF}" type="pres">
      <dgm:prSet presAssocID="{F98E5811-40C6-4529-89AE-DF11463AAD7E}" presName="circleTx" presStyleLbl="node1" presStyleIdx="18" presStyleCnt="19" custScaleX="125998" custLinFactNeighborX="10201" custLinFactNeighborY="-6126"/>
      <dgm:spPr/>
    </dgm:pt>
    <dgm:pt modelId="{76EE3722-F25E-43B9-AC4A-030CFAC7613C}" type="pres">
      <dgm:prSet presAssocID="{F98E5811-40C6-4529-89AE-DF11463AAD7E}" presName="desTxN" presStyleLbl="revTx" presStyleIdx="1" presStyleCnt="2" custScaleX="171814" custScaleY="60140" custLinFactNeighborY="-37126">
        <dgm:presLayoutVars>
          <dgm:bulletEnabled val="1"/>
        </dgm:presLayoutVars>
      </dgm:prSet>
      <dgm:spPr/>
    </dgm:pt>
    <dgm:pt modelId="{1BF23E19-A777-448B-924D-C6CCE18675E3}" type="pres">
      <dgm:prSet presAssocID="{F98E5811-40C6-4529-89AE-DF11463AAD7E}" presName="spN" presStyleCnt="0"/>
      <dgm:spPr/>
    </dgm:pt>
  </dgm:ptLst>
  <dgm:cxnLst>
    <dgm:cxn modelId="{BCD3F833-39E2-4181-BD63-4286AC89F075}" srcId="{D9C4B58D-D86A-4236-9457-D50D2ECB5B9F}" destId="{F98E5811-40C6-4529-89AE-DF11463AAD7E}" srcOrd="1" destOrd="0" parTransId="{C773F11A-6E5B-4B3C-851A-E6F90292230F}" sibTransId="{0B17A6CD-F179-4E6D-9D45-1E7D17021C54}"/>
    <dgm:cxn modelId="{5344F15B-3012-4CF0-B9EE-B567AD468859}" type="presOf" srcId="{D9C4B58D-D86A-4236-9457-D50D2ECB5B9F}" destId="{2A7E516A-2AF6-4BE9-A605-AA05C8539634}" srcOrd="0" destOrd="0" presId="urn:microsoft.com/office/officeart/2009/3/layout/RandomtoResultProcess"/>
    <dgm:cxn modelId="{8ACC2A5E-86E6-4303-93AA-471D799F8B89}" srcId="{D9C4B58D-D86A-4236-9457-D50D2ECB5B9F}" destId="{92665924-3C90-4C36-A5AA-AEB4E6202405}" srcOrd="0" destOrd="0" parTransId="{51A3F2C5-B4AE-4923-8E70-F23D62878AE5}" sibTransId="{5C499282-86DF-4C6D-B2EA-B98475D40A57}"/>
    <dgm:cxn modelId="{08EF6578-482D-492C-8B97-63CC5827DB1F}" type="presOf" srcId="{92665924-3C90-4C36-A5AA-AEB4E6202405}" destId="{7155F605-5F2B-4824-B236-1B15664A7D21}" srcOrd="0" destOrd="0" presId="urn:microsoft.com/office/officeart/2009/3/layout/RandomtoResultProcess"/>
    <dgm:cxn modelId="{C09EFE82-CB3C-4D69-B3AA-199DB3BAA78B}" type="presOf" srcId="{EC804BD7-7B1C-4F24-9B07-25F7D37C4428}" destId="{76EE3722-F25E-43B9-AC4A-030CFAC7613C}" srcOrd="0" destOrd="0" presId="urn:microsoft.com/office/officeart/2009/3/layout/RandomtoResultProcess"/>
    <dgm:cxn modelId="{7EEFC698-A80E-4ED2-975C-F1CBC803BF79}" srcId="{F98E5811-40C6-4529-89AE-DF11463AAD7E}" destId="{EC804BD7-7B1C-4F24-9B07-25F7D37C4428}" srcOrd="0" destOrd="0" parTransId="{19DBF9A3-F6B4-4F1A-94E0-867FB865875F}" sibTransId="{AE468DAC-A17B-447D-8891-B89DB1A129C7}"/>
    <dgm:cxn modelId="{3EA51EA4-A4B2-474A-B7C9-9941374D73F5}" type="presOf" srcId="{F98E5811-40C6-4529-89AE-DF11463AAD7E}" destId="{F74B0ED5-9AFB-46BA-83F7-170937FAC2BF}" srcOrd="0" destOrd="0" presId="urn:microsoft.com/office/officeart/2009/3/layout/RandomtoResultProcess"/>
    <dgm:cxn modelId="{85003DD4-B2DD-4800-A321-99D3E3F5EC0C}" type="presParOf" srcId="{2A7E516A-2AF6-4BE9-A605-AA05C8539634}" destId="{D87FBD3A-32C3-4B57-B4C3-6545E6728D0F}" srcOrd="0" destOrd="0" presId="urn:microsoft.com/office/officeart/2009/3/layout/RandomtoResultProcess"/>
    <dgm:cxn modelId="{06AD3E20-AD5C-46CE-B3BD-F5034C27E55E}" type="presParOf" srcId="{D87FBD3A-32C3-4B57-B4C3-6545E6728D0F}" destId="{7155F605-5F2B-4824-B236-1B15664A7D21}" srcOrd="0" destOrd="0" presId="urn:microsoft.com/office/officeart/2009/3/layout/RandomtoResultProcess"/>
    <dgm:cxn modelId="{3DF8F95E-7B0E-4FE1-A3CF-7ECCFF0E9F68}" type="presParOf" srcId="{D87FBD3A-32C3-4B57-B4C3-6545E6728D0F}" destId="{067E3310-4694-4433-BED5-ED6E96E4FA39}" srcOrd="1" destOrd="0" presId="urn:microsoft.com/office/officeart/2009/3/layout/RandomtoResultProcess"/>
    <dgm:cxn modelId="{1980BF1B-0CB8-4ECE-A638-8C158E904718}" type="presParOf" srcId="{D87FBD3A-32C3-4B57-B4C3-6545E6728D0F}" destId="{77B86ADC-13A1-4E70-B5E3-B5BEC463E82B}" srcOrd="2" destOrd="0" presId="urn:microsoft.com/office/officeart/2009/3/layout/RandomtoResultProcess"/>
    <dgm:cxn modelId="{5845E352-833C-4478-95AE-5B3B5629C545}" type="presParOf" srcId="{D87FBD3A-32C3-4B57-B4C3-6545E6728D0F}" destId="{B67ADC8C-271A-4385-9081-031DB2147799}" srcOrd="3" destOrd="0" presId="urn:microsoft.com/office/officeart/2009/3/layout/RandomtoResultProcess"/>
    <dgm:cxn modelId="{94A1F9CF-8F8F-4971-AAE3-5E9FAE180F7B}" type="presParOf" srcId="{D87FBD3A-32C3-4B57-B4C3-6545E6728D0F}" destId="{F1403695-51D9-48B2-9717-A07C92D5FEA2}" srcOrd="4" destOrd="0" presId="urn:microsoft.com/office/officeart/2009/3/layout/RandomtoResultProcess"/>
    <dgm:cxn modelId="{78C6EB63-399C-44C1-88C9-C1CC17B18CD6}" type="presParOf" srcId="{D87FBD3A-32C3-4B57-B4C3-6545E6728D0F}" destId="{5F392B09-2602-4C9C-ADE8-AB93384EE173}" srcOrd="5" destOrd="0" presId="urn:microsoft.com/office/officeart/2009/3/layout/RandomtoResultProcess"/>
    <dgm:cxn modelId="{23C68D92-02C8-471A-A9DA-12289B129013}" type="presParOf" srcId="{D87FBD3A-32C3-4B57-B4C3-6545E6728D0F}" destId="{4F5A3022-2DE3-4571-90CB-35DBD7DDD7CB}" srcOrd="6" destOrd="0" presId="urn:microsoft.com/office/officeart/2009/3/layout/RandomtoResultProcess"/>
    <dgm:cxn modelId="{78785BF5-BC90-4D18-9345-E61957D5829A}" type="presParOf" srcId="{D87FBD3A-32C3-4B57-B4C3-6545E6728D0F}" destId="{AFEA14B9-08CE-42C8-A7F5-D25380DE4151}" srcOrd="7" destOrd="0" presId="urn:microsoft.com/office/officeart/2009/3/layout/RandomtoResultProcess"/>
    <dgm:cxn modelId="{288DD837-D190-4830-A209-0245A4A5243B}" type="presParOf" srcId="{D87FBD3A-32C3-4B57-B4C3-6545E6728D0F}" destId="{ADA063DD-FC48-40B5-8EBA-2745BBAADFA7}" srcOrd="8" destOrd="0" presId="urn:microsoft.com/office/officeart/2009/3/layout/RandomtoResultProcess"/>
    <dgm:cxn modelId="{F73C3E52-87FB-4C44-9E8C-AE45A48B0234}" type="presParOf" srcId="{D87FBD3A-32C3-4B57-B4C3-6545E6728D0F}" destId="{5E4C7671-17F0-4070-86C5-494610C01F82}" srcOrd="9" destOrd="0" presId="urn:microsoft.com/office/officeart/2009/3/layout/RandomtoResultProcess"/>
    <dgm:cxn modelId="{FF97C709-37B9-4ABB-AF9B-B6A64B13C643}" type="presParOf" srcId="{D87FBD3A-32C3-4B57-B4C3-6545E6728D0F}" destId="{8555A2DE-9F92-4459-A4AB-D1A5EB491DE0}" srcOrd="10" destOrd="0" presId="urn:microsoft.com/office/officeart/2009/3/layout/RandomtoResultProcess"/>
    <dgm:cxn modelId="{4E4BA518-639A-43CC-ADFC-88DAAABB866C}" type="presParOf" srcId="{D87FBD3A-32C3-4B57-B4C3-6545E6728D0F}" destId="{10D3D502-54C3-4D36-B374-664E112FBC3B}" srcOrd="11" destOrd="0" presId="urn:microsoft.com/office/officeart/2009/3/layout/RandomtoResultProcess"/>
    <dgm:cxn modelId="{EE482A4E-EA57-4E99-9A2A-14404F389270}" type="presParOf" srcId="{D87FBD3A-32C3-4B57-B4C3-6545E6728D0F}" destId="{E2CE193E-F9E8-49AD-A0C6-ADB50DC08750}" srcOrd="12" destOrd="0" presId="urn:microsoft.com/office/officeart/2009/3/layout/RandomtoResultProcess"/>
    <dgm:cxn modelId="{8E171434-CD42-4A00-90E1-95F8DF3661A7}" type="presParOf" srcId="{D87FBD3A-32C3-4B57-B4C3-6545E6728D0F}" destId="{86D8E060-A9B0-4115-9A1E-8BB2AA038AAA}" srcOrd="13" destOrd="0" presId="urn:microsoft.com/office/officeart/2009/3/layout/RandomtoResultProcess"/>
    <dgm:cxn modelId="{A3BB9431-C9DE-4046-94B9-06478FF45DD5}" type="presParOf" srcId="{D87FBD3A-32C3-4B57-B4C3-6545E6728D0F}" destId="{951B3187-12D8-4576-A115-BEB2CD583547}" srcOrd="14" destOrd="0" presId="urn:microsoft.com/office/officeart/2009/3/layout/RandomtoResultProcess"/>
    <dgm:cxn modelId="{440F075E-F601-47A0-AA00-B093D2BFE75D}" type="presParOf" srcId="{D87FBD3A-32C3-4B57-B4C3-6545E6728D0F}" destId="{0234948D-6981-483A-A8D0-992E6704241E}" srcOrd="15" destOrd="0" presId="urn:microsoft.com/office/officeart/2009/3/layout/RandomtoResultProcess"/>
    <dgm:cxn modelId="{75249F1B-D731-495E-928D-38CC82857298}" type="presParOf" srcId="{D87FBD3A-32C3-4B57-B4C3-6545E6728D0F}" destId="{D7D2FA8E-3897-476B-8E01-58AD118A6462}" srcOrd="16" destOrd="0" presId="urn:microsoft.com/office/officeart/2009/3/layout/RandomtoResultProcess"/>
    <dgm:cxn modelId="{C828C064-25C6-4E92-BA69-04D25D7E7541}" type="presParOf" srcId="{D87FBD3A-32C3-4B57-B4C3-6545E6728D0F}" destId="{2604CF07-493C-41A3-8763-7DC7387E38A0}" srcOrd="17" destOrd="0" presId="urn:microsoft.com/office/officeart/2009/3/layout/RandomtoResultProcess"/>
    <dgm:cxn modelId="{C1EC45BD-7FBC-467A-973E-6B99FBD30165}" type="presParOf" srcId="{D87FBD3A-32C3-4B57-B4C3-6545E6728D0F}" destId="{06E1E3C0-BBEB-4460-8748-DF807CFF8278}" srcOrd="18" destOrd="0" presId="urn:microsoft.com/office/officeart/2009/3/layout/RandomtoResultProcess"/>
    <dgm:cxn modelId="{B5FAEC73-29A3-480F-8D9F-D909DC6321B6}" type="presParOf" srcId="{2A7E516A-2AF6-4BE9-A605-AA05C8539634}" destId="{5E121C6D-56B3-47FE-B4BA-02B233E68E62}" srcOrd="1" destOrd="0" presId="urn:microsoft.com/office/officeart/2009/3/layout/RandomtoResultProcess"/>
    <dgm:cxn modelId="{EE41F19E-0A09-4216-89F1-02B3596A60EC}" type="presParOf" srcId="{5E121C6D-56B3-47FE-B4BA-02B233E68E62}" destId="{ED5F5208-A534-4033-B68E-80BB756C4094}" srcOrd="0" destOrd="0" presId="urn:microsoft.com/office/officeart/2009/3/layout/RandomtoResultProcess"/>
    <dgm:cxn modelId="{B813DB60-ADDF-4FBD-A2C7-C7AB443BB6E1}" type="presParOf" srcId="{5E121C6D-56B3-47FE-B4BA-02B233E68E62}" destId="{665A0D4E-38D7-4B3C-9C52-9D0068C51F8D}" srcOrd="1" destOrd="0" presId="urn:microsoft.com/office/officeart/2009/3/layout/RandomtoResultProcess"/>
    <dgm:cxn modelId="{C743BC04-0630-4118-BBE6-5B17307CC561}" type="presParOf" srcId="{2A7E516A-2AF6-4BE9-A605-AA05C8539634}" destId="{E2EC3BEA-2B5E-4AE9-B5A8-E4DEB0DB8D13}" srcOrd="2" destOrd="0" presId="urn:microsoft.com/office/officeart/2009/3/layout/RandomtoResultProcess"/>
    <dgm:cxn modelId="{3A1C8301-7A7B-487D-9C55-A715CDF838A8}" type="presParOf" srcId="{2A7E516A-2AF6-4BE9-A605-AA05C8539634}" destId="{AE184924-397D-43A4-BDE1-1CAEDD73FBD6}" srcOrd="3" destOrd="0" presId="urn:microsoft.com/office/officeart/2009/3/layout/RandomtoResultProcess"/>
    <dgm:cxn modelId="{196A07EE-B828-4DF9-B66A-665CFF324575}" type="presParOf" srcId="{AE184924-397D-43A4-BDE1-1CAEDD73FBD6}" destId="{F3A479E5-DB74-4345-8E77-F9E8C282D479}" srcOrd="0" destOrd="0" presId="urn:microsoft.com/office/officeart/2009/3/layout/RandomtoResultProcess"/>
    <dgm:cxn modelId="{4C98D4CC-0001-4923-8D2F-BA1924EAD188}" type="presParOf" srcId="{AE184924-397D-43A4-BDE1-1CAEDD73FBD6}" destId="{BA45248A-642F-4657-9361-91FD2081CFCD}" srcOrd="1" destOrd="0" presId="urn:microsoft.com/office/officeart/2009/3/layout/RandomtoResultProcess"/>
    <dgm:cxn modelId="{1B026B21-4052-426D-B2FD-2315DF9B2232}" type="presParOf" srcId="{2A7E516A-2AF6-4BE9-A605-AA05C8539634}" destId="{C33FDBAC-1A22-4D83-BC90-9548F0B58E59}" srcOrd="4" destOrd="0" presId="urn:microsoft.com/office/officeart/2009/3/layout/RandomtoResultProcess"/>
    <dgm:cxn modelId="{1F2993D7-7099-418A-A509-54340D72198E}" type="presParOf" srcId="{C33FDBAC-1A22-4D83-BC90-9548F0B58E59}" destId="{F74B0ED5-9AFB-46BA-83F7-170937FAC2BF}" srcOrd="0" destOrd="0" presId="urn:microsoft.com/office/officeart/2009/3/layout/RandomtoResultProcess"/>
    <dgm:cxn modelId="{42AFD973-C8A8-4F6C-8FC9-66EE3AA0C623}" type="presParOf" srcId="{C33FDBAC-1A22-4D83-BC90-9548F0B58E59}" destId="{76EE3722-F25E-43B9-AC4A-030CFAC7613C}" srcOrd="1" destOrd="0" presId="urn:microsoft.com/office/officeart/2009/3/layout/RandomtoResultProcess"/>
    <dgm:cxn modelId="{6568EF1B-D0CE-43A6-A6D3-43545326941F}" type="presParOf" srcId="{C33FDBAC-1A22-4D83-BC90-9548F0B58E59}" destId="{1BF23E19-A777-448B-924D-C6CCE18675E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DAA3AB-A98E-4C50-AC00-AD9BEEAB6C4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8312C88-1238-41E8-A0B5-E6620969FB09}">
      <dgm:prSet/>
      <dgm:spPr/>
      <dgm:t>
        <a:bodyPr/>
        <a:lstStyle/>
        <a:p>
          <a:r>
            <a:rPr lang="en-US" b="1" dirty="0">
              <a:solidFill>
                <a:srgbClr val="002060"/>
              </a:solidFill>
              <a:latin typeface="Arial" panose="020B0604020202020204" pitchFamily="34" charset="0"/>
              <a:cs typeface="Arial" panose="020B0604020202020204" pitchFamily="34" charset="0"/>
            </a:rPr>
            <a:t>NLĐ </a:t>
          </a:r>
          <a:r>
            <a:rPr lang="vi-VN" b="1" dirty="0">
              <a:solidFill>
                <a:srgbClr val="002060"/>
              </a:solidFill>
              <a:latin typeface="Arial" panose="020B0604020202020204" pitchFamily="34" charset="0"/>
              <a:cs typeface="Arial" panose="020B0604020202020204" pitchFamily="34" charset="0"/>
            </a:rPr>
            <a:t>là công dân nước ngoài </a:t>
          </a:r>
          <a:r>
            <a:rPr lang="vi-VN" b="1" dirty="0">
              <a:solidFill>
                <a:srgbClr val="FF0000"/>
              </a:solidFill>
              <a:latin typeface="Arial" panose="020B0604020202020204" pitchFamily="34" charset="0"/>
              <a:cs typeface="Arial" panose="020B0604020202020204" pitchFamily="34" charset="0"/>
            </a:rPr>
            <a:t>“làm việc theo </a:t>
          </a:r>
          <a:r>
            <a:rPr lang="en-US" b="1" dirty="0">
              <a:solidFill>
                <a:srgbClr val="FF0000"/>
              </a:solidFill>
              <a:latin typeface="Arial" panose="020B0604020202020204" pitchFamily="34" charset="0"/>
              <a:cs typeface="Arial" panose="020B0604020202020204" pitchFamily="34" charset="0"/>
            </a:rPr>
            <a:t>HĐLĐ </a:t>
          </a:r>
          <a:r>
            <a:rPr lang="vi-VN" b="1" dirty="0">
              <a:solidFill>
                <a:srgbClr val="FF0000"/>
              </a:solidFill>
              <a:latin typeface="Arial" panose="020B0604020202020204" pitchFamily="34" charset="0"/>
              <a:cs typeface="Arial" panose="020B0604020202020204" pitchFamily="34" charset="0"/>
            </a:rPr>
            <a:t>có thời hạn từ đủ 12 tháng trở lên” </a:t>
          </a:r>
          <a:r>
            <a:rPr lang="vi-VN" b="1" dirty="0">
              <a:solidFill>
                <a:srgbClr val="002060"/>
              </a:solidFill>
              <a:latin typeface="Arial" panose="020B0604020202020204" pitchFamily="34" charset="0"/>
              <a:cs typeface="Arial" panose="020B0604020202020204" pitchFamily="34" charset="0"/>
            </a:rPr>
            <a:t>thì được gia nhập và hoạt động công đoàn “tại công đoàn cơ sở”</a:t>
          </a:r>
          <a:endParaRPr lang="en-US" b="1" dirty="0">
            <a:solidFill>
              <a:srgbClr val="002060"/>
            </a:solidFill>
            <a:latin typeface="Arial" panose="020B0604020202020204" pitchFamily="34" charset="0"/>
            <a:cs typeface="Arial" panose="020B0604020202020204" pitchFamily="34" charset="0"/>
          </a:endParaRPr>
        </a:p>
      </dgm:t>
    </dgm:pt>
    <dgm:pt modelId="{B2D1D7FF-89FD-4802-9B44-2ADA97803B35}" type="par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22F734C8-C1BD-44BC-8F45-30A521EA0007}" type="sib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F1D6687-DA7F-4576-9B9B-62E6C380C85E}">
      <dgm:prSet/>
      <dgm:spPr>
        <a:solidFill>
          <a:schemeClr val="accent4">
            <a:lumMod val="40000"/>
            <a:lumOff val="60000"/>
            <a:alpha val="90000"/>
          </a:schemeClr>
        </a:solidFill>
      </dgm:spPr>
      <dgm:t>
        <a:bodyPr/>
        <a:lstStyle/>
        <a:p>
          <a:r>
            <a:rPr lang="en-US" b="1" dirty="0">
              <a:solidFill>
                <a:srgbClr val="002060"/>
              </a:solidFill>
              <a:latin typeface="Arial" panose="020B0604020202020204" pitchFamily="34" charset="0"/>
              <a:cs typeface="Arial" panose="020B0604020202020204" pitchFamily="34" charset="0"/>
            </a:rPr>
            <a:t>NLĐ </a:t>
          </a:r>
          <a:r>
            <a:rPr lang="vi-VN" b="1" dirty="0">
              <a:solidFill>
                <a:srgbClr val="002060"/>
              </a:solidFill>
              <a:latin typeface="Arial" panose="020B0604020202020204" pitchFamily="34" charset="0"/>
              <a:cs typeface="Arial" panose="020B0604020202020204" pitchFamily="34" charset="0"/>
            </a:rPr>
            <a:t>là công dân nước ngoài không có quyền thành lập công đoàn và không làm cán bộ công đoàn</a:t>
          </a:r>
          <a:endParaRPr lang="en-US" b="1" dirty="0">
            <a:solidFill>
              <a:srgbClr val="002060"/>
            </a:solidFill>
            <a:latin typeface="Arial" panose="020B0604020202020204" pitchFamily="34" charset="0"/>
            <a:cs typeface="Arial" panose="020B0604020202020204" pitchFamily="34" charset="0"/>
          </a:endParaRPr>
        </a:p>
      </dgm:t>
    </dgm:pt>
    <dgm:pt modelId="{6AC22F73-D88F-43F9-B168-740C45CCC6EF}" type="par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ECA3CD2-5742-4954-8A87-9067AE6A67D9}" type="sib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0CC18BD-CE18-42F2-93B4-DA2CCA6A0D98}">
      <dgm:prSet custT="1"/>
      <dgm:spPr>
        <a:solidFill>
          <a:schemeClr val="accent5">
            <a:lumMod val="20000"/>
            <a:lumOff val="80000"/>
            <a:alpha val="90000"/>
          </a:schemeClr>
        </a:solidFill>
      </dgm:spPr>
      <dgm:t>
        <a:bodyPr/>
        <a:lstStyle/>
        <a:p>
          <a:r>
            <a:rPr lang="vi-VN" sz="1550" b="1" dirty="0">
              <a:solidFill>
                <a:srgbClr val="002060"/>
              </a:solidFill>
              <a:latin typeface="Arial" panose="020B0604020202020204" pitchFamily="34" charset="0"/>
              <a:cs typeface="Arial" panose="020B0604020202020204" pitchFamily="34" charset="0"/>
            </a:rPr>
            <a:t>Việc gia nhập và hoạt động công đoàn của </a:t>
          </a:r>
          <a:r>
            <a:rPr lang="en-US" sz="1550" b="1" dirty="0">
              <a:solidFill>
                <a:srgbClr val="002060"/>
              </a:solidFill>
              <a:latin typeface="Arial" panose="020B0604020202020204" pitchFamily="34" charset="0"/>
              <a:cs typeface="Arial" panose="020B0604020202020204" pitchFamily="34" charset="0"/>
            </a:rPr>
            <a:t>NLĐ </a:t>
          </a:r>
          <a:r>
            <a:rPr lang="vi-VN" sz="1550" b="1" dirty="0">
              <a:solidFill>
                <a:srgbClr val="002060"/>
              </a:solidFill>
              <a:latin typeface="Arial" panose="020B0604020202020204" pitchFamily="34" charset="0"/>
              <a:cs typeface="Arial" panose="020B0604020202020204" pitchFamily="34" charset="0"/>
            </a:rPr>
            <a:t>là công dân nước ngoài sẽ được quy định cụ thể tại Điều lệ Công đoàn Việt Nam</a:t>
          </a:r>
          <a:endParaRPr lang="en-US" sz="1550" b="1" dirty="0">
            <a:solidFill>
              <a:srgbClr val="002060"/>
            </a:solidFill>
            <a:latin typeface="Arial" panose="020B0604020202020204" pitchFamily="34" charset="0"/>
            <a:cs typeface="Arial" panose="020B0604020202020204" pitchFamily="34" charset="0"/>
          </a:endParaRPr>
        </a:p>
      </dgm:t>
    </dgm:pt>
    <dgm:pt modelId="{66059736-9E32-4087-8E4B-426932B7F736}" type="par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B23AFCB-681D-44F2-84F6-5A1A14B92AF5}" type="sib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687B22A3-D406-4ABF-A6C1-72A591F62A34}" type="pres">
      <dgm:prSet presAssocID="{F0DAA3AB-A98E-4C50-AC00-AD9BEEAB6C48}" presName="Name0" presStyleCnt="0">
        <dgm:presLayoutVars>
          <dgm:chMax val="11"/>
          <dgm:chPref val="11"/>
          <dgm:dir/>
          <dgm:resizeHandles/>
        </dgm:presLayoutVars>
      </dgm:prSet>
      <dgm:spPr/>
    </dgm:pt>
    <dgm:pt modelId="{2BEA1E38-81CD-4763-BF42-9142D04E55DB}" type="pres">
      <dgm:prSet presAssocID="{10CC18BD-CE18-42F2-93B4-DA2CCA6A0D98}" presName="Accent3" presStyleCnt="0"/>
      <dgm:spPr/>
    </dgm:pt>
    <dgm:pt modelId="{4B478535-85C0-4FD4-80FB-555650573B39}" type="pres">
      <dgm:prSet presAssocID="{10CC18BD-CE18-42F2-93B4-DA2CCA6A0D98}" presName="Accent" presStyleLbl="node1" presStyleIdx="0" presStyleCnt="3"/>
      <dgm:spPr/>
    </dgm:pt>
    <dgm:pt modelId="{5F444C01-F0B3-4980-B5D3-79B0F14A1712}" type="pres">
      <dgm:prSet presAssocID="{10CC18BD-CE18-42F2-93B4-DA2CCA6A0D98}" presName="ParentBackground3" presStyleCnt="0"/>
      <dgm:spPr/>
    </dgm:pt>
    <dgm:pt modelId="{BD871D88-974B-41A0-9735-F03CCBD895D7}" type="pres">
      <dgm:prSet presAssocID="{10CC18BD-CE18-42F2-93B4-DA2CCA6A0D98}" presName="ParentBackground" presStyleLbl="fgAcc1" presStyleIdx="0" presStyleCnt="3"/>
      <dgm:spPr/>
    </dgm:pt>
    <dgm:pt modelId="{67B64440-3179-465B-9EC2-A6CA9B5AF5CB}" type="pres">
      <dgm:prSet presAssocID="{10CC18BD-CE18-42F2-93B4-DA2CCA6A0D98}" presName="Parent3" presStyleLbl="revTx" presStyleIdx="0" presStyleCnt="0">
        <dgm:presLayoutVars>
          <dgm:chMax val="1"/>
          <dgm:chPref val="1"/>
          <dgm:bulletEnabled val="1"/>
        </dgm:presLayoutVars>
      </dgm:prSet>
      <dgm:spPr/>
    </dgm:pt>
    <dgm:pt modelId="{4D924F95-3264-449D-9BE0-EBB4624650B5}" type="pres">
      <dgm:prSet presAssocID="{1F1D6687-DA7F-4576-9B9B-62E6C380C85E}" presName="Accent2" presStyleCnt="0"/>
      <dgm:spPr/>
    </dgm:pt>
    <dgm:pt modelId="{BA0EEAC4-C033-45B8-B70A-3215724AF00F}" type="pres">
      <dgm:prSet presAssocID="{1F1D6687-DA7F-4576-9B9B-62E6C380C85E}" presName="Accent" presStyleLbl="node1" presStyleIdx="1" presStyleCnt="3"/>
      <dgm:spPr/>
    </dgm:pt>
    <dgm:pt modelId="{17C2F7B8-539B-4CD7-86DC-3A0FEE6EB390}" type="pres">
      <dgm:prSet presAssocID="{1F1D6687-DA7F-4576-9B9B-62E6C380C85E}" presName="ParentBackground2" presStyleCnt="0"/>
      <dgm:spPr/>
    </dgm:pt>
    <dgm:pt modelId="{66C8E4D4-E05D-4D2C-A89E-D1472258C961}" type="pres">
      <dgm:prSet presAssocID="{1F1D6687-DA7F-4576-9B9B-62E6C380C85E}" presName="ParentBackground" presStyleLbl="fgAcc1" presStyleIdx="1" presStyleCnt="3"/>
      <dgm:spPr/>
    </dgm:pt>
    <dgm:pt modelId="{AC706E44-8CF0-45EE-9739-E2DC8F19238C}" type="pres">
      <dgm:prSet presAssocID="{1F1D6687-DA7F-4576-9B9B-62E6C380C85E}" presName="Parent2" presStyleLbl="revTx" presStyleIdx="0" presStyleCnt="0">
        <dgm:presLayoutVars>
          <dgm:chMax val="1"/>
          <dgm:chPref val="1"/>
          <dgm:bulletEnabled val="1"/>
        </dgm:presLayoutVars>
      </dgm:prSet>
      <dgm:spPr/>
    </dgm:pt>
    <dgm:pt modelId="{4F1E1937-55EF-4164-BC5D-764AAF76EFBB}" type="pres">
      <dgm:prSet presAssocID="{08312C88-1238-41E8-A0B5-E6620969FB09}" presName="Accent1" presStyleCnt="0"/>
      <dgm:spPr/>
    </dgm:pt>
    <dgm:pt modelId="{9D70008E-6C2A-4A6B-9C4F-A8DE3628CC05}" type="pres">
      <dgm:prSet presAssocID="{08312C88-1238-41E8-A0B5-E6620969FB09}" presName="Accent" presStyleLbl="node1" presStyleIdx="2" presStyleCnt="3"/>
      <dgm:spPr/>
    </dgm:pt>
    <dgm:pt modelId="{F7F8EC4B-30CE-4DD6-A969-FF29788E7410}" type="pres">
      <dgm:prSet presAssocID="{08312C88-1238-41E8-A0B5-E6620969FB09}" presName="ParentBackground1" presStyleCnt="0"/>
      <dgm:spPr/>
    </dgm:pt>
    <dgm:pt modelId="{9B9DF643-A486-41F4-8491-AFC123346297}" type="pres">
      <dgm:prSet presAssocID="{08312C88-1238-41E8-A0B5-E6620969FB09}" presName="ParentBackground" presStyleLbl="fgAcc1" presStyleIdx="2" presStyleCnt="3"/>
      <dgm:spPr/>
    </dgm:pt>
    <dgm:pt modelId="{70643676-439D-477D-9F14-411BE0463D16}" type="pres">
      <dgm:prSet presAssocID="{08312C88-1238-41E8-A0B5-E6620969FB09}" presName="Parent1" presStyleLbl="revTx" presStyleIdx="0" presStyleCnt="0">
        <dgm:presLayoutVars>
          <dgm:chMax val="1"/>
          <dgm:chPref val="1"/>
          <dgm:bulletEnabled val="1"/>
        </dgm:presLayoutVars>
      </dgm:prSet>
      <dgm:spPr/>
    </dgm:pt>
  </dgm:ptLst>
  <dgm:cxnLst>
    <dgm:cxn modelId="{84394108-2F4C-4DA4-B5D9-205B6FDFFBE8}" type="presOf" srcId="{1F1D6687-DA7F-4576-9B9B-62E6C380C85E}" destId="{AC706E44-8CF0-45EE-9739-E2DC8F19238C}" srcOrd="1" destOrd="0" presId="urn:microsoft.com/office/officeart/2011/layout/CircleProcess"/>
    <dgm:cxn modelId="{ED46913A-6503-482A-8D12-8E662E5552BE}" type="presOf" srcId="{08312C88-1238-41E8-A0B5-E6620969FB09}" destId="{70643676-439D-477D-9F14-411BE0463D16}" srcOrd="1" destOrd="0" presId="urn:microsoft.com/office/officeart/2011/layout/CircleProcess"/>
    <dgm:cxn modelId="{B9B69B5F-E68F-45F2-B49F-3ED94066C853}" type="presOf" srcId="{1F1D6687-DA7F-4576-9B9B-62E6C380C85E}" destId="{66C8E4D4-E05D-4D2C-A89E-D1472258C961}" srcOrd="0" destOrd="0" presId="urn:microsoft.com/office/officeart/2011/layout/CircleProcess"/>
    <dgm:cxn modelId="{C068D161-9434-4FFD-98B3-F2E28FF1889B}" type="presOf" srcId="{10CC18BD-CE18-42F2-93B4-DA2CCA6A0D98}" destId="{BD871D88-974B-41A0-9735-F03CCBD895D7}" srcOrd="0" destOrd="0" presId="urn:microsoft.com/office/officeart/2011/layout/CircleProcess"/>
    <dgm:cxn modelId="{BB7B2D65-87DC-4799-BBD4-24B1632328D0}" type="presOf" srcId="{10CC18BD-CE18-42F2-93B4-DA2CCA6A0D98}" destId="{67B64440-3179-465B-9EC2-A6CA9B5AF5CB}" srcOrd="1" destOrd="0" presId="urn:microsoft.com/office/officeart/2011/layout/CircleProcess"/>
    <dgm:cxn modelId="{8C859BB4-BB96-46C5-B038-116EE3040A7A}" type="presOf" srcId="{F0DAA3AB-A98E-4C50-AC00-AD9BEEAB6C48}" destId="{687B22A3-D406-4ABF-A6C1-72A591F62A34}" srcOrd="0" destOrd="0" presId="urn:microsoft.com/office/officeart/2011/layout/CircleProcess"/>
    <dgm:cxn modelId="{39B60BC5-6738-4711-8AEF-CBD029CB381E}" srcId="{F0DAA3AB-A98E-4C50-AC00-AD9BEEAB6C48}" destId="{1F1D6687-DA7F-4576-9B9B-62E6C380C85E}" srcOrd="1" destOrd="0" parTransId="{6AC22F73-D88F-43F9-B168-740C45CCC6EF}" sibTransId="{0ECA3CD2-5742-4954-8A87-9067AE6A67D9}"/>
    <dgm:cxn modelId="{8C6F29C7-E027-4041-8523-5A912EA4D79F}" srcId="{F0DAA3AB-A98E-4C50-AC00-AD9BEEAB6C48}" destId="{10CC18BD-CE18-42F2-93B4-DA2CCA6A0D98}" srcOrd="2" destOrd="0" parTransId="{66059736-9E32-4087-8E4B-426932B7F736}" sibTransId="{0B23AFCB-681D-44F2-84F6-5A1A14B92AF5}"/>
    <dgm:cxn modelId="{2D9EA7F4-DC73-4CD0-9F1E-59F6804E6CFF}" srcId="{F0DAA3AB-A98E-4C50-AC00-AD9BEEAB6C48}" destId="{08312C88-1238-41E8-A0B5-E6620969FB09}" srcOrd="0" destOrd="0" parTransId="{B2D1D7FF-89FD-4802-9B44-2ADA97803B35}" sibTransId="{22F734C8-C1BD-44BC-8F45-30A521EA0007}"/>
    <dgm:cxn modelId="{E03579F6-C731-487F-825D-3FBB8465231D}" type="presOf" srcId="{08312C88-1238-41E8-A0B5-E6620969FB09}" destId="{9B9DF643-A486-41F4-8491-AFC123346297}" srcOrd="0" destOrd="0" presId="urn:microsoft.com/office/officeart/2011/layout/CircleProcess"/>
    <dgm:cxn modelId="{4E6F5595-FC63-4025-88E1-941C1D156F15}" type="presParOf" srcId="{687B22A3-D406-4ABF-A6C1-72A591F62A34}" destId="{2BEA1E38-81CD-4763-BF42-9142D04E55DB}" srcOrd="0" destOrd="0" presId="urn:microsoft.com/office/officeart/2011/layout/CircleProcess"/>
    <dgm:cxn modelId="{A94ED234-DEC2-4616-9F2B-1DD8CEF65CA9}" type="presParOf" srcId="{2BEA1E38-81CD-4763-BF42-9142D04E55DB}" destId="{4B478535-85C0-4FD4-80FB-555650573B39}" srcOrd="0" destOrd="0" presId="urn:microsoft.com/office/officeart/2011/layout/CircleProcess"/>
    <dgm:cxn modelId="{9BCE9671-FC02-42C0-8D3D-4F4F4E0FA0E8}" type="presParOf" srcId="{687B22A3-D406-4ABF-A6C1-72A591F62A34}" destId="{5F444C01-F0B3-4980-B5D3-79B0F14A1712}" srcOrd="1" destOrd="0" presId="urn:microsoft.com/office/officeart/2011/layout/CircleProcess"/>
    <dgm:cxn modelId="{3256E01E-0199-4DBA-A427-304DC5E4D727}" type="presParOf" srcId="{5F444C01-F0B3-4980-B5D3-79B0F14A1712}" destId="{BD871D88-974B-41A0-9735-F03CCBD895D7}" srcOrd="0" destOrd="0" presId="urn:microsoft.com/office/officeart/2011/layout/CircleProcess"/>
    <dgm:cxn modelId="{46AA3024-24B7-4565-B1EB-FDA663220B70}" type="presParOf" srcId="{687B22A3-D406-4ABF-A6C1-72A591F62A34}" destId="{67B64440-3179-465B-9EC2-A6CA9B5AF5CB}" srcOrd="2" destOrd="0" presId="urn:microsoft.com/office/officeart/2011/layout/CircleProcess"/>
    <dgm:cxn modelId="{471F6B64-F37A-4684-BD50-648B02391AC8}" type="presParOf" srcId="{687B22A3-D406-4ABF-A6C1-72A591F62A34}" destId="{4D924F95-3264-449D-9BE0-EBB4624650B5}" srcOrd="3" destOrd="0" presId="urn:microsoft.com/office/officeart/2011/layout/CircleProcess"/>
    <dgm:cxn modelId="{D310745D-C6EA-4BFD-B19E-3224AECC31D9}" type="presParOf" srcId="{4D924F95-3264-449D-9BE0-EBB4624650B5}" destId="{BA0EEAC4-C033-45B8-B70A-3215724AF00F}" srcOrd="0" destOrd="0" presId="urn:microsoft.com/office/officeart/2011/layout/CircleProcess"/>
    <dgm:cxn modelId="{1C94E1EE-EA0A-447A-89D4-0EB2353F840E}" type="presParOf" srcId="{687B22A3-D406-4ABF-A6C1-72A591F62A34}" destId="{17C2F7B8-539B-4CD7-86DC-3A0FEE6EB390}" srcOrd="4" destOrd="0" presId="urn:microsoft.com/office/officeart/2011/layout/CircleProcess"/>
    <dgm:cxn modelId="{62E861F9-56AE-4DC3-B498-410B735E40E4}" type="presParOf" srcId="{17C2F7B8-539B-4CD7-86DC-3A0FEE6EB390}" destId="{66C8E4D4-E05D-4D2C-A89E-D1472258C961}" srcOrd="0" destOrd="0" presId="urn:microsoft.com/office/officeart/2011/layout/CircleProcess"/>
    <dgm:cxn modelId="{944B5E15-E5F0-4C86-A01B-F179AB4B593B}" type="presParOf" srcId="{687B22A3-D406-4ABF-A6C1-72A591F62A34}" destId="{AC706E44-8CF0-45EE-9739-E2DC8F19238C}" srcOrd="5" destOrd="0" presId="urn:microsoft.com/office/officeart/2011/layout/CircleProcess"/>
    <dgm:cxn modelId="{312128BC-BCC6-4D6F-B07D-61DD3207AD0D}" type="presParOf" srcId="{687B22A3-D406-4ABF-A6C1-72A591F62A34}" destId="{4F1E1937-55EF-4164-BC5D-764AAF76EFBB}" srcOrd="6" destOrd="0" presId="urn:microsoft.com/office/officeart/2011/layout/CircleProcess"/>
    <dgm:cxn modelId="{957C51EE-6058-4CF6-A80A-468C5105F6F8}" type="presParOf" srcId="{4F1E1937-55EF-4164-BC5D-764AAF76EFBB}" destId="{9D70008E-6C2A-4A6B-9C4F-A8DE3628CC05}" srcOrd="0" destOrd="0" presId="urn:microsoft.com/office/officeart/2011/layout/CircleProcess"/>
    <dgm:cxn modelId="{BCB45376-514B-4FAE-9C14-08E34AD829AF}" type="presParOf" srcId="{687B22A3-D406-4ABF-A6C1-72A591F62A34}" destId="{F7F8EC4B-30CE-4DD6-A969-FF29788E7410}" srcOrd="7" destOrd="0" presId="urn:microsoft.com/office/officeart/2011/layout/CircleProcess"/>
    <dgm:cxn modelId="{94A2F6EC-7759-4D94-AE2D-15D6DFEB3634}" type="presParOf" srcId="{F7F8EC4B-30CE-4DD6-A969-FF29788E7410}" destId="{9B9DF643-A486-41F4-8491-AFC123346297}" srcOrd="0" destOrd="0" presId="urn:microsoft.com/office/officeart/2011/layout/CircleProcess"/>
    <dgm:cxn modelId="{359544A8-1672-49DD-94B9-E2FAB1EEC61B}" type="presParOf" srcId="{687B22A3-D406-4ABF-A6C1-72A591F62A34}" destId="{70643676-439D-477D-9F14-411BE0463D1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3579CC-4F8D-49A5-ABCE-D77ED919651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A3356DC-6642-4E2A-8093-2ED29B7FFB35}">
      <dgm:prSet phldrT="[Text]"/>
      <dgm:spPr>
        <a:solidFill>
          <a:srgbClr val="C00000"/>
        </a:solidFill>
      </dgm:spPr>
      <dgm:t>
        <a:bodyPr/>
        <a:lstStyle/>
        <a:p>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10 </a:t>
          </a:r>
          <a:r>
            <a:rPr lang="vi-VN" b="1" dirty="0">
              <a:latin typeface="Arial" panose="020B0604020202020204" pitchFamily="34" charset="0"/>
              <a:cs typeface="Arial" panose="020B0604020202020204" pitchFamily="34" charset="0"/>
            </a:rPr>
            <a:t>Luật Công đoàn (sửa đổi) đã bổ sung và làm rõ hơn các hành vi bị nghiêm cấm theo hướng</a:t>
          </a:r>
          <a:r>
            <a:rPr lang="en-US" b="1" dirty="0">
              <a:latin typeface="Arial" panose="020B0604020202020204" pitchFamily="34" charset="0"/>
              <a:cs typeface="Arial" panose="020B0604020202020204" pitchFamily="34" charset="0"/>
            </a:rPr>
            <a:t> </a:t>
          </a:r>
        </a:p>
      </dgm:t>
    </dgm:pt>
    <dgm:pt modelId="{AE023634-167C-4543-B463-9E9A9B6AD203}" type="sibTrans" cxnId="{32E76E71-12D6-4045-A971-F454B8527546}">
      <dgm:prSet/>
      <dgm:spPr/>
      <dgm:t>
        <a:bodyPr/>
        <a:lstStyle/>
        <a:p>
          <a:endParaRPr lang="en-US">
            <a:latin typeface="Arial" panose="020B0604020202020204" pitchFamily="34" charset="0"/>
            <a:cs typeface="Arial" panose="020B0604020202020204" pitchFamily="34" charset="0"/>
          </a:endParaRPr>
        </a:p>
      </dgm:t>
    </dgm:pt>
    <dgm:pt modelId="{9D81EAC8-A4CD-4664-BA28-81A4ADFECFA1}" type="parTrans" cxnId="{32E76E71-12D6-4045-A971-F454B8527546}">
      <dgm:prSet/>
      <dgm:spPr/>
      <dgm:t>
        <a:bodyPr/>
        <a:lstStyle/>
        <a:p>
          <a:endParaRPr lang="en-US">
            <a:latin typeface="Arial" panose="020B0604020202020204" pitchFamily="34" charset="0"/>
            <a:cs typeface="Arial" panose="020B0604020202020204" pitchFamily="34" charset="0"/>
          </a:endParaRPr>
        </a:p>
      </dgm:t>
    </dgm:pt>
    <dgm:pt modelId="{2A5EEDAC-6D9F-4A31-9E18-4F51A5DFBBC8}">
      <dgm:prSet/>
      <dgm:spPr/>
      <dgm:t>
        <a:bodyPr/>
        <a:lstStyle/>
        <a:p>
          <a:pPr>
            <a:lnSpc>
              <a:spcPct val="100000"/>
            </a:lnSpc>
            <a:spcAft>
              <a:spcPts val="0"/>
            </a:spcAft>
          </a:pPr>
          <a:r>
            <a:rPr lang="en-US" b="0" dirty="0">
              <a:latin typeface="Arial" panose="020B0604020202020204" pitchFamily="34" charset="0"/>
              <a:cs typeface="Arial" panose="020B0604020202020204" pitchFamily="34" charset="0"/>
            </a:rPr>
            <a:t>(1) </a:t>
          </a:r>
          <a:r>
            <a:rPr lang="en-US" b="0" dirty="0" err="1">
              <a:latin typeface="Arial" panose="020B0604020202020204" pitchFamily="34" charset="0"/>
              <a:cs typeface="Arial" panose="020B0604020202020204" pitchFamily="34" charset="0"/>
            </a:rPr>
            <a:t>Phân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loại</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nhóm</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hành</a:t>
          </a:r>
          <a:r>
            <a:rPr lang="en-US" b="0" dirty="0">
              <a:latin typeface="Arial" panose="020B0604020202020204" pitchFamily="34" charset="0"/>
              <a:cs typeface="Arial" panose="020B0604020202020204" pitchFamily="34" charset="0"/>
            </a:rPr>
            <a:t> vi </a:t>
          </a:r>
          <a:r>
            <a:rPr lang="en-US" b="0" dirty="0" err="1">
              <a:latin typeface="Arial" panose="020B0604020202020204" pitchFamily="34" charset="0"/>
              <a:cs typeface="Arial" panose="020B0604020202020204" pitchFamily="34" charset="0"/>
            </a:rPr>
            <a:t>một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cách</a:t>
          </a:r>
          <a:r>
            <a:rPr lang="en-US" b="0" dirty="0">
              <a:latin typeface="Arial" panose="020B0604020202020204" pitchFamily="34" charset="0"/>
              <a:cs typeface="Arial" panose="020B0604020202020204" pitchFamily="34" charset="0"/>
            </a:rPr>
            <a:t> </a:t>
          </a:r>
        </a:p>
        <a:p>
          <a:pPr>
            <a:lnSpc>
              <a:spcPct val="100000"/>
            </a:lnSpc>
            <a:spcAft>
              <a:spcPts val="0"/>
            </a:spcAft>
          </a:pPr>
          <a:r>
            <a:rPr lang="en-US" b="0" dirty="0" err="1">
              <a:latin typeface="Arial" panose="020B0604020202020204" pitchFamily="34" charset="0"/>
              <a:cs typeface="Arial" panose="020B0604020202020204" pitchFamily="34" charset="0"/>
            </a:rPr>
            <a:t>rõ</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ràng</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theo</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các</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tiêu</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chí</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cụ</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thể</a:t>
          </a:r>
          <a:endParaRPr lang="en-US" b="0" dirty="0">
            <a:latin typeface="Arial" panose="020B0604020202020204" pitchFamily="34" charset="0"/>
            <a:cs typeface="Arial" panose="020B0604020202020204" pitchFamily="34" charset="0"/>
          </a:endParaRPr>
        </a:p>
      </dgm:t>
    </dgm:pt>
    <dgm:pt modelId="{2BB07FB5-90D9-474D-AFEE-01F0BE383DC8}" type="parTrans" cxnId="{876B6C52-A079-43E0-94DA-B9D66F202D62}">
      <dgm:prSet/>
      <dgm:spPr/>
      <dgm:t>
        <a:bodyPr/>
        <a:lstStyle/>
        <a:p>
          <a:endParaRPr lang="en-US">
            <a:latin typeface="Arial" panose="020B0604020202020204" pitchFamily="34" charset="0"/>
            <a:cs typeface="Arial" panose="020B0604020202020204" pitchFamily="34" charset="0"/>
          </a:endParaRPr>
        </a:p>
      </dgm:t>
    </dgm:pt>
    <dgm:pt modelId="{A321A8B0-33CC-44FC-B8E8-5076C527E40C}" type="sibTrans" cxnId="{876B6C52-A079-43E0-94DA-B9D66F202D62}">
      <dgm:prSet/>
      <dgm:spPr/>
      <dgm:t>
        <a:bodyPr/>
        <a:lstStyle/>
        <a:p>
          <a:endParaRPr lang="en-US">
            <a:latin typeface="Arial" panose="020B0604020202020204" pitchFamily="34" charset="0"/>
            <a:cs typeface="Arial" panose="020B0604020202020204" pitchFamily="34" charset="0"/>
          </a:endParaRPr>
        </a:p>
      </dgm:t>
    </dgm:pt>
    <dgm:pt modelId="{A60742ED-A065-4F41-8619-722D5F3D16D5}">
      <dgm:prSet/>
      <dgm:spPr>
        <a:solidFill>
          <a:schemeClr val="accent6">
            <a:lumMod val="50000"/>
          </a:schemeClr>
        </a:solidFill>
      </dgm:spPr>
      <dgm:t>
        <a:bodyPr/>
        <a:lstStyle/>
        <a:p>
          <a:r>
            <a:rPr lang="en-US" b="0" dirty="0">
              <a:latin typeface="Arial" panose="020B0604020202020204" pitchFamily="34" charset="0"/>
              <a:cs typeface="Arial" panose="020B0604020202020204" pitchFamily="34" charset="0"/>
            </a:rPr>
            <a:t>(</a:t>
          </a:r>
          <a:r>
            <a:rPr lang="vi-VN" b="0" dirty="0">
              <a:latin typeface="Arial" panose="020B0604020202020204" pitchFamily="34" charset="0"/>
              <a:cs typeface="Arial" panose="020B0604020202020204" pitchFamily="34" charset="0"/>
            </a:rPr>
            <a:t>2) Quy định chi tiết hơn các hành vi</a:t>
          </a:r>
          <a:endParaRPr lang="en-US" b="0" dirty="0">
            <a:latin typeface="Arial" panose="020B0604020202020204" pitchFamily="34" charset="0"/>
            <a:cs typeface="Arial" panose="020B0604020202020204" pitchFamily="34" charset="0"/>
          </a:endParaRPr>
        </a:p>
      </dgm:t>
    </dgm:pt>
    <dgm:pt modelId="{BCFD2523-A156-40A8-98C6-504C9A0B7194}" type="parTrans" cxnId="{2B11DFE5-DF79-4285-A03D-6A8607830723}">
      <dgm:prSet/>
      <dgm:spPr/>
      <dgm:t>
        <a:bodyPr/>
        <a:lstStyle/>
        <a:p>
          <a:endParaRPr lang="en-US">
            <a:latin typeface="Arial" panose="020B0604020202020204" pitchFamily="34" charset="0"/>
            <a:cs typeface="Arial" panose="020B0604020202020204" pitchFamily="34" charset="0"/>
          </a:endParaRPr>
        </a:p>
      </dgm:t>
    </dgm:pt>
    <dgm:pt modelId="{67D1743D-10AC-4893-B0AA-02E3483F90E1}" type="sibTrans" cxnId="{2B11DFE5-DF79-4285-A03D-6A8607830723}">
      <dgm:prSet/>
      <dgm:spPr/>
      <dgm:t>
        <a:bodyPr/>
        <a:lstStyle/>
        <a:p>
          <a:endParaRPr lang="en-US">
            <a:latin typeface="Arial" panose="020B0604020202020204" pitchFamily="34" charset="0"/>
            <a:cs typeface="Arial" panose="020B0604020202020204" pitchFamily="34" charset="0"/>
          </a:endParaRPr>
        </a:p>
      </dgm:t>
    </dgm:pt>
    <dgm:pt modelId="{9ECAC9D5-45B3-4AE0-A53A-239A702641AF}" type="pres">
      <dgm:prSet presAssocID="{AD3579CC-4F8D-49A5-ABCE-D77ED9196513}" presName="diagram" presStyleCnt="0">
        <dgm:presLayoutVars>
          <dgm:chPref val="1"/>
          <dgm:dir/>
          <dgm:animOne val="branch"/>
          <dgm:animLvl val="lvl"/>
          <dgm:resizeHandles val="exact"/>
        </dgm:presLayoutVars>
      </dgm:prSet>
      <dgm:spPr/>
    </dgm:pt>
    <dgm:pt modelId="{97768A6C-8C5F-4479-A240-211F3CB1A666}" type="pres">
      <dgm:prSet presAssocID="{CA3356DC-6642-4E2A-8093-2ED29B7FFB35}" presName="root1" presStyleCnt="0"/>
      <dgm:spPr/>
    </dgm:pt>
    <dgm:pt modelId="{BFD107CE-24E5-4AE0-BA7E-518CABACC1A4}" type="pres">
      <dgm:prSet presAssocID="{CA3356DC-6642-4E2A-8093-2ED29B7FFB35}" presName="LevelOneTextNode" presStyleLbl="node0" presStyleIdx="0" presStyleCnt="1" custScaleX="160958" custScaleY="160486">
        <dgm:presLayoutVars>
          <dgm:chPref val="3"/>
        </dgm:presLayoutVars>
      </dgm:prSet>
      <dgm:spPr/>
    </dgm:pt>
    <dgm:pt modelId="{F8B3C16C-CF16-446A-A9E7-60A5399C09AB}" type="pres">
      <dgm:prSet presAssocID="{CA3356DC-6642-4E2A-8093-2ED29B7FFB35}" presName="level2hierChild" presStyleCnt="0"/>
      <dgm:spPr/>
    </dgm:pt>
    <dgm:pt modelId="{B5DD9EDF-F3D4-4028-888D-03757C1B1004}" type="pres">
      <dgm:prSet presAssocID="{2BB07FB5-90D9-474D-AFEE-01F0BE383DC8}" presName="conn2-1" presStyleLbl="parChTrans1D2" presStyleIdx="0" presStyleCnt="2"/>
      <dgm:spPr/>
    </dgm:pt>
    <dgm:pt modelId="{E3394008-8982-4A41-A45D-5CA7D961569B}" type="pres">
      <dgm:prSet presAssocID="{2BB07FB5-90D9-474D-AFEE-01F0BE383DC8}" presName="connTx" presStyleLbl="parChTrans1D2" presStyleIdx="0" presStyleCnt="2"/>
      <dgm:spPr/>
    </dgm:pt>
    <dgm:pt modelId="{9D15145C-1EFD-4ECB-8E46-889BBEE5BFC2}" type="pres">
      <dgm:prSet presAssocID="{2A5EEDAC-6D9F-4A31-9E18-4F51A5DFBBC8}" presName="root2" presStyleCnt="0"/>
      <dgm:spPr/>
    </dgm:pt>
    <dgm:pt modelId="{4C7F2489-2063-4671-B157-487C42AEB8CE}" type="pres">
      <dgm:prSet presAssocID="{2A5EEDAC-6D9F-4A31-9E18-4F51A5DFBBC8}" presName="LevelTwoTextNode" presStyleLbl="node2" presStyleIdx="0" presStyleCnt="2" custScaleX="193587">
        <dgm:presLayoutVars>
          <dgm:chPref val="3"/>
        </dgm:presLayoutVars>
      </dgm:prSet>
      <dgm:spPr/>
    </dgm:pt>
    <dgm:pt modelId="{78577529-FB58-4F99-9E9C-424C456EC1A8}" type="pres">
      <dgm:prSet presAssocID="{2A5EEDAC-6D9F-4A31-9E18-4F51A5DFBBC8}" presName="level3hierChild" presStyleCnt="0"/>
      <dgm:spPr/>
    </dgm:pt>
    <dgm:pt modelId="{9A226403-D545-4357-AC9F-CEEA985A6284}" type="pres">
      <dgm:prSet presAssocID="{BCFD2523-A156-40A8-98C6-504C9A0B7194}" presName="conn2-1" presStyleLbl="parChTrans1D2" presStyleIdx="1" presStyleCnt="2"/>
      <dgm:spPr/>
    </dgm:pt>
    <dgm:pt modelId="{4936AF39-5800-49A5-B0B6-0072C3080F06}" type="pres">
      <dgm:prSet presAssocID="{BCFD2523-A156-40A8-98C6-504C9A0B7194}" presName="connTx" presStyleLbl="parChTrans1D2" presStyleIdx="1" presStyleCnt="2"/>
      <dgm:spPr/>
    </dgm:pt>
    <dgm:pt modelId="{FCF15802-9B84-4F8F-BCC0-88887F8011CC}" type="pres">
      <dgm:prSet presAssocID="{A60742ED-A065-4F41-8619-722D5F3D16D5}" presName="root2" presStyleCnt="0"/>
      <dgm:spPr/>
    </dgm:pt>
    <dgm:pt modelId="{F1A51AF8-96AD-4E5A-9563-3B03E49B111F}" type="pres">
      <dgm:prSet presAssocID="{A60742ED-A065-4F41-8619-722D5F3D16D5}" presName="LevelTwoTextNode" presStyleLbl="node2" presStyleIdx="1" presStyleCnt="2" custScaleX="193587">
        <dgm:presLayoutVars>
          <dgm:chPref val="3"/>
        </dgm:presLayoutVars>
      </dgm:prSet>
      <dgm:spPr/>
    </dgm:pt>
    <dgm:pt modelId="{FB871D88-0C3B-413C-8053-6D2B27C090FE}" type="pres">
      <dgm:prSet presAssocID="{A60742ED-A065-4F41-8619-722D5F3D16D5}" presName="level3hierChild" presStyleCnt="0"/>
      <dgm:spPr/>
    </dgm:pt>
  </dgm:ptLst>
  <dgm:cxnLst>
    <dgm:cxn modelId="{0D5ED90F-2219-4E00-BE44-599FD6E39071}" type="presOf" srcId="{2BB07FB5-90D9-474D-AFEE-01F0BE383DC8}" destId="{E3394008-8982-4A41-A45D-5CA7D961569B}" srcOrd="1" destOrd="0" presId="urn:microsoft.com/office/officeart/2005/8/layout/hierarchy2"/>
    <dgm:cxn modelId="{FB98BC11-B71A-475B-8164-A6700EB5A4DB}" type="presOf" srcId="{2A5EEDAC-6D9F-4A31-9E18-4F51A5DFBBC8}" destId="{4C7F2489-2063-4671-B157-487C42AEB8CE}" srcOrd="0" destOrd="0" presId="urn:microsoft.com/office/officeart/2005/8/layout/hierarchy2"/>
    <dgm:cxn modelId="{D2089837-A4FA-4B69-9419-8C7B8DF134E8}" type="presOf" srcId="{BCFD2523-A156-40A8-98C6-504C9A0B7194}" destId="{4936AF39-5800-49A5-B0B6-0072C3080F06}" srcOrd="1" destOrd="0" presId="urn:microsoft.com/office/officeart/2005/8/layout/hierarchy2"/>
    <dgm:cxn modelId="{32E76E71-12D6-4045-A971-F454B8527546}" srcId="{AD3579CC-4F8D-49A5-ABCE-D77ED9196513}" destId="{CA3356DC-6642-4E2A-8093-2ED29B7FFB35}" srcOrd="0" destOrd="0" parTransId="{9D81EAC8-A4CD-4664-BA28-81A4ADFECFA1}" sibTransId="{AE023634-167C-4543-B463-9E9A9B6AD203}"/>
    <dgm:cxn modelId="{876B6C52-A079-43E0-94DA-B9D66F202D62}" srcId="{CA3356DC-6642-4E2A-8093-2ED29B7FFB35}" destId="{2A5EEDAC-6D9F-4A31-9E18-4F51A5DFBBC8}" srcOrd="0" destOrd="0" parTransId="{2BB07FB5-90D9-474D-AFEE-01F0BE383DC8}" sibTransId="{A321A8B0-33CC-44FC-B8E8-5076C527E40C}"/>
    <dgm:cxn modelId="{B8C4F9A8-63E7-4BEF-9CB0-D09CAB6460A4}" type="presOf" srcId="{BCFD2523-A156-40A8-98C6-504C9A0B7194}" destId="{9A226403-D545-4357-AC9F-CEEA985A6284}" srcOrd="0" destOrd="0" presId="urn:microsoft.com/office/officeart/2005/8/layout/hierarchy2"/>
    <dgm:cxn modelId="{534267AB-1580-497E-905E-2FFD4ECD5AAA}" type="presOf" srcId="{CA3356DC-6642-4E2A-8093-2ED29B7FFB35}" destId="{BFD107CE-24E5-4AE0-BA7E-518CABACC1A4}" srcOrd="0" destOrd="0" presId="urn:microsoft.com/office/officeart/2005/8/layout/hierarchy2"/>
    <dgm:cxn modelId="{A924C8E3-190A-4EBC-BA01-08055018E104}" type="presOf" srcId="{AD3579CC-4F8D-49A5-ABCE-D77ED9196513}" destId="{9ECAC9D5-45B3-4AE0-A53A-239A702641AF}" srcOrd="0" destOrd="0" presId="urn:microsoft.com/office/officeart/2005/8/layout/hierarchy2"/>
    <dgm:cxn modelId="{2B11DFE5-DF79-4285-A03D-6A8607830723}" srcId="{CA3356DC-6642-4E2A-8093-2ED29B7FFB35}" destId="{A60742ED-A065-4F41-8619-722D5F3D16D5}" srcOrd="1" destOrd="0" parTransId="{BCFD2523-A156-40A8-98C6-504C9A0B7194}" sibTransId="{67D1743D-10AC-4893-B0AA-02E3483F90E1}"/>
    <dgm:cxn modelId="{EA48B5EE-FB10-47AD-A699-E418F0881D11}" type="presOf" srcId="{2BB07FB5-90D9-474D-AFEE-01F0BE383DC8}" destId="{B5DD9EDF-F3D4-4028-888D-03757C1B1004}" srcOrd="0" destOrd="0" presId="urn:microsoft.com/office/officeart/2005/8/layout/hierarchy2"/>
    <dgm:cxn modelId="{2C082EFD-3571-4722-A543-0FDA4D8C291F}" type="presOf" srcId="{A60742ED-A065-4F41-8619-722D5F3D16D5}" destId="{F1A51AF8-96AD-4E5A-9563-3B03E49B111F}" srcOrd="0" destOrd="0" presId="urn:microsoft.com/office/officeart/2005/8/layout/hierarchy2"/>
    <dgm:cxn modelId="{018BE67D-4760-45D3-9ABA-656DE65A3199}" type="presParOf" srcId="{9ECAC9D5-45B3-4AE0-A53A-239A702641AF}" destId="{97768A6C-8C5F-4479-A240-211F3CB1A666}" srcOrd="0" destOrd="0" presId="urn:microsoft.com/office/officeart/2005/8/layout/hierarchy2"/>
    <dgm:cxn modelId="{88BE9B6C-8727-47E2-9EAD-610D1A98FED5}" type="presParOf" srcId="{97768A6C-8C5F-4479-A240-211F3CB1A666}" destId="{BFD107CE-24E5-4AE0-BA7E-518CABACC1A4}" srcOrd="0" destOrd="0" presId="urn:microsoft.com/office/officeart/2005/8/layout/hierarchy2"/>
    <dgm:cxn modelId="{1D11EBBA-B91B-4322-B51C-DCB1C13F49B7}" type="presParOf" srcId="{97768A6C-8C5F-4479-A240-211F3CB1A666}" destId="{F8B3C16C-CF16-446A-A9E7-60A5399C09AB}" srcOrd="1" destOrd="0" presId="urn:microsoft.com/office/officeart/2005/8/layout/hierarchy2"/>
    <dgm:cxn modelId="{345584AE-5EEC-42AE-9BAD-8851F3253381}" type="presParOf" srcId="{F8B3C16C-CF16-446A-A9E7-60A5399C09AB}" destId="{B5DD9EDF-F3D4-4028-888D-03757C1B1004}" srcOrd="0" destOrd="0" presId="urn:microsoft.com/office/officeart/2005/8/layout/hierarchy2"/>
    <dgm:cxn modelId="{E0069FE3-0440-4AC7-8586-039B94881DB9}" type="presParOf" srcId="{B5DD9EDF-F3D4-4028-888D-03757C1B1004}" destId="{E3394008-8982-4A41-A45D-5CA7D961569B}" srcOrd="0" destOrd="0" presId="urn:microsoft.com/office/officeart/2005/8/layout/hierarchy2"/>
    <dgm:cxn modelId="{EFCD3772-AA9F-49C3-9672-A82955D80D88}" type="presParOf" srcId="{F8B3C16C-CF16-446A-A9E7-60A5399C09AB}" destId="{9D15145C-1EFD-4ECB-8E46-889BBEE5BFC2}" srcOrd="1" destOrd="0" presId="urn:microsoft.com/office/officeart/2005/8/layout/hierarchy2"/>
    <dgm:cxn modelId="{17AB44C8-14D3-4A07-85B6-70EC0F042A71}" type="presParOf" srcId="{9D15145C-1EFD-4ECB-8E46-889BBEE5BFC2}" destId="{4C7F2489-2063-4671-B157-487C42AEB8CE}" srcOrd="0" destOrd="0" presId="urn:microsoft.com/office/officeart/2005/8/layout/hierarchy2"/>
    <dgm:cxn modelId="{B04B8D0C-258A-47EF-8B37-3DFE86EC8A44}" type="presParOf" srcId="{9D15145C-1EFD-4ECB-8E46-889BBEE5BFC2}" destId="{78577529-FB58-4F99-9E9C-424C456EC1A8}" srcOrd="1" destOrd="0" presId="urn:microsoft.com/office/officeart/2005/8/layout/hierarchy2"/>
    <dgm:cxn modelId="{E85464CC-1265-40BC-978F-C9EEF6988ED5}" type="presParOf" srcId="{F8B3C16C-CF16-446A-A9E7-60A5399C09AB}" destId="{9A226403-D545-4357-AC9F-CEEA985A6284}" srcOrd="2" destOrd="0" presId="urn:microsoft.com/office/officeart/2005/8/layout/hierarchy2"/>
    <dgm:cxn modelId="{90E489E9-E11B-4560-82B4-BB29369EEBC0}" type="presParOf" srcId="{9A226403-D545-4357-AC9F-CEEA985A6284}" destId="{4936AF39-5800-49A5-B0B6-0072C3080F06}" srcOrd="0" destOrd="0" presId="urn:microsoft.com/office/officeart/2005/8/layout/hierarchy2"/>
    <dgm:cxn modelId="{136D0E86-B5DF-41DB-948B-9135274A3715}" type="presParOf" srcId="{F8B3C16C-CF16-446A-A9E7-60A5399C09AB}" destId="{FCF15802-9B84-4F8F-BCC0-88887F8011CC}" srcOrd="3" destOrd="0" presId="urn:microsoft.com/office/officeart/2005/8/layout/hierarchy2"/>
    <dgm:cxn modelId="{D252B597-CC39-46B2-96F2-A527C4D7BD7A}" type="presParOf" srcId="{FCF15802-9B84-4F8F-BCC0-88887F8011CC}" destId="{F1A51AF8-96AD-4E5A-9563-3B03E49B111F}" srcOrd="0" destOrd="0" presId="urn:microsoft.com/office/officeart/2005/8/layout/hierarchy2"/>
    <dgm:cxn modelId="{E384B2B2-7189-49E4-860D-AE3CC63EAF3B}" type="presParOf" srcId="{FCF15802-9B84-4F8F-BCC0-88887F8011CC}" destId="{FB871D88-0C3B-413C-8053-6D2B27C090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2A849B-AD92-4C35-98D7-4FF19670B3D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BF5E17C-177E-4167-82EF-356A2E8F7F36}">
      <dgm:prSet custT="1"/>
      <dgm:spPr>
        <a:solidFill>
          <a:srgbClr val="0070C0"/>
        </a:solidFill>
      </dgm:spPr>
      <dgm:t>
        <a:bodyPr/>
        <a:lstStyle/>
        <a:p>
          <a:pPr algn="just">
            <a:lnSpc>
              <a:spcPct val="100000"/>
            </a:lnSpc>
            <a:spcBef>
              <a:spcPts val="0"/>
            </a:spcBef>
            <a:spcAft>
              <a:spcPts val="0"/>
            </a:spcAft>
          </a:pPr>
          <a:r>
            <a:rPr lang="vi-VN" sz="2000" b="1" dirty="0">
              <a:latin typeface="Arial" panose="020B0604020202020204" pitchFamily="34" charset="0"/>
              <a:cs typeface="Arial" panose="020B0604020202020204" pitchFamily="34" charset="0"/>
            </a:rPr>
            <a:t>Điều 16. </a:t>
          </a:r>
          <a:endParaRPr lang="en-US" sz="2000" b="1" dirty="0">
            <a:latin typeface="Arial" panose="020B0604020202020204" pitchFamily="34" charset="0"/>
            <a:cs typeface="Arial" panose="020B0604020202020204" pitchFamily="34" charset="0"/>
          </a:endParaRPr>
        </a:p>
        <a:p>
          <a:pPr algn="just">
            <a:lnSpc>
              <a:spcPct val="100000"/>
            </a:lnSpc>
            <a:spcBef>
              <a:spcPts val="0"/>
            </a:spcBef>
            <a:spcAft>
              <a:spcPts val="0"/>
            </a:spcAft>
          </a:pPr>
          <a:r>
            <a:rPr lang="vi-VN" sz="1800" b="1" dirty="0">
              <a:latin typeface="Arial" panose="020B0604020202020204" pitchFamily="34" charset="0"/>
              <a:cs typeface="Arial" panose="020B0604020202020204" pitchFamily="34" charset="0"/>
            </a:rPr>
            <a:t>Giám sát của Công đoàn </a:t>
          </a:r>
          <a:r>
            <a:rPr lang="vi-VN" sz="1800" b="1" i="1" dirty="0">
              <a:latin typeface="Arial" panose="020B0604020202020204" pitchFamily="34" charset="0"/>
              <a:cs typeface="Arial" panose="020B0604020202020204" pitchFamily="34" charset="0"/>
            </a:rPr>
            <a:t>(bao gồm tham gia với cơ quan nhà nước có thẩm quyền giám sát và hoạt động chủ trì giám sát)</a:t>
          </a:r>
          <a:endParaRPr lang="en-US" sz="1800" b="1" i="1" dirty="0">
            <a:latin typeface="Arial" panose="020B0604020202020204" pitchFamily="34" charset="0"/>
            <a:cs typeface="Arial" panose="020B0604020202020204" pitchFamily="34" charset="0"/>
          </a:endParaRPr>
        </a:p>
      </dgm:t>
    </dgm:pt>
    <dgm:pt modelId="{55BF52DA-EC3E-488F-9707-EE822145CAF9}" type="parTrans" cxnId="{0544BF1C-04F6-441D-AFF5-8FCB6B9539B5}">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566A887F-A1CC-4939-91ED-8DA6D9623F69}" type="sibTrans" cxnId="{0544BF1C-04F6-441D-AFF5-8FCB6B9539B5}">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BDD86B3A-84CC-4FAA-A864-E5D579B4287D}">
      <dgm:prSet custT="1"/>
      <dgm:spPr>
        <a:solidFill>
          <a:schemeClr val="accent6">
            <a:lumMod val="50000"/>
          </a:schemeClr>
        </a:solidFill>
      </dgm:spPr>
      <dgm:t>
        <a:bodyPr/>
        <a:lstStyle/>
        <a:p>
          <a:pPr algn="just">
            <a:lnSpc>
              <a:spcPct val="100000"/>
            </a:lnSpc>
            <a:spcBef>
              <a:spcPts val="0"/>
            </a:spcBef>
            <a:spcAft>
              <a:spcPts val="0"/>
            </a:spcAft>
          </a:pPr>
          <a:r>
            <a:rPr lang="en-US" sz="2000" b="1" dirty="0" err="1">
              <a:latin typeface="Arial" panose="020B0604020202020204" pitchFamily="34" charset="0"/>
              <a:cs typeface="Arial" panose="020B0604020202020204" pitchFamily="34" charset="0"/>
            </a:rPr>
            <a:t>Điều</a:t>
          </a:r>
          <a:r>
            <a:rPr lang="en-US" sz="2000" b="1" dirty="0">
              <a:latin typeface="Arial" panose="020B0604020202020204" pitchFamily="34" charset="0"/>
              <a:cs typeface="Arial" panose="020B0604020202020204" pitchFamily="34" charset="0"/>
            </a:rPr>
            <a:t> 17. </a:t>
          </a:r>
        </a:p>
        <a:p>
          <a:pPr algn="just">
            <a:lnSpc>
              <a:spcPct val="100000"/>
            </a:lnSpc>
            <a:spcBef>
              <a:spcPts val="0"/>
            </a:spcBef>
            <a:spcAft>
              <a:spcPts val="0"/>
            </a:spcAft>
          </a:pPr>
          <a:r>
            <a:rPr lang="en-US" sz="1800" b="1" dirty="0" err="1">
              <a:latin typeface="Arial" panose="020B0604020202020204" pitchFamily="34" charset="0"/>
              <a:cs typeface="Arial" panose="020B0604020202020204" pitchFamily="34" charset="0"/>
            </a:rPr>
            <a:t>Phản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biện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xã</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hội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Công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đoàn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để</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phù</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thống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nhất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với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định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Đảng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Luật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có</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liên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phù</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với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thực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tiễn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hoạt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động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công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đoàn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trong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tình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hình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mới</a:t>
          </a:r>
          <a:endParaRPr lang="en-US" sz="1800" b="1" dirty="0">
            <a:latin typeface="Arial" panose="020B0604020202020204" pitchFamily="34" charset="0"/>
            <a:cs typeface="Arial" panose="020B0604020202020204" pitchFamily="34" charset="0"/>
          </a:endParaRPr>
        </a:p>
      </dgm:t>
    </dgm:pt>
    <dgm:pt modelId="{DC4FAF21-6862-4F6E-9AEB-BF6C9C6536F6}" type="parTrans" cxnId="{07F30C9B-68FA-4A6C-BAE0-E94448AD063D}">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8165E74A-4D99-4570-BB13-A07E3C8E0811}" type="sibTrans" cxnId="{07F30C9B-68FA-4A6C-BAE0-E94448AD063D}">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3BF25FE1-D2F6-4714-B0D6-C907C1E459F1}" type="pres">
      <dgm:prSet presAssocID="{352A849B-AD92-4C35-98D7-4FF19670B3DB}" presName="Name0" presStyleCnt="0">
        <dgm:presLayoutVars>
          <dgm:chMax val="7"/>
          <dgm:chPref val="7"/>
          <dgm:dir/>
        </dgm:presLayoutVars>
      </dgm:prSet>
      <dgm:spPr/>
    </dgm:pt>
    <dgm:pt modelId="{C88C1317-335F-4463-859B-E07E94371B21}" type="pres">
      <dgm:prSet presAssocID="{352A849B-AD92-4C35-98D7-4FF19670B3DB}" presName="Name1" presStyleCnt="0"/>
      <dgm:spPr/>
    </dgm:pt>
    <dgm:pt modelId="{968576CD-53CC-4C34-9A47-1A8574E9D8AE}" type="pres">
      <dgm:prSet presAssocID="{352A849B-AD92-4C35-98D7-4FF19670B3DB}" presName="cycle" presStyleCnt="0"/>
      <dgm:spPr/>
    </dgm:pt>
    <dgm:pt modelId="{00206A88-156A-45E6-B518-F7ADA428BF4A}" type="pres">
      <dgm:prSet presAssocID="{352A849B-AD92-4C35-98D7-4FF19670B3DB}" presName="srcNode" presStyleLbl="node1" presStyleIdx="0" presStyleCnt="2"/>
      <dgm:spPr/>
    </dgm:pt>
    <dgm:pt modelId="{B72BA9EF-330F-45D8-93FC-18D0D6493744}" type="pres">
      <dgm:prSet presAssocID="{352A849B-AD92-4C35-98D7-4FF19670B3DB}" presName="conn" presStyleLbl="parChTrans1D2" presStyleIdx="0" presStyleCnt="1"/>
      <dgm:spPr/>
    </dgm:pt>
    <dgm:pt modelId="{6025E826-FCD0-45BC-B084-251FC1FE0FEA}" type="pres">
      <dgm:prSet presAssocID="{352A849B-AD92-4C35-98D7-4FF19670B3DB}" presName="extraNode" presStyleLbl="node1" presStyleIdx="0" presStyleCnt="2"/>
      <dgm:spPr/>
    </dgm:pt>
    <dgm:pt modelId="{8203A6AB-B693-40FD-8EE6-631BAE4643D1}" type="pres">
      <dgm:prSet presAssocID="{352A849B-AD92-4C35-98D7-4FF19670B3DB}" presName="dstNode" presStyleLbl="node1" presStyleIdx="0" presStyleCnt="2"/>
      <dgm:spPr/>
    </dgm:pt>
    <dgm:pt modelId="{96478900-DCA6-457F-A609-08331372898F}" type="pres">
      <dgm:prSet presAssocID="{9BF5E17C-177E-4167-82EF-356A2E8F7F36}" presName="text_1" presStyleLbl="node1" presStyleIdx="0" presStyleCnt="2" custScaleY="118926">
        <dgm:presLayoutVars>
          <dgm:bulletEnabled val="1"/>
        </dgm:presLayoutVars>
      </dgm:prSet>
      <dgm:spPr/>
    </dgm:pt>
    <dgm:pt modelId="{D7FE104B-3B47-448F-9B4A-960CE3BFDBA2}" type="pres">
      <dgm:prSet presAssocID="{9BF5E17C-177E-4167-82EF-356A2E8F7F36}" presName="accent_1" presStyleCnt="0"/>
      <dgm:spPr/>
    </dgm:pt>
    <dgm:pt modelId="{3D481FF8-9EC7-4292-84FE-F44C74AAA712}" type="pres">
      <dgm:prSet presAssocID="{9BF5E17C-177E-4167-82EF-356A2E8F7F36}" presName="accentRepeatNode" presStyleLbl="solidFgAcc1" presStyleIdx="0" presStyleCnt="2"/>
      <dgm:spPr/>
    </dgm:pt>
    <dgm:pt modelId="{B3D27A74-7B58-4C0E-815B-E52F7ECA6399}" type="pres">
      <dgm:prSet presAssocID="{BDD86B3A-84CC-4FAA-A864-E5D579B4287D}" presName="text_2" presStyleLbl="node1" presStyleIdx="1" presStyleCnt="2" custScaleY="150987">
        <dgm:presLayoutVars>
          <dgm:bulletEnabled val="1"/>
        </dgm:presLayoutVars>
      </dgm:prSet>
      <dgm:spPr/>
    </dgm:pt>
    <dgm:pt modelId="{ED286AD5-1CEF-4AEE-9A3C-60DDEAD9373D}" type="pres">
      <dgm:prSet presAssocID="{BDD86B3A-84CC-4FAA-A864-E5D579B4287D}" presName="accent_2" presStyleCnt="0"/>
      <dgm:spPr/>
    </dgm:pt>
    <dgm:pt modelId="{3045D93D-EA13-4F55-96EA-394F4872522A}" type="pres">
      <dgm:prSet presAssocID="{BDD86B3A-84CC-4FAA-A864-E5D579B4287D}" presName="accentRepeatNode" presStyleLbl="solidFgAcc1" presStyleIdx="1" presStyleCnt="2" custScaleY="118175"/>
      <dgm:spPr/>
    </dgm:pt>
  </dgm:ptLst>
  <dgm:cxnLst>
    <dgm:cxn modelId="{43955706-1414-4937-AE52-8B07263350F6}" type="presOf" srcId="{352A849B-AD92-4C35-98D7-4FF19670B3DB}" destId="{3BF25FE1-D2F6-4714-B0D6-C907C1E459F1}" srcOrd="0" destOrd="0" presId="urn:microsoft.com/office/officeart/2008/layout/VerticalCurvedList"/>
    <dgm:cxn modelId="{0544BF1C-04F6-441D-AFF5-8FCB6B9539B5}" srcId="{352A849B-AD92-4C35-98D7-4FF19670B3DB}" destId="{9BF5E17C-177E-4167-82EF-356A2E8F7F36}" srcOrd="0" destOrd="0" parTransId="{55BF52DA-EC3E-488F-9707-EE822145CAF9}" sibTransId="{566A887F-A1CC-4939-91ED-8DA6D9623F69}"/>
    <dgm:cxn modelId="{98BC5429-B7C1-4B4D-AA02-36316E444942}" type="presOf" srcId="{9BF5E17C-177E-4167-82EF-356A2E8F7F36}" destId="{96478900-DCA6-457F-A609-08331372898F}" srcOrd="0" destOrd="0" presId="urn:microsoft.com/office/officeart/2008/layout/VerticalCurvedList"/>
    <dgm:cxn modelId="{93FC834A-133F-4C4C-9778-ABEA4F30027F}" type="presOf" srcId="{566A887F-A1CC-4939-91ED-8DA6D9623F69}" destId="{B72BA9EF-330F-45D8-93FC-18D0D6493744}" srcOrd="0" destOrd="0" presId="urn:microsoft.com/office/officeart/2008/layout/VerticalCurvedList"/>
    <dgm:cxn modelId="{07F30C9B-68FA-4A6C-BAE0-E94448AD063D}" srcId="{352A849B-AD92-4C35-98D7-4FF19670B3DB}" destId="{BDD86B3A-84CC-4FAA-A864-E5D579B4287D}" srcOrd="1" destOrd="0" parTransId="{DC4FAF21-6862-4F6E-9AEB-BF6C9C6536F6}" sibTransId="{8165E74A-4D99-4570-BB13-A07E3C8E0811}"/>
    <dgm:cxn modelId="{B911B7A3-9C0A-4DAC-8A99-D4FB2364558E}" type="presOf" srcId="{BDD86B3A-84CC-4FAA-A864-E5D579B4287D}" destId="{B3D27A74-7B58-4C0E-815B-E52F7ECA6399}" srcOrd="0" destOrd="0" presId="urn:microsoft.com/office/officeart/2008/layout/VerticalCurvedList"/>
    <dgm:cxn modelId="{CDEC0117-95E9-463B-8A95-09866C362766}" type="presParOf" srcId="{3BF25FE1-D2F6-4714-B0D6-C907C1E459F1}" destId="{C88C1317-335F-4463-859B-E07E94371B21}" srcOrd="0" destOrd="0" presId="urn:microsoft.com/office/officeart/2008/layout/VerticalCurvedList"/>
    <dgm:cxn modelId="{58F8A12A-7599-4383-9A02-2EEB936EF863}" type="presParOf" srcId="{C88C1317-335F-4463-859B-E07E94371B21}" destId="{968576CD-53CC-4C34-9A47-1A8574E9D8AE}" srcOrd="0" destOrd="0" presId="urn:microsoft.com/office/officeart/2008/layout/VerticalCurvedList"/>
    <dgm:cxn modelId="{7A0804C1-98EC-4B31-963E-E13A54801B94}" type="presParOf" srcId="{968576CD-53CC-4C34-9A47-1A8574E9D8AE}" destId="{00206A88-156A-45E6-B518-F7ADA428BF4A}" srcOrd="0" destOrd="0" presId="urn:microsoft.com/office/officeart/2008/layout/VerticalCurvedList"/>
    <dgm:cxn modelId="{18228CF3-EEE9-40CC-BEB6-C1D037B96C81}" type="presParOf" srcId="{968576CD-53CC-4C34-9A47-1A8574E9D8AE}" destId="{B72BA9EF-330F-45D8-93FC-18D0D6493744}" srcOrd="1" destOrd="0" presId="urn:microsoft.com/office/officeart/2008/layout/VerticalCurvedList"/>
    <dgm:cxn modelId="{7FD52FEB-A218-4EDD-A39E-FA8F843CFF9D}" type="presParOf" srcId="{968576CD-53CC-4C34-9A47-1A8574E9D8AE}" destId="{6025E826-FCD0-45BC-B084-251FC1FE0FEA}" srcOrd="2" destOrd="0" presId="urn:microsoft.com/office/officeart/2008/layout/VerticalCurvedList"/>
    <dgm:cxn modelId="{EACA3966-7001-4C1B-A7D9-73530E7EB322}" type="presParOf" srcId="{968576CD-53CC-4C34-9A47-1A8574E9D8AE}" destId="{8203A6AB-B693-40FD-8EE6-631BAE4643D1}" srcOrd="3" destOrd="0" presId="urn:microsoft.com/office/officeart/2008/layout/VerticalCurvedList"/>
    <dgm:cxn modelId="{AA7CF95C-A612-4665-9E9D-6A25AC0EE8D3}" type="presParOf" srcId="{C88C1317-335F-4463-859B-E07E94371B21}" destId="{96478900-DCA6-457F-A609-08331372898F}" srcOrd="1" destOrd="0" presId="urn:microsoft.com/office/officeart/2008/layout/VerticalCurvedList"/>
    <dgm:cxn modelId="{88795F1E-1532-4D32-8744-01C10504331C}" type="presParOf" srcId="{C88C1317-335F-4463-859B-E07E94371B21}" destId="{D7FE104B-3B47-448F-9B4A-960CE3BFDBA2}" srcOrd="2" destOrd="0" presId="urn:microsoft.com/office/officeart/2008/layout/VerticalCurvedList"/>
    <dgm:cxn modelId="{B5CA9501-B92C-4E34-BDFB-07DC9F1AC847}" type="presParOf" srcId="{D7FE104B-3B47-448F-9B4A-960CE3BFDBA2}" destId="{3D481FF8-9EC7-4292-84FE-F44C74AAA712}" srcOrd="0" destOrd="0" presId="urn:microsoft.com/office/officeart/2008/layout/VerticalCurvedList"/>
    <dgm:cxn modelId="{AFF05572-EBBA-4D16-B39A-59425EEE5A98}" type="presParOf" srcId="{C88C1317-335F-4463-859B-E07E94371B21}" destId="{B3D27A74-7B58-4C0E-815B-E52F7ECA6399}" srcOrd="3" destOrd="0" presId="urn:microsoft.com/office/officeart/2008/layout/VerticalCurvedList"/>
    <dgm:cxn modelId="{4E369633-D5E9-4554-9AC4-2C30200AB1C1}" type="presParOf" srcId="{C88C1317-335F-4463-859B-E07E94371B21}" destId="{ED286AD5-1CEF-4AEE-9A3C-60DDEAD9373D}" srcOrd="4" destOrd="0" presId="urn:microsoft.com/office/officeart/2008/layout/VerticalCurvedList"/>
    <dgm:cxn modelId="{E6D3C17A-5141-49F7-B9ED-F7B4198425EC}" type="presParOf" srcId="{ED286AD5-1CEF-4AEE-9A3C-60DDEAD9373D}" destId="{3045D93D-EA13-4F55-96EA-394F487252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DAA3AB-A98E-4C50-AC00-AD9BEEAB6C4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8312C88-1238-41E8-A0B5-E6620969FB09}">
      <dgm:prSet custT="1"/>
      <dgm:spPr/>
      <dgm:t>
        <a:bodyPr/>
        <a:lstStyle/>
        <a:p>
          <a:r>
            <a:rPr lang="en-US" sz="1400" b="1" dirty="0">
              <a:solidFill>
                <a:srgbClr val="002060"/>
              </a:solidFill>
              <a:latin typeface="Arial" panose="020B0604020202020204" pitchFamily="34" charset="0"/>
              <a:cs typeface="Arial" panose="020B0604020202020204" pitchFamily="34" charset="0"/>
            </a:rPr>
            <a:t>NSDLĐ </a:t>
          </a:r>
          <a:r>
            <a:rPr lang="vi-VN" sz="1400" b="1" dirty="0">
              <a:solidFill>
                <a:srgbClr val="002060"/>
              </a:solidFill>
              <a:latin typeface="Arial" panose="020B0604020202020204" pitchFamily="34" charset="0"/>
              <a:cs typeface="Arial" panose="020B0604020202020204" pitchFamily="34" charset="0"/>
            </a:rPr>
            <a:t>không được đơn phương chấm dứt </a:t>
          </a:r>
          <a:r>
            <a:rPr lang="en-US" sz="1400" b="1" dirty="0">
              <a:solidFill>
                <a:srgbClr val="002060"/>
              </a:solidFill>
              <a:latin typeface="Arial" panose="020B0604020202020204" pitchFamily="34" charset="0"/>
              <a:cs typeface="Arial" panose="020B0604020202020204" pitchFamily="34" charset="0"/>
            </a:rPr>
            <a:t>HĐLĐ</a:t>
          </a:r>
          <a:r>
            <a:rPr lang="vi-VN"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HĐLV</a:t>
          </a:r>
          <a:r>
            <a:rPr lang="vi-VN" sz="1400" b="1" dirty="0">
              <a:solidFill>
                <a:srgbClr val="002060"/>
              </a:solidFill>
              <a:latin typeface="Arial" panose="020B0604020202020204" pitchFamily="34" charset="0"/>
              <a:cs typeface="Arial" panose="020B0604020202020204" pitchFamily="34" charset="0"/>
            </a:rPr>
            <a:t>, sa thải, buộc thôi việc hoặc chuyển làm công việc khác đối với </a:t>
          </a:r>
          <a:r>
            <a:rPr lang="vi-VN" sz="1400" b="1" dirty="0">
              <a:solidFill>
                <a:srgbClr val="C00000"/>
              </a:solidFill>
              <a:latin typeface="Arial" panose="020B0604020202020204" pitchFamily="34" charset="0"/>
              <a:cs typeface="Arial" panose="020B0604020202020204" pitchFamily="34" charset="0"/>
            </a:rPr>
            <a:t>cán bộ công đoàn không</a:t>
          </a:r>
          <a:r>
            <a:rPr lang="en-US" sz="1400" b="1" dirty="0">
              <a:solidFill>
                <a:srgbClr val="C00000"/>
              </a:solidFill>
              <a:latin typeface="Arial" panose="020B0604020202020204" pitchFamily="34" charset="0"/>
              <a:cs typeface="Arial" panose="020B0604020202020204" pitchFamily="34" charset="0"/>
            </a:rPr>
            <a:t> </a:t>
          </a:r>
          <a:r>
            <a:rPr lang="vi-VN" sz="1400" b="1" dirty="0">
              <a:solidFill>
                <a:srgbClr val="C00000"/>
              </a:solidFill>
              <a:latin typeface="Arial" panose="020B0604020202020204" pitchFamily="34" charset="0"/>
              <a:cs typeface="Arial" panose="020B0604020202020204" pitchFamily="34" charset="0"/>
            </a:rPr>
            <a:t>chuyên trách nếu không có ý kiến thỏa thuận bằng văn bản của “công đoàn cấp trên trực tiếp”.</a:t>
          </a:r>
          <a:endParaRPr lang="en-US" sz="1400" b="1" dirty="0">
            <a:solidFill>
              <a:srgbClr val="C00000"/>
            </a:solidFill>
            <a:latin typeface="Arial" panose="020B0604020202020204" pitchFamily="34" charset="0"/>
            <a:cs typeface="Arial" panose="020B0604020202020204" pitchFamily="34" charset="0"/>
          </a:endParaRPr>
        </a:p>
      </dgm:t>
    </dgm:pt>
    <dgm:pt modelId="{B2D1D7FF-89FD-4802-9B44-2ADA97803B35}" type="par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22F734C8-C1BD-44BC-8F45-30A521EA0007}" type="sib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F1D6687-DA7F-4576-9B9B-62E6C380C85E}">
      <dgm:prSet custT="1"/>
      <dgm:spPr>
        <a:solidFill>
          <a:schemeClr val="accent4">
            <a:lumMod val="40000"/>
            <a:lumOff val="60000"/>
            <a:alpha val="90000"/>
          </a:schemeClr>
        </a:solidFill>
      </dgm:spPr>
      <dgm:t>
        <a:bodyPr/>
        <a:lstStyle/>
        <a:p>
          <a:r>
            <a:rPr lang="en-US" sz="1300" b="1" dirty="0">
              <a:solidFill>
                <a:srgbClr val="002060"/>
              </a:solidFill>
              <a:latin typeface="Arial" panose="020B0604020202020204" pitchFamily="34" charset="0"/>
              <a:cs typeface="Arial" panose="020B0604020202020204" pitchFamily="34" charset="0"/>
            </a:rPr>
            <a:t>Q</a:t>
          </a:r>
          <a:r>
            <a:rPr lang="vi-VN" sz="1300" b="1" dirty="0">
              <a:solidFill>
                <a:srgbClr val="002060"/>
              </a:solidFill>
              <a:latin typeface="Arial" panose="020B0604020202020204" pitchFamily="34" charset="0"/>
              <a:cs typeface="Arial" panose="020B0604020202020204" pitchFamily="34" charset="0"/>
            </a:rPr>
            <a:t>uy định rõ hơn công đoàn là </a:t>
          </a:r>
          <a:r>
            <a:rPr lang="vi-VN" sz="1300" b="1" dirty="0">
              <a:solidFill>
                <a:srgbClr val="C00000"/>
              </a:solidFill>
              <a:latin typeface="Arial" panose="020B0604020202020204" pitchFamily="34" charset="0"/>
              <a:cs typeface="Arial" panose="020B0604020202020204" pitchFamily="34" charset="0"/>
            </a:rPr>
            <a:t>“đại diện theo pháp luật” </a:t>
          </a:r>
          <a:r>
            <a:rPr lang="vi-VN" sz="1300" b="1" dirty="0">
              <a:solidFill>
                <a:srgbClr val="002060"/>
              </a:solidFill>
              <a:latin typeface="Arial" panose="020B0604020202020204" pitchFamily="34" charset="0"/>
              <a:cs typeface="Arial" panose="020B0604020202020204" pitchFamily="34" charset="0"/>
            </a:rPr>
            <a:t>cho cán bộ công đoàn để khởi kiện vụ việc lao động tại Tòa án trong trường hợp </a:t>
          </a:r>
          <a:r>
            <a:rPr lang="en-US" sz="1300" b="1" dirty="0">
              <a:solidFill>
                <a:srgbClr val="002060"/>
              </a:solidFill>
              <a:latin typeface="Arial" panose="020B0604020202020204" pitchFamily="34" charset="0"/>
              <a:cs typeface="Arial" panose="020B0604020202020204" pitchFamily="34" charset="0"/>
            </a:rPr>
            <a:t>NLĐ</a:t>
          </a:r>
          <a:r>
            <a:rPr lang="vi-VN" sz="1300" b="1" dirty="0">
              <a:solidFill>
                <a:srgbClr val="002060"/>
              </a:solidFill>
              <a:latin typeface="Arial" panose="020B0604020202020204" pitchFamily="34" charset="0"/>
              <a:cs typeface="Arial" panose="020B0604020202020204" pitchFamily="34" charset="0"/>
            </a:rPr>
            <a:t> là cán bộ công đoàn không chuyên trách bị </a:t>
          </a:r>
          <a:r>
            <a:rPr lang="en-US" sz="1300" b="1" dirty="0">
              <a:solidFill>
                <a:srgbClr val="002060"/>
              </a:solidFill>
              <a:latin typeface="Arial" panose="020B0604020202020204" pitchFamily="34" charset="0"/>
              <a:cs typeface="Arial" panose="020B0604020202020204" pitchFamily="34" charset="0"/>
            </a:rPr>
            <a:t>NSDLĐ</a:t>
          </a:r>
          <a:r>
            <a:rPr lang="vi-VN" sz="1300" b="1" dirty="0">
              <a:solidFill>
                <a:srgbClr val="002060"/>
              </a:solidFill>
              <a:latin typeface="Arial" panose="020B0604020202020204" pitchFamily="34" charset="0"/>
              <a:cs typeface="Arial" panose="020B0604020202020204" pitchFamily="34" charset="0"/>
            </a:rPr>
            <a:t> chấm dứt </a:t>
          </a:r>
          <a:r>
            <a:rPr lang="en-US" sz="1300" b="1" dirty="0">
              <a:solidFill>
                <a:srgbClr val="002060"/>
              </a:solidFill>
              <a:latin typeface="Arial" panose="020B0604020202020204" pitchFamily="34" charset="0"/>
              <a:cs typeface="Arial" panose="020B0604020202020204" pitchFamily="34" charset="0"/>
            </a:rPr>
            <a:t>HĐLĐ</a:t>
          </a:r>
          <a:r>
            <a:rPr lang="vi-VN" sz="1300" b="1" dirty="0">
              <a:solidFill>
                <a:srgbClr val="002060"/>
              </a:solidFill>
              <a:latin typeface="Arial" panose="020B0604020202020204" pitchFamily="34" charset="0"/>
              <a:cs typeface="Arial" panose="020B0604020202020204" pitchFamily="34" charset="0"/>
            </a:rPr>
            <a:t>, </a:t>
          </a:r>
          <a:r>
            <a:rPr lang="en-US" sz="1300" b="1" dirty="0">
              <a:solidFill>
                <a:srgbClr val="002060"/>
              </a:solidFill>
              <a:latin typeface="Arial" panose="020B0604020202020204" pitchFamily="34" charset="0"/>
              <a:cs typeface="Arial" panose="020B0604020202020204" pitchFamily="34" charset="0"/>
            </a:rPr>
            <a:t>HĐLV</a:t>
          </a:r>
          <a:r>
            <a:rPr lang="vi-VN" sz="1300" b="1" dirty="0">
              <a:solidFill>
                <a:srgbClr val="002060"/>
              </a:solidFill>
              <a:latin typeface="Arial" panose="020B0604020202020204" pitchFamily="34" charset="0"/>
              <a:cs typeface="Arial" panose="020B0604020202020204" pitchFamily="34" charset="0"/>
            </a:rPr>
            <a:t>, buộc thôi việc hoặc sa thải trái pháp luật, trừ trường hợp cán bộ công đoàn từ chối</a:t>
          </a:r>
          <a:r>
            <a:rPr lang="en-US" sz="1300" b="1" dirty="0">
              <a:solidFill>
                <a:srgbClr val="002060"/>
              </a:solidFill>
              <a:latin typeface="Arial" panose="020B0604020202020204" pitchFamily="34" charset="0"/>
              <a:cs typeface="Arial" panose="020B0604020202020204" pitchFamily="34" charset="0"/>
            </a:rPr>
            <a:t>.</a:t>
          </a:r>
        </a:p>
      </dgm:t>
    </dgm:pt>
    <dgm:pt modelId="{6AC22F73-D88F-43F9-B168-740C45CCC6EF}" type="par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ECA3CD2-5742-4954-8A87-9067AE6A67D9}" type="sib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0CC18BD-CE18-42F2-93B4-DA2CCA6A0D98}">
      <dgm:prSet custT="1"/>
      <dgm:spPr>
        <a:solidFill>
          <a:schemeClr val="accent5">
            <a:lumMod val="20000"/>
            <a:lumOff val="80000"/>
            <a:alpha val="90000"/>
          </a:schemeClr>
        </a:solidFill>
      </dgm:spPr>
      <dgm:t>
        <a:bodyPr/>
        <a:lstStyle/>
        <a:p>
          <a:r>
            <a:rPr lang="vi-VN" sz="1400" b="1" i="0" dirty="0">
              <a:solidFill>
                <a:srgbClr val="002060"/>
              </a:solidFill>
              <a:latin typeface="Arial" panose="020B0604020202020204" pitchFamily="34" charset="0"/>
              <a:cs typeface="Arial" panose="020B0604020202020204" pitchFamily="34" charset="0"/>
            </a:rPr>
            <a:t>Hỗ trợ cho cán bộ </a:t>
          </a:r>
          <a:br>
            <a:rPr lang="en-US" sz="1400" b="1" i="0" dirty="0">
              <a:solidFill>
                <a:srgbClr val="002060"/>
              </a:solidFill>
              <a:latin typeface="Arial" panose="020B0604020202020204" pitchFamily="34" charset="0"/>
              <a:cs typeface="Arial" panose="020B0604020202020204" pitchFamily="34" charset="0"/>
            </a:rPr>
          </a:br>
          <a:r>
            <a:rPr lang="vi-VN" sz="1400" b="1" i="0" dirty="0">
              <a:solidFill>
                <a:srgbClr val="002060"/>
              </a:solidFill>
              <a:latin typeface="Arial" panose="020B0604020202020204" pitchFamily="34" charset="0"/>
              <a:cs typeface="Arial" panose="020B0604020202020204" pitchFamily="34" charset="0"/>
            </a:rPr>
            <a:t>công đoàn không chuyên trách trong thời gian gián đoạn việc làm, không thể trở lại làm công việc cũ do bị </a:t>
          </a:r>
          <a:r>
            <a:rPr lang="en-US" sz="1400" b="1" i="0" dirty="0">
              <a:solidFill>
                <a:srgbClr val="002060"/>
              </a:solidFill>
              <a:latin typeface="Arial" panose="020B0604020202020204" pitchFamily="34" charset="0"/>
              <a:cs typeface="Arial" panose="020B0604020202020204" pitchFamily="34" charset="0"/>
            </a:rPr>
            <a:t>NSDLĐ </a:t>
          </a:r>
          <a:r>
            <a:rPr lang="vi-VN" sz="1400" b="1" i="0" dirty="0">
              <a:solidFill>
                <a:srgbClr val="002060"/>
              </a:solidFill>
              <a:latin typeface="Arial" panose="020B0604020202020204" pitchFamily="34" charset="0"/>
              <a:cs typeface="Arial" panose="020B0604020202020204" pitchFamily="34" charset="0"/>
            </a:rPr>
            <a:t>chấm dứt </a:t>
          </a:r>
          <a:r>
            <a:rPr lang="en-US" sz="1400" b="1" i="0" dirty="0">
              <a:solidFill>
                <a:srgbClr val="002060"/>
              </a:solidFill>
              <a:latin typeface="Arial" panose="020B0604020202020204" pitchFamily="34" charset="0"/>
              <a:cs typeface="Arial" panose="020B0604020202020204" pitchFamily="34" charset="0"/>
            </a:rPr>
            <a:t>HĐLĐ</a:t>
          </a:r>
          <a:r>
            <a:rPr lang="vi-VN" sz="1400" b="1" i="0" dirty="0">
              <a:solidFill>
                <a:srgbClr val="002060"/>
              </a:solidFill>
              <a:latin typeface="Arial" panose="020B0604020202020204" pitchFamily="34" charset="0"/>
              <a:cs typeface="Arial" panose="020B0604020202020204" pitchFamily="34" charset="0"/>
            </a:rPr>
            <a:t>, </a:t>
          </a:r>
          <a:r>
            <a:rPr lang="en-US" sz="1400" b="1" i="0" dirty="0">
              <a:solidFill>
                <a:srgbClr val="002060"/>
              </a:solidFill>
              <a:latin typeface="Arial" panose="020B0604020202020204" pitchFamily="34" charset="0"/>
              <a:cs typeface="Arial" panose="020B0604020202020204" pitchFamily="34" charset="0"/>
            </a:rPr>
            <a:t>HĐLV</a:t>
          </a:r>
          <a:r>
            <a:rPr lang="vi-VN" sz="1400" b="1" i="0" dirty="0">
              <a:solidFill>
                <a:srgbClr val="002060"/>
              </a:solidFill>
              <a:latin typeface="Arial" panose="020B0604020202020204" pitchFamily="34" charset="0"/>
              <a:cs typeface="Arial" panose="020B0604020202020204" pitchFamily="34" charset="0"/>
            </a:rPr>
            <a:t>, buộc thôi việc hoặc sa thải trái pháp luật</a:t>
          </a:r>
          <a:r>
            <a:rPr lang="it-IT" sz="1400" b="1" i="0" dirty="0">
              <a:solidFill>
                <a:srgbClr val="002060"/>
              </a:solidFill>
              <a:latin typeface="Arial" panose="020B0604020202020204" pitchFamily="34" charset="0"/>
              <a:cs typeface="Arial" panose="020B0604020202020204" pitchFamily="34" charset="0"/>
            </a:rPr>
            <a:t> </a:t>
          </a:r>
          <a:r>
            <a:rPr lang="it-IT" sz="1400" b="1" i="0" dirty="0">
              <a:solidFill>
                <a:srgbClr val="C00000"/>
              </a:solidFill>
              <a:latin typeface="Arial" panose="020B0604020202020204" pitchFamily="34" charset="0"/>
              <a:cs typeface="Arial" panose="020B0604020202020204" pitchFamily="34" charset="0"/>
            </a:rPr>
            <a:t>(</a:t>
          </a:r>
          <a:r>
            <a:rPr lang="pt-BR" sz="1400" b="1" i="0" dirty="0">
              <a:solidFill>
                <a:srgbClr val="C00000"/>
              </a:solidFill>
              <a:latin typeface="Arial" panose="020B0604020202020204" pitchFamily="34" charset="0"/>
              <a:cs typeface="Arial" panose="020B0604020202020204" pitchFamily="34" charset="0"/>
            </a:rPr>
            <a:t>điểm o khoản 2 Điều 31)</a:t>
          </a:r>
          <a:endParaRPr lang="en-US" sz="1400" b="1" i="0" dirty="0">
            <a:solidFill>
              <a:srgbClr val="C00000"/>
            </a:solidFill>
            <a:latin typeface="Arial" panose="020B0604020202020204" pitchFamily="34" charset="0"/>
            <a:cs typeface="Arial" panose="020B0604020202020204" pitchFamily="34" charset="0"/>
          </a:endParaRPr>
        </a:p>
      </dgm:t>
    </dgm:pt>
    <dgm:pt modelId="{66059736-9E32-4087-8E4B-426932B7F736}" type="par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B23AFCB-681D-44F2-84F6-5A1A14B92AF5}" type="sib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687B22A3-D406-4ABF-A6C1-72A591F62A34}" type="pres">
      <dgm:prSet presAssocID="{F0DAA3AB-A98E-4C50-AC00-AD9BEEAB6C48}" presName="Name0" presStyleCnt="0">
        <dgm:presLayoutVars>
          <dgm:chMax val="11"/>
          <dgm:chPref val="11"/>
          <dgm:dir/>
          <dgm:resizeHandles/>
        </dgm:presLayoutVars>
      </dgm:prSet>
      <dgm:spPr/>
    </dgm:pt>
    <dgm:pt modelId="{2BEA1E38-81CD-4763-BF42-9142D04E55DB}" type="pres">
      <dgm:prSet presAssocID="{10CC18BD-CE18-42F2-93B4-DA2CCA6A0D98}" presName="Accent3" presStyleCnt="0"/>
      <dgm:spPr/>
    </dgm:pt>
    <dgm:pt modelId="{4B478535-85C0-4FD4-80FB-555650573B39}" type="pres">
      <dgm:prSet presAssocID="{10CC18BD-CE18-42F2-93B4-DA2CCA6A0D98}" presName="Accent" presStyleLbl="node1" presStyleIdx="0" presStyleCnt="3"/>
      <dgm:spPr/>
    </dgm:pt>
    <dgm:pt modelId="{5F444C01-F0B3-4980-B5D3-79B0F14A1712}" type="pres">
      <dgm:prSet presAssocID="{10CC18BD-CE18-42F2-93B4-DA2CCA6A0D98}" presName="ParentBackground3" presStyleCnt="0"/>
      <dgm:spPr/>
    </dgm:pt>
    <dgm:pt modelId="{BD871D88-974B-41A0-9735-F03CCBD895D7}" type="pres">
      <dgm:prSet presAssocID="{10CC18BD-CE18-42F2-93B4-DA2CCA6A0D98}" presName="ParentBackground" presStyleLbl="fgAcc1" presStyleIdx="0" presStyleCnt="3"/>
      <dgm:spPr/>
    </dgm:pt>
    <dgm:pt modelId="{67B64440-3179-465B-9EC2-A6CA9B5AF5CB}" type="pres">
      <dgm:prSet presAssocID="{10CC18BD-CE18-42F2-93B4-DA2CCA6A0D98}" presName="Parent3" presStyleLbl="revTx" presStyleIdx="0" presStyleCnt="0">
        <dgm:presLayoutVars>
          <dgm:chMax val="1"/>
          <dgm:chPref val="1"/>
          <dgm:bulletEnabled val="1"/>
        </dgm:presLayoutVars>
      </dgm:prSet>
      <dgm:spPr/>
    </dgm:pt>
    <dgm:pt modelId="{4D924F95-3264-449D-9BE0-EBB4624650B5}" type="pres">
      <dgm:prSet presAssocID="{1F1D6687-DA7F-4576-9B9B-62E6C380C85E}" presName="Accent2" presStyleCnt="0"/>
      <dgm:spPr/>
    </dgm:pt>
    <dgm:pt modelId="{BA0EEAC4-C033-45B8-B70A-3215724AF00F}" type="pres">
      <dgm:prSet presAssocID="{1F1D6687-DA7F-4576-9B9B-62E6C380C85E}" presName="Accent" presStyleLbl="node1" presStyleIdx="1" presStyleCnt="3"/>
      <dgm:spPr/>
    </dgm:pt>
    <dgm:pt modelId="{17C2F7B8-539B-4CD7-86DC-3A0FEE6EB390}" type="pres">
      <dgm:prSet presAssocID="{1F1D6687-DA7F-4576-9B9B-62E6C380C85E}" presName="ParentBackground2" presStyleCnt="0"/>
      <dgm:spPr/>
    </dgm:pt>
    <dgm:pt modelId="{66C8E4D4-E05D-4D2C-A89E-D1472258C961}" type="pres">
      <dgm:prSet presAssocID="{1F1D6687-DA7F-4576-9B9B-62E6C380C85E}" presName="ParentBackground" presStyleLbl="fgAcc1" presStyleIdx="1" presStyleCnt="3"/>
      <dgm:spPr/>
    </dgm:pt>
    <dgm:pt modelId="{AC706E44-8CF0-45EE-9739-E2DC8F19238C}" type="pres">
      <dgm:prSet presAssocID="{1F1D6687-DA7F-4576-9B9B-62E6C380C85E}" presName="Parent2" presStyleLbl="revTx" presStyleIdx="0" presStyleCnt="0">
        <dgm:presLayoutVars>
          <dgm:chMax val="1"/>
          <dgm:chPref val="1"/>
          <dgm:bulletEnabled val="1"/>
        </dgm:presLayoutVars>
      </dgm:prSet>
      <dgm:spPr/>
    </dgm:pt>
    <dgm:pt modelId="{4F1E1937-55EF-4164-BC5D-764AAF76EFBB}" type="pres">
      <dgm:prSet presAssocID="{08312C88-1238-41E8-A0B5-E6620969FB09}" presName="Accent1" presStyleCnt="0"/>
      <dgm:spPr/>
    </dgm:pt>
    <dgm:pt modelId="{9D70008E-6C2A-4A6B-9C4F-A8DE3628CC05}" type="pres">
      <dgm:prSet presAssocID="{08312C88-1238-41E8-A0B5-E6620969FB09}" presName="Accent" presStyleLbl="node1" presStyleIdx="2" presStyleCnt="3"/>
      <dgm:spPr/>
    </dgm:pt>
    <dgm:pt modelId="{F7F8EC4B-30CE-4DD6-A969-FF29788E7410}" type="pres">
      <dgm:prSet presAssocID="{08312C88-1238-41E8-A0B5-E6620969FB09}" presName="ParentBackground1" presStyleCnt="0"/>
      <dgm:spPr/>
    </dgm:pt>
    <dgm:pt modelId="{9B9DF643-A486-41F4-8491-AFC123346297}" type="pres">
      <dgm:prSet presAssocID="{08312C88-1238-41E8-A0B5-E6620969FB09}" presName="ParentBackground" presStyleLbl="fgAcc1" presStyleIdx="2" presStyleCnt="3"/>
      <dgm:spPr/>
    </dgm:pt>
    <dgm:pt modelId="{70643676-439D-477D-9F14-411BE0463D16}" type="pres">
      <dgm:prSet presAssocID="{08312C88-1238-41E8-A0B5-E6620969FB09}" presName="Parent1" presStyleLbl="revTx" presStyleIdx="0" presStyleCnt="0">
        <dgm:presLayoutVars>
          <dgm:chMax val="1"/>
          <dgm:chPref val="1"/>
          <dgm:bulletEnabled val="1"/>
        </dgm:presLayoutVars>
      </dgm:prSet>
      <dgm:spPr/>
    </dgm:pt>
  </dgm:ptLst>
  <dgm:cxnLst>
    <dgm:cxn modelId="{84394108-2F4C-4DA4-B5D9-205B6FDFFBE8}" type="presOf" srcId="{1F1D6687-DA7F-4576-9B9B-62E6C380C85E}" destId="{AC706E44-8CF0-45EE-9739-E2DC8F19238C}" srcOrd="1" destOrd="0" presId="urn:microsoft.com/office/officeart/2011/layout/CircleProcess"/>
    <dgm:cxn modelId="{ED46913A-6503-482A-8D12-8E662E5552BE}" type="presOf" srcId="{08312C88-1238-41E8-A0B5-E6620969FB09}" destId="{70643676-439D-477D-9F14-411BE0463D16}" srcOrd="1" destOrd="0" presId="urn:microsoft.com/office/officeart/2011/layout/CircleProcess"/>
    <dgm:cxn modelId="{B9B69B5F-E68F-45F2-B49F-3ED94066C853}" type="presOf" srcId="{1F1D6687-DA7F-4576-9B9B-62E6C380C85E}" destId="{66C8E4D4-E05D-4D2C-A89E-D1472258C961}" srcOrd="0" destOrd="0" presId="urn:microsoft.com/office/officeart/2011/layout/CircleProcess"/>
    <dgm:cxn modelId="{C068D161-9434-4FFD-98B3-F2E28FF1889B}" type="presOf" srcId="{10CC18BD-CE18-42F2-93B4-DA2CCA6A0D98}" destId="{BD871D88-974B-41A0-9735-F03CCBD895D7}" srcOrd="0" destOrd="0" presId="urn:microsoft.com/office/officeart/2011/layout/CircleProcess"/>
    <dgm:cxn modelId="{BB7B2D65-87DC-4799-BBD4-24B1632328D0}" type="presOf" srcId="{10CC18BD-CE18-42F2-93B4-DA2CCA6A0D98}" destId="{67B64440-3179-465B-9EC2-A6CA9B5AF5CB}" srcOrd="1" destOrd="0" presId="urn:microsoft.com/office/officeart/2011/layout/CircleProcess"/>
    <dgm:cxn modelId="{8C859BB4-BB96-46C5-B038-116EE3040A7A}" type="presOf" srcId="{F0DAA3AB-A98E-4C50-AC00-AD9BEEAB6C48}" destId="{687B22A3-D406-4ABF-A6C1-72A591F62A34}" srcOrd="0" destOrd="0" presId="urn:microsoft.com/office/officeart/2011/layout/CircleProcess"/>
    <dgm:cxn modelId="{39B60BC5-6738-4711-8AEF-CBD029CB381E}" srcId="{F0DAA3AB-A98E-4C50-AC00-AD9BEEAB6C48}" destId="{1F1D6687-DA7F-4576-9B9B-62E6C380C85E}" srcOrd="1" destOrd="0" parTransId="{6AC22F73-D88F-43F9-B168-740C45CCC6EF}" sibTransId="{0ECA3CD2-5742-4954-8A87-9067AE6A67D9}"/>
    <dgm:cxn modelId="{8C6F29C7-E027-4041-8523-5A912EA4D79F}" srcId="{F0DAA3AB-A98E-4C50-AC00-AD9BEEAB6C48}" destId="{10CC18BD-CE18-42F2-93B4-DA2CCA6A0D98}" srcOrd="2" destOrd="0" parTransId="{66059736-9E32-4087-8E4B-426932B7F736}" sibTransId="{0B23AFCB-681D-44F2-84F6-5A1A14B92AF5}"/>
    <dgm:cxn modelId="{2D9EA7F4-DC73-4CD0-9F1E-59F6804E6CFF}" srcId="{F0DAA3AB-A98E-4C50-AC00-AD9BEEAB6C48}" destId="{08312C88-1238-41E8-A0B5-E6620969FB09}" srcOrd="0" destOrd="0" parTransId="{B2D1D7FF-89FD-4802-9B44-2ADA97803B35}" sibTransId="{22F734C8-C1BD-44BC-8F45-30A521EA0007}"/>
    <dgm:cxn modelId="{E03579F6-C731-487F-825D-3FBB8465231D}" type="presOf" srcId="{08312C88-1238-41E8-A0B5-E6620969FB09}" destId="{9B9DF643-A486-41F4-8491-AFC123346297}" srcOrd="0" destOrd="0" presId="urn:microsoft.com/office/officeart/2011/layout/CircleProcess"/>
    <dgm:cxn modelId="{4E6F5595-FC63-4025-88E1-941C1D156F15}" type="presParOf" srcId="{687B22A3-D406-4ABF-A6C1-72A591F62A34}" destId="{2BEA1E38-81CD-4763-BF42-9142D04E55DB}" srcOrd="0" destOrd="0" presId="urn:microsoft.com/office/officeart/2011/layout/CircleProcess"/>
    <dgm:cxn modelId="{A94ED234-DEC2-4616-9F2B-1DD8CEF65CA9}" type="presParOf" srcId="{2BEA1E38-81CD-4763-BF42-9142D04E55DB}" destId="{4B478535-85C0-4FD4-80FB-555650573B39}" srcOrd="0" destOrd="0" presId="urn:microsoft.com/office/officeart/2011/layout/CircleProcess"/>
    <dgm:cxn modelId="{9BCE9671-FC02-42C0-8D3D-4F4F4E0FA0E8}" type="presParOf" srcId="{687B22A3-D406-4ABF-A6C1-72A591F62A34}" destId="{5F444C01-F0B3-4980-B5D3-79B0F14A1712}" srcOrd="1" destOrd="0" presId="urn:microsoft.com/office/officeart/2011/layout/CircleProcess"/>
    <dgm:cxn modelId="{3256E01E-0199-4DBA-A427-304DC5E4D727}" type="presParOf" srcId="{5F444C01-F0B3-4980-B5D3-79B0F14A1712}" destId="{BD871D88-974B-41A0-9735-F03CCBD895D7}" srcOrd="0" destOrd="0" presId="urn:microsoft.com/office/officeart/2011/layout/CircleProcess"/>
    <dgm:cxn modelId="{46AA3024-24B7-4565-B1EB-FDA663220B70}" type="presParOf" srcId="{687B22A3-D406-4ABF-A6C1-72A591F62A34}" destId="{67B64440-3179-465B-9EC2-A6CA9B5AF5CB}" srcOrd="2" destOrd="0" presId="urn:microsoft.com/office/officeart/2011/layout/CircleProcess"/>
    <dgm:cxn modelId="{471F6B64-F37A-4684-BD50-648B02391AC8}" type="presParOf" srcId="{687B22A3-D406-4ABF-A6C1-72A591F62A34}" destId="{4D924F95-3264-449D-9BE0-EBB4624650B5}" srcOrd="3" destOrd="0" presId="urn:microsoft.com/office/officeart/2011/layout/CircleProcess"/>
    <dgm:cxn modelId="{D310745D-C6EA-4BFD-B19E-3224AECC31D9}" type="presParOf" srcId="{4D924F95-3264-449D-9BE0-EBB4624650B5}" destId="{BA0EEAC4-C033-45B8-B70A-3215724AF00F}" srcOrd="0" destOrd="0" presId="urn:microsoft.com/office/officeart/2011/layout/CircleProcess"/>
    <dgm:cxn modelId="{1C94E1EE-EA0A-447A-89D4-0EB2353F840E}" type="presParOf" srcId="{687B22A3-D406-4ABF-A6C1-72A591F62A34}" destId="{17C2F7B8-539B-4CD7-86DC-3A0FEE6EB390}" srcOrd="4" destOrd="0" presId="urn:microsoft.com/office/officeart/2011/layout/CircleProcess"/>
    <dgm:cxn modelId="{62E861F9-56AE-4DC3-B498-410B735E40E4}" type="presParOf" srcId="{17C2F7B8-539B-4CD7-86DC-3A0FEE6EB390}" destId="{66C8E4D4-E05D-4D2C-A89E-D1472258C961}" srcOrd="0" destOrd="0" presId="urn:microsoft.com/office/officeart/2011/layout/CircleProcess"/>
    <dgm:cxn modelId="{944B5E15-E5F0-4C86-A01B-F179AB4B593B}" type="presParOf" srcId="{687B22A3-D406-4ABF-A6C1-72A591F62A34}" destId="{AC706E44-8CF0-45EE-9739-E2DC8F19238C}" srcOrd="5" destOrd="0" presId="urn:microsoft.com/office/officeart/2011/layout/CircleProcess"/>
    <dgm:cxn modelId="{312128BC-BCC6-4D6F-B07D-61DD3207AD0D}" type="presParOf" srcId="{687B22A3-D406-4ABF-A6C1-72A591F62A34}" destId="{4F1E1937-55EF-4164-BC5D-764AAF76EFBB}" srcOrd="6" destOrd="0" presId="urn:microsoft.com/office/officeart/2011/layout/CircleProcess"/>
    <dgm:cxn modelId="{957C51EE-6058-4CF6-A80A-468C5105F6F8}" type="presParOf" srcId="{4F1E1937-55EF-4164-BC5D-764AAF76EFBB}" destId="{9D70008E-6C2A-4A6B-9C4F-A8DE3628CC05}" srcOrd="0" destOrd="0" presId="urn:microsoft.com/office/officeart/2011/layout/CircleProcess"/>
    <dgm:cxn modelId="{BCB45376-514B-4FAE-9C14-08E34AD829AF}" type="presParOf" srcId="{687B22A3-D406-4ABF-A6C1-72A591F62A34}" destId="{F7F8EC4B-30CE-4DD6-A969-FF29788E7410}" srcOrd="7" destOrd="0" presId="urn:microsoft.com/office/officeart/2011/layout/CircleProcess"/>
    <dgm:cxn modelId="{94A2F6EC-7759-4D94-AE2D-15D6DFEB3634}" type="presParOf" srcId="{F7F8EC4B-30CE-4DD6-A969-FF29788E7410}" destId="{9B9DF643-A486-41F4-8491-AFC123346297}" srcOrd="0" destOrd="0" presId="urn:microsoft.com/office/officeart/2011/layout/CircleProcess"/>
    <dgm:cxn modelId="{359544A8-1672-49DD-94B9-E2FAB1EEC61B}" type="presParOf" srcId="{687B22A3-D406-4ABF-A6C1-72A591F62A34}" destId="{70643676-439D-477D-9F14-411BE0463D1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CB10-1ED9-479F-89DF-0310D92600F2}">
      <dsp:nvSpPr>
        <dsp:cNvPr id="0" name=""/>
        <dsp:cNvSpPr/>
      </dsp:nvSpPr>
      <dsp:spPr>
        <a:xfrm>
          <a:off x="3902643" y="985260"/>
          <a:ext cx="2610451" cy="26104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033E5-2D9B-46DD-B2E5-937640B1D4EB}">
      <dsp:nvSpPr>
        <dsp:cNvPr id="0" name=""/>
        <dsp:cNvSpPr/>
      </dsp:nvSpPr>
      <dsp:spPr>
        <a:xfrm>
          <a:off x="3989619" y="1072289"/>
          <a:ext cx="2435919" cy="2436356"/>
        </a:xfrm>
        <a:prstGeom prst="ellipse">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2060"/>
              </a:solidFill>
              <a:latin typeface="Arial" panose="020B0604020202020204" pitchFamily="34" charset="0"/>
              <a:cs typeface="Arial" panose="020B0604020202020204" pitchFamily="34" charset="0"/>
            </a:rPr>
            <a:t>Trình</a:t>
          </a:r>
          <a:br>
            <a:rPr lang="en-US" sz="2400" b="1" kern="1200" dirty="0">
              <a:solidFill>
                <a:srgbClr val="002060"/>
              </a:solidFill>
              <a:latin typeface="Arial" panose="020B0604020202020204" pitchFamily="34" charset="0"/>
              <a:cs typeface="Arial" panose="020B0604020202020204" pitchFamily="34" charset="0"/>
            </a:rPr>
          </a:br>
          <a:r>
            <a:rPr lang="en-US" sz="2400" b="1" kern="1200" dirty="0" err="1">
              <a:solidFill>
                <a:srgbClr val="002060"/>
              </a:solidFill>
              <a:latin typeface="Arial" panose="020B0604020202020204" pitchFamily="34" charset="0"/>
              <a:cs typeface="Arial" panose="020B0604020202020204" pitchFamily="34" charset="0"/>
            </a:rPr>
            <a:t>Quốc</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hội</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thông</a:t>
          </a:r>
          <a:r>
            <a:rPr lang="en-US" sz="2400" b="1" kern="1200" dirty="0">
              <a:solidFill>
                <a:srgbClr val="002060"/>
              </a:solidFill>
              <a:latin typeface="Arial" panose="020B0604020202020204" pitchFamily="34" charset="0"/>
              <a:cs typeface="Arial" panose="020B0604020202020204" pitchFamily="34" charset="0"/>
            </a:rPr>
            <a:t> qua </a:t>
          </a:r>
          <a:r>
            <a:rPr lang="en-US" sz="2400" b="1" kern="1200" dirty="0" err="1">
              <a:solidFill>
                <a:srgbClr val="002060"/>
              </a:solidFill>
              <a:latin typeface="Arial" panose="020B0604020202020204" pitchFamily="34" charset="0"/>
              <a:cs typeface="Arial" panose="020B0604020202020204" pitchFamily="34" charset="0"/>
            </a:rPr>
            <a:t>tại</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kỳ</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họp</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thứ</a:t>
          </a:r>
          <a:r>
            <a:rPr lang="en-US" sz="2400" b="1" kern="1200" dirty="0">
              <a:solidFill>
                <a:srgbClr val="002060"/>
              </a:solidFill>
              <a:latin typeface="Arial" panose="020B0604020202020204" pitchFamily="34" charset="0"/>
              <a:cs typeface="Arial" panose="020B0604020202020204" pitchFamily="34" charset="0"/>
            </a:rPr>
            <a:t> 8</a:t>
          </a:r>
        </a:p>
      </dsp:txBody>
      <dsp:txXfrm>
        <a:off x="4338105" y="1420406"/>
        <a:ext cx="1740107" cy="1740123"/>
      </dsp:txXfrm>
    </dsp:sp>
    <dsp:sp modelId="{3C6E5638-F618-4202-955A-2C043D7B7FBF}">
      <dsp:nvSpPr>
        <dsp:cNvPr id="0" name=""/>
        <dsp:cNvSpPr/>
      </dsp:nvSpPr>
      <dsp:spPr>
        <a:xfrm rot="2700000">
          <a:off x="1205461" y="984969"/>
          <a:ext cx="2610538" cy="261053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BEE33-3B0D-4FC1-A028-01CC9AD5CB85}">
      <dsp:nvSpPr>
        <dsp:cNvPr id="0" name=""/>
        <dsp:cNvSpPr/>
      </dsp:nvSpPr>
      <dsp:spPr>
        <a:xfrm>
          <a:off x="1292771" y="1061058"/>
          <a:ext cx="2435919" cy="24363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latin typeface="Arial" panose="020B0604020202020204" pitchFamily="34" charset="0"/>
              <a:cs typeface="Arial" panose="020B0604020202020204" pitchFamily="34" charset="0"/>
            </a:rPr>
            <a:t>Trình</a:t>
          </a:r>
          <a:br>
            <a:rPr lang="pt-BR" sz="2400" b="1" kern="1200" dirty="0">
              <a:solidFill>
                <a:srgbClr val="002060"/>
              </a:solidFill>
              <a:latin typeface="Arial" panose="020B0604020202020204" pitchFamily="34" charset="0"/>
              <a:cs typeface="Arial" panose="020B0604020202020204" pitchFamily="34" charset="0"/>
            </a:rPr>
          </a:br>
          <a:r>
            <a:rPr lang="pt-BR" sz="2400" b="1" kern="1200" dirty="0">
              <a:solidFill>
                <a:srgbClr val="002060"/>
              </a:solidFill>
              <a:latin typeface="Arial" panose="020B0604020202020204" pitchFamily="34" charset="0"/>
              <a:cs typeface="Arial" panose="020B0604020202020204" pitchFamily="34" charset="0"/>
            </a:rPr>
            <a:t>Quốc hội cho ý kiến tại kỳ họp thứ 7</a:t>
          </a:r>
          <a:endParaRPr lang="en-US" sz="2400" b="1" kern="1200" dirty="0">
            <a:solidFill>
              <a:srgbClr val="002060"/>
            </a:solidFill>
            <a:latin typeface="Arial" panose="020B0604020202020204" pitchFamily="34" charset="0"/>
            <a:cs typeface="Arial" panose="020B0604020202020204" pitchFamily="34" charset="0"/>
          </a:endParaRPr>
        </a:p>
      </dsp:txBody>
      <dsp:txXfrm>
        <a:off x="1640676" y="1409174"/>
        <a:ext cx="1740107" cy="1740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A71A-B4F0-4204-B9D0-C77E3CF022A2}">
      <dsp:nvSpPr>
        <dsp:cNvPr id="0" name=""/>
        <dsp:cNvSpPr/>
      </dsp:nvSpPr>
      <dsp:spPr>
        <a:xfrm>
          <a:off x="-3968626" y="-609283"/>
          <a:ext cx="4729518" cy="4729518"/>
        </a:xfrm>
        <a:prstGeom prst="blockArc">
          <a:avLst>
            <a:gd name="adj1" fmla="val 18900000"/>
            <a:gd name="adj2" fmla="val 2700000"/>
            <a:gd name="adj3" fmla="val 45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9974A-B4B3-4454-87AD-EE31A454F723}">
      <dsp:nvSpPr>
        <dsp:cNvPr id="0" name=""/>
        <dsp:cNvSpPr/>
      </dsp:nvSpPr>
      <dsp:spPr>
        <a:xfrm>
          <a:off x="333433" y="181152"/>
          <a:ext cx="10679178" cy="51543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a:t>Đối tượng, phạm vi điều chỉnh còn hẹp so với sự phát triển nhanh, đa dạng của lực lượng lao động và yêu cầu nâng cao hiệu quả hoạt động công đoàn.</a:t>
          </a:r>
          <a:endParaRPr lang="en-US" sz="1600" kern="1200" dirty="0"/>
        </a:p>
      </dsp:txBody>
      <dsp:txXfrm>
        <a:off x="333433" y="181152"/>
        <a:ext cx="10679178" cy="515432"/>
      </dsp:txXfrm>
    </dsp:sp>
    <dsp:sp modelId="{88129861-A2D3-4BDE-9573-7C21CBBEB514}">
      <dsp:nvSpPr>
        <dsp:cNvPr id="0" name=""/>
        <dsp:cNvSpPr/>
      </dsp:nvSpPr>
      <dsp:spPr>
        <a:xfrm>
          <a:off x="59052" y="164488"/>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D7EE5B-7993-44A3-98EF-47EC8A5D4946}">
      <dsp:nvSpPr>
        <dsp:cNvPr id="0" name=""/>
        <dsp:cNvSpPr/>
      </dsp:nvSpPr>
      <dsp:spPr>
        <a:xfrm>
          <a:off x="648014" y="839456"/>
          <a:ext cx="10364596" cy="51543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a:t>Hệ thống tổ chức, việc phân công, phân cấp, phân quyền giữa cấp ủy địa phương với tổ chức Công đoàn về công tác tổ chức, cán bộ còn bất cập, chưa phù hợp với thực tiễn.</a:t>
          </a:r>
          <a:endParaRPr lang="en-US" sz="1600" kern="1200" dirty="0"/>
        </a:p>
      </dsp:txBody>
      <dsp:txXfrm>
        <a:off x="648014" y="839456"/>
        <a:ext cx="10364596" cy="515432"/>
      </dsp:txXfrm>
    </dsp:sp>
    <dsp:sp modelId="{17B3DF78-B9F0-45FB-B54C-CA109489F044}">
      <dsp:nvSpPr>
        <dsp:cNvPr id="0" name=""/>
        <dsp:cNvSpPr/>
      </dsp:nvSpPr>
      <dsp:spPr>
        <a:xfrm>
          <a:off x="373633" y="822791"/>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490A53-1DC6-4A3D-B592-F2B1F856A075}">
      <dsp:nvSpPr>
        <dsp:cNvPr id="0" name=""/>
        <dsp:cNvSpPr/>
      </dsp:nvSpPr>
      <dsp:spPr>
        <a:xfrm>
          <a:off x="744565" y="1500994"/>
          <a:ext cx="10268045" cy="38818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a:t>Chưa có cơ chế tuyển dụng cán bộ công đoàn trưởng thành từ phong trào công nhân và từ công đoàn cơ sở.</a:t>
          </a:r>
          <a:endParaRPr lang="en-US" sz="1600" kern="1200" dirty="0"/>
        </a:p>
      </dsp:txBody>
      <dsp:txXfrm>
        <a:off x="744565" y="1500994"/>
        <a:ext cx="10268045" cy="388189"/>
      </dsp:txXfrm>
    </dsp:sp>
    <dsp:sp modelId="{ABEEC51B-5CB4-40B9-977E-AB0FE5CAF8FB}">
      <dsp:nvSpPr>
        <dsp:cNvPr id="0" name=""/>
        <dsp:cNvSpPr/>
      </dsp:nvSpPr>
      <dsp:spPr>
        <a:xfrm>
          <a:off x="470184" y="1420708"/>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DBBA9-A378-4FDF-87CF-DC4372B6AF70}">
      <dsp:nvSpPr>
        <dsp:cNvPr id="0" name=""/>
        <dsp:cNvSpPr/>
      </dsp:nvSpPr>
      <dsp:spPr>
        <a:xfrm>
          <a:off x="648014" y="2059127"/>
          <a:ext cx="10364596" cy="70930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a:t>Một số quy định về tài chính công đoàn còn chung chung, chưa rõ cơ chế giám sát và việc thực hiện công khai, minh bạch, chưa có quy định về tài chính của tổ chức của</a:t>
          </a:r>
          <a:r>
            <a:rPr lang="vi-VN" sz="1600" kern="1200" dirty="0">
              <a:latin typeface="+mn-lt"/>
            </a:rPr>
            <a:t> </a:t>
          </a:r>
          <a:r>
            <a:rPr lang="en-US" sz="1600" kern="1200" dirty="0">
              <a:latin typeface="Arial" panose="020B0604020202020204" pitchFamily="34" charset="0"/>
              <a:cs typeface="Arial" panose="020B0604020202020204" pitchFamily="34" charset="0"/>
            </a:rPr>
            <a:t>NLĐ</a:t>
          </a:r>
          <a:r>
            <a:rPr lang="en-US" sz="1600" kern="1200" dirty="0">
              <a:latin typeface="+mn-lt"/>
            </a:rPr>
            <a:t> </a:t>
          </a:r>
          <a:r>
            <a:rPr lang="vi-VN" sz="1600" kern="1200" dirty="0"/>
            <a:t>tại doanh nghiệp trong bối cảnh tổ chức này được pháp luật quy định cho phép ra đời.</a:t>
          </a:r>
          <a:endParaRPr lang="en-US" sz="1600" kern="1200" dirty="0"/>
        </a:p>
      </dsp:txBody>
      <dsp:txXfrm>
        <a:off x="648014" y="2059127"/>
        <a:ext cx="10364596" cy="709302"/>
      </dsp:txXfrm>
    </dsp:sp>
    <dsp:sp modelId="{3F70599B-8B65-4676-9AE1-C2A58C034A9C}">
      <dsp:nvSpPr>
        <dsp:cNvPr id="0" name=""/>
        <dsp:cNvSpPr/>
      </dsp:nvSpPr>
      <dsp:spPr>
        <a:xfrm>
          <a:off x="373633" y="2139354"/>
          <a:ext cx="548761" cy="5488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39859-0256-40B2-A863-DEE689F3B963}">
      <dsp:nvSpPr>
        <dsp:cNvPr id="0" name=""/>
        <dsp:cNvSpPr/>
      </dsp:nvSpPr>
      <dsp:spPr>
        <a:xfrm>
          <a:off x="333433" y="2917884"/>
          <a:ext cx="10679178" cy="51543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a:t>Cơ chế bảo đảm thực thi quyền công đoàn cũng như cơ chế bảo vệ cán bộ công đoàn chưa đầy đủ và cụ thể, tính khả thi không cao. </a:t>
          </a:r>
          <a:endParaRPr lang="en-US" sz="1600" kern="1200" dirty="0"/>
        </a:p>
      </dsp:txBody>
      <dsp:txXfrm>
        <a:off x="333433" y="2917884"/>
        <a:ext cx="10679178" cy="515432"/>
      </dsp:txXfrm>
    </dsp:sp>
    <dsp:sp modelId="{099107AA-1083-4228-A181-486D98433B0D}">
      <dsp:nvSpPr>
        <dsp:cNvPr id="0" name=""/>
        <dsp:cNvSpPr/>
      </dsp:nvSpPr>
      <dsp:spPr>
        <a:xfrm>
          <a:off x="59052" y="2901219"/>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5350B-4C49-4D8B-8931-38CA39AAE337}">
      <dsp:nvSpPr>
        <dsp:cNvPr id="0" name=""/>
        <dsp:cNvSpPr/>
      </dsp:nvSpPr>
      <dsp:spPr>
        <a:xfrm>
          <a:off x="826194" y="0"/>
          <a:ext cx="9363543" cy="49256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EBEC0-C267-4584-BA85-586407BB81DD}">
      <dsp:nvSpPr>
        <dsp:cNvPr id="0" name=""/>
        <dsp:cNvSpPr/>
      </dsp:nvSpPr>
      <dsp:spPr>
        <a:xfrm>
          <a:off x="5183" y="1344169"/>
          <a:ext cx="2426758" cy="223734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(1) </a:t>
          </a:r>
        </a:p>
        <a:p>
          <a:pPr marL="0" lvl="0" indent="0" algn="ct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Giải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vướng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mắc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bất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cập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từ</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thực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tiễn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hơn</a:t>
          </a:r>
          <a:r>
            <a:rPr lang="en-US" sz="1400" kern="1200" dirty="0">
              <a:latin typeface="Arial" panose="020B0604020202020204" pitchFamily="34" charset="0"/>
              <a:cs typeface="Arial" panose="020B0604020202020204" pitchFamily="34" charset="0"/>
            </a:rPr>
            <a:t> 10 </a:t>
          </a:r>
          <a:r>
            <a:rPr lang="en-US" sz="1400" kern="1200" dirty="0" err="1">
              <a:latin typeface="Arial" panose="020B0604020202020204" pitchFamily="34" charset="0"/>
              <a:cs typeface="Arial" panose="020B0604020202020204" pitchFamily="34" charset="0"/>
            </a:rPr>
            <a:t>năm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hành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Luật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tiếp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xử</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lý</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kịp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mới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sinh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Luật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chưa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điều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chỉnh</a:t>
          </a:r>
          <a:r>
            <a:rPr lang="en-US" sz="1400" kern="1200" dirty="0">
              <a:latin typeface="Arial" panose="020B0604020202020204" pitchFamily="34" charset="0"/>
              <a:cs typeface="Arial" panose="020B0604020202020204" pitchFamily="34" charset="0"/>
            </a:rPr>
            <a:t>.</a:t>
          </a:r>
        </a:p>
      </dsp:txBody>
      <dsp:txXfrm>
        <a:off x="114401" y="1453387"/>
        <a:ext cx="2208322" cy="2018907"/>
      </dsp:txXfrm>
    </dsp:sp>
    <dsp:sp modelId="{80BC38A0-72F1-4C88-B92F-313C9B64304A}">
      <dsp:nvSpPr>
        <dsp:cNvPr id="0" name=""/>
        <dsp:cNvSpPr/>
      </dsp:nvSpPr>
      <dsp:spPr>
        <a:xfrm>
          <a:off x="2709855" y="1344169"/>
          <a:ext cx="3137502" cy="223734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 </a:t>
          </a:r>
        </a:p>
        <a:p>
          <a:pPr marL="0" lvl="0" indent="0" algn="ct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Thể</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hóa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Hiến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năm</a:t>
          </a:r>
          <a:r>
            <a:rPr lang="en-US" sz="1400" kern="1200" dirty="0">
              <a:latin typeface="Arial" panose="020B0604020202020204" pitchFamily="34" charset="0"/>
              <a:cs typeface="Arial" panose="020B0604020202020204" pitchFamily="34" charset="0"/>
            </a:rPr>
            <a:t> 2013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chủ</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trương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Đảng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cấp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nhân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tạo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cơ</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sở</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lý</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việc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đổi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mới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nâng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khẳng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vai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trò</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hiệu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động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bối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cảnh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có</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nhiều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diện</a:t>
          </a:r>
          <a:r>
            <a:rPr lang="en-US" sz="1400" kern="1200" dirty="0">
              <a:latin typeface="Arial" panose="020B0604020202020204" pitchFamily="34" charset="0"/>
              <a:cs typeface="Arial" panose="020B0604020202020204" pitchFamily="34" charset="0"/>
            </a:rPr>
            <a:t> NLĐ </a:t>
          </a:r>
          <a:r>
            <a:rPr lang="en-US" sz="1400" kern="1200" dirty="0" err="1">
              <a:latin typeface="Arial" panose="020B0604020202020204" pitchFamily="34" charset="0"/>
              <a:cs typeface="Arial" panose="020B0604020202020204" pitchFamily="34" charset="0"/>
            </a:rPr>
            <a:t>tại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cơ</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sở</a:t>
          </a:r>
          <a:r>
            <a:rPr lang="en-US" sz="1400" kern="1200" dirty="0">
              <a:latin typeface="Arial" panose="020B0604020202020204" pitchFamily="34" charset="0"/>
              <a:cs typeface="Arial" panose="020B0604020202020204" pitchFamily="34" charset="0"/>
            </a:rPr>
            <a:t>.</a:t>
          </a:r>
        </a:p>
      </dsp:txBody>
      <dsp:txXfrm>
        <a:off x="2819073" y="1453387"/>
        <a:ext cx="2919066" cy="2018907"/>
      </dsp:txXfrm>
    </dsp:sp>
    <dsp:sp modelId="{A605AE35-F340-4548-9D28-F4C739543BFE}">
      <dsp:nvSpPr>
        <dsp:cNvPr id="0" name=""/>
        <dsp:cNvSpPr/>
      </dsp:nvSpPr>
      <dsp:spPr>
        <a:xfrm>
          <a:off x="6159774" y="1344169"/>
          <a:ext cx="2445732" cy="223734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(3) </a:t>
          </a:r>
        </a:p>
        <a:p>
          <a:pPr marL="0" lvl="0" indent="0" algn="ct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Hoàn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thiện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khuôn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lý</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chung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động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trước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đòi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hỏi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hội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quốc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ngày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càng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sâu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rộng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yêu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cầu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triển</a:t>
          </a:r>
          <a:r>
            <a:rPr lang="en-US" sz="1400" kern="1200" dirty="0">
              <a:latin typeface="Arial" panose="020B0604020202020204" pitchFamily="34" charset="0"/>
              <a:cs typeface="Arial" panose="020B0604020202020204" pitchFamily="34" charset="0"/>
            </a:rPr>
            <a:t> KT-XH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Việt</a:t>
          </a:r>
          <a:r>
            <a:rPr lang="en-US" sz="1400" kern="1200" dirty="0">
              <a:latin typeface="Arial" panose="020B0604020202020204" pitchFamily="34" charset="0"/>
              <a:cs typeface="Arial" panose="020B0604020202020204" pitchFamily="34" charset="0"/>
            </a:rPr>
            <a:t> Nam </a:t>
          </a:r>
          <a:r>
            <a:rPr lang="en-US" sz="1400" kern="1200" dirty="0" err="1">
              <a:latin typeface="Arial" panose="020B0604020202020204" pitchFamily="34" charset="0"/>
              <a:cs typeface="Arial" panose="020B0604020202020204" pitchFamily="34" charset="0"/>
            </a:rPr>
            <a:t>trong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bối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cảnh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mới</a:t>
          </a:r>
          <a:r>
            <a:rPr lang="en-US" sz="1400" kern="1200" dirty="0">
              <a:latin typeface="Arial" panose="020B0604020202020204" pitchFamily="34" charset="0"/>
              <a:cs typeface="Arial" panose="020B0604020202020204" pitchFamily="34" charset="0"/>
            </a:rPr>
            <a:t>.</a:t>
          </a:r>
        </a:p>
      </dsp:txBody>
      <dsp:txXfrm>
        <a:off x="6268992" y="1453387"/>
        <a:ext cx="2227296" cy="2018907"/>
      </dsp:txXfrm>
    </dsp:sp>
    <dsp:sp modelId="{4CCE6850-8E39-40D3-A2F8-E337D597D688}">
      <dsp:nvSpPr>
        <dsp:cNvPr id="0" name=""/>
        <dsp:cNvSpPr/>
      </dsp:nvSpPr>
      <dsp:spPr>
        <a:xfrm>
          <a:off x="8894087" y="1335342"/>
          <a:ext cx="1928941" cy="220195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(4) </a:t>
          </a:r>
        </a:p>
        <a:p>
          <a:pPr marL="0" lvl="0" indent="0" algn="ct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Đảm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bảo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sự</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thống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nhất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đồng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hệ</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thống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luật</a:t>
          </a:r>
          <a:r>
            <a:rPr lang="en-US" sz="1400" kern="1200" dirty="0">
              <a:latin typeface="Arial" panose="020B0604020202020204" pitchFamily="34" charset="0"/>
              <a:cs typeface="Arial" panose="020B0604020202020204" pitchFamily="34" charset="0"/>
            </a:rPr>
            <a:t>.</a:t>
          </a:r>
        </a:p>
      </dsp:txBody>
      <dsp:txXfrm>
        <a:off x="8988250" y="1429505"/>
        <a:ext cx="1740615" cy="201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698DC-7656-4050-A14E-AFCCABD05F10}">
      <dsp:nvSpPr>
        <dsp:cNvPr id="0" name=""/>
        <dsp:cNvSpPr/>
      </dsp:nvSpPr>
      <dsp:spPr>
        <a:xfrm>
          <a:off x="9846821" y="2306395"/>
          <a:ext cx="2245235" cy="2245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E3637-97A1-4ECB-AD94-C6F49CBC0C25}">
      <dsp:nvSpPr>
        <dsp:cNvPr id="0" name=""/>
        <dsp:cNvSpPr/>
      </dsp:nvSpPr>
      <dsp:spPr>
        <a:xfrm>
          <a:off x="9920905"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sz="1400" kern="1200" dirty="0">
              <a:solidFill>
                <a:srgbClr val="002060"/>
              </a:solidFill>
              <a:latin typeface="Arial" panose="020B0604020202020204" pitchFamily="34" charset="0"/>
              <a:cs typeface="Arial" panose="020B0604020202020204" pitchFamily="34" charset="0"/>
            </a:rPr>
            <a:t>(5)</a:t>
          </a:r>
        </a:p>
        <a:p>
          <a:pPr marL="0" lvl="0" indent="0" algn="ctr" defTabSz="622300">
            <a:lnSpc>
              <a:spcPct val="90000"/>
            </a:lnSpc>
            <a:spcBef>
              <a:spcPct val="0"/>
            </a:spcBef>
            <a:spcAft>
              <a:spcPts val="0"/>
            </a:spcAft>
            <a:buNone/>
          </a:pPr>
          <a:r>
            <a:rPr lang="en-US" sz="1400" kern="1200" dirty="0" err="1">
              <a:solidFill>
                <a:srgbClr val="002060"/>
              </a:solidFill>
              <a:latin typeface="Arial" panose="020B0604020202020204" pitchFamily="34" charset="0"/>
              <a:cs typeface="Arial" panose="020B0604020202020204" pitchFamily="34" charset="0"/>
            </a:rPr>
            <a:t>Tham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khảo</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và</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tiếp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thu</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có</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chọn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lọc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kinh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nghiệm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quốc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tế</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phù</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hợp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với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thực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tiễn</a:t>
          </a:r>
          <a:br>
            <a:rPr lang="en-US" sz="1400" kern="1200" dirty="0">
              <a:solidFill>
                <a:srgbClr val="002060"/>
              </a:solidFill>
              <a:latin typeface="Arial" panose="020B0604020202020204" pitchFamily="34" charset="0"/>
              <a:cs typeface="Arial" panose="020B0604020202020204" pitchFamily="34" charset="0"/>
            </a:rPr>
          </a:br>
          <a:r>
            <a:rPr lang="en-US" sz="1400" kern="1200" dirty="0" err="1">
              <a:solidFill>
                <a:srgbClr val="002060"/>
              </a:solidFill>
              <a:latin typeface="Arial" panose="020B0604020202020204" pitchFamily="34" charset="0"/>
              <a:cs typeface="Arial" panose="020B0604020202020204" pitchFamily="34" charset="0"/>
            </a:rPr>
            <a:t>Việt</a:t>
          </a:r>
          <a:r>
            <a:rPr lang="en-US" sz="1400" kern="1200" dirty="0">
              <a:solidFill>
                <a:srgbClr val="002060"/>
              </a:solidFill>
              <a:latin typeface="Arial" panose="020B0604020202020204" pitchFamily="34" charset="0"/>
              <a:cs typeface="Arial" panose="020B0604020202020204" pitchFamily="34" charset="0"/>
            </a:rPr>
            <a:t> Nam</a:t>
          </a:r>
        </a:p>
      </dsp:txBody>
      <dsp:txXfrm>
        <a:off x="10220827" y="2680728"/>
        <a:ext cx="1497221" cy="1496937"/>
      </dsp:txXfrm>
    </dsp:sp>
    <dsp:sp modelId="{8053475D-8D65-4261-A5DC-07400CFD6B71}">
      <dsp:nvSpPr>
        <dsp:cNvPr id="0" name=""/>
        <dsp:cNvSpPr/>
      </dsp:nvSpPr>
      <dsp:spPr>
        <a:xfrm rot="2700000">
          <a:off x="7525241"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7F386-D61E-4E8B-8B41-6DD52E81191A}">
      <dsp:nvSpPr>
        <dsp:cNvPr id="0" name=""/>
        <dsp:cNvSpPr/>
      </dsp:nvSpPr>
      <dsp:spPr>
        <a:xfrm>
          <a:off x="7601586"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sz="1400" kern="1200" dirty="0">
              <a:solidFill>
                <a:srgbClr val="002060"/>
              </a:solidFill>
              <a:latin typeface="Arial" panose="020B0604020202020204" pitchFamily="34" charset="0"/>
              <a:cs typeface="Arial" panose="020B0604020202020204" pitchFamily="34" charset="0"/>
            </a:rPr>
            <a:t>(4)</a:t>
          </a:r>
        </a:p>
        <a:p>
          <a:pPr marL="0" lvl="0" indent="0" algn="ctr" defTabSz="622300">
            <a:lnSpc>
              <a:spcPct val="90000"/>
            </a:lnSpc>
            <a:spcBef>
              <a:spcPct val="0"/>
            </a:spcBef>
            <a:spcAft>
              <a:spcPts val="0"/>
            </a:spcAft>
            <a:buNone/>
          </a:pPr>
          <a:r>
            <a:rPr lang="en-US" sz="1400" kern="1200" dirty="0">
              <a:solidFill>
                <a:srgbClr val="002060"/>
              </a:solidFill>
              <a:latin typeface="Arial" panose="020B0604020202020204" pitchFamily="34" charset="0"/>
              <a:cs typeface="Arial" panose="020B0604020202020204" pitchFamily="34" charset="0"/>
            </a:rPr>
            <a:t>K</a:t>
          </a:r>
          <a:r>
            <a:rPr lang="vi-VN" sz="1400" kern="1200" dirty="0">
              <a:solidFill>
                <a:srgbClr val="002060"/>
              </a:solidFill>
              <a:latin typeface="Arial" panose="020B0604020202020204" pitchFamily="34" charset="0"/>
              <a:cs typeface="Arial" panose="020B0604020202020204" pitchFamily="34" charset="0"/>
            </a:rPr>
            <a:t>ế thừa và giữ nguyên những nội dung đã khẳng định được tính hợp lý, ổn định, hiệu quả</a:t>
          </a:r>
          <a:r>
            <a:rPr lang="en-US" sz="1400" kern="1200" dirty="0">
              <a:solidFill>
                <a:srgbClr val="002060"/>
              </a:solidFill>
              <a:latin typeface="Arial" panose="020B0604020202020204" pitchFamily="34" charset="0"/>
              <a:cs typeface="Arial" panose="020B0604020202020204" pitchFamily="34" charset="0"/>
            </a:rPr>
            <a:t>; </a:t>
          </a:r>
        </a:p>
      </dsp:txBody>
      <dsp:txXfrm>
        <a:off x="7900313" y="2680728"/>
        <a:ext cx="1497221" cy="1496937"/>
      </dsp:txXfrm>
    </dsp:sp>
    <dsp:sp modelId="{104EEFD8-64CB-4F1F-BD5B-D02A7F8D8577}">
      <dsp:nvSpPr>
        <dsp:cNvPr id="0" name=""/>
        <dsp:cNvSpPr/>
      </dsp:nvSpPr>
      <dsp:spPr>
        <a:xfrm rot="2700000">
          <a:off x="5205922"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67F9E-69D1-4014-9669-89C5E36DCACD}">
      <dsp:nvSpPr>
        <dsp:cNvPr id="0" name=""/>
        <dsp:cNvSpPr/>
      </dsp:nvSpPr>
      <dsp:spPr>
        <a:xfrm>
          <a:off x="5281071"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sz="1400" kern="1200" dirty="0">
              <a:solidFill>
                <a:srgbClr val="002060"/>
              </a:solidFill>
              <a:latin typeface="Arial" panose="020B0604020202020204" pitchFamily="34" charset="0"/>
              <a:cs typeface="Arial" panose="020B0604020202020204" pitchFamily="34" charset="0"/>
            </a:rPr>
            <a:t>(3) </a:t>
          </a:r>
        </a:p>
        <a:p>
          <a:pPr marL="0" lvl="0" indent="0" algn="ctr" defTabSz="622300">
            <a:lnSpc>
              <a:spcPct val="90000"/>
            </a:lnSpc>
            <a:spcBef>
              <a:spcPct val="0"/>
            </a:spcBef>
            <a:spcAft>
              <a:spcPts val="0"/>
            </a:spcAft>
            <a:buNone/>
          </a:pPr>
          <a:r>
            <a:rPr lang="en-US" sz="1400" kern="1200" dirty="0" err="1">
              <a:solidFill>
                <a:srgbClr val="002060"/>
              </a:solidFill>
              <a:latin typeface="Arial" panose="020B0604020202020204" pitchFamily="34" charset="0"/>
              <a:cs typeface="Arial" panose="020B0604020202020204" pitchFamily="34" charset="0"/>
            </a:rPr>
            <a:t>Phải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đảm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bảo</a:t>
          </a:r>
          <a:r>
            <a:rPr lang="en-US" sz="1400" kern="1200" dirty="0">
              <a:solidFill>
                <a:srgbClr val="002060"/>
              </a:solidFill>
              <a:latin typeface="Arial" panose="020B0604020202020204" pitchFamily="34" charset="0"/>
              <a:cs typeface="Arial" panose="020B0604020202020204" pitchFamily="34" charset="0"/>
            </a:rPr>
            <a:t> </a:t>
          </a:r>
          <a:br>
            <a:rPr lang="en-US" sz="1400" kern="1200" dirty="0">
              <a:solidFill>
                <a:srgbClr val="002060"/>
              </a:solidFill>
              <a:latin typeface="Arial" panose="020B0604020202020204" pitchFamily="34" charset="0"/>
              <a:cs typeface="Arial" panose="020B0604020202020204" pitchFamily="34" charset="0"/>
            </a:rPr>
          </a:br>
          <a:r>
            <a:rPr lang="en-US" sz="1400" kern="1200" dirty="0" err="1">
              <a:solidFill>
                <a:srgbClr val="002060"/>
              </a:solidFill>
              <a:latin typeface="Arial" panose="020B0604020202020204" pitchFamily="34" charset="0"/>
              <a:cs typeface="Arial" panose="020B0604020202020204" pitchFamily="34" charset="0"/>
            </a:rPr>
            <a:t>cho</a:t>
          </a:r>
          <a:r>
            <a:rPr lang="en-US" sz="1400" kern="1200" dirty="0">
              <a:solidFill>
                <a:srgbClr val="002060"/>
              </a:solidFill>
              <a:latin typeface="Arial" panose="020B0604020202020204" pitchFamily="34" charset="0"/>
              <a:cs typeface="Arial" panose="020B0604020202020204" pitchFamily="34" charset="0"/>
            </a:rPr>
            <a:t> CĐVN </a:t>
          </a:r>
          <a:r>
            <a:rPr lang="en-US" sz="1400" kern="1200" dirty="0" err="1">
              <a:solidFill>
                <a:srgbClr val="002060"/>
              </a:solidFill>
              <a:latin typeface="Arial" panose="020B0604020202020204" pitchFamily="34" charset="0"/>
              <a:cs typeface="Arial" panose="020B0604020202020204" pitchFamily="34" charset="0"/>
            </a:rPr>
            <a:t>ngày</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càng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lớn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mạnh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hoạt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động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hiệu</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quả</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thu</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hút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đông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đảo</a:t>
          </a:r>
          <a:r>
            <a:rPr lang="en-US" sz="1400" kern="1200" dirty="0">
              <a:solidFill>
                <a:srgbClr val="002060"/>
              </a:solidFill>
              <a:latin typeface="Arial" panose="020B0604020202020204" pitchFamily="34" charset="0"/>
              <a:cs typeface="Arial" panose="020B0604020202020204" pitchFamily="34" charset="0"/>
            </a:rPr>
            <a:t> NLĐ </a:t>
          </a:r>
          <a:r>
            <a:rPr lang="en-US" sz="1400" kern="1200" dirty="0" err="1">
              <a:solidFill>
                <a:srgbClr val="002060"/>
              </a:solidFill>
              <a:latin typeface="Arial" panose="020B0604020202020204" pitchFamily="34" charset="0"/>
              <a:cs typeface="Arial" panose="020B0604020202020204" pitchFamily="34" charset="0"/>
            </a:rPr>
            <a:t>và</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tổ</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chức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của</a:t>
          </a:r>
          <a:r>
            <a:rPr lang="en-US" sz="1400" kern="1200" dirty="0">
              <a:solidFill>
                <a:srgbClr val="002060"/>
              </a:solidFill>
              <a:latin typeface="Arial" panose="020B0604020202020204" pitchFamily="34" charset="0"/>
              <a:cs typeface="Arial" panose="020B0604020202020204" pitchFamily="34" charset="0"/>
            </a:rPr>
            <a:t> NLĐ </a:t>
          </a:r>
          <a:r>
            <a:rPr lang="en-US" sz="1400" kern="1200" dirty="0" err="1">
              <a:solidFill>
                <a:srgbClr val="002060"/>
              </a:solidFill>
              <a:latin typeface="Arial" panose="020B0604020202020204" pitchFamily="34" charset="0"/>
              <a:cs typeface="Arial" panose="020B0604020202020204" pitchFamily="34" charset="0"/>
            </a:rPr>
            <a:t>tại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doanh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nghiệp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tham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gia</a:t>
          </a:r>
          <a:endParaRPr lang="en-US" sz="1400" kern="1200" dirty="0">
            <a:solidFill>
              <a:srgbClr val="002060"/>
            </a:solidFill>
            <a:latin typeface="Arial" panose="020B0604020202020204" pitchFamily="34" charset="0"/>
            <a:cs typeface="Arial" panose="020B0604020202020204" pitchFamily="34" charset="0"/>
          </a:endParaRPr>
        </a:p>
      </dsp:txBody>
      <dsp:txXfrm>
        <a:off x="5579799" y="2680728"/>
        <a:ext cx="1497221" cy="1496937"/>
      </dsp:txXfrm>
    </dsp:sp>
    <dsp:sp modelId="{BCD5EEEA-6D3E-495B-B988-D2493E1B6099}">
      <dsp:nvSpPr>
        <dsp:cNvPr id="0" name=""/>
        <dsp:cNvSpPr/>
      </dsp:nvSpPr>
      <dsp:spPr>
        <a:xfrm rot="2700000">
          <a:off x="2885407"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687F1-41FC-4AEA-8E7D-2B9A5C4CA1D3}">
      <dsp:nvSpPr>
        <dsp:cNvPr id="0" name=""/>
        <dsp:cNvSpPr/>
      </dsp:nvSpPr>
      <dsp:spPr>
        <a:xfrm>
          <a:off x="2960557"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sz="1400" kern="1200" dirty="0">
              <a:solidFill>
                <a:srgbClr val="002060"/>
              </a:solidFill>
              <a:latin typeface="Arial" panose="020B0604020202020204" pitchFamily="34" charset="0"/>
              <a:cs typeface="Arial" panose="020B0604020202020204" pitchFamily="34" charset="0"/>
            </a:rPr>
            <a:t>(2)</a:t>
          </a:r>
        </a:p>
        <a:p>
          <a:pPr marL="0" lvl="0" indent="0" algn="ctr" defTabSz="622300">
            <a:lnSpc>
              <a:spcPct val="90000"/>
            </a:lnSpc>
            <a:spcBef>
              <a:spcPct val="0"/>
            </a:spcBef>
            <a:spcAft>
              <a:spcPts val="0"/>
            </a:spcAft>
            <a:buNone/>
          </a:pPr>
          <a:r>
            <a:rPr lang="en-US" sz="1400" kern="1200" dirty="0" err="1">
              <a:solidFill>
                <a:srgbClr val="002060"/>
              </a:solidFill>
              <a:latin typeface="Arial" panose="020B0604020202020204" pitchFamily="34" charset="0"/>
              <a:cs typeface="Arial" panose="020B0604020202020204" pitchFamily="34" charset="0"/>
            </a:rPr>
            <a:t>Phải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được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xây</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dựng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phù</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hợp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với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Hiến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pháp</a:t>
          </a:r>
          <a:r>
            <a:rPr lang="en-US" sz="1400" kern="1200" dirty="0">
              <a:solidFill>
                <a:srgbClr val="002060"/>
              </a:solidFill>
              <a:latin typeface="Arial" panose="020B0604020202020204" pitchFamily="34" charset="0"/>
              <a:cs typeface="Arial" panose="020B0604020202020204" pitchFamily="34" charset="0"/>
            </a:rPr>
            <a:t> 2013, </a:t>
          </a:r>
          <a:r>
            <a:rPr lang="en-US" sz="1400" kern="1200" dirty="0" err="1">
              <a:solidFill>
                <a:srgbClr val="002060"/>
              </a:solidFill>
              <a:latin typeface="Arial" panose="020B0604020202020204" pitchFamily="34" charset="0"/>
              <a:cs typeface="Arial" panose="020B0604020202020204" pitchFamily="34" charset="0"/>
            </a:rPr>
            <a:t>bảo</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đảm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tính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thống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nhất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đồng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bộ</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của</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hệ</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thống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pháp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luật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hiện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hành</a:t>
          </a:r>
          <a:endParaRPr lang="en-US" sz="1400" kern="1200" dirty="0">
            <a:solidFill>
              <a:srgbClr val="002060"/>
            </a:solidFill>
            <a:latin typeface="Arial" panose="020B0604020202020204" pitchFamily="34" charset="0"/>
            <a:cs typeface="Arial" panose="020B0604020202020204" pitchFamily="34" charset="0"/>
          </a:endParaRPr>
        </a:p>
      </dsp:txBody>
      <dsp:txXfrm>
        <a:off x="3260479" y="2680728"/>
        <a:ext cx="1497221" cy="1496937"/>
      </dsp:txXfrm>
    </dsp:sp>
    <dsp:sp modelId="{73D84B96-06AD-445E-B907-72C82BC163ED}">
      <dsp:nvSpPr>
        <dsp:cNvPr id="0" name=""/>
        <dsp:cNvSpPr/>
      </dsp:nvSpPr>
      <dsp:spPr>
        <a:xfrm rot="2700000">
          <a:off x="564893"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A6EDF-D5AF-4F55-892D-719DA4AA9850}">
      <dsp:nvSpPr>
        <dsp:cNvPr id="0" name=""/>
        <dsp:cNvSpPr/>
      </dsp:nvSpPr>
      <dsp:spPr>
        <a:xfrm>
          <a:off x="640042"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sz="1400" i="0" kern="1200" dirty="0">
              <a:solidFill>
                <a:srgbClr val="002060"/>
              </a:solidFill>
              <a:latin typeface="Arial" panose="020B0604020202020204" pitchFamily="34" charset="0"/>
              <a:cs typeface="Arial" panose="020B0604020202020204" pitchFamily="34" charset="0"/>
            </a:rPr>
            <a:t>(1) </a:t>
          </a:r>
        </a:p>
        <a:p>
          <a:pPr marL="0" lvl="0" indent="0" algn="ctr" defTabSz="622300">
            <a:lnSpc>
              <a:spcPct val="90000"/>
            </a:lnSpc>
            <a:spcBef>
              <a:spcPct val="0"/>
            </a:spcBef>
            <a:spcAft>
              <a:spcPts val="0"/>
            </a:spcAft>
            <a:buNone/>
          </a:pPr>
          <a:r>
            <a:rPr lang="en-US" sz="1400" i="0" kern="1200" dirty="0" err="1">
              <a:solidFill>
                <a:srgbClr val="002060"/>
              </a:solidFill>
              <a:latin typeface="Arial" panose="020B0604020202020204" pitchFamily="34" charset="0"/>
              <a:cs typeface="Arial" panose="020B0604020202020204" pitchFamily="34" charset="0"/>
            </a:rPr>
            <a:t>Quán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triệt</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và</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thể</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chế</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hoá</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sâu</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sắc</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các</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quan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điểm</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đường</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lối</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đổi</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mới</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của</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Đảng</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liên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quan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đến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việc</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xây</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dựng</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phát</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triển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đất</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nước</a:t>
          </a:r>
          <a:endParaRPr lang="en-US" sz="1400" i="0" kern="1200" dirty="0">
            <a:solidFill>
              <a:srgbClr val="002060"/>
            </a:solidFill>
            <a:latin typeface="Arial" panose="020B0604020202020204" pitchFamily="34" charset="0"/>
            <a:cs typeface="Arial" panose="020B0604020202020204" pitchFamily="34" charset="0"/>
          </a:endParaRPr>
        </a:p>
      </dsp:txBody>
      <dsp:txXfrm>
        <a:off x="939965" y="2680728"/>
        <a:ext cx="1497221" cy="1496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5F605-5F2B-4824-B236-1B15664A7D21}">
      <dsp:nvSpPr>
        <dsp:cNvPr id="0" name=""/>
        <dsp:cNvSpPr/>
      </dsp:nvSpPr>
      <dsp:spPr>
        <a:xfrm>
          <a:off x="9" y="1334664"/>
          <a:ext cx="3746350" cy="1152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FF0000"/>
              </a:solidFill>
              <a:latin typeface="Arial" panose="020B0604020202020204" pitchFamily="34" charset="0"/>
              <a:cs typeface="Arial" panose="020B0604020202020204" pitchFamily="34" charset="0"/>
            </a:rPr>
            <a:t>LUẬT CÔNG ĐOÀN </a:t>
          </a:r>
          <a:r>
            <a:rPr lang="en-US" sz="2600" b="1" kern="1200" dirty="0">
              <a:solidFill>
                <a:srgbClr val="0070C0"/>
              </a:solidFill>
              <a:latin typeface="Arial" panose="020B0604020202020204" pitchFamily="34" charset="0"/>
              <a:cs typeface="Arial" panose="020B0604020202020204" pitchFamily="34" charset="0"/>
            </a:rPr>
            <a:t>(SỬA ĐỔI)</a:t>
          </a:r>
        </a:p>
      </dsp:txBody>
      <dsp:txXfrm>
        <a:off x="9" y="1334664"/>
        <a:ext cx="3746350" cy="1152018"/>
      </dsp:txXfrm>
    </dsp:sp>
    <dsp:sp modelId="{067E3310-4694-4433-BED5-ED6E96E4FA39}">
      <dsp:nvSpPr>
        <dsp:cNvPr id="0" name=""/>
        <dsp:cNvSpPr/>
      </dsp:nvSpPr>
      <dsp:spPr>
        <a:xfrm>
          <a:off x="459825" y="990105"/>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86ADC-13A1-4E70-B5E3-B5BEC463E82B}">
      <dsp:nvSpPr>
        <dsp:cNvPr id="0" name=""/>
        <dsp:cNvSpPr/>
      </dsp:nvSpPr>
      <dsp:spPr>
        <a:xfrm>
          <a:off x="617425" y="67490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ADC8C-271A-4385-9081-031DB2147799}">
      <dsp:nvSpPr>
        <dsp:cNvPr id="0" name=""/>
        <dsp:cNvSpPr/>
      </dsp:nvSpPr>
      <dsp:spPr>
        <a:xfrm>
          <a:off x="995664" y="737945"/>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03695-51D9-48B2-9717-A07C92D5FEA2}">
      <dsp:nvSpPr>
        <dsp:cNvPr id="0" name=""/>
        <dsp:cNvSpPr/>
      </dsp:nvSpPr>
      <dsp:spPr>
        <a:xfrm>
          <a:off x="1310863" y="39122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92B09-2602-4C9C-ADE8-AB93384EE173}">
      <dsp:nvSpPr>
        <dsp:cNvPr id="0" name=""/>
        <dsp:cNvSpPr/>
      </dsp:nvSpPr>
      <dsp:spPr>
        <a:xfrm>
          <a:off x="1720622" y="26514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A3022-2DE3-4571-90CB-35DBD7DDD7CB}">
      <dsp:nvSpPr>
        <dsp:cNvPr id="0" name=""/>
        <dsp:cNvSpPr/>
      </dsp:nvSpPr>
      <dsp:spPr>
        <a:xfrm>
          <a:off x="2224941" y="48578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A14B9-08CE-42C8-A7F5-D25380DE4151}">
      <dsp:nvSpPr>
        <dsp:cNvPr id="0" name=""/>
        <dsp:cNvSpPr/>
      </dsp:nvSpPr>
      <dsp:spPr>
        <a:xfrm>
          <a:off x="2540141" y="643386"/>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063DD-FC48-40B5-8EBA-2745BBAADFA7}">
      <dsp:nvSpPr>
        <dsp:cNvPr id="0" name=""/>
        <dsp:cNvSpPr/>
      </dsp:nvSpPr>
      <dsp:spPr>
        <a:xfrm>
          <a:off x="2981420" y="990105"/>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C7671-17F0-4070-86C5-494610C01F82}">
      <dsp:nvSpPr>
        <dsp:cNvPr id="0" name=""/>
        <dsp:cNvSpPr/>
      </dsp:nvSpPr>
      <dsp:spPr>
        <a:xfrm>
          <a:off x="3170539" y="1336824"/>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5A2DE-9F92-4459-A4AB-D1A5EB491DE0}">
      <dsp:nvSpPr>
        <dsp:cNvPr id="0" name=""/>
        <dsp:cNvSpPr/>
      </dsp:nvSpPr>
      <dsp:spPr>
        <a:xfrm>
          <a:off x="1531503" y="674906"/>
          <a:ext cx="578937" cy="578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3D502-54C3-4D36-B374-664E112FBC3B}">
      <dsp:nvSpPr>
        <dsp:cNvPr id="0" name=""/>
        <dsp:cNvSpPr/>
      </dsp:nvSpPr>
      <dsp:spPr>
        <a:xfrm>
          <a:off x="302226" y="1872663"/>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E193E-F9E8-49AD-A0C6-ADB50DC08750}">
      <dsp:nvSpPr>
        <dsp:cNvPr id="0" name=""/>
        <dsp:cNvSpPr/>
      </dsp:nvSpPr>
      <dsp:spPr>
        <a:xfrm>
          <a:off x="491345" y="2156342"/>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8E060-A9B0-4115-9A1E-8BB2AA038AAA}">
      <dsp:nvSpPr>
        <dsp:cNvPr id="0" name=""/>
        <dsp:cNvSpPr/>
      </dsp:nvSpPr>
      <dsp:spPr>
        <a:xfrm>
          <a:off x="964144" y="2408502"/>
          <a:ext cx="514611" cy="514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B3187-12D8-4576-A115-BEB2CD583547}">
      <dsp:nvSpPr>
        <dsp:cNvPr id="0" name=""/>
        <dsp:cNvSpPr/>
      </dsp:nvSpPr>
      <dsp:spPr>
        <a:xfrm>
          <a:off x="1626063" y="2818261"/>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4948D-6981-483A-A8D0-992E6704241E}">
      <dsp:nvSpPr>
        <dsp:cNvPr id="0" name=""/>
        <dsp:cNvSpPr/>
      </dsp:nvSpPr>
      <dsp:spPr>
        <a:xfrm>
          <a:off x="1752142" y="2408502"/>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2FA8E-3897-476B-8E01-58AD118A6462}">
      <dsp:nvSpPr>
        <dsp:cNvPr id="0" name=""/>
        <dsp:cNvSpPr/>
      </dsp:nvSpPr>
      <dsp:spPr>
        <a:xfrm>
          <a:off x="2067342" y="2849781"/>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4CF07-493C-41A3-8763-7DC7387E38A0}">
      <dsp:nvSpPr>
        <dsp:cNvPr id="0" name=""/>
        <dsp:cNvSpPr/>
      </dsp:nvSpPr>
      <dsp:spPr>
        <a:xfrm>
          <a:off x="2351021" y="2345462"/>
          <a:ext cx="514611" cy="514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1E3C0-BBEB-4460-8748-DF807CFF8278}">
      <dsp:nvSpPr>
        <dsp:cNvPr id="0" name=""/>
        <dsp:cNvSpPr/>
      </dsp:nvSpPr>
      <dsp:spPr>
        <a:xfrm>
          <a:off x="3044460" y="2219382"/>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F5208-A534-4033-B68E-80BB756C4094}">
      <dsp:nvSpPr>
        <dsp:cNvPr id="0" name=""/>
        <dsp:cNvSpPr/>
      </dsp:nvSpPr>
      <dsp:spPr>
        <a:xfrm>
          <a:off x="4304128" y="737421"/>
          <a:ext cx="1039045" cy="198365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A479E5-DB74-4345-8E77-F9E8C282D479}">
      <dsp:nvSpPr>
        <dsp:cNvPr id="0" name=""/>
        <dsp:cNvSpPr/>
      </dsp:nvSpPr>
      <dsp:spPr>
        <a:xfrm>
          <a:off x="5154257" y="737421"/>
          <a:ext cx="1039045" cy="198365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B0ED5-9AFB-46BA-83F7-170937FAC2BF}">
      <dsp:nvSpPr>
        <dsp:cNvPr id="0" name=""/>
        <dsp:cNvSpPr/>
      </dsp:nvSpPr>
      <dsp:spPr>
        <a:xfrm>
          <a:off x="6803228" y="449140"/>
          <a:ext cx="3034910" cy="2408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vi-VN" sz="2600" b="1" i="0" kern="1200" dirty="0">
              <a:latin typeface="Arial" panose="020B0604020202020204" pitchFamily="34" charset="0"/>
              <a:cs typeface="Arial" panose="020B0604020202020204" pitchFamily="34" charset="0"/>
            </a:rPr>
            <a:t>06 Chương với 37 điều</a:t>
          </a:r>
          <a:endParaRPr lang="en-US" sz="2600" b="1" kern="1200" dirty="0">
            <a:latin typeface="Arial" panose="020B0604020202020204" pitchFamily="34" charset="0"/>
            <a:cs typeface="Arial" panose="020B0604020202020204" pitchFamily="34" charset="0"/>
          </a:endParaRPr>
        </a:p>
      </dsp:txBody>
      <dsp:txXfrm>
        <a:off x="7247680" y="801886"/>
        <a:ext cx="2146006" cy="1703205"/>
      </dsp:txXfrm>
    </dsp:sp>
    <dsp:sp modelId="{76EE3722-F25E-43B9-AC4A-030CFAC7613C}">
      <dsp:nvSpPr>
        <dsp:cNvPr id="0" name=""/>
        <dsp:cNvSpPr/>
      </dsp:nvSpPr>
      <dsp:spPr>
        <a:xfrm>
          <a:off x="5640572" y="2940098"/>
          <a:ext cx="4868799" cy="105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err="1">
              <a:solidFill>
                <a:srgbClr val="0070C0"/>
              </a:solidFill>
              <a:latin typeface="Arial" panose="020B0604020202020204" pitchFamily="34" charset="0"/>
              <a:cs typeface="Arial" panose="020B0604020202020204" pitchFamily="34" charset="0"/>
            </a:rPr>
            <a:t>Tăng</a:t>
          </a:r>
          <a:r>
            <a:rPr lang="en-US" sz="2600" b="1" kern="1200" dirty="0">
              <a:solidFill>
                <a:srgbClr val="0070C0"/>
              </a:solidFill>
              <a:latin typeface="Arial" panose="020B0604020202020204" pitchFamily="34" charset="0"/>
              <a:cs typeface="Arial" panose="020B0604020202020204" pitchFamily="34" charset="0"/>
            </a:rPr>
            <a:t> 04 </a:t>
          </a:r>
          <a:r>
            <a:rPr lang="en-US" sz="2600" b="1" kern="1200" dirty="0" err="1">
              <a:solidFill>
                <a:srgbClr val="0070C0"/>
              </a:solidFill>
              <a:latin typeface="Arial" panose="020B0604020202020204" pitchFamily="34" charset="0"/>
              <a:cs typeface="Arial" panose="020B0604020202020204" pitchFamily="34" charset="0"/>
            </a:rPr>
            <a:t>điều</a:t>
          </a:r>
          <a:r>
            <a:rPr lang="en-US" sz="2600" b="1" kern="1200" dirty="0">
              <a:solidFill>
                <a:srgbClr val="0070C0"/>
              </a:solidFill>
              <a:latin typeface="Arial" panose="020B0604020202020204" pitchFamily="34" charset="0"/>
              <a:cs typeface="Arial" panose="020B0604020202020204" pitchFamily="34" charset="0"/>
            </a:rPr>
            <a:t> so </a:t>
          </a:r>
          <a:r>
            <a:rPr lang="en-US" sz="2600" b="1" kern="1200" dirty="0" err="1">
              <a:solidFill>
                <a:srgbClr val="0070C0"/>
              </a:solidFill>
              <a:latin typeface="Arial" panose="020B0604020202020204" pitchFamily="34" charset="0"/>
              <a:cs typeface="Arial" panose="020B0604020202020204" pitchFamily="34" charset="0"/>
            </a:rPr>
            <a:t>với</a:t>
          </a:r>
          <a:br>
            <a:rPr lang="en-US" sz="2600" b="1" kern="1200" dirty="0">
              <a:solidFill>
                <a:srgbClr val="0070C0"/>
              </a:solidFill>
              <a:latin typeface="Arial" panose="020B0604020202020204" pitchFamily="34" charset="0"/>
              <a:cs typeface="Arial" panose="020B0604020202020204" pitchFamily="34" charset="0"/>
            </a:rPr>
          </a:br>
          <a:r>
            <a:rPr lang="en-US" sz="2600" b="1" kern="1200" dirty="0" err="1">
              <a:solidFill>
                <a:srgbClr val="0070C0"/>
              </a:solidFill>
              <a:latin typeface="Arial" panose="020B0604020202020204" pitchFamily="34" charset="0"/>
              <a:cs typeface="Arial" panose="020B0604020202020204" pitchFamily="34" charset="0"/>
            </a:rPr>
            <a:t>Luật</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Công</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đoàn</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hiện</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hành</a:t>
          </a:r>
          <a:endParaRPr lang="en-US" sz="2600" b="1" kern="1200" dirty="0">
            <a:solidFill>
              <a:srgbClr val="0070C0"/>
            </a:solidFill>
            <a:latin typeface="Arial" panose="020B0604020202020204" pitchFamily="34" charset="0"/>
            <a:cs typeface="Arial" panose="020B0604020202020204" pitchFamily="34" charset="0"/>
          </a:endParaRPr>
        </a:p>
      </dsp:txBody>
      <dsp:txXfrm>
        <a:off x="5640572" y="2940098"/>
        <a:ext cx="4868799" cy="1050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8535-85C0-4FD4-80FB-555650573B39}">
      <dsp:nvSpPr>
        <dsp:cNvPr id="0" name=""/>
        <dsp:cNvSpPr/>
      </dsp:nvSpPr>
      <dsp:spPr>
        <a:xfrm>
          <a:off x="7754749" y="1162762"/>
          <a:ext cx="3080128" cy="3080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71D88-974B-41A0-9735-F03CCBD895D7}">
      <dsp:nvSpPr>
        <dsp:cNvPr id="0" name=""/>
        <dsp:cNvSpPr/>
      </dsp:nvSpPr>
      <dsp:spPr>
        <a:xfrm>
          <a:off x="7857019" y="1265470"/>
          <a:ext cx="2875588" cy="2875282"/>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vi-VN" sz="1550" b="1" kern="1200" dirty="0">
              <a:solidFill>
                <a:srgbClr val="002060"/>
              </a:solidFill>
              <a:latin typeface="Arial" panose="020B0604020202020204" pitchFamily="34" charset="0"/>
              <a:cs typeface="Arial" panose="020B0604020202020204" pitchFamily="34" charset="0"/>
            </a:rPr>
            <a:t>Việc gia nhập và hoạt động công đoàn của </a:t>
          </a:r>
          <a:r>
            <a:rPr lang="en-US" sz="1550" b="1" kern="1200" dirty="0">
              <a:solidFill>
                <a:srgbClr val="002060"/>
              </a:solidFill>
              <a:latin typeface="Arial" panose="020B0604020202020204" pitchFamily="34" charset="0"/>
              <a:cs typeface="Arial" panose="020B0604020202020204" pitchFamily="34" charset="0"/>
            </a:rPr>
            <a:t>NLĐ </a:t>
          </a:r>
          <a:r>
            <a:rPr lang="vi-VN" sz="1550" b="1" kern="1200" dirty="0">
              <a:solidFill>
                <a:srgbClr val="002060"/>
              </a:solidFill>
              <a:latin typeface="Arial" panose="020B0604020202020204" pitchFamily="34" charset="0"/>
              <a:cs typeface="Arial" panose="020B0604020202020204" pitchFamily="34" charset="0"/>
            </a:rPr>
            <a:t>là công dân nước ngoài sẽ được quy định cụ thể tại Điều lệ Công đoàn Việt Nam</a:t>
          </a:r>
          <a:endParaRPr lang="en-US" sz="1550" b="1" kern="1200" dirty="0">
            <a:solidFill>
              <a:srgbClr val="002060"/>
            </a:solidFill>
            <a:latin typeface="Arial" panose="020B0604020202020204" pitchFamily="34" charset="0"/>
            <a:cs typeface="Arial" panose="020B0604020202020204" pitchFamily="34" charset="0"/>
          </a:endParaRPr>
        </a:p>
      </dsp:txBody>
      <dsp:txXfrm>
        <a:off x="8268104" y="1676302"/>
        <a:ext cx="2053419" cy="2053618"/>
      </dsp:txXfrm>
    </dsp:sp>
    <dsp:sp modelId="{BA0EEAC4-C033-45B8-B70A-3215724AF00F}">
      <dsp:nvSpPr>
        <dsp:cNvPr id="0" name=""/>
        <dsp:cNvSpPr/>
      </dsp:nvSpPr>
      <dsp:spPr>
        <a:xfrm rot="2700000">
          <a:off x="4575057" y="1166486"/>
          <a:ext cx="3072709" cy="30727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8E4D4-E05D-4D2C-A89E-D1472258C961}">
      <dsp:nvSpPr>
        <dsp:cNvPr id="0" name=""/>
        <dsp:cNvSpPr/>
      </dsp:nvSpPr>
      <dsp:spPr>
        <a:xfrm>
          <a:off x="4673618" y="1265470"/>
          <a:ext cx="2875588" cy="2875282"/>
        </a:xfrm>
        <a:prstGeom prst="ellipse">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latin typeface="Arial" panose="020B0604020202020204" pitchFamily="34" charset="0"/>
              <a:cs typeface="Arial" panose="020B0604020202020204" pitchFamily="34" charset="0"/>
            </a:rPr>
            <a:t>NLĐ </a:t>
          </a:r>
          <a:r>
            <a:rPr lang="vi-VN" sz="1600" b="1" kern="1200" dirty="0">
              <a:solidFill>
                <a:srgbClr val="002060"/>
              </a:solidFill>
              <a:latin typeface="Arial" panose="020B0604020202020204" pitchFamily="34" charset="0"/>
              <a:cs typeface="Arial" panose="020B0604020202020204" pitchFamily="34" charset="0"/>
            </a:rPr>
            <a:t>là công dân nước ngoài không có quyền thành lập công đoàn và không làm cán bộ công đoàn</a:t>
          </a:r>
          <a:endParaRPr lang="en-US" sz="1600" b="1" kern="1200" dirty="0">
            <a:solidFill>
              <a:srgbClr val="002060"/>
            </a:solidFill>
            <a:latin typeface="Arial" panose="020B0604020202020204" pitchFamily="34" charset="0"/>
            <a:cs typeface="Arial" panose="020B0604020202020204" pitchFamily="34" charset="0"/>
          </a:endParaRPr>
        </a:p>
      </dsp:txBody>
      <dsp:txXfrm>
        <a:off x="5084703" y="1676302"/>
        <a:ext cx="2053419" cy="2053618"/>
      </dsp:txXfrm>
    </dsp:sp>
    <dsp:sp modelId="{9D70008E-6C2A-4A6B-9C4F-A8DE3628CC05}">
      <dsp:nvSpPr>
        <dsp:cNvPr id="0" name=""/>
        <dsp:cNvSpPr/>
      </dsp:nvSpPr>
      <dsp:spPr>
        <a:xfrm rot="2700000">
          <a:off x="1391656" y="1166486"/>
          <a:ext cx="3072709" cy="30727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DF643-A486-41F4-8491-AFC123346297}">
      <dsp:nvSpPr>
        <dsp:cNvPr id="0" name=""/>
        <dsp:cNvSpPr/>
      </dsp:nvSpPr>
      <dsp:spPr>
        <a:xfrm>
          <a:off x="1490217" y="1265470"/>
          <a:ext cx="2875588" cy="287528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latin typeface="Arial" panose="020B0604020202020204" pitchFamily="34" charset="0"/>
              <a:cs typeface="Arial" panose="020B0604020202020204" pitchFamily="34" charset="0"/>
            </a:rPr>
            <a:t>NLĐ </a:t>
          </a:r>
          <a:r>
            <a:rPr lang="vi-VN" sz="1600" b="1" kern="1200" dirty="0">
              <a:solidFill>
                <a:srgbClr val="002060"/>
              </a:solidFill>
              <a:latin typeface="Arial" panose="020B0604020202020204" pitchFamily="34" charset="0"/>
              <a:cs typeface="Arial" panose="020B0604020202020204" pitchFamily="34" charset="0"/>
            </a:rPr>
            <a:t>là công dân nước ngoài </a:t>
          </a:r>
          <a:r>
            <a:rPr lang="vi-VN" sz="1600" b="1" kern="1200" dirty="0">
              <a:solidFill>
                <a:srgbClr val="FF0000"/>
              </a:solidFill>
              <a:latin typeface="Arial" panose="020B0604020202020204" pitchFamily="34" charset="0"/>
              <a:cs typeface="Arial" panose="020B0604020202020204" pitchFamily="34" charset="0"/>
            </a:rPr>
            <a:t>“làm việc theo </a:t>
          </a:r>
          <a:r>
            <a:rPr lang="en-US" sz="1600" b="1" kern="1200" dirty="0">
              <a:solidFill>
                <a:srgbClr val="FF0000"/>
              </a:solidFill>
              <a:latin typeface="Arial" panose="020B0604020202020204" pitchFamily="34" charset="0"/>
              <a:cs typeface="Arial" panose="020B0604020202020204" pitchFamily="34" charset="0"/>
            </a:rPr>
            <a:t>HĐLĐ </a:t>
          </a:r>
          <a:r>
            <a:rPr lang="vi-VN" sz="1600" b="1" kern="1200" dirty="0">
              <a:solidFill>
                <a:srgbClr val="FF0000"/>
              </a:solidFill>
              <a:latin typeface="Arial" panose="020B0604020202020204" pitchFamily="34" charset="0"/>
              <a:cs typeface="Arial" panose="020B0604020202020204" pitchFamily="34" charset="0"/>
            </a:rPr>
            <a:t>có thời hạn từ đủ 12 tháng trở lên” </a:t>
          </a:r>
          <a:r>
            <a:rPr lang="vi-VN" sz="1600" b="1" kern="1200" dirty="0">
              <a:solidFill>
                <a:srgbClr val="002060"/>
              </a:solidFill>
              <a:latin typeface="Arial" panose="020B0604020202020204" pitchFamily="34" charset="0"/>
              <a:cs typeface="Arial" panose="020B0604020202020204" pitchFamily="34" charset="0"/>
            </a:rPr>
            <a:t>thì được gia nhập và hoạt động công đoàn “tại công đoàn cơ sở”</a:t>
          </a:r>
          <a:endParaRPr lang="en-US" sz="1600" b="1" kern="1200" dirty="0">
            <a:solidFill>
              <a:srgbClr val="002060"/>
            </a:solidFill>
            <a:latin typeface="Arial" panose="020B0604020202020204" pitchFamily="34" charset="0"/>
            <a:cs typeface="Arial" panose="020B0604020202020204" pitchFamily="34" charset="0"/>
          </a:endParaRPr>
        </a:p>
      </dsp:txBody>
      <dsp:txXfrm>
        <a:off x="1901301" y="1676302"/>
        <a:ext cx="2053419" cy="20536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107CE-24E5-4AE0-BA7E-518CABACC1A4}">
      <dsp:nvSpPr>
        <dsp:cNvPr id="0" name=""/>
        <dsp:cNvSpPr/>
      </dsp:nvSpPr>
      <dsp:spPr>
        <a:xfrm>
          <a:off x="507081" y="348373"/>
          <a:ext cx="4104942" cy="204645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Arial" panose="020B0604020202020204" pitchFamily="34" charset="0"/>
              <a:cs typeface="Arial" panose="020B0604020202020204" pitchFamily="34" charset="0"/>
            </a:rPr>
            <a:t>Điều</a:t>
          </a:r>
          <a:r>
            <a:rPr lang="en-US" sz="2400" b="1" kern="1200" dirty="0">
              <a:latin typeface="Arial" panose="020B0604020202020204" pitchFamily="34" charset="0"/>
              <a:cs typeface="Arial" panose="020B0604020202020204" pitchFamily="34" charset="0"/>
            </a:rPr>
            <a:t> 10 </a:t>
          </a:r>
          <a:r>
            <a:rPr lang="vi-VN" sz="2400" b="1" kern="1200" dirty="0">
              <a:latin typeface="Arial" panose="020B0604020202020204" pitchFamily="34" charset="0"/>
              <a:cs typeface="Arial" panose="020B0604020202020204" pitchFamily="34" charset="0"/>
            </a:rPr>
            <a:t>Luật Công đoàn (sửa đổi) đã bổ sung và làm rõ hơn các hành vi bị nghiêm cấm theo hướng</a:t>
          </a:r>
          <a:r>
            <a:rPr lang="en-US" sz="2400" b="1" kern="1200" dirty="0">
              <a:latin typeface="Arial" panose="020B0604020202020204" pitchFamily="34" charset="0"/>
              <a:cs typeface="Arial" panose="020B0604020202020204" pitchFamily="34" charset="0"/>
            </a:rPr>
            <a:t> </a:t>
          </a:r>
        </a:p>
      </dsp:txBody>
      <dsp:txXfrm>
        <a:off x="567020" y="408312"/>
        <a:ext cx="3985064" cy="1926574"/>
      </dsp:txXfrm>
    </dsp:sp>
    <dsp:sp modelId="{B5DD9EDF-F3D4-4028-888D-03757C1B1004}">
      <dsp:nvSpPr>
        <dsp:cNvPr id="0" name=""/>
        <dsp:cNvSpPr/>
      </dsp:nvSpPr>
      <dsp:spPr>
        <a:xfrm rot="19457599">
          <a:off x="4493941" y="963155"/>
          <a:ext cx="1256290" cy="83671"/>
        </a:xfrm>
        <a:custGeom>
          <a:avLst/>
          <a:gdLst/>
          <a:ahLst/>
          <a:cxnLst/>
          <a:rect l="0" t="0" r="0" b="0"/>
          <a:pathLst>
            <a:path>
              <a:moveTo>
                <a:pt x="0" y="41835"/>
              </a:moveTo>
              <a:lnTo>
                <a:pt x="1256290"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090679" y="973584"/>
        <a:ext cx="62814" cy="62814"/>
      </dsp:txXfrm>
    </dsp:sp>
    <dsp:sp modelId="{4C7F2489-2063-4671-B157-487C42AEB8CE}">
      <dsp:nvSpPr>
        <dsp:cNvPr id="0" name=""/>
        <dsp:cNvSpPr/>
      </dsp:nvSpPr>
      <dsp:spPr>
        <a:xfrm>
          <a:off x="5632150" y="803"/>
          <a:ext cx="4937085" cy="127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100000"/>
            </a:lnSpc>
            <a:spcBef>
              <a:spcPct val="0"/>
            </a:spcBef>
            <a:spcAft>
              <a:spcPts val="0"/>
            </a:spcAft>
            <a:buNone/>
          </a:pPr>
          <a:r>
            <a:rPr lang="en-US" sz="2300" b="0" kern="1200" dirty="0">
              <a:latin typeface="Arial" panose="020B0604020202020204" pitchFamily="34" charset="0"/>
              <a:cs typeface="Arial" panose="020B0604020202020204" pitchFamily="34" charset="0"/>
            </a:rPr>
            <a:t>(1) </a:t>
          </a:r>
          <a:r>
            <a:rPr lang="en-US" sz="2300" b="0" kern="1200" dirty="0" err="1">
              <a:latin typeface="Arial" panose="020B0604020202020204" pitchFamily="34" charset="0"/>
              <a:cs typeface="Arial" panose="020B0604020202020204" pitchFamily="34" charset="0"/>
            </a:rPr>
            <a:t>Phân</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loại</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nhóm</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hành</a:t>
          </a:r>
          <a:r>
            <a:rPr lang="en-US" sz="2300" b="0" kern="1200" dirty="0">
              <a:latin typeface="Arial" panose="020B0604020202020204" pitchFamily="34" charset="0"/>
              <a:cs typeface="Arial" panose="020B0604020202020204" pitchFamily="34" charset="0"/>
            </a:rPr>
            <a:t> vi </a:t>
          </a:r>
          <a:r>
            <a:rPr lang="en-US" sz="2300" b="0" kern="1200" dirty="0" err="1">
              <a:latin typeface="Arial" panose="020B0604020202020204" pitchFamily="34" charset="0"/>
              <a:cs typeface="Arial" panose="020B0604020202020204" pitchFamily="34" charset="0"/>
            </a:rPr>
            <a:t>một</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cách</a:t>
          </a:r>
          <a:r>
            <a:rPr lang="en-US" sz="2300" b="0" kern="1200" dirty="0">
              <a:latin typeface="Arial" panose="020B0604020202020204" pitchFamily="34" charset="0"/>
              <a:cs typeface="Arial" panose="020B0604020202020204" pitchFamily="34" charset="0"/>
            </a:rPr>
            <a:t> </a:t>
          </a:r>
        </a:p>
        <a:p>
          <a:pPr marL="0" lvl="0" indent="0" algn="ctr" defTabSz="1022350">
            <a:lnSpc>
              <a:spcPct val="100000"/>
            </a:lnSpc>
            <a:spcBef>
              <a:spcPct val="0"/>
            </a:spcBef>
            <a:spcAft>
              <a:spcPts val="0"/>
            </a:spcAft>
            <a:buNone/>
          </a:pPr>
          <a:r>
            <a:rPr lang="en-US" sz="2300" b="0" kern="1200" dirty="0" err="1">
              <a:latin typeface="Arial" panose="020B0604020202020204" pitchFamily="34" charset="0"/>
              <a:cs typeface="Arial" panose="020B0604020202020204" pitchFamily="34" charset="0"/>
            </a:rPr>
            <a:t>rõ</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ràng</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theo</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các</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tiêu</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chí</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cụ</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thể</a:t>
          </a:r>
          <a:endParaRPr lang="en-US" sz="2300" b="0" kern="1200" dirty="0">
            <a:latin typeface="Arial" panose="020B0604020202020204" pitchFamily="34" charset="0"/>
            <a:cs typeface="Arial" panose="020B0604020202020204" pitchFamily="34" charset="0"/>
          </a:endParaRPr>
        </a:p>
      </dsp:txBody>
      <dsp:txXfrm>
        <a:off x="5669498" y="38151"/>
        <a:ext cx="4862389" cy="1200463"/>
      </dsp:txXfrm>
    </dsp:sp>
    <dsp:sp modelId="{9A226403-D545-4357-AC9F-CEEA985A6284}">
      <dsp:nvSpPr>
        <dsp:cNvPr id="0" name=""/>
        <dsp:cNvSpPr/>
      </dsp:nvSpPr>
      <dsp:spPr>
        <a:xfrm rot="2142401">
          <a:off x="4493941" y="1696372"/>
          <a:ext cx="1256290" cy="83671"/>
        </a:xfrm>
        <a:custGeom>
          <a:avLst/>
          <a:gdLst/>
          <a:ahLst/>
          <a:cxnLst/>
          <a:rect l="0" t="0" r="0" b="0"/>
          <a:pathLst>
            <a:path>
              <a:moveTo>
                <a:pt x="0" y="41835"/>
              </a:moveTo>
              <a:lnTo>
                <a:pt x="1256290"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090679" y="1706801"/>
        <a:ext cx="62814" cy="62814"/>
      </dsp:txXfrm>
    </dsp:sp>
    <dsp:sp modelId="{F1A51AF8-96AD-4E5A-9563-3B03E49B111F}">
      <dsp:nvSpPr>
        <dsp:cNvPr id="0" name=""/>
        <dsp:cNvSpPr/>
      </dsp:nvSpPr>
      <dsp:spPr>
        <a:xfrm>
          <a:off x="5632150" y="1467236"/>
          <a:ext cx="4937085" cy="1275159"/>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latin typeface="Arial" panose="020B0604020202020204" pitchFamily="34" charset="0"/>
              <a:cs typeface="Arial" panose="020B0604020202020204" pitchFamily="34" charset="0"/>
            </a:rPr>
            <a:t>(</a:t>
          </a:r>
          <a:r>
            <a:rPr lang="vi-VN" sz="2300" b="0" kern="1200" dirty="0">
              <a:latin typeface="Arial" panose="020B0604020202020204" pitchFamily="34" charset="0"/>
              <a:cs typeface="Arial" panose="020B0604020202020204" pitchFamily="34" charset="0"/>
            </a:rPr>
            <a:t>2) Quy định chi tiết hơn các hành vi</a:t>
          </a:r>
          <a:endParaRPr lang="en-US" sz="2300" b="0" kern="1200" dirty="0">
            <a:latin typeface="Arial" panose="020B0604020202020204" pitchFamily="34" charset="0"/>
            <a:cs typeface="Arial" panose="020B0604020202020204" pitchFamily="34" charset="0"/>
          </a:endParaRPr>
        </a:p>
      </dsp:txBody>
      <dsp:txXfrm>
        <a:off x="5669498" y="1504584"/>
        <a:ext cx="4862389" cy="12004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BA9EF-330F-45D8-93FC-18D0D6493744}">
      <dsp:nvSpPr>
        <dsp:cNvPr id="0" name=""/>
        <dsp:cNvSpPr/>
      </dsp:nvSpPr>
      <dsp:spPr>
        <a:xfrm>
          <a:off x="-5110763" y="-788834"/>
          <a:ext cx="6132519" cy="6132519"/>
        </a:xfrm>
        <a:prstGeom prst="blockArc">
          <a:avLst>
            <a:gd name="adj1" fmla="val 18900000"/>
            <a:gd name="adj2" fmla="val 2700000"/>
            <a:gd name="adj3" fmla="val 35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78900-DCA6-457F-A609-08331372898F}">
      <dsp:nvSpPr>
        <dsp:cNvPr id="0" name=""/>
        <dsp:cNvSpPr/>
      </dsp:nvSpPr>
      <dsp:spPr>
        <a:xfrm>
          <a:off x="837295" y="527570"/>
          <a:ext cx="5390621" cy="154750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851" tIns="50800" rIns="50800" bIns="50800" numCol="1" spcCol="1270" anchor="ctr" anchorCtr="0">
          <a:noAutofit/>
        </a:bodyPr>
        <a:lstStyle/>
        <a:p>
          <a:pPr marL="0" lvl="0" indent="0" algn="just" defTabSz="889000">
            <a:lnSpc>
              <a:spcPct val="100000"/>
            </a:lnSpc>
            <a:spcBef>
              <a:spcPct val="0"/>
            </a:spcBef>
            <a:spcAft>
              <a:spcPts val="0"/>
            </a:spcAft>
            <a:buNone/>
          </a:pPr>
          <a:r>
            <a:rPr lang="vi-VN" sz="2000" b="1" kern="1200" dirty="0">
              <a:latin typeface="Arial" panose="020B0604020202020204" pitchFamily="34" charset="0"/>
              <a:cs typeface="Arial" panose="020B0604020202020204" pitchFamily="34" charset="0"/>
            </a:rPr>
            <a:t>Điều 16. </a:t>
          </a:r>
          <a:endParaRPr lang="en-US" sz="2000" b="1" kern="1200" dirty="0">
            <a:latin typeface="Arial" panose="020B0604020202020204" pitchFamily="34" charset="0"/>
            <a:cs typeface="Arial" panose="020B0604020202020204" pitchFamily="34" charset="0"/>
          </a:endParaRPr>
        </a:p>
        <a:p>
          <a:pPr marL="0" lvl="0" indent="0" algn="just" defTabSz="889000">
            <a:lnSpc>
              <a:spcPct val="100000"/>
            </a:lnSpc>
            <a:spcBef>
              <a:spcPct val="0"/>
            </a:spcBef>
            <a:spcAft>
              <a:spcPts val="0"/>
            </a:spcAft>
            <a:buNone/>
          </a:pPr>
          <a:r>
            <a:rPr lang="vi-VN" sz="1800" b="1" kern="1200" dirty="0">
              <a:latin typeface="Arial" panose="020B0604020202020204" pitchFamily="34" charset="0"/>
              <a:cs typeface="Arial" panose="020B0604020202020204" pitchFamily="34" charset="0"/>
            </a:rPr>
            <a:t>Giám sát của Công đoàn </a:t>
          </a:r>
          <a:r>
            <a:rPr lang="vi-VN" sz="1800" b="1" i="1" kern="1200" dirty="0">
              <a:latin typeface="Arial" panose="020B0604020202020204" pitchFamily="34" charset="0"/>
              <a:cs typeface="Arial" panose="020B0604020202020204" pitchFamily="34" charset="0"/>
            </a:rPr>
            <a:t>(bao gồm tham gia với cơ quan nhà nước có thẩm quyền giám sát và hoạt động chủ trì giám sát)</a:t>
          </a:r>
          <a:endParaRPr lang="en-US" sz="1800" b="1" i="1" kern="1200" dirty="0">
            <a:latin typeface="Arial" panose="020B0604020202020204" pitchFamily="34" charset="0"/>
            <a:cs typeface="Arial" panose="020B0604020202020204" pitchFamily="34" charset="0"/>
          </a:endParaRPr>
        </a:p>
      </dsp:txBody>
      <dsp:txXfrm>
        <a:off x="837295" y="527570"/>
        <a:ext cx="5390621" cy="1547500"/>
      </dsp:txXfrm>
    </dsp:sp>
    <dsp:sp modelId="{3D481FF8-9EC7-4292-84FE-F44C74AAA712}">
      <dsp:nvSpPr>
        <dsp:cNvPr id="0" name=""/>
        <dsp:cNvSpPr/>
      </dsp:nvSpPr>
      <dsp:spPr>
        <a:xfrm>
          <a:off x="24026" y="488052"/>
          <a:ext cx="1626537" cy="16265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D27A74-7B58-4C0E-815B-E52F7ECA6399}">
      <dsp:nvSpPr>
        <dsp:cNvPr id="0" name=""/>
        <dsp:cNvSpPr/>
      </dsp:nvSpPr>
      <dsp:spPr>
        <a:xfrm>
          <a:off x="837295" y="2271186"/>
          <a:ext cx="5390621" cy="196468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851" tIns="50800" rIns="50800" bIns="50800" numCol="1" spcCol="1270" anchor="ctr" anchorCtr="0">
          <a:noAutofit/>
        </a:bodyPr>
        <a:lstStyle/>
        <a:p>
          <a:pPr marL="0" lvl="0" indent="0" algn="just" defTabSz="889000">
            <a:lnSpc>
              <a:spcPct val="100000"/>
            </a:lnSpc>
            <a:spcBef>
              <a:spcPct val="0"/>
            </a:spcBef>
            <a:spcAft>
              <a:spcPts val="0"/>
            </a:spcAft>
            <a:buNone/>
          </a:pPr>
          <a:r>
            <a:rPr lang="en-US" sz="2000" b="1" kern="1200" dirty="0" err="1">
              <a:latin typeface="Arial" panose="020B0604020202020204" pitchFamily="34" charset="0"/>
              <a:cs typeface="Arial" panose="020B0604020202020204" pitchFamily="34" charset="0"/>
            </a:rPr>
            <a:t>Điều</a:t>
          </a:r>
          <a:r>
            <a:rPr lang="en-US" sz="2000" b="1" kern="1200" dirty="0">
              <a:latin typeface="Arial" panose="020B0604020202020204" pitchFamily="34" charset="0"/>
              <a:cs typeface="Arial" panose="020B0604020202020204" pitchFamily="34" charset="0"/>
            </a:rPr>
            <a:t> 17. </a:t>
          </a:r>
        </a:p>
        <a:p>
          <a:pPr marL="0" lvl="0" indent="0" algn="just" defTabSz="889000">
            <a:lnSpc>
              <a:spcPct val="100000"/>
            </a:lnSpc>
            <a:spcBef>
              <a:spcPct val="0"/>
            </a:spcBef>
            <a:spcAft>
              <a:spcPts val="0"/>
            </a:spcAft>
            <a:buNone/>
          </a:pPr>
          <a:r>
            <a:rPr lang="en-US" sz="1800" b="1" kern="1200" dirty="0" err="1">
              <a:latin typeface="Arial" panose="020B0604020202020204" pitchFamily="34" charset="0"/>
              <a:cs typeface="Arial" panose="020B0604020202020204" pitchFamily="34" charset="0"/>
            </a:rPr>
            <a:t>Phản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biện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xã</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hội</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của</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Công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đoàn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để</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phù</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hợp</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thống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nhất</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với</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các</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quy</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định</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của</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Đảng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các</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Luật</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có</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liên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quan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và</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phù</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hợp</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với</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thực</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tiễn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hoạt</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động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công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đoàn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trong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tình</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hình</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mới</a:t>
          </a:r>
          <a:endParaRPr lang="en-US" sz="1800" b="1" kern="1200" dirty="0">
            <a:latin typeface="Arial" panose="020B0604020202020204" pitchFamily="34" charset="0"/>
            <a:cs typeface="Arial" panose="020B0604020202020204" pitchFamily="34" charset="0"/>
          </a:endParaRPr>
        </a:p>
      </dsp:txBody>
      <dsp:txXfrm>
        <a:off x="837295" y="2271186"/>
        <a:ext cx="5390621" cy="1964687"/>
      </dsp:txXfrm>
    </dsp:sp>
    <dsp:sp modelId="{3045D93D-EA13-4F55-96EA-394F4872522A}">
      <dsp:nvSpPr>
        <dsp:cNvPr id="0" name=""/>
        <dsp:cNvSpPr/>
      </dsp:nvSpPr>
      <dsp:spPr>
        <a:xfrm>
          <a:off x="24026" y="2292449"/>
          <a:ext cx="1626537" cy="19221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8535-85C0-4FD4-80FB-555650573B39}">
      <dsp:nvSpPr>
        <dsp:cNvPr id="0" name=""/>
        <dsp:cNvSpPr/>
      </dsp:nvSpPr>
      <dsp:spPr>
        <a:xfrm>
          <a:off x="7744418" y="1170881"/>
          <a:ext cx="3063890" cy="3064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71D88-974B-41A0-9735-F03CCBD895D7}">
      <dsp:nvSpPr>
        <dsp:cNvPr id="0" name=""/>
        <dsp:cNvSpPr/>
      </dsp:nvSpPr>
      <dsp:spPr>
        <a:xfrm>
          <a:off x="7846148" y="1273048"/>
          <a:ext cx="2860428" cy="2860124"/>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vi-VN" sz="1400" b="1" i="0" kern="1200" dirty="0">
              <a:solidFill>
                <a:srgbClr val="002060"/>
              </a:solidFill>
              <a:latin typeface="Arial" panose="020B0604020202020204" pitchFamily="34" charset="0"/>
              <a:cs typeface="Arial" panose="020B0604020202020204" pitchFamily="34" charset="0"/>
            </a:rPr>
            <a:t>Hỗ trợ cho cán bộ </a:t>
          </a:r>
          <a:br>
            <a:rPr lang="en-US" sz="1400" b="1" i="0" kern="1200" dirty="0">
              <a:solidFill>
                <a:srgbClr val="002060"/>
              </a:solidFill>
              <a:latin typeface="Arial" panose="020B0604020202020204" pitchFamily="34" charset="0"/>
              <a:cs typeface="Arial" panose="020B0604020202020204" pitchFamily="34" charset="0"/>
            </a:rPr>
          </a:br>
          <a:r>
            <a:rPr lang="vi-VN" sz="1400" b="1" i="0" kern="1200" dirty="0">
              <a:solidFill>
                <a:srgbClr val="002060"/>
              </a:solidFill>
              <a:latin typeface="Arial" panose="020B0604020202020204" pitchFamily="34" charset="0"/>
              <a:cs typeface="Arial" panose="020B0604020202020204" pitchFamily="34" charset="0"/>
            </a:rPr>
            <a:t>công đoàn không chuyên trách trong thời gian gián đoạn việc làm, không thể trở lại làm công việc cũ do bị </a:t>
          </a:r>
          <a:r>
            <a:rPr lang="en-US" sz="1400" b="1" i="0" kern="1200" dirty="0">
              <a:solidFill>
                <a:srgbClr val="002060"/>
              </a:solidFill>
              <a:latin typeface="Arial" panose="020B0604020202020204" pitchFamily="34" charset="0"/>
              <a:cs typeface="Arial" panose="020B0604020202020204" pitchFamily="34" charset="0"/>
            </a:rPr>
            <a:t>NSDLĐ </a:t>
          </a:r>
          <a:r>
            <a:rPr lang="vi-VN" sz="1400" b="1" i="0" kern="1200" dirty="0">
              <a:solidFill>
                <a:srgbClr val="002060"/>
              </a:solidFill>
              <a:latin typeface="Arial" panose="020B0604020202020204" pitchFamily="34" charset="0"/>
              <a:cs typeface="Arial" panose="020B0604020202020204" pitchFamily="34" charset="0"/>
            </a:rPr>
            <a:t>chấm dứt </a:t>
          </a:r>
          <a:r>
            <a:rPr lang="en-US" sz="1400" b="1" i="0" kern="1200" dirty="0">
              <a:solidFill>
                <a:srgbClr val="002060"/>
              </a:solidFill>
              <a:latin typeface="Arial" panose="020B0604020202020204" pitchFamily="34" charset="0"/>
              <a:cs typeface="Arial" panose="020B0604020202020204" pitchFamily="34" charset="0"/>
            </a:rPr>
            <a:t>HĐLĐ</a:t>
          </a:r>
          <a:r>
            <a:rPr lang="vi-VN" sz="1400" b="1" i="0" kern="1200" dirty="0">
              <a:solidFill>
                <a:srgbClr val="002060"/>
              </a:solidFill>
              <a:latin typeface="Arial" panose="020B0604020202020204" pitchFamily="34" charset="0"/>
              <a:cs typeface="Arial" panose="020B0604020202020204" pitchFamily="34" charset="0"/>
            </a:rPr>
            <a:t>, </a:t>
          </a:r>
          <a:r>
            <a:rPr lang="en-US" sz="1400" b="1" i="0" kern="1200" dirty="0">
              <a:solidFill>
                <a:srgbClr val="002060"/>
              </a:solidFill>
              <a:latin typeface="Arial" panose="020B0604020202020204" pitchFamily="34" charset="0"/>
              <a:cs typeface="Arial" panose="020B0604020202020204" pitchFamily="34" charset="0"/>
            </a:rPr>
            <a:t>HĐLV</a:t>
          </a:r>
          <a:r>
            <a:rPr lang="vi-VN" sz="1400" b="1" i="0" kern="1200" dirty="0">
              <a:solidFill>
                <a:srgbClr val="002060"/>
              </a:solidFill>
              <a:latin typeface="Arial" panose="020B0604020202020204" pitchFamily="34" charset="0"/>
              <a:cs typeface="Arial" panose="020B0604020202020204" pitchFamily="34" charset="0"/>
            </a:rPr>
            <a:t>, buộc thôi việc hoặc sa thải trái pháp luật</a:t>
          </a:r>
          <a:r>
            <a:rPr lang="it-IT" sz="1400" b="1" i="0" kern="1200" dirty="0">
              <a:solidFill>
                <a:srgbClr val="002060"/>
              </a:solidFill>
              <a:latin typeface="Arial" panose="020B0604020202020204" pitchFamily="34" charset="0"/>
              <a:cs typeface="Arial" panose="020B0604020202020204" pitchFamily="34" charset="0"/>
            </a:rPr>
            <a:t> </a:t>
          </a:r>
          <a:r>
            <a:rPr lang="it-IT" sz="1400" b="1" i="0" kern="1200" dirty="0">
              <a:solidFill>
                <a:srgbClr val="C00000"/>
              </a:solidFill>
              <a:latin typeface="Arial" panose="020B0604020202020204" pitchFamily="34" charset="0"/>
              <a:cs typeface="Arial" panose="020B0604020202020204" pitchFamily="34" charset="0"/>
            </a:rPr>
            <a:t>(</a:t>
          </a:r>
          <a:r>
            <a:rPr lang="pt-BR" sz="1400" b="1" i="0" kern="1200" dirty="0">
              <a:solidFill>
                <a:srgbClr val="C00000"/>
              </a:solidFill>
              <a:latin typeface="Arial" panose="020B0604020202020204" pitchFamily="34" charset="0"/>
              <a:cs typeface="Arial" panose="020B0604020202020204" pitchFamily="34" charset="0"/>
            </a:rPr>
            <a:t>điểm o khoản 2 Điều 31)</a:t>
          </a:r>
          <a:endParaRPr lang="en-US" sz="1400" b="1" i="0" kern="1200" dirty="0">
            <a:solidFill>
              <a:srgbClr val="C00000"/>
            </a:solidFill>
            <a:latin typeface="Arial" panose="020B0604020202020204" pitchFamily="34" charset="0"/>
            <a:cs typeface="Arial" panose="020B0604020202020204" pitchFamily="34" charset="0"/>
          </a:endParaRPr>
        </a:p>
      </dsp:txBody>
      <dsp:txXfrm>
        <a:off x="8255066" y="1681714"/>
        <a:ext cx="2042593" cy="2042792"/>
      </dsp:txXfrm>
    </dsp:sp>
    <dsp:sp modelId="{BA0EEAC4-C033-45B8-B70A-3215724AF00F}">
      <dsp:nvSpPr>
        <dsp:cNvPr id="0" name=""/>
        <dsp:cNvSpPr/>
      </dsp:nvSpPr>
      <dsp:spPr>
        <a:xfrm rot="2700000">
          <a:off x="4581489" y="1174586"/>
          <a:ext cx="3056510" cy="30565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8E4D4-E05D-4D2C-A89E-D1472258C961}">
      <dsp:nvSpPr>
        <dsp:cNvPr id="0" name=""/>
        <dsp:cNvSpPr/>
      </dsp:nvSpPr>
      <dsp:spPr>
        <a:xfrm>
          <a:off x="4679530" y="1273048"/>
          <a:ext cx="2860428" cy="2860124"/>
        </a:xfrm>
        <a:prstGeom prst="ellipse">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Q</a:t>
          </a:r>
          <a:r>
            <a:rPr lang="vi-VN" sz="1300" b="1" kern="1200" dirty="0">
              <a:solidFill>
                <a:srgbClr val="002060"/>
              </a:solidFill>
              <a:latin typeface="Arial" panose="020B0604020202020204" pitchFamily="34" charset="0"/>
              <a:cs typeface="Arial" panose="020B0604020202020204" pitchFamily="34" charset="0"/>
            </a:rPr>
            <a:t>uy định rõ hơn công đoàn là </a:t>
          </a:r>
          <a:r>
            <a:rPr lang="vi-VN" sz="1300" b="1" kern="1200" dirty="0">
              <a:solidFill>
                <a:srgbClr val="C00000"/>
              </a:solidFill>
              <a:latin typeface="Arial" panose="020B0604020202020204" pitchFamily="34" charset="0"/>
              <a:cs typeface="Arial" panose="020B0604020202020204" pitchFamily="34" charset="0"/>
            </a:rPr>
            <a:t>“đại diện theo pháp luật” </a:t>
          </a:r>
          <a:r>
            <a:rPr lang="vi-VN" sz="1300" b="1" kern="1200" dirty="0">
              <a:solidFill>
                <a:srgbClr val="002060"/>
              </a:solidFill>
              <a:latin typeface="Arial" panose="020B0604020202020204" pitchFamily="34" charset="0"/>
              <a:cs typeface="Arial" panose="020B0604020202020204" pitchFamily="34" charset="0"/>
            </a:rPr>
            <a:t>cho cán bộ công đoàn để khởi kiện vụ việc lao động tại Tòa án trong trường hợp </a:t>
          </a:r>
          <a:r>
            <a:rPr lang="en-US" sz="1300" b="1" kern="1200" dirty="0">
              <a:solidFill>
                <a:srgbClr val="002060"/>
              </a:solidFill>
              <a:latin typeface="Arial" panose="020B0604020202020204" pitchFamily="34" charset="0"/>
              <a:cs typeface="Arial" panose="020B0604020202020204" pitchFamily="34" charset="0"/>
            </a:rPr>
            <a:t>NLĐ</a:t>
          </a:r>
          <a:r>
            <a:rPr lang="vi-VN" sz="1300" b="1" kern="1200" dirty="0">
              <a:solidFill>
                <a:srgbClr val="002060"/>
              </a:solidFill>
              <a:latin typeface="Arial" panose="020B0604020202020204" pitchFamily="34" charset="0"/>
              <a:cs typeface="Arial" panose="020B0604020202020204" pitchFamily="34" charset="0"/>
            </a:rPr>
            <a:t> là cán bộ công đoàn không chuyên trách bị </a:t>
          </a:r>
          <a:r>
            <a:rPr lang="en-US" sz="1300" b="1" kern="1200" dirty="0">
              <a:solidFill>
                <a:srgbClr val="002060"/>
              </a:solidFill>
              <a:latin typeface="Arial" panose="020B0604020202020204" pitchFamily="34" charset="0"/>
              <a:cs typeface="Arial" panose="020B0604020202020204" pitchFamily="34" charset="0"/>
            </a:rPr>
            <a:t>NSDLĐ</a:t>
          </a:r>
          <a:r>
            <a:rPr lang="vi-VN" sz="1300" b="1" kern="1200" dirty="0">
              <a:solidFill>
                <a:srgbClr val="002060"/>
              </a:solidFill>
              <a:latin typeface="Arial" panose="020B0604020202020204" pitchFamily="34" charset="0"/>
              <a:cs typeface="Arial" panose="020B0604020202020204" pitchFamily="34" charset="0"/>
            </a:rPr>
            <a:t> chấm dứt </a:t>
          </a:r>
          <a:r>
            <a:rPr lang="en-US" sz="1300" b="1" kern="1200" dirty="0">
              <a:solidFill>
                <a:srgbClr val="002060"/>
              </a:solidFill>
              <a:latin typeface="Arial" panose="020B0604020202020204" pitchFamily="34" charset="0"/>
              <a:cs typeface="Arial" panose="020B0604020202020204" pitchFamily="34" charset="0"/>
            </a:rPr>
            <a:t>HĐLĐ</a:t>
          </a:r>
          <a:r>
            <a:rPr lang="vi-VN" sz="1300" b="1" kern="1200" dirty="0">
              <a:solidFill>
                <a:srgbClr val="002060"/>
              </a:solidFill>
              <a:latin typeface="Arial" panose="020B0604020202020204" pitchFamily="34" charset="0"/>
              <a:cs typeface="Arial" panose="020B0604020202020204" pitchFamily="34" charset="0"/>
            </a:rPr>
            <a:t>, </a:t>
          </a:r>
          <a:r>
            <a:rPr lang="en-US" sz="1300" b="1" kern="1200" dirty="0">
              <a:solidFill>
                <a:srgbClr val="002060"/>
              </a:solidFill>
              <a:latin typeface="Arial" panose="020B0604020202020204" pitchFamily="34" charset="0"/>
              <a:cs typeface="Arial" panose="020B0604020202020204" pitchFamily="34" charset="0"/>
            </a:rPr>
            <a:t>HĐLV</a:t>
          </a:r>
          <a:r>
            <a:rPr lang="vi-VN" sz="1300" b="1" kern="1200" dirty="0">
              <a:solidFill>
                <a:srgbClr val="002060"/>
              </a:solidFill>
              <a:latin typeface="Arial" panose="020B0604020202020204" pitchFamily="34" charset="0"/>
              <a:cs typeface="Arial" panose="020B0604020202020204" pitchFamily="34" charset="0"/>
            </a:rPr>
            <a:t>, buộc thôi việc hoặc sa thải trái pháp luật, trừ trường hợp cán bộ công đoàn từ chối</a:t>
          </a:r>
          <a:r>
            <a:rPr lang="en-US" sz="1300" b="1" kern="1200" dirty="0">
              <a:solidFill>
                <a:srgbClr val="002060"/>
              </a:solidFill>
              <a:latin typeface="Arial" panose="020B0604020202020204" pitchFamily="34" charset="0"/>
              <a:cs typeface="Arial" panose="020B0604020202020204" pitchFamily="34" charset="0"/>
            </a:rPr>
            <a:t>.</a:t>
          </a:r>
        </a:p>
      </dsp:txBody>
      <dsp:txXfrm>
        <a:off x="5088448" y="1681714"/>
        <a:ext cx="2042593" cy="2042792"/>
      </dsp:txXfrm>
    </dsp:sp>
    <dsp:sp modelId="{9D70008E-6C2A-4A6B-9C4F-A8DE3628CC05}">
      <dsp:nvSpPr>
        <dsp:cNvPr id="0" name=""/>
        <dsp:cNvSpPr/>
      </dsp:nvSpPr>
      <dsp:spPr>
        <a:xfrm rot="2700000">
          <a:off x="1414871" y="1174586"/>
          <a:ext cx="3056510" cy="30565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DF643-A486-41F4-8491-AFC123346297}">
      <dsp:nvSpPr>
        <dsp:cNvPr id="0" name=""/>
        <dsp:cNvSpPr/>
      </dsp:nvSpPr>
      <dsp:spPr>
        <a:xfrm>
          <a:off x="1512912" y="1273048"/>
          <a:ext cx="2860428" cy="28601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cs typeface="Arial" panose="020B0604020202020204" pitchFamily="34" charset="0"/>
            </a:rPr>
            <a:t>NSDLĐ </a:t>
          </a:r>
          <a:r>
            <a:rPr lang="vi-VN" sz="1400" b="1" kern="1200" dirty="0">
              <a:solidFill>
                <a:srgbClr val="002060"/>
              </a:solidFill>
              <a:latin typeface="Arial" panose="020B0604020202020204" pitchFamily="34" charset="0"/>
              <a:cs typeface="Arial" panose="020B0604020202020204" pitchFamily="34" charset="0"/>
            </a:rPr>
            <a:t>không được đơn phương chấm dứt </a:t>
          </a:r>
          <a:r>
            <a:rPr lang="en-US" sz="1400" b="1" kern="1200" dirty="0">
              <a:solidFill>
                <a:srgbClr val="002060"/>
              </a:solidFill>
              <a:latin typeface="Arial" panose="020B0604020202020204" pitchFamily="34" charset="0"/>
              <a:cs typeface="Arial" panose="020B0604020202020204" pitchFamily="34" charset="0"/>
            </a:rPr>
            <a:t>HĐLĐ</a:t>
          </a:r>
          <a:r>
            <a:rPr lang="vi-VN" sz="1400" b="1" kern="1200" dirty="0">
              <a:solidFill>
                <a:srgbClr val="002060"/>
              </a:solidFill>
              <a:latin typeface="Arial" panose="020B0604020202020204" pitchFamily="34" charset="0"/>
              <a:cs typeface="Arial" panose="020B0604020202020204" pitchFamily="34" charset="0"/>
            </a:rPr>
            <a:t>, </a:t>
          </a:r>
          <a:r>
            <a:rPr lang="en-US" sz="1400" b="1" kern="1200" dirty="0">
              <a:solidFill>
                <a:srgbClr val="002060"/>
              </a:solidFill>
              <a:latin typeface="Arial" panose="020B0604020202020204" pitchFamily="34" charset="0"/>
              <a:cs typeface="Arial" panose="020B0604020202020204" pitchFamily="34" charset="0"/>
            </a:rPr>
            <a:t>HĐLV</a:t>
          </a:r>
          <a:r>
            <a:rPr lang="vi-VN" sz="1400" b="1" kern="1200" dirty="0">
              <a:solidFill>
                <a:srgbClr val="002060"/>
              </a:solidFill>
              <a:latin typeface="Arial" panose="020B0604020202020204" pitchFamily="34" charset="0"/>
              <a:cs typeface="Arial" panose="020B0604020202020204" pitchFamily="34" charset="0"/>
            </a:rPr>
            <a:t>, sa thải, buộc thôi việc hoặc chuyển làm công việc khác đối với </a:t>
          </a:r>
          <a:r>
            <a:rPr lang="vi-VN" sz="1400" b="1" kern="1200" dirty="0">
              <a:solidFill>
                <a:srgbClr val="C00000"/>
              </a:solidFill>
              <a:latin typeface="Arial" panose="020B0604020202020204" pitchFamily="34" charset="0"/>
              <a:cs typeface="Arial" panose="020B0604020202020204" pitchFamily="34" charset="0"/>
            </a:rPr>
            <a:t>cán bộ công đoàn không</a:t>
          </a:r>
          <a:r>
            <a:rPr lang="en-US" sz="1400" b="1" kern="1200" dirty="0">
              <a:solidFill>
                <a:srgbClr val="C00000"/>
              </a:solidFill>
              <a:latin typeface="Arial" panose="020B0604020202020204" pitchFamily="34" charset="0"/>
              <a:cs typeface="Arial" panose="020B0604020202020204" pitchFamily="34" charset="0"/>
            </a:rPr>
            <a:t> </a:t>
          </a:r>
          <a:r>
            <a:rPr lang="vi-VN" sz="1400" b="1" kern="1200" dirty="0">
              <a:solidFill>
                <a:srgbClr val="C00000"/>
              </a:solidFill>
              <a:latin typeface="Arial" panose="020B0604020202020204" pitchFamily="34" charset="0"/>
              <a:cs typeface="Arial" panose="020B0604020202020204" pitchFamily="34" charset="0"/>
            </a:rPr>
            <a:t>chuyên trách nếu không có ý kiến thỏa thuận bằng văn bản của “công đoàn cấp trên trực tiếp”.</a:t>
          </a:r>
          <a:endParaRPr lang="en-US" sz="1400" b="1" kern="1200" dirty="0">
            <a:solidFill>
              <a:srgbClr val="C00000"/>
            </a:solidFill>
            <a:latin typeface="Arial" panose="020B0604020202020204" pitchFamily="34" charset="0"/>
            <a:cs typeface="Arial" panose="020B0604020202020204" pitchFamily="34" charset="0"/>
          </a:endParaRPr>
        </a:p>
      </dsp:txBody>
      <dsp:txXfrm>
        <a:off x="1921830" y="1681714"/>
        <a:ext cx="2042593" cy="204279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3948E9-1C7B-4BA0-8F84-FD42C490DBF0}" type="datetimeFigureOut">
              <a:rPr lang="en-US" smtClean="0"/>
              <a:t>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64A203-E141-42F8-A162-7FEA06CFC128}" type="slidenum">
              <a:rPr lang="en-US" smtClean="0"/>
              <a:t>‹#›</a:t>
            </a:fld>
            <a:endParaRPr lang="en-US"/>
          </a:p>
        </p:txBody>
      </p:sp>
    </p:spTree>
    <p:extLst>
      <p:ext uri="{BB962C8B-B14F-4D97-AF65-F5344CB8AC3E}">
        <p14:creationId xmlns:p14="http://schemas.microsoft.com/office/powerpoint/2010/main" val="22653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69D9-0B5F-454B-BEE7-A760DA44F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D63738-4BDE-436A-A8C1-5BA856B12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54162-7A3C-4021-AC88-F6C811CC391D}"/>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5" name="Footer Placeholder 4">
            <a:extLst>
              <a:ext uri="{FF2B5EF4-FFF2-40B4-BE49-F238E27FC236}">
                <a16:creationId xmlns:a16="http://schemas.microsoft.com/office/drawing/2014/main" id="{78FDD340-3732-41BF-A3C5-D9BFD808B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9D300-1096-4CCA-8FA8-59B839B1C472}"/>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51863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0A56-A172-4840-987D-CD71FB742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7F9D6-2B60-4CC3-A768-47E96A318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13816-7B77-49B6-8A14-FA3FD49401A1}"/>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5" name="Footer Placeholder 4">
            <a:extLst>
              <a:ext uri="{FF2B5EF4-FFF2-40B4-BE49-F238E27FC236}">
                <a16:creationId xmlns:a16="http://schemas.microsoft.com/office/drawing/2014/main" id="{57824219-70CD-4DC0-8610-AC24FA308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0058-6752-434B-8919-AB9B48E0F04B}"/>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223606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90FDF-8BA3-4220-A72E-BF817BA443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971FF9-3E9F-455A-AFC5-089007933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8079F-8A55-4B02-BA76-F05FDF990486}"/>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5" name="Footer Placeholder 4">
            <a:extLst>
              <a:ext uri="{FF2B5EF4-FFF2-40B4-BE49-F238E27FC236}">
                <a16:creationId xmlns:a16="http://schemas.microsoft.com/office/drawing/2014/main" id="{B045BDAA-4C9A-4338-8D33-222855AFB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B6B24-3F73-4CA7-AED8-8E5A9733FE38}"/>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1732354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1DF97-BF71-4320-8A7F-F0D7F1317097}" type="datetime1">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17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802E-4E8B-4971-AB9C-9F58B5478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885F1-4412-49FC-9E2B-08969E33D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0FFDE-23AE-4C3C-9DE0-11FACFCA1BAF}"/>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5" name="Footer Placeholder 4">
            <a:extLst>
              <a:ext uri="{FF2B5EF4-FFF2-40B4-BE49-F238E27FC236}">
                <a16:creationId xmlns:a16="http://schemas.microsoft.com/office/drawing/2014/main" id="{4F2DCEC8-0E61-42DC-9991-8AE59E66D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0CC10-B4E1-49CC-8A9E-3EF693588A5F}"/>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40302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E4F6-799B-4AE4-B627-7866BE985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C54EC-5736-4409-80E4-A00A4E3F2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C5E16-6227-44FB-91D6-AC22FC6A78F7}"/>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5" name="Footer Placeholder 4">
            <a:extLst>
              <a:ext uri="{FF2B5EF4-FFF2-40B4-BE49-F238E27FC236}">
                <a16:creationId xmlns:a16="http://schemas.microsoft.com/office/drawing/2014/main" id="{B3571999-1B62-47CA-B602-368C73AFF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F5D53-AB27-489D-A29E-EE616D15F774}"/>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202563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10ED-8236-4FF5-B6FB-DDEA3ED5C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CDA84-E98D-4079-BD79-EB99C75F86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16199-E41D-43EE-803C-EAF50CDE7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CEB940-E3D0-41F5-86B0-DC9D68DDD044}"/>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6" name="Footer Placeholder 5">
            <a:extLst>
              <a:ext uri="{FF2B5EF4-FFF2-40B4-BE49-F238E27FC236}">
                <a16:creationId xmlns:a16="http://schemas.microsoft.com/office/drawing/2014/main" id="{F2DC2277-27E9-4C80-8A3B-291127816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D7E72-6765-49E1-BACB-C2E5EA0C83DE}"/>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10989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C383-98D5-4D99-9964-13F7DC1F8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E42824-40F6-4561-9BDC-E92DF9E8A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F027-2AC9-4885-9409-A901A143F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C42DC9-AEE7-4297-8E5B-358A71A5E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B89D5-3B1D-4F5A-A3A4-D439E8B06D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D5A07F-6B61-4447-AEF5-AA3CA9E60C86}"/>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8" name="Footer Placeholder 7">
            <a:extLst>
              <a:ext uri="{FF2B5EF4-FFF2-40B4-BE49-F238E27FC236}">
                <a16:creationId xmlns:a16="http://schemas.microsoft.com/office/drawing/2014/main" id="{D05C5718-5D33-4773-9F88-AD3756A5C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BBD0D-8A7F-4449-9F92-0B38E12AD741}"/>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37764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AF41-9C9B-41BF-B173-6078BF94D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DDEA8-633A-47DC-A5BC-B156A1A336D6}"/>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4" name="Footer Placeholder 3">
            <a:extLst>
              <a:ext uri="{FF2B5EF4-FFF2-40B4-BE49-F238E27FC236}">
                <a16:creationId xmlns:a16="http://schemas.microsoft.com/office/drawing/2014/main" id="{B0EE5BA3-C8E2-4567-87B9-085ACC2342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EE181-2F4E-4297-9458-B4D78B38042B}"/>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155355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1C216-888A-4468-AFE7-1187EA643982}"/>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3" name="Footer Placeholder 2">
            <a:extLst>
              <a:ext uri="{FF2B5EF4-FFF2-40B4-BE49-F238E27FC236}">
                <a16:creationId xmlns:a16="http://schemas.microsoft.com/office/drawing/2014/main" id="{E50BEB1D-FA1E-453B-A776-7CB33D882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A3B51-771C-4622-8A29-3DAAD65CCAC4}"/>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63547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33B8-80FC-463C-9C59-3C42AA8E4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EDDA3F-E1E4-42C0-862E-EE47CCC8D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E5DBE-48C5-4FAD-B568-EAC679C31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B2823-3862-4DF0-96B4-1C60FDD132DD}"/>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6" name="Footer Placeholder 5">
            <a:extLst>
              <a:ext uri="{FF2B5EF4-FFF2-40B4-BE49-F238E27FC236}">
                <a16:creationId xmlns:a16="http://schemas.microsoft.com/office/drawing/2014/main" id="{CF89E453-0198-41E5-8D94-B297623DF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5CEE5-A22B-45A2-BD87-EC39351776BC}"/>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4258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4944-4EAC-4EE7-BCDB-DF5ECAE55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6DCF38-88BC-4604-8460-F93BA9465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A77424-767C-45DB-9E64-F058DC345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C1C09-5870-46AB-8BD1-4EF16099C0B1}"/>
              </a:ext>
            </a:extLst>
          </p:cNvPr>
          <p:cNvSpPr>
            <a:spLocks noGrp="1"/>
          </p:cNvSpPr>
          <p:nvPr>
            <p:ph type="dt" sz="half" idx="10"/>
          </p:nvPr>
        </p:nvSpPr>
        <p:spPr/>
        <p:txBody>
          <a:bodyPr/>
          <a:lstStyle/>
          <a:p>
            <a:fld id="{C44B9472-8C29-4FFE-960E-E4B930E06840}" type="datetimeFigureOut">
              <a:rPr lang="en-US" smtClean="0"/>
              <a:t>2/4/2025</a:t>
            </a:fld>
            <a:endParaRPr lang="en-US"/>
          </a:p>
        </p:txBody>
      </p:sp>
      <p:sp>
        <p:nvSpPr>
          <p:cNvPr id="6" name="Footer Placeholder 5">
            <a:extLst>
              <a:ext uri="{FF2B5EF4-FFF2-40B4-BE49-F238E27FC236}">
                <a16:creationId xmlns:a16="http://schemas.microsoft.com/office/drawing/2014/main" id="{3B18D2B7-90F5-4E68-A40E-7B301A4AC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F759C-63C3-4779-A5F7-6AE9A60BD2B4}"/>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225225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2D78E-0553-441F-86C8-B9AEBF962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472DB-ED5C-4958-AE7A-F7DB8F665B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08094-10E7-4D01-8CEC-04B66327A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B9472-8C29-4FFE-960E-E4B930E06840}" type="datetimeFigureOut">
              <a:rPr lang="en-US" smtClean="0"/>
              <a:t>2/4/2025</a:t>
            </a:fld>
            <a:endParaRPr lang="en-US"/>
          </a:p>
        </p:txBody>
      </p:sp>
      <p:sp>
        <p:nvSpPr>
          <p:cNvPr id="5" name="Footer Placeholder 4">
            <a:extLst>
              <a:ext uri="{FF2B5EF4-FFF2-40B4-BE49-F238E27FC236}">
                <a16:creationId xmlns:a16="http://schemas.microsoft.com/office/drawing/2014/main" id="{C79185AF-352D-4A9F-968A-720898018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230C99-D56E-4402-8534-AAAE99122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027DF-39C3-4691-AAFA-A0A9D9DE1B1D}" type="slidenum">
              <a:rPr lang="en-US" smtClean="0"/>
              <a:t>‹#›</a:t>
            </a:fld>
            <a:endParaRPr lang="en-US"/>
          </a:p>
        </p:txBody>
      </p:sp>
    </p:spTree>
    <p:extLst>
      <p:ext uri="{BB962C8B-B14F-4D97-AF65-F5344CB8AC3E}">
        <p14:creationId xmlns:p14="http://schemas.microsoft.com/office/powerpoint/2010/main" val="198808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7BAF-C903-4EED-8E22-BAE47F0A0193}"/>
              </a:ext>
            </a:extLst>
          </p:cNvPr>
          <p:cNvSpPr>
            <a:spLocks noGrp="1"/>
          </p:cNvSpPr>
          <p:nvPr>
            <p:ph type="ctrTitle"/>
          </p:nvPr>
        </p:nvSpPr>
        <p:spPr>
          <a:xfrm>
            <a:off x="1069675" y="1303509"/>
            <a:ext cx="10058400" cy="2387600"/>
          </a:xfrm>
        </p:spPr>
        <p:txBody>
          <a:bodyPr>
            <a:normAutofit/>
          </a:bodyPr>
          <a:lstStyle/>
          <a:p>
            <a:pPr>
              <a:lnSpc>
                <a:spcPct val="100000"/>
              </a:lnSpc>
              <a:spcBef>
                <a:spcPts val="0"/>
              </a:spcBef>
            </a:pP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 NỘI DUNG MỚI</a:t>
            </a:r>
            <a:b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 LUẬT CÔNG ĐOÀN SỐ 50/2024/QH15</a:t>
            </a:r>
          </a:p>
        </p:txBody>
      </p:sp>
      <p:sp>
        <p:nvSpPr>
          <p:cNvPr id="3" name="Subtitle 2">
            <a:extLst>
              <a:ext uri="{FF2B5EF4-FFF2-40B4-BE49-F238E27FC236}">
                <a16:creationId xmlns:a16="http://schemas.microsoft.com/office/drawing/2014/main" id="{A1EA6D2A-747B-4482-9E29-30D10B6FD470}"/>
              </a:ext>
            </a:extLst>
          </p:cNvPr>
          <p:cNvSpPr>
            <a:spLocks noGrp="1"/>
          </p:cNvSpPr>
          <p:nvPr>
            <p:ph type="subTitle" idx="1"/>
          </p:nvPr>
        </p:nvSpPr>
        <p:spPr>
          <a:xfrm>
            <a:off x="1524000" y="4157932"/>
            <a:ext cx="9144000" cy="1099868"/>
          </a:xfrm>
        </p:spPr>
        <p:txBody>
          <a:bodyPr>
            <a:normAutofit lnSpcReduction="10000"/>
          </a:bodyPr>
          <a:lstStyle/>
          <a:p>
            <a:pPr>
              <a:lnSpc>
                <a:spcPct val="100000"/>
              </a:lnSpc>
              <a:spcBef>
                <a:spcPts val="0"/>
              </a:spcBef>
            </a:pPr>
            <a:endParaRPr lang="en-US" b="1" dirty="0">
              <a:solidFill>
                <a:srgbClr val="002060"/>
              </a:solidFill>
              <a:latin typeface="Arial" panose="020B0604020202020204" pitchFamily="34" charset="0"/>
              <a:cs typeface="Arial" panose="020B0604020202020204" pitchFamily="34" charset="0"/>
            </a:endParaRPr>
          </a:p>
          <a:p>
            <a:pPr>
              <a:lnSpc>
                <a:spcPct val="100000"/>
              </a:lnSpc>
              <a:spcBef>
                <a:spcPts val="0"/>
              </a:spcBef>
            </a:pPr>
            <a:r>
              <a:rPr lang="en-US" b="1" dirty="0">
                <a:solidFill>
                  <a:srgbClr val="0070C0"/>
                </a:solidFill>
                <a:latin typeface="Arial" panose="020B0604020202020204" pitchFamily="34" charset="0"/>
                <a:cs typeface="Arial" panose="020B0604020202020204" pitchFamily="34" charset="0"/>
              </a:rPr>
              <a:t>Đ/c: </a:t>
            </a:r>
            <a:r>
              <a:rPr lang="en-US" b="1" dirty="0" err="1">
                <a:solidFill>
                  <a:srgbClr val="0070C0"/>
                </a:solidFill>
                <a:latin typeface="Arial" panose="020B0604020202020204" pitchFamily="34" charset="0"/>
                <a:cs typeface="Arial" panose="020B0604020202020204" pitchFamily="34" charset="0"/>
              </a:rPr>
              <a:t>Ngọ</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Duy</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Hiểu</a:t>
            </a:r>
            <a:endParaRPr lang="en-US" b="1" dirty="0">
              <a:solidFill>
                <a:srgbClr val="0070C0"/>
              </a:solidFill>
              <a:latin typeface="Arial" panose="020B0604020202020204" pitchFamily="34" charset="0"/>
              <a:cs typeface="Arial" panose="020B0604020202020204" pitchFamily="34" charset="0"/>
            </a:endParaRPr>
          </a:p>
          <a:p>
            <a:pPr>
              <a:lnSpc>
                <a:spcPct val="100000"/>
              </a:lnSpc>
              <a:spcBef>
                <a:spcPts val="0"/>
              </a:spcBef>
            </a:pPr>
            <a:r>
              <a:rPr lang="en-US" sz="2000" b="1" dirty="0" err="1">
                <a:solidFill>
                  <a:srgbClr val="0070C0"/>
                </a:solidFill>
                <a:latin typeface="Arial" panose="020B0604020202020204" pitchFamily="34" charset="0"/>
                <a:cs typeface="Arial" panose="020B0604020202020204" pitchFamily="34" charset="0"/>
              </a:rPr>
              <a:t>Phó</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Chủ</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tịch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Tổng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Liên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đoàn</a:t>
            </a:r>
            <a:r>
              <a:rPr lang="en-US" sz="2000" b="1" dirty="0">
                <a:solidFill>
                  <a:srgbClr val="0070C0"/>
                </a:solidFill>
                <a:latin typeface="Arial" panose="020B0604020202020204" pitchFamily="34" charset="0"/>
                <a:cs typeface="Arial" panose="020B0604020202020204" pitchFamily="34" charset="0"/>
              </a:rPr>
              <a:t> Lao </a:t>
            </a:r>
            <a:r>
              <a:rPr lang="en-US" sz="2000" b="1" dirty="0" err="1">
                <a:solidFill>
                  <a:srgbClr val="0070C0"/>
                </a:solidFill>
                <a:latin typeface="Arial" panose="020B0604020202020204" pitchFamily="34" charset="0"/>
                <a:cs typeface="Arial" panose="020B0604020202020204" pitchFamily="34" charset="0"/>
              </a:rPr>
              <a:t>động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Việt</a:t>
            </a:r>
            <a:r>
              <a:rPr lang="en-US" sz="2000" b="1" dirty="0">
                <a:solidFill>
                  <a:srgbClr val="0070C0"/>
                </a:solidFill>
                <a:latin typeface="Arial" panose="020B0604020202020204" pitchFamily="34" charset="0"/>
                <a:cs typeface="Arial" panose="020B0604020202020204" pitchFamily="34" charset="0"/>
              </a:rPr>
              <a:t> Nam</a:t>
            </a:r>
          </a:p>
        </p:txBody>
      </p:sp>
      <p:pic>
        <p:nvPicPr>
          <p:cNvPr id="4" name="Picture 3">
            <a:extLst>
              <a:ext uri="{FF2B5EF4-FFF2-40B4-BE49-F238E27FC236}">
                <a16:creationId xmlns:a16="http://schemas.microsoft.com/office/drawing/2014/main" id="{0900109E-BF7F-4FDA-8D03-3D0B145F1D45}"/>
              </a:ext>
            </a:extLst>
          </p:cNvPr>
          <p:cNvPicPr>
            <a:picLocks noChangeAspect="1"/>
          </p:cNvPicPr>
          <p:nvPr/>
        </p:nvPicPr>
        <p:blipFill>
          <a:blip r:embed="rId2"/>
          <a:stretch>
            <a:fillRect/>
          </a:stretch>
        </p:blipFill>
        <p:spPr>
          <a:xfrm>
            <a:off x="5390438" y="836686"/>
            <a:ext cx="1411124" cy="1408772"/>
          </a:xfrm>
          <a:prstGeom prst="rect">
            <a:avLst/>
          </a:prstGeom>
        </p:spPr>
      </p:pic>
    </p:spTree>
    <p:extLst>
      <p:ext uri="{BB962C8B-B14F-4D97-AF65-F5344CB8AC3E}">
        <p14:creationId xmlns:p14="http://schemas.microsoft.com/office/powerpoint/2010/main" val="410738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612475" y="399630"/>
            <a:ext cx="10741325"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MỤC ĐÍCH, QUAN ĐIỂM CHỈ ĐẠO</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5070888"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2</a:t>
            </a:r>
            <a:r>
              <a:rPr lang="vi-VN" sz="2000" b="1" dirty="0">
                <a:solidFill>
                  <a:srgbClr val="002060"/>
                </a:solidFill>
                <a:latin typeface="Arial" panose="020B0604020202020204" pitchFamily="34" charset="0"/>
                <a:cs typeface="Arial" panose="020B0604020202020204" pitchFamily="34" charset="0"/>
              </a:rPr>
              <a:t>. Quan điểm chỉ đạo xây dựng Luật</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75B30748-E61F-46BC-84C1-F8C39CC49E11}"/>
              </a:ext>
            </a:extLst>
          </p:cNvPr>
          <p:cNvGraphicFramePr/>
          <p:nvPr>
            <p:extLst>
              <p:ext uri="{D42A27DB-BD31-4B8C-83A1-F6EECF244321}">
                <p14:modId xmlns:p14="http://schemas.microsoft.com/office/powerpoint/2010/main" val="2075483065"/>
              </p:ext>
            </p:extLst>
          </p:nvPr>
        </p:nvGraphicFramePr>
        <p:xfrm>
          <a:off x="-211019"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06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A1542-08FB-4000-B68B-81B813E5F432}"/>
              </a:ext>
            </a:extLst>
          </p:cNvPr>
          <p:cNvPicPr>
            <a:picLocks noChangeAspect="1"/>
          </p:cNvPicPr>
          <p:nvPr/>
        </p:nvPicPr>
        <p:blipFill>
          <a:blip r:embed="rId2"/>
          <a:stretch>
            <a:fillRect/>
          </a:stretch>
        </p:blipFill>
        <p:spPr>
          <a:xfrm>
            <a:off x="1065215" y="1279322"/>
            <a:ext cx="2165590" cy="3160773"/>
          </a:xfrm>
          <a:prstGeom prst="rect">
            <a:avLst/>
          </a:prstGeom>
        </p:spPr>
      </p:pic>
      <p:sp>
        <p:nvSpPr>
          <p:cNvPr id="9" name="TextBox 8">
            <a:extLst>
              <a:ext uri="{FF2B5EF4-FFF2-40B4-BE49-F238E27FC236}">
                <a16:creationId xmlns:a16="http://schemas.microsoft.com/office/drawing/2014/main" id="{9ECE1755-5E1A-4534-95A0-F937D77BDCF7}"/>
              </a:ext>
            </a:extLst>
          </p:cNvPr>
          <p:cNvSpPr txBox="1"/>
          <p:nvPr/>
        </p:nvSpPr>
        <p:spPr>
          <a:xfrm>
            <a:off x="3742660" y="684756"/>
            <a:ext cx="7905808" cy="5486117"/>
          </a:xfrm>
          <a:prstGeom prst="rect">
            <a:avLst/>
          </a:prstGeom>
          <a:noFill/>
        </p:spPr>
        <p:txBody>
          <a:bodyPr wrap="square">
            <a:spAutoFit/>
          </a:bodyPr>
          <a:lstStyle/>
          <a:p>
            <a:pPr marL="457200" indent="-457200" algn="just">
              <a:spcBef>
                <a:spcPts val="500"/>
              </a:spcBef>
              <a:spcAft>
                <a:spcPts val="500"/>
              </a:spcAft>
              <a:buAutoNum type="arabicParenBoth"/>
            </a:pPr>
            <a:r>
              <a:rPr lang="en-US" sz="2050" b="1" dirty="0">
                <a:solidFill>
                  <a:srgbClr val="002060"/>
                </a:solidFill>
                <a:latin typeface="Arial" panose="020B0604020202020204" pitchFamily="34" charset="0"/>
                <a:cs typeface="Arial" panose="020B0604020202020204" pitchFamily="34" charset="0"/>
              </a:rPr>
              <a:t>B</a:t>
            </a:r>
            <a:r>
              <a:rPr lang="vi-VN" sz="2050" b="1" dirty="0">
                <a:solidFill>
                  <a:srgbClr val="002060"/>
                </a:solidFill>
                <a:latin typeface="Arial" panose="020B0604020202020204" pitchFamily="34" charset="0"/>
                <a:cs typeface="Arial" panose="020B0604020202020204" pitchFamily="34" charset="0"/>
              </a:rPr>
              <a:t>ảo đảm các quy định rõ ràng, thực chất, ngắn gọn, không quy định chung chung, chỉ quy định những nội dung đúng thẩm quyền của Quốc hội, bám sát thực tiễn, bảo đảm tính khả thi</a:t>
            </a:r>
            <a:r>
              <a:rPr lang="en-US" sz="2050" b="1" dirty="0">
                <a:solidFill>
                  <a:srgbClr val="002060"/>
                </a:solidFill>
                <a:latin typeface="Arial" panose="020B0604020202020204" pitchFamily="34" charset="0"/>
                <a:cs typeface="Arial" panose="020B0604020202020204" pitchFamily="34" charset="0"/>
              </a:rPr>
              <a:t>.</a:t>
            </a:r>
          </a:p>
          <a:p>
            <a:pPr marL="457200" indent="-457200" algn="just">
              <a:spcBef>
                <a:spcPts val="500"/>
              </a:spcBef>
              <a:spcAft>
                <a:spcPts val="500"/>
              </a:spcAft>
              <a:buAutoNum type="arabicParenBoth"/>
            </a:pPr>
            <a:r>
              <a:rPr lang="en-US" sz="2050" b="1" dirty="0">
                <a:solidFill>
                  <a:srgbClr val="002060"/>
                </a:solidFill>
                <a:latin typeface="Arial" panose="020B0604020202020204" pitchFamily="34" charset="0"/>
                <a:cs typeface="Arial" panose="020B0604020202020204" pitchFamily="34" charset="0"/>
              </a:rPr>
              <a:t>T</a:t>
            </a:r>
            <a:r>
              <a:rPr lang="vi-VN" sz="2050" b="1" dirty="0">
                <a:solidFill>
                  <a:srgbClr val="002060"/>
                </a:solidFill>
                <a:latin typeface="Arial" panose="020B0604020202020204" pitchFamily="34" charset="0"/>
                <a:cs typeface="Arial" panose="020B0604020202020204" pitchFamily="34" charset="0"/>
              </a:rPr>
              <a:t>ăng cường phân cấp, phân quyền gắn với quy định rõ nhiệm vụ, quyền hạn của các cơ quan, tổ chức, cá nhân trong bộ máy nhà nước, nâng cao năng lực thực thi</a:t>
            </a:r>
            <a:r>
              <a:rPr lang="en-US" sz="2050" b="1" dirty="0">
                <a:solidFill>
                  <a:srgbClr val="002060"/>
                </a:solidFill>
                <a:latin typeface="Arial" panose="020B0604020202020204" pitchFamily="34" charset="0"/>
                <a:cs typeface="Arial" panose="020B0604020202020204" pitchFamily="34" charset="0"/>
              </a:rPr>
              <a:t>.</a:t>
            </a:r>
          </a:p>
          <a:p>
            <a:pPr marL="457200" indent="-457200" algn="just">
              <a:spcBef>
                <a:spcPts val="500"/>
              </a:spcBef>
              <a:spcAft>
                <a:spcPts val="500"/>
              </a:spcAft>
              <a:buAutoNum type="arabicParenBoth"/>
            </a:pPr>
            <a:r>
              <a:rPr lang="en-US" sz="2000" b="1" dirty="0">
                <a:solidFill>
                  <a:srgbClr val="002060"/>
                </a:solidFill>
                <a:latin typeface="Arial" panose="020B0604020202020204" pitchFamily="34" charset="0"/>
                <a:cs typeface="Arial" panose="020B0604020202020204" pitchFamily="34" charset="0"/>
              </a:rPr>
              <a:t>K</a:t>
            </a:r>
            <a:r>
              <a:rPr lang="vi-VN" sz="2000" b="1" dirty="0">
                <a:solidFill>
                  <a:srgbClr val="002060"/>
                </a:solidFill>
                <a:latin typeface="Arial" panose="020B0604020202020204" pitchFamily="34" charset="0"/>
                <a:cs typeface="Arial" panose="020B0604020202020204" pitchFamily="34" charset="0"/>
              </a:rPr>
              <a:t>hông quy định trong luật những nội dung về thủ tục hành chính, trình tự, hồ sơ mà giao Chính phủ, Tổng Liên đoàn quy định theo thẩm quyền để linh hoạt, kịp thời sửa đổi, bổ sung khi cần thiết, tạo thuận lợi cho việc phân cấp phù hợp với thực tiễn và đáp ứng yêu cầu cải cách hành chính</a:t>
            </a:r>
            <a:r>
              <a:rPr lang="en-US" sz="2000" b="1" dirty="0">
                <a:solidFill>
                  <a:srgbClr val="002060"/>
                </a:solidFill>
                <a:latin typeface="Arial" panose="020B0604020202020204" pitchFamily="34" charset="0"/>
                <a:cs typeface="Arial" panose="020B0604020202020204" pitchFamily="34" charset="0"/>
              </a:rPr>
              <a:t>.</a:t>
            </a:r>
          </a:p>
          <a:p>
            <a:pPr marL="457200" indent="-457200" algn="just">
              <a:spcBef>
                <a:spcPts val="500"/>
              </a:spcBef>
              <a:spcAft>
                <a:spcPts val="500"/>
              </a:spcAft>
              <a:buAutoNum type="arabicParenBoth"/>
            </a:pPr>
            <a:r>
              <a:rPr lang="en-US" sz="2050" b="1" dirty="0">
                <a:solidFill>
                  <a:srgbClr val="002060"/>
                </a:solidFill>
                <a:latin typeface="Arial" panose="020B0604020202020204" pitchFamily="34" charset="0"/>
                <a:cs typeface="Arial" panose="020B0604020202020204" pitchFamily="34" charset="0"/>
              </a:rPr>
              <a:t>X</a:t>
            </a:r>
            <a:r>
              <a:rPr lang="vi-VN" sz="2050" b="1" dirty="0">
                <a:solidFill>
                  <a:srgbClr val="002060"/>
                </a:solidFill>
                <a:latin typeface="Arial" panose="020B0604020202020204" pitchFamily="34" charset="0"/>
                <a:cs typeface="Arial" panose="020B0604020202020204" pitchFamily="34" charset="0"/>
              </a:rPr>
              <a:t>ây dựng, chỉnh lý các điều luật rõ ràng, thực chất, cụ thể, không trùng lặp với nội dung đã được quy định trong các luật khác góp phần đơn giản, gọn nhẹ nội dung của luật, bảo đảm dễ hiểu, dễ thực hiện. </a:t>
            </a:r>
            <a:endParaRPr lang="en-US" sz="205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01FEE7B-A952-40FD-B37E-536986AE49B4}"/>
              </a:ext>
            </a:extLst>
          </p:cNvPr>
          <p:cNvSpPr txBox="1"/>
          <p:nvPr/>
        </p:nvSpPr>
        <p:spPr>
          <a:xfrm>
            <a:off x="0" y="4592395"/>
            <a:ext cx="4296020" cy="892552"/>
          </a:xfrm>
          <a:prstGeom prst="rect">
            <a:avLst/>
          </a:prstGeom>
          <a:noFill/>
        </p:spPr>
        <p:txBody>
          <a:bodyPr wrap="square">
            <a:spAutoFit/>
          </a:bodyPr>
          <a:lstStyle/>
          <a:p>
            <a:pPr algn="ctr"/>
            <a:r>
              <a:rPr lang="en-US" sz="2600" b="1" dirty="0">
                <a:solidFill>
                  <a:srgbClr val="C00000"/>
                </a:solidFill>
                <a:latin typeface="Arial" panose="020B0604020202020204" pitchFamily="34" charset="0"/>
                <a:cs typeface="Arial" panose="020B0604020202020204" pitchFamily="34" charset="0"/>
              </a:rPr>
              <a:t>LUẬT CÔNG ĐOÀN</a:t>
            </a:r>
          </a:p>
          <a:p>
            <a:pPr algn="ctr"/>
            <a:r>
              <a:rPr lang="en-US" sz="2600" b="1" dirty="0">
                <a:solidFill>
                  <a:srgbClr val="0070C0"/>
                </a:solidFill>
                <a:latin typeface="Arial" panose="020B0604020202020204" pitchFamily="34" charset="0"/>
                <a:cs typeface="Arial" panose="020B0604020202020204" pitchFamily="34" charset="0"/>
              </a:rPr>
              <a:t>(SỬA ĐỔI)</a:t>
            </a:r>
          </a:p>
        </p:txBody>
      </p:sp>
    </p:spTree>
    <p:extLst>
      <p:ext uri="{BB962C8B-B14F-4D97-AF65-F5344CB8AC3E}">
        <p14:creationId xmlns:p14="http://schemas.microsoft.com/office/powerpoint/2010/main" val="370877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84554743"/>
              </p:ext>
            </p:extLst>
          </p:nvPr>
        </p:nvGraphicFramePr>
        <p:xfrm>
          <a:off x="841153" y="1339702"/>
          <a:ext cx="10514419" cy="490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01FEE7B-A952-40FD-B37E-536986AE49B4}"/>
              </a:ext>
            </a:extLst>
          </p:cNvPr>
          <p:cNvSpPr txBox="1"/>
          <p:nvPr/>
        </p:nvSpPr>
        <p:spPr>
          <a:xfrm>
            <a:off x="3972902" y="717971"/>
            <a:ext cx="4296020" cy="553998"/>
          </a:xfrm>
          <a:prstGeom prst="rect">
            <a:avLst/>
          </a:prstGeom>
          <a:noFill/>
        </p:spPr>
        <p:txBody>
          <a:bodyPr wrap="square">
            <a:spAutoFit/>
          </a:bodyPr>
          <a:lstStyle/>
          <a:p>
            <a:pPr algn="ctr"/>
            <a:r>
              <a:rPr lang="en-US" sz="3000" b="1" dirty="0">
                <a:solidFill>
                  <a:srgbClr val="C00000"/>
                </a:solidFill>
                <a:latin typeface="Arial" panose="020B0604020202020204" pitchFamily="34" charset="0"/>
                <a:cs typeface="Arial" panose="020B0604020202020204" pitchFamily="34" charset="0"/>
              </a:rPr>
              <a:t>BỐ CỤC</a:t>
            </a:r>
            <a:endParaRPr lang="en-US" sz="3000" b="1" dirty="0">
              <a:solidFill>
                <a:srgbClr val="0070C0"/>
              </a:solidFill>
              <a:latin typeface="Arial" panose="020B0604020202020204" pitchFamily="34" charset="0"/>
              <a:cs typeface="Arial" panose="020B0604020202020204" pitchFamily="34" charset="0"/>
            </a:endParaRPr>
          </a:p>
        </p:txBody>
      </p:sp>
      <p:sp>
        <p:nvSpPr>
          <p:cNvPr id="8" name="Striped Right Arrow 7"/>
          <p:cNvSpPr/>
          <p:nvPr/>
        </p:nvSpPr>
        <p:spPr>
          <a:xfrm>
            <a:off x="841153" y="4087945"/>
            <a:ext cx="4561367" cy="192449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FF00"/>
                </a:solidFill>
                <a:latin typeface="Arial" panose="020B0604020202020204" pitchFamily="34" charset="0"/>
                <a:cs typeface="Arial" panose="020B0604020202020204" pitchFamily="34" charset="0"/>
              </a:rPr>
              <a:t>Có</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hiệu</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lực</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thi</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hành</a:t>
            </a:r>
            <a:br>
              <a:rPr lang="en-US" sz="2200" b="1" dirty="0">
                <a:solidFill>
                  <a:srgbClr val="FFFF00"/>
                </a:solidFill>
                <a:latin typeface="Arial" panose="020B0604020202020204" pitchFamily="34" charset="0"/>
                <a:cs typeface="Arial" panose="020B0604020202020204" pitchFamily="34" charset="0"/>
              </a:rPr>
            </a:br>
            <a:r>
              <a:rPr lang="en-US" sz="2200" b="1" dirty="0" err="1">
                <a:solidFill>
                  <a:srgbClr val="FFFF00"/>
                </a:solidFill>
                <a:latin typeface="Arial" panose="020B0604020202020204" pitchFamily="34" charset="0"/>
                <a:cs typeface="Arial" panose="020B0604020202020204" pitchFamily="34" charset="0"/>
              </a:rPr>
              <a:t>từ</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ngày</a:t>
            </a:r>
            <a:r>
              <a:rPr lang="en-US" sz="2200" b="1" dirty="0">
                <a:solidFill>
                  <a:srgbClr val="FFFF00"/>
                </a:solidFill>
                <a:latin typeface="Arial" panose="020B0604020202020204" pitchFamily="34" charset="0"/>
                <a:cs typeface="Arial" panose="020B0604020202020204" pitchFamily="34" charset="0"/>
              </a:rPr>
              <a:t> 01/7/2025</a:t>
            </a:r>
          </a:p>
        </p:txBody>
      </p:sp>
    </p:spTree>
    <p:extLst>
      <p:ext uri="{BB962C8B-B14F-4D97-AF65-F5344CB8AC3E}">
        <p14:creationId xmlns:p14="http://schemas.microsoft.com/office/powerpoint/2010/main" val="122882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703DC-7D57-44D0-8EBE-96438B29D2EC}"/>
              </a:ext>
            </a:extLst>
          </p:cNvPr>
          <p:cNvSpPr>
            <a:spLocks noGrp="1"/>
          </p:cNvSpPr>
          <p:nvPr>
            <p:ph type="title"/>
          </p:nvPr>
        </p:nvSpPr>
        <p:spPr/>
        <p:txBody>
          <a:bodyPr>
            <a:normAutofit/>
          </a:bodyPr>
          <a:lstStyle/>
          <a:p>
            <a:pPr algn="ctr"/>
            <a:r>
              <a:rPr lang="vi-VN" sz="3000" b="1" dirty="0">
                <a:solidFill>
                  <a:srgbClr val="C00000"/>
                </a:solidFill>
                <a:latin typeface="Arial" panose="020B0604020202020204" pitchFamily="34" charset="0"/>
                <a:cs typeface="Arial" panose="020B0604020202020204" pitchFamily="34" charset="0"/>
              </a:rPr>
              <a:t>PHẠM VI ĐIỀU CHỈNH, ĐỐI TƯỢNG ÁP DỤNG</a:t>
            </a:r>
            <a:endParaRPr lang="en-US" sz="3000" b="1" dirty="0">
              <a:solidFill>
                <a:srgbClr val="C0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364066D-107C-4C2D-B5CC-79687C9F0B6D}"/>
              </a:ext>
            </a:extLst>
          </p:cNvPr>
          <p:cNvSpPr>
            <a:spLocks noGrp="1"/>
          </p:cNvSpPr>
          <p:nvPr>
            <p:ph sz="half" idx="1"/>
          </p:nvPr>
        </p:nvSpPr>
        <p:spPr>
          <a:xfrm>
            <a:off x="621101" y="1920960"/>
            <a:ext cx="5141343" cy="4351338"/>
          </a:xfrm>
        </p:spPr>
        <p:txBody>
          <a:bodyPr>
            <a:noAutofit/>
          </a:bodyPr>
          <a:lstStyle/>
          <a:p>
            <a:pPr marL="0" indent="0" algn="just">
              <a:lnSpc>
                <a:spcPct val="100000"/>
              </a:lnSpc>
              <a:spcBef>
                <a:spcPts val="0"/>
              </a:spcBef>
              <a:buNone/>
            </a:pPr>
            <a:endParaRPr lang="vi-VN" sz="2000" dirty="0">
              <a:solidFill>
                <a:srgbClr val="002060"/>
              </a:solidFill>
            </a:endParaRPr>
          </a:p>
          <a:p>
            <a:pPr marL="0" indent="0" algn="just">
              <a:lnSpc>
                <a:spcPct val="100000"/>
              </a:lnSpc>
              <a:spcBef>
                <a:spcPts val="0"/>
              </a:spcBef>
              <a:buNone/>
            </a:pPr>
            <a:r>
              <a:rPr lang="en-US" sz="2000" dirty="0">
                <a:solidFill>
                  <a:srgbClr val="002060"/>
                </a:solidFill>
                <a:latin typeface="Arial" panose="020B0604020202020204" pitchFamily="34" charset="0"/>
                <a:cs typeface="Arial" panose="020B0604020202020204" pitchFamily="34" charset="0"/>
              </a:rPr>
              <a:t>Q</a:t>
            </a:r>
            <a:r>
              <a:rPr lang="vi-VN" sz="2000" dirty="0">
                <a:solidFill>
                  <a:srgbClr val="002060"/>
                </a:solidFill>
                <a:latin typeface="Arial" panose="020B0604020202020204" pitchFamily="34" charset="0"/>
                <a:cs typeface="Arial" panose="020B0604020202020204" pitchFamily="34" charset="0"/>
              </a:rPr>
              <a:t>uy định </a:t>
            </a:r>
            <a:r>
              <a:rPr lang="vi-VN" sz="2000" dirty="0">
                <a:solidFill>
                  <a:srgbClr val="002060"/>
                </a:solidFill>
              </a:rPr>
              <a:t>về chức năng, nhiệm vụ, quyền, trách nhiệm của Công đoàn Việt Nam; quyền thành lập, gia nhập và hoạt động công đoàn của </a:t>
            </a:r>
            <a:r>
              <a:rPr lang="en-US" sz="2000" dirty="0">
                <a:solidFill>
                  <a:srgbClr val="002060"/>
                </a:solidFill>
                <a:latin typeface="Arial" panose="020B0604020202020204" pitchFamily="34" charset="0"/>
                <a:cs typeface="Arial" panose="020B0604020202020204" pitchFamily="34" charset="0"/>
              </a:rPr>
              <a:t>NLĐ</a:t>
            </a:r>
            <a:r>
              <a:rPr lang="vi-VN" sz="2000" dirty="0">
                <a:solidFill>
                  <a:srgbClr val="002060"/>
                </a:solidFill>
              </a:rPr>
              <a:t>; việc gia nhập Công đoàn Việt Nam của tổ chức của </a:t>
            </a:r>
            <a:r>
              <a:rPr lang="en-US" sz="2000" dirty="0">
                <a:solidFill>
                  <a:srgbClr val="002060"/>
                </a:solidFill>
                <a:cs typeface="Arial" panose="020B0604020202020204" pitchFamily="34" charset="0"/>
              </a:rPr>
              <a:t>NLĐ</a:t>
            </a:r>
            <a:r>
              <a:rPr lang="vi-VN" sz="2000" dirty="0">
                <a:solidFill>
                  <a:srgbClr val="002060"/>
                </a:solidFill>
              </a:rPr>
              <a:t> tại doanh nghiệp; quyền, trách nhiệm của đoàn viên công đoàn; trách nhiệm của Nhà nước, cơ quan, tổ chức, đơn vị, doanh nghiệp, </a:t>
            </a:r>
            <a:r>
              <a:rPr lang="en-US" sz="2000" dirty="0">
                <a:solidFill>
                  <a:srgbClr val="002060"/>
                </a:solidFill>
                <a:latin typeface="Arial" panose="020B0604020202020204" pitchFamily="34" charset="0"/>
                <a:cs typeface="Arial" panose="020B0604020202020204" pitchFamily="34" charset="0"/>
              </a:rPr>
              <a:t>NSDLĐ</a:t>
            </a:r>
            <a:r>
              <a:rPr lang="en-US" sz="2000" dirty="0">
                <a:solidFill>
                  <a:srgbClr val="002060"/>
                </a:solidFill>
              </a:rPr>
              <a:t> </a:t>
            </a:r>
            <a:r>
              <a:rPr lang="vi-VN" sz="2000" dirty="0">
                <a:solidFill>
                  <a:srgbClr val="002060"/>
                </a:solidFill>
              </a:rPr>
              <a:t>đối với Công đoàn; bảo đảm hoạt động của Công đoàn; giải quyết tranh chấp và xử lý vi phạm pháp luật về công đoàn.</a:t>
            </a:r>
            <a:endParaRPr lang="en-US" sz="2000" dirty="0">
              <a:solidFill>
                <a:srgbClr val="002060"/>
              </a:solidFill>
            </a:endParaRPr>
          </a:p>
        </p:txBody>
      </p:sp>
      <p:sp>
        <p:nvSpPr>
          <p:cNvPr id="6" name="Content Placeholder 5">
            <a:extLst>
              <a:ext uri="{FF2B5EF4-FFF2-40B4-BE49-F238E27FC236}">
                <a16:creationId xmlns:a16="http://schemas.microsoft.com/office/drawing/2014/main" id="{1722FA5E-9D0E-4E83-B82B-88A76C70545E}"/>
              </a:ext>
            </a:extLst>
          </p:cNvPr>
          <p:cNvSpPr>
            <a:spLocks noGrp="1"/>
          </p:cNvSpPr>
          <p:nvPr>
            <p:ph sz="half" idx="2"/>
          </p:nvPr>
        </p:nvSpPr>
        <p:spPr>
          <a:xfrm>
            <a:off x="6439616" y="1911885"/>
            <a:ext cx="5141342" cy="4351338"/>
          </a:xfrm>
        </p:spPr>
        <p:txBody>
          <a:bodyPr>
            <a:noAutofit/>
          </a:bodyPr>
          <a:lstStyle/>
          <a:p>
            <a:pPr marL="0" indent="0" algn="just">
              <a:lnSpc>
                <a:spcPct val="100000"/>
              </a:lnSpc>
              <a:spcBef>
                <a:spcPts val="0"/>
              </a:spcBef>
              <a:buNone/>
            </a:pPr>
            <a:endParaRPr lang="vi-VN" sz="2000" dirty="0"/>
          </a:p>
          <a:p>
            <a:pPr marL="0" indent="0" algn="just">
              <a:lnSpc>
                <a:spcPct val="100000"/>
              </a:lnSpc>
              <a:spcBef>
                <a:spcPts val="0"/>
              </a:spcBef>
              <a:buNone/>
            </a:pPr>
            <a:r>
              <a:rPr lang="en-US" sz="2000" dirty="0" err="1">
                <a:solidFill>
                  <a:srgbClr val="C00000"/>
                </a:solidFill>
                <a:latin typeface="Arial" panose="020B0604020202020204" pitchFamily="34" charset="0"/>
                <a:cs typeface="Arial" panose="020B0604020202020204" pitchFamily="34" charset="0"/>
              </a:rPr>
              <a:t>Áp</a:t>
            </a:r>
            <a:r>
              <a:rPr lang="en-US" sz="2000" dirty="0">
                <a:solidFill>
                  <a:srgbClr val="C00000"/>
                </a:solidFill>
                <a:latin typeface="Arial" panose="020B0604020202020204" pitchFamily="34" charset="0"/>
                <a:cs typeface="Arial" panose="020B0604020202020204" pitchFamily="34" charset="0"/>
              </a:rPr>
              <a:t> </a:t>
            </a:r>
            <a:r>
              <a:rPr lang="vi-VN" sz="2000" dirty="0">
                <a:solidFill>
                  <a:srgbClr val="C00000"/>
                </a:solidFill>
              </a:rPr>
              <a:t>dụng đối với công đoàn các cấp, cơ quan nhà nước, tổ chức chính trị, tổ chức chính trị - xã hội, tổ chức chính trị xã hội - nghề nghiệp, tổ chức xã hội - nghề nghiệp, đơn vị, doanh nghiệp, tổ chức khác có sử dụng lao động theo quy định của pháp luật về lao động, cơ quan, tổ chức nước ngoài, tổ chức quốc tế hoạt động trên lãnh thổ Việt Nam; tổ chức của </a:t>
            </a:r>
            <a:r>
              <a:rPr lang="en-US" sz="2000" dirty="0">
                <a:solidFill>
                  <a:srgbClr val="C00000"/>
                </a:solidFill>
                <a:latin typeface="Arial" panose="020B0604020202020204" pitchFamily="34" charset="0"/>
                <a:cs typeface="Arial" panose="020B0604020202020204" pitchFamily="34" charset="0"/>
              </a:rPr>
              <a:t>NLĐ</a:t>
            </a:r>
            <a:r>
              <a:rPr lang="en-US" sz="2000" dirty="0">
                <a:solidFill>
                  <a:srgbClr val="C00000"/>
                </a:solidFill>
              </a:rPr>
              <a:t> </a:t>
            </a:r>
            <a:r>
              <a:rPr lang="vi-VN" sz="2000" dirty="0">
                <a:solidFill>
                  <a:srgbClr val="C00000"/>
                </a:solidFill>
              </a:rPr>
              <a:t>tại doanh nghiệp, đoàn viên công đoàn, </a:t>
            </a:r>
            <a:r>
              <a:rPr lang="en-US" sz="2000" dirty="0">
                <a:solidFill>
                  <a:srgbClr val="C00000"/>
                </a:solidFill>
                <a:latin typeface="Arial" panose="020B0604020202020204" pitchFamily="34" charset="0"/>
                <a:cs typeface="Arial" panose="020B0604020202020204" pitchFamily="34" charset="0"/>
              </a:rPr>
              <a:t>NLĐ</a:t>
            </a:r>
            <a:r>
              <a:rPr lang="en-US" sz="2000" dirty="0">
                <a:solidFill>
                  <a:srgbClr val="C00000"/>
                </a:solidFill>
              </a:rPr>
              <a:t> </a:t>
            </a:r>
            <a:r>
              <a:rPr lang="vi-VN" sz="2000" dirty="0">
                <a:solidFill>
                  <a:srgbClr val="C00000"/>
                </a:solidFill>
              </a:rPr>
              <a:t>và tổ chức, cá nhân khác có liên quan đến tổ chức và hoạt động công đoàn.</a:t>
            </a:r>
            <a:endParaRPr lang="en-US" sz="2000" dirty="0">
              <a:solidFill>
                <a:srgbClr val="C00000"/>
              </a:solidFill>
            </a:endParaRPr>
          </a:p>
        </p:txBody>
      </p:sp>
      <p:sp>
        <p:nvSpPr>
          <p:cNvPr id="7" name="Rectangle: Rounded Corners 6">
            <a:extLst>
              <a:ext uri="{FF2B5EF4-FFF2-40B4-BE49-F238E27FC236}">
                <a16:creationId xmlns:a16="http://schemas.microsoft.com/office/drawing/2014/main" id="{112DC371-D671-4672-8DCF-EC177FF16A66}"/>
              </a:ext>
            </a:extLst>
          </p:cNvPr>
          <p:cNvSpPr/>
          <p:nvPr/>
        </p:nvSpPr>
        <p:spPr>
          <a:xfrm>
            <a:off x="621101" y="1526874"/>
            <a:ext cx="5027765" cy="388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Phạm</a:t>
            </a:r>
            <a:r>
              <a:rPr lang="en-US" sz="2200" b="1" dirty="0">
                <a:latin typeface="Arial" panose="020B0604020202020204" pitchFamily="34" charset="0"/>
                <a:cs typeface="Arial" panose="020B0604020202020204" pitchFamily="34" charset="0"/>
              </a:rPr>
              <a:t> vi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chỉnh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2)</a:t>
            </a:r>
          </a:p>
        </p:txBody>
      </p:sp>
      <p:sp>
        <p:nvSpPr>
          <p:cNvPr id="8" name="Rectangle: Rounded Corners 7">
            <a:extLst>
              <a:ext uri="{FF2B5EF4-FFF2-40B4-BE49-F238E27FC236}">
                <a16:creationId xmlns:a16="http://schemas.microsoft.com/office/drawing/2014/main" id="{6C4D1011-819F-4822-9E1B-F5CA7E7FB61E}"/>
              </a:ext>
            </a:extLst>
          </p:cNvPr>
          <p:cNvSpPr/>
          <p:nvPr/>
        </p:nvSpPr>
        <p:spPr>
          <a:xfrm>
            <a:off x="6428106" y="1526873"/>
            <a:ext cx="5027765" cy="38818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Đối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tượng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áp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dụng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252796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962134"/>
            <a:ext cx="10938294" cy="922937"/>
          </a:xfrm>
        </p:spPr>
        <p:txBody>
          <a:bodyPr>
            <a:normAutofit/>
          </a:bodyPr>
          <a:lstStyle/>
          <a:p>
            <a:pPr algn="just">
              <a:lnSpc>
                <a:spcPct val="100000"/>
              </a:lnSpc>
            </a:pPr>
            <a:r>
              <a:rPr lang="vi-VN" sz="2600" b="1" dirty="0">
                <a:solidFill>
                  <a:srgbClr val="002060"/>
                </a:solidFill>
                <a:latin typeface="+mn-lt"/>
              </a:rPr>
              <a:t>1. Mở rộng quyền thành lập, gia nhập và hoạt động công đoàn </a:t>
            </a:r>
            <a:r>
              <a:rPr lang="en-US" sz="2600" b="1" dirty="0" err="1">
                <a:solidFill>
                  <a:srgbClr val="002060"/>
                </a:solidFill>
                <a:latin typeface="Arial" panose="020B0604020202020204" pitchFamily="34" charset="0"/>
                <a:cs typeface="Arial" panose="020B0604020202020204" pitchFamily="34" charset="0"/>
              </a:rPr>
              <a:t>cho</a:t>
            </a:r>
            <a:r>
              <a:rPr lang="en-US" sz="2600" b="1" dirty="0">
                <a:solidFill>
                  <a:srgbClr val="002060"/>
                </a:solidFill>
                <a:latin typeface="+mn-lt"/>
              </a:rPr>
              <a:t> </a:t>
            </a:r>
            <a:r>
              <a:rPr lang="en-US" sz="2600" b="1" dirty="0">
                <a:solidFill>
                  <a:srgbClr val="002060"/>
                </a:solidFill>
                <a:latin typeface="Arial" panose="020B0604020202020204" pitchFamily="34" charset="0"/>
                <a:cs typeface="Arial" panose="020B0604020202020204" pitchFamily="34" charset="0"/>
              </a:rPr>
              <a:t>“</a:t>
            </a:r>
            <a:r>
              <a:rPr lang="vi-VN" sz="2600" b="1" dirty="0">
                <a:solidFill>
                  <a:srgbClr val="002060"/>
                </a:solidFill>
                <a:latin typeface="Arial" panose="020B0604020202020204" pitchFamily="34" charset="0"/>
                <a:cs typeface="Arial" panose="020B0604020202020204" pitchFamily="34" charset="0"/>
              </a:rPr>
              <a:t>người làm việc không có quan hệ lao động</a:t>
            </a:r>
            <a:r>
              <a:rPr lang="en-US" sz="2600" b="1" dirty="0">
                <a:solidFill>
                  <a:srgbClr val="00206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a:t>
            </a:r>
            <a:r>
              <a:rPr lang="en-US" sz="2600" b="1" dirty="0" err="1">
                <a:solidFill>
                  <a:srgbClr val="C00000"/>
                </a:solidFill>
                <a:latin typeface="Arial" panose="020B0604020202020204" pitchFamily="34" charset="0"/>
                <a:cs typeface="Arial" panose="020B0604020202020204" pitchFamily="34" charset="0"/>
              </a:rPr>
              <a:t>Điều</a:t>
            </a:r>
            <a:r>
              <a:rPr lang="en-US" sz="2600" b="1" dirty="0">
                <a:solidFill>
                  <a:srgbClr val="C00000"/>
                </a:solidFill>
                <a:latin typeface="Arial" panose="020B0604020202020204" pitchFamily="34" charset="0"/>
                <a:cs typeface="Arial" panose="020B0604020202020204" pitchFamily="34" charset="0"/>
              </a:rPr>
              <a:t> 5)</a:t>
            </a:r>
            <a:r>
              <a:rPr lang="vi-VN" sz="2600" b="1" dirty="0">
                <a:solidFill>
                  <a:srgbClr val="C00000"/>
                </a:solidFill>
                <a:latin typeface="Arial" panose="020B0604020202020204" pitchFamily="34" charset="0"/>
                <a:cs typeface="Arial" panose="020B0604020202020204" pitchFamily="34" charset="0"/>
              </a:rPr>
              <a:t> </a:t>
            </a:r>
            <a:endParaRPr lang="en-US" sz="2600" b="1" dirty="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291E654-D9DB-4238-8D71-1032C7CECD80}"/>
              </a:ext>
            </a:extLst>
          </p:cNvPr>
          <p:cNvPicPr>
            <a:picLocks noChangeAspect="1"/>
          </p:cNvPicPr>
          <p:nvPr/>
        </p:nvPicPr>
        <p:blipFill>
          <a:blip r:embed="rId2"/>
          <a:stretch>
            <a:fillRect/>
          </a:stretch>
        </p:blipFill>
        <p:spPr>
          <a:xfrm>
            <a:off x="784958" y="2392326"/>
            <a:ext cx="2516751" cy="2496455"/>
          </a:xfrm>
          <a:prstGeom prst="rect">
            <a:avLst/>
          </a:prstGeom>
        </p:spPr>
      </p:pic>
      <p:sp>
        <p:nvSpPr>
          <p:cNvPr id="6" name="TextBox 5">
            <a:extLst>
              <a:ext uri="{FF2B5EF4-FFF2-40B4-BE49-F238E27FC236}">
                <a16:creationId xmlns:a16="http://schemas.microsoft.com/office/drawing/2014/main" id="{858DA260-4021-47C2-85B1-B2BE275A00A7}"/>
              </a:ext>
            </a:extLst>
          </p:cNvPr>
          <p:cNvSpPr txBox="1"/>
          <p:nvPr/>
        </p:nvSpPr>
        <p:spPr>
          <a:xfrm>
            <a:off x="3752491" y="1925291"/>
            <a:ext cx="7812656" cy="4093428"/>
          </a:xfrm>
          <a:prstGeom prst="rect">
            <a:avLst/>
          </a:prstGeom>
          <a:noFill/>
        </p:spPr>
        <p:txBody>
          <a:bodyPr wrap="square">
            <a:spAutoFit/>
          </a:bodyPr>
          <a:lstStyle/>
          <a:p>
            <a:pPr marL="342900" indent="-342900" algn="just">
              <a:spcBef>
                <a:spcPts val="1200"/>
              </a:spcBef>
              <a:spcAft>
                <a:spcPts val="1200"/>
              </a:spcAft>
              <a:buFont typeface="Wingdings" panose="05000000000000000000" pitchFamily="2" charset="2"/>
              <a:buChar char="Ø"/>
            </a:pPr>
            <a:r>
              <a:rPr lang="en-US" sz="2400" dirty="0">
                <a:solidFill>
                  <a:srgbClr val="0070C0"/>
                </a:solidFill>
                <a:latin typeface="Arial" panose="020B0604020202020204" pitchFamily="34" charset="0"/>
                <a:cs typeface="Arial" panose="020B0604020202020204" pitchFamily="34" charset="0"/>
              </a:rPr>
              <a:t>K</a:t>
            </a:r>
            <a:r>
              <a:rPr lang="vi-VN" sz="2400" dirty="0">
                <a:solidFill>
                  <a:srgbClr val="0070C0"/>
                </a:solidFill>
                <a:latin typeface="Arial" panose="020B0604020202020204" pitchFamily="34" charset="0"/>
                <a:cs typeface="Arial" panose="020B0604020202020204" pitchFamily="34" charset="0"/>
              </a:rPr>
              <a:t>hoản 1 Điều 5. Quyền thành lập, gia nhập và hoạt động công đoàn</a:t>
            </a:r>
            <a:r>
              <a:rPr lang="en-US" sz="2400" dirty="0">
                <a:solidFill>
                  <a:srgbClr val="0070C0"/>
                </a:solidFill>
                <a:latin typeface="Arial" panose="020B0604020202020204" pitchFamily="34" charset="0"/>
                <a:cs typeface="Arial" panose="020B0604020202020204" pitchFamily="34" charset="0"/>
              </a:rPr>
              <a:t>,</a:t>
            </a:r>
            <a:r>
              <a:rPr lang="vi-VN" sz="2400" dirty="0">
                <a:solidFill>
                  <a:srgbClr val="0070C0"/>
                </a:solidFill>
                <a:latin typeface="Arial" panose="020B0604020202020204" pitchFamily="34" charset="0"/>
                <a:cs typeface="Arial" panose="020B0604020202020204" pitchFamily="34" charset="0"/>
              </a:rPr>
              <a:t> quy định: </a:t>
            </a:r>
            <a:r>
              <a:rPr lang="vi-VN" sz="2400" b="1" i="1" dirty="0">
                <a:solidFill>
                  <a:srgbClr val="0070C0"/>
                </a:solidFill>
                <a:latin typeface="Arial" panose="020B0604020202020204" pitchFamily="34" charset="0"/>
                <a:cs typeface="Arial" panose="020B0604020202020204" pitchFamily="34" charset="0"/>
              </a:rPr>
              <a:t>“Người lao động Việt Nam có quyền thành lập, gia nhập và hoạt động công đoàn”</a:t>
            </a:r>
            <a:r>
              <a:rPr lang="vi-VN" sz="2400" dirty="0">
                <a:solidFill>
                  <a:srgbClr val="0070C0"/>
                </a:solidFill>
                <a:latin typeface="Arial" panose="020B0604020202020204" pitchFamily="34" charset="0"/>
                <a:cs typeface="Arial" panose="020B0604020202020204" pitchFamily="34" charset="0"/>
              </a:rPr>
              <a:t>, bao gồm cả người làm việc không có quan hệ lao động. </a:t>
            </a:r>
            <a:endParaRPr lang="en-US" sz="2400" dirty="0">
              <a:solidFill>
                <a:srgbClr val="0070C0"/>
              </a:solidFill>
              <a:latin typeface="Arial" panose="020B0604020202020204" pitchFamily="34" charset="0"/>
              <a:cs typeface="Arial" panose="020B0604020202020204" pitchFamily="34" charset="0"/>
            </a:endParaRPr>
          </a:p>
          <a:p>
            <a:pPr marL="342900" indent="-342900" algn="just">
              <a:spcBef>
                <a:spcPts val="1200"/>
              </a:spcBef>
              <a:spcAft>
                <a:spcPts val="1200"/>
              </a:spcAft>
              <a:buFont typeface="Wingdings" panose="05000000000000000000" pitchFamily="2" charset="2"/>
              <a:buChar char="Ø"/>
            </a:pPr>
            <a:r>
              <a:rPr lang="en-US" sz="2400" dirty="0">
                <a:solidFill>
                  <a:srgbClr val="0070C0"/>
                </a:solidFill>
                <a:latin typeface="Arial" panose="020B0604020202020204" pitchFamily="34" charset="0"/>
                <a:cs typeface="Arial" panose="020B0604020202020204" pitchFamily="34" charset="0"/>
              </a:rPr>
              <a:t>B</a:t>
            </a:r>
            <a:r>
              <a:rPr lang="vi-VN" sz="2400" dirty="0">
                <a:solidFill>
                  <a:srgbClr val="0070C0"/>
                </a:solidFill>
                <a:latin typeface="Arial" panose="020B0604020202020204" pitchFamily="34" charset="0"/>
                <a:cs typeface="Arial" panose="020B0604020202020204" pitchFamily="34" charset="0"/>
              </a:rPr>
              <a:t>ổ sung quy định tại khoản 3 Điều 4 giải thích từ ngữ </a:t>
            </a:r>
            <a:r>
              <a:rPr lang="vi-VN" sz="2400" b="1" i="1" dirty="0">
                <a:solidFill>
                  <a:srgbClr val="0070C0"/>
                </a:solidFill>
                <a:latin typeface="Arial" panose="020B0604020202020204" pitchFamily="34" charset="0"/>
                <a:cs typeface="Arial" panose="020B0604020202020204" pitchFamily="34" charset="0"/>
              </a:rPr>
              <a:t>“nghiệp đoàn cơ sở” </a:t>
            </a:r>
            <a:r>
              <a:rPr lang="vi-VN" sz="2400" dirty="0">
                <a:solidFill>
                  <a:srgbClr val="0070C0"/>
                </a:solidFill>
                <a:latin typeface="Arial" panose="020B0604020202020204" pitchFamily="34" charset="0"/>
                <a:cs typeface="Arial" panose="020B0604020202020204" pitchFamily="34" charset="0"/>
              </a:rPr>
              <a:t>là tổ chức cơ sở của Công đoàn Việt Nam, tập hợp những người làm việc không có quan hệ lao động, cùng ngành, cùng nghề hoặc những người lao động đặc thù khác.</a:t>
            </a:r>
            <a:endParaRPr lang="en-US" sz="2400" dirty="0">
              <a:solidFill>
                <a:srgbClr val="0070C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885D2C0-06E9-4FD6-B41D-F5A159ADAA24}"/>
              </a:ext>
            </a:extLst>
          </p:cNvPr>
          <p:cNvSpPr txBox="1">
            <a:spLocks/>
          </p:cNvSpPr>
          <p:nvPr/>
        </p:nvSpPr>
        <p:spPr>
          <a:xfrm>
            <a:off x="626853" y="396749"/>
            <a:ext cx="10938294" cy="5176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000" b="1" dirty="0">
                <a:solidFill>
                  <a:srgbClr val="C00000"/>
                </a:solidFill>
                <a:latin typeface="Arial" panose="020B0604020202020204" pitchFamily="34" charset="0"/>
                <a:cs typeface="Arial" panose="020B0604020202020204" pitchFamily="34" charset="0"/>
              </a:rPr>
              <a:t>NHỮNG NỘI DUNG CHÍNH SÁCH, QUY ĐỊNH MỚI</a:t>
            </a:r>
            <a:endParaRPr lang="en-US" sz="3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90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701347"/>
            <a:ext cx="10941370" cy="922937"/>
          </a:xfrm>
        </p:spPr>
        <p:txBody>
          <a:bodyPr>
            <a:normAutofit/>
          </a:bodyPr>
          <a:lstStyle/>
          <a:p>
            <a:pPr algn="just">
              <a:lnSpc>
                <a:spcPct val="100000"/>
              </a:lnSpc>
              <a:spcBef>
                <a:spcPts val="0"/>
              </a:spcBef>
            </a:pPr>
            <a:r>
              <a:rPr lang="vi-VN" sz="2600" b="1" dirty="0">
                <a:solidFill>
                  <a:srgbClr val="002060"/>
                </a:solidFill>
                <a:latin typeface="+mn-lt"/>
              </a:rPr>
              <a:t>2. Mở rộng quyền gia nhập và hoạt động công đoàn của người lao động là công dân nước ngoài </a:t>
            </a:r>
            <a:r>
              <a:rPr lang="vi-VN" sz="2600" b="1" dirty="0">
                <a:solidFill>
                  <a:srgbClr val="FF0000"/>
                </a:solidFill>
                <a:latin typeface="+mn-lt"/>
              </a:rPr>
              <a:t>(Điều 5)</a:t>
            </a:r>
            <a:endParaRPr lang="en-US" sz="2600" b="1" dirty="0">
              <a:solidFill>
                <a:srgbClr val="FF0000"/>
              </a:solidFill>
              <a:latin typeface="+mn-lt"/>
            </a:endParaRPr>
          </a:p>
        </p:txBody>
      </p:sp>
      <p:graphicFrame>
        <p:nvGraphicFramePr>
          <p:cNvPr id="5" name="Diagram 4">
            <a:extLst>
              <a:ext uri="{FF2B5EF4-FFF2-40B4-BE49-F238E27FC236}">
                <a16:creationId xmlns:a16="http://schemas.microsoft.com/office/drawing/2014/main" id="{BCC09776-F849-49CF-8617-38456BEAAD43}"/>
              </a:ext>
            </a:extLst>
          </p:cNvPr>
          <p:cNvGraphicFramePr/>
          <p:nvPr>
            <p:extLst>
              <p:ext uri="{D42A27DB-BD31-4B8C-83A1-F6EECF244321}">
                <p14:modId xmlns:p14="http://schemas.microsoft.com/office/powerpoint/2010/main" val="1636441957"/>
              </p:ext>
            </p:extLst>
          </p:nvPr>
        </p:nvGraphicFramePr>
        <p:xfrm>
          <a:off x="302459" y="607649"/>
          <a:ext cx="11590156" cy="540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1A53690F-7892-4ED2-BC87-DE387FE80E62}"/>
              </a:ext>
            </a:extLst>
          </p:cNvPr>
          <p:cNvSpPr/>
          <p:nvPr/>
        </p:nvSpPr>
        <p:spPr>
          <a:xfrm>
            <a:off x="1202047" y="5090396"/>
            <a:ext cx="9790981" cy="9229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FF00"/>
                </a:solidFill>
                <a:latin typeface="Arial" panose="020B0604020202020204" pitchFamily="34" charset="0"/>
                <a:cs typeface="Arial" panose="020B0604020202020204" pitchFamily="34" charset="0"/>
              </a:rPr>
              <a:t>Luật Công đoàn quy định những nội dung mang tính nguyên tắc về điều kiện, quyền gia nhập Công đoàn của </a:t>
            </a:r>
            <a:r>
              <a:rPr lang="en-US" sz="2000" b="1" dirty="0">
                <a:solidFill>
                  <a:srgbClr val="FFFF00"/>
                </a:solidFill>
                <a:latin typeface="Arial" panose="020B0604020202020204" pitchFamily="34" charset="0"/>
                <a:cs typeface="Arial" panose="020B0604020202020204" pitchFamily="34" charset="0"/>
              </a:rPr>
              <a:t>NLĐ </a:t>
            </a:r>
            <a:r>
              <a:rPr lang="vi-VN" sz="2000" b="1" dirty="0">
                <a:solidFill>
                  <a:srgbClr val="FFFF00"/>
                </a:solidFill>
                <a:latin typeface="Arial" panose="020B0604020202020204" pitchFamily="34" charset="0"/>
                <a:cs typeface="Arial" panose="020B0604020202020204" pitchFamily="34" charset="0"/>
              </a:rPr>
              <a:t>là công dân nước ngoài </a:t>
            </a:r>
            <a:endParaRPr lang="en-US" sz="2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04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90714"/>
            <a:ext cx="10938294" cy="922937"/>
          </a:xfrm>
        </p:spPr>
        <p:txBody>
          <a:bodyPr>
            <a:norm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3. </a:t>
            </a:r>
            <a:r>
              <a:rPr lang="en-US" sz="2600" b="1" dirty="0" err="1">
                <a:solidFill>
                  <a:srgbClr val="002060"/>
                </a:solidFill>
                <a:latin typeface="Arial" panose="020B0604020202020204" pitchFamily="34" charset="0"/>
                <a:cs typeface="Arial" panose="020B0604020202020204" pitchFamily="34" charset="0"/>
              </a:rPr>
              <a:t>Bổ</a:t>
            </a:r>
            <a:r>
              <a:rPr lang="en-US" sz="2600" b="1" dirty="0">
                <a:solidFill>
                  <a:srgbClr val="002060"/>
                </a:solidFill>
                <a:latin typeface="Arial" panose="020B0604020202020204" pitchFamily="34" charset="0"/>
                <a:cs typeface="Arial" panose="020B0604020202020204" pitchFamily="34" charset="0"/>
              </a:rPr>
              <a:t> sung </a:t>
            </a:r>
            <a:r>
              <a:rPr lang="vi-VN" sz="2600" b="1" dirty="0">
                <a:solidFill>
                  <a:srgbClr val="002060"/>
                </a:solidFill>
                <a:latin typeface="Arial" panose="020B0604020202020204" pitchFamily="34" charset="0"/>
                <a:cs typeface="Arial" panose="020B0604020202020204" pitchFamily="34" charset="0"/>
              </a:rPr>
              <a:t>quyền gia nhập Công đoàn Việt Nam của tổ chức của người lao động tại doanh nghiệp </a:t>
            </a:r>
            <a:r>
              <a:rPr lang="vi-VN" sz="2600" b="1" dirty="0">
                <a:solidFill>
                  <a:srgbClr val="FF0000"/>
                </a:solidFill>
                <a:latin typeface="Arial" panose="020B0604020202020204" pitchFamily="34" charset="0"/>
                <a:cs typeface="Arial" panose="020B0604020202020204" pitchFamily="34" charset="0"/>
              </a:rPr>
              <a:t>(Điều 6)</a:t>
            </a:r>
            <a:endParaRPr lang="en-US" sz="26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989A030-D9BA-4710-BD89-03FF5668FD3F}"/>
              </a:ext>
            </a:extLst>
          </p:cNvPr>
          <p:cNvSpPr txBox="1"/>
          <p:nvPr/>
        </p:nvSpPr>
        <p:spPr>
          <a:xfrm>
            <a:off x="626853" y="1798413"/>
            <a:ext cx="11047696" cy="4247317"/>
          </a:xfrm>
          <a:prstGeom prst="rect">
            <a:avLst/>
          </a:prstGeom>
          <a:noFill/>
        </p:spPr>
        <p:txBody>
          <a:bodyPr wrap="square">
            <a:spAutoFit/>
          </a:bodyPr>
          <a:lstStyle/>
          <a:p>
            <a:pPr algn="just">
              <a:spcBef>
                <a:spcPts val="600"/>
              </a:spcBef>
              <a:spcAft>
                <a:spcPts val="600"/>
              </a:spcAft>
            </a:pPr>
            <a:r>
              <a:rPr lang="vi-VN" sz="2000" b="1" dirty="0">
                <a:solidFill>
                  <a:srgbClr val="C00000"/>
                </a:solidFill>
                <a:latin typeface="Arial" panose="020B0604020202020204" pitchFamily="34" charset="0"/>
                <a:cs typeface="Arial" panose="020B0604020202020204" pitchFamily="34" charset="0"/>
              </a:rPr>
              <a:t>Điều 6 Luật Công đoàn (sửa đổi) quy định mang tính nguyên tắc về hồ sơ, trình tự, thủ tục gia nhập Công đoàn Việt Nam của tổ chức của người lao động tại doanh nghiệp; đồng thời, giao Tổng Liên đoàn hướng dẫn thực hiện để bảo đảm linh hoạt. </a:t>
            </a:r>
            <a:endParaRPr lang="en-US" sz="2000" b="1" dirty="0">
              <a:solidFill>
                <a:srgbClr val="C00000"/>
              </a:solidFill>
              <a:latin typeface="Arial" panose="020B0604020202020204" pitchFamily="34" charset="0"/>
              <a:cs typeface="Arial" panose="020B0604020202020204" pitchFamily="34" charset="0"/>
            </a:endParaRPr>
          </a:p>
          <a:p>
            <a:pPr marL="287338" indent="-287338" algn="just">
              <a:spcBef>
                <a:spcPts val="600"/>
              </a:spcBef>
              <a:spcAft>
                <a:spcPts val="600"/>
              </a:spcAft>
              <a:buFont typeface="Wingdings" panose="05000000000000000000" pitchFamily="2" charset="2"/>
              <a:buChar char="Ø"/>
            </a:pPr>
            <a:r>
              <a:rPr lang="en-US" sz="2000" b="1" dirty="0">
                <a:solidFill>
                  <a:srgbClr val="0070C0"/>
                </a:solidFill>
                <a:latin typeface="Arial" panose="020B0604020202020204" pitchFamily="34" charset="0"/>
                <a:cs typeface="Arial" panose="020B0604020202020204" pitchFamily="34" charset="0"/>
              </a:rPr>
              <a:t> T</a:t>
            </a:r>
            <a:r>
              <a:rPr lang="vi-VN" sz="2000" b="1" dirty="0">
                <a:solidFill>
                  <a:srgbClr val="0070C0"/>
                </a:solidFill>
                <a:latin typeface="Arial" panose="020B0604020202020204" pitchFamily="34" charset="0"/>
                <a:cs typeface="Arial" panose="020B0604020202020204" pitchFamily="34" charset="0"/>
              </a:rPr>
              <a: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được thành lập và hoạt động hợp pháp, tự nguyện tán thành Điều lệ Công đoàn Việt Nam thì có quyền gia nhập Công đoàn Việt Nam. </a:t>
            </a:r>
            <a:endParaRPr lang="en-US" sz="2000" b="1" dirty="0">
              <a:solidFill>
                <a:srgbClr val="0070C0"/>
              </a:solidFill>
              <a:latin typeface="Arial" panose="020B0604020202020204" pitchFamily="34" charset="0"/>
              <a:cs typeface="Arial" panose="020B0604020202020204" pitchFamily="34" charset="0"/>
            </a:endParaRPr>
          </a:p>
          <a:p>
            <a:pPr marL="287338" indent="-287338" algn="just">
              <a:spcBef>
                <a:spcPts val="600"/>
              </a:spcBef>
              <a:spcAft>
                <a:spcPts val="600"/>
              </a:spcAft>
              <a:buFont typeface="Wingdings" panose="05000000000000000000" pitchFamily="2" charset="2"/>
              <a:buChar char="Ø"/>
            </a:pPr>
            <a:r>
              <a:rPr lang="en-US" sz="2000" b="1" dirty="0">
                <a:solidFill>
                  <a:srgbClr val="0070C0"/>
                </a:solidFill>
                <a:latin typeface="Arial" panose="020B0604020202020204" pitchFamily="34" charset="0"/>
                <a:cs typeface="Arial" panose="020B0604020202020204" pitchFamily="34" charset="0"/>
              </a:rPr>
              <a:t> </a:t>
            </a:r>
            <a:r>
              <a:rPr lang="vi-VN" sz="2000" b="1" dirty="0">
                <a:solidFill>
                  <a:srgbClr val="0070C0"/>
                </a:solidFill>
                <a:latin typeface="Arial" panose="020B0604020202020204" pitchFamily="34" charset="0"/>
                <a:cs typeface="Arial" panose="020B0604020202020204" pitchFamily="34" charset="0"/>
              </a:rPr>
              <a:t>Thẩm quyền xem xét, công nhận việc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gia nhập Công đoàn Việt Nam thuộc </a:t>
            </a:r>
            <a:r>
              <a:rPr lang="en-US" sz="2000" b="1" dirty="0">
                <a:solidFill>
                  <a:srgbClr val="0070C0"/>
                </a:solidFill>
                <a:latin typeface="Arial" panose="020B0604020202020204" pitchFamily="34" charset="0"/>
                <a:cs typeface="Arial" panose="020B0604020202020204" pitchFamily="34" charset="0"/>
              </a:rPr>
              <a:t>LĐLĐ </a:t>
            </a:r>
            <a:r>
              <a:rPr lang="vi-VN" sz="2000" b="1" dirty="0">
                <a:solidFill>
                  <a:srgbClr val="0070C0"/>
                </a:solidFill>
                <a:latin typeface="Arial" panose="020B0604020202020204" pitchFamily="34" charset="0"/>
                <a:cs typeface="Arial" panose="020B0604020202020204" pitchFamily="34" charset="0"/>
              </a:rPr>
              <a:t>cấp tỉnh, ngành trung ương và tương đương. </a:t>
            </a:r>
            <a:endParaRPr lang="en-US" sz="2000" b="1" dirty="0">
              <a:solidFill>
                <a:srgbClr val="0070C0"/>
              </a:solidFill>
              <a:latin typeface="Arial" panose="020B0604020202020204" pitchFamily="34" charset="0"/>
              <a:cs typeface="Arial" panose="020B0604020202020204" pitchFamily="34" charset="0"/>
            </a:endParaRPr>
          </a:p>
          <a:p>
            <a:pPr marL="287338" indent="-287338" algn="just">
              <a:spcBef>
                <a:spcPts val="600"/>
              </a:spcBef>
              <a:spcAft>
                <a:spcPts val="600"/>
              </a:spcAft>
              <a:buFont typeface="Wingdings" panose="05000000000000000000" pitchFamily="2" charset="2"/>
              <a:buChar char="Ø"/>
            </a:pPr>
            <a:r>
              <a:rPr lang="en-US" sz="2000" b="1" dirty="0">
                <a:solidFill>
                  <a:srgbClr val="0070C0"/>
                </a:solidFill>
                <a:latin typeface="Arial" panose="020B0604020202020204" pitchFamily="34" charset="0"/>
                <a:cs typeface="Arial" panose="020B0604020202020204" pitchFamily="34" charset="0"/>
              </a:rPr>
              <a:t> </a:t>
            </a:r>
            <a:r>
              <a:rPr lang="vi-VN" sz="2000" b="1" dirty="0">
                <a:solidFill>
                  <a:srgbClr val="0070C0"/>
                </a:solidFill>
                <a:latin typeface="Arial" panose="020B0604020202020204" pitchFamily="34" charset="0"/>
                <a:cs typeface="Arial" panose="020B0604020202020204" pitchFamily="34" charset="0"/>
              </a:rPr>
              <a:t>Khi được công nhận việc gia nhập Công đoàn Việt Nam,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đương nhiên chấm dứt hoạt động với tư cách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là thành viên của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tự nguyện và đủ điều kiện gia nhập Công đoàn Việt Nam theo Điều lệ Công đoàn Việt Nam thì được công nhận là đoàn viên công đoàn.</a:t>
            </a:r>
            <a:endParaRPr 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7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531159" y="657014"/>
            <a:ext cx="11143389" cy="1213310"/>
          </a:xfrm>
        </p:spPr>
        <p:txBody>
          <a:bodyPr>
            <a:normAutofit/>
          </a:bodyPr>
          <a:lstStyle/>
          <a:p>
            <a:pPr algn="just"/>
            <a:r>
              <a:rPr lang="en-US" sz="2600" b="1" dirty="0">
                <a:solidFill>
                  <a:srgbClr val="002060"/>
                </a:solidFill>
                <a:latin typeface="Arial" panose="020B0604020202020204" pitchFamily="34" charset="0"/>
                <a:cs typeface="Arial" panose="020B0604020202020204" pitchFamily="34" charset="0"/>
              </a:rPr>
              <a:t>4. </a:t>
            </a:r>
            <a:r>
              <a:rPr lang="vi-VN" sz="2600" b="1" dirty="0">
                <a:solidFill>
                  <a:srgbClr val="002060"/>
                </a:solidFill>
                <a:latin typeface="Arial" panose="020B0604020202020204" pitchFamily="34" charset="0"/>
                <a:cs typeface="Arial" panose="020B0604020202020204" pitchFamily="34" charset="0"/>
              </a:rPr>
              <a:t>Bổ sung nguyên tắc tổ chức và hoạt động của Công đoàn Việt Nam và làm rõ hơn nguyên tắc, nội dung hợp tác quốc tế về công đoàn </a:t>
            </a:r>
            <a:r>
              <a:rPr lang="vi-VN" sz="2600" b="1" dirty="0">
                <a:solidFill>
                  <a:srgbClr val="FF0000"/>
                </a:solidFill>
                <a:latin typeface="Arial" panose="020B0604020202020204" pitchFamily="34" charset="0"/>
                <a:cs typeface="Arial" panose="020B0604020202020204" pitchFamily="34" charset="0"/>
              </a:rPr>
              <a:t>(Điều 7, Điều 9)</a:t>
            </a:r>
            <a:endParaRPr lang="en-US" sz="2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09ABDC-12E3-4979-9944-DE8CDFFE5A0C}"/>
              </a:ext>
            </a:extLst>
          </p:cNvPr>
          <p:cNvPicPr>
            <a:picLocks noChangeAspect="1"/>
          </p:cNvPicPr>
          <p:nvPr/>
        </p:nvPicPr>
        <p:blipFill>
          <a:blip r:embed="rId2"/>
          <a:stretch>
            <a:fillRect/>
          </a:stretch>
        </p:blipFill>
        <p:spPr>
          <a:xfrm>
            <a:off x="637954" y="1923489"/>
            <a:ext cx="4244598" cy="4104611"/>
          </a:xfrm>
          <a:prstGeom prst="rect">
            <a:avLst/>
          </a:prstGeom>
        </p:spPr>
      </p:pic>
      <p:sp>
        <p:nvSpPr>
          <p:cNvPr id="7" name="TextBox 6">
            <a:extLst>
              <a:ext uri="{FF2B5EF4-FFF2-40B4-BE49-F238E27FC236}">
                <a16:creationId xmlns:a16="http://schemas.microsoft.com/office/drawing/2014/main" id="{BD2FF721-A00E-4746-A801-3F9B6E138811}"/>
              </a:ext>
            </a:extLst>
          </p:cNvPr>
          <p:cNvSpPr txBox="1"/>
          <p:nvPr/>
        </p:nvSpPr>
        <p:spPr>
          <a:xfrm>
            <a:off x="5122175" y="2182995"/>
            <a:ext cx="6449800" cy="3585597"/>
          </a:xfrm>
          <a:prstGeom prst="rect">
            <a:avLst/>
          </a:prstGeom>
          <a:noFill/>
        </p:spPr>
        <p:txBody>
          <a:bodyPr wrap="square">
            <a:spAutoFit/>
          </a:bodyPr>
          <a:lstStyle/>
          <a:p>
            <a:pPr marL="342900" indent="-342900" algn="just">
              <a:spcBef>
                <a:spcPts val="1200"/>
              </a:spcBef>
              <a:spcAft>
                <a:spcPts val="1200"/>
              </a:spcAft>
              <a:buFont typeface="Wingdings" panose="05000000000000000000" pitchFamily="2" charset="2"/>
              <a:buChar char="Ø"/>
            </a:pPr>
            <a:r>
              <a:rPr lang="vi-VN" sz="2300" b="1" dirty="0">
                <a:solidFill>
                  <a:srgbClr val="0070C0"/>
                </a:solidFill>
                <a:latin typeface="Arial" panose="020B0604020202020204" pitchFamily="34" charset="0"/>
                <a:cs typeface="Arial" panose="020B0604020202020204" pitchFamily="34" charset="0"/>
              </a:rPr>
              <a:t>Luật Công đoàn (sửa đổi)</a:t>
            </a:r>
            <a:r>
              <a:rPr lang="en-US" sz="2300" b="1" dirty="0">
                <a:solidFill>
                  <a:srgbClr val="0070C0"/>
                </a:solidFill>
                <a:latin typeface="Arial" panose="020B0604020202020204" pitchFamily="34" charset="0"/>
                <a:cs typeface="Arial" panose="020B0604020202020204" pitchFamily="34" charset="0"/>
              </a:rPr>
              <a:t> </a:t>
            </a:r>
            <a:r>
              <a:rPr lang="vi-VN" sz="2300" b="1" dirty="0">
                <a:solidFill>
                  <a:srgbClr val="0070C0"/>
                </a:solidFill>
                <a:latin typeface="Arial" panose="020B0604020202020204" pitchFamily="34" charset="0"/>
                <a:cs typeface="Arial" panose="020B0604020202020204" pitchFamily="34" charset="0"/>
              </a:rPr>
              <a:t>đã bổ sung tại khoản 1 Điều </a:t>
            </a:r>
            <a:r>
              <a:rPr lang="en-US" sz="2300" b="1" dirty="0">
                <a:solidFill>
                  <a:srgbClr val="0070C0"/>
                </a:solidFill>
                <a:latin typeface="Arial" panose="020B0604020202020204" pitchFamily="34" charset="0"/>
                <a:cs typeface="Arial" panose="020B0604020202020204" pitchFamily="34" charset="0"/>
              </a:rPr>
              <a:t>7</a:t>
            </a:r>
            <a:r>
              <a:rPr lang="vi-VN" sz="2300" b="1" dirty="0">
                <a:solidFill>
                  <a:srgbClr val="0070C0"/>
                </a:solidFill>
                <a:latin typeface="Arial" panose="020B0604020202020204" pitchFamily="34" charset="0"/>
                <a:cs typeface="Arial" panose="020B0604020202020204" pitchFamily="34" charset="0"/>
              </a:rPr>
              <a:t> nguyên tắc tổ chức và hoạt động của Công đoàn Việt Nam là </a:t>
            </a:r>
            <a:r>
              <a:rPr lang="vi-VN" sz="2300" b="1" dirty="0">
                <a:solidFill>
                  <a:srgbClr val="FF0000"/>
                </a:solidFill>
                <a:latin typeface="Arial" panose="020B0604020202020204" pitchFamily="34" charset="0"/>
                <a:cs typeface="Arial" panose="020B0604020202020204" pitchFamily="34" charset="0"/>
              </a:rPr>
              <a:t>“hợp tác, phối hợp với người sử dụng lao động, đồng thời bảo đảm tính độc lập của tổ chức Công đoàn”</a:t>
            </a:r>
            <a:r>
              <a:rPr lang="vi-VN" sz="2300" b="1" dirty="0">
                <a:solidFill>
                  <a:srgbClr val="0070C0"/>
                </a:solidFill>
                <a:latin typeface="Arial" panose="020B0604020202020204" pitchFamily="34" charset="0"/>
                <a:cs typeface="Arial" panose="020B0604020202020204" pitchFamily="34" charset="0"/>
              </a:rPr>
              <a:t> nhằm bảo đảm phù hợp với tiêu chuẩn lao động quốc tế cơ bản. </a:t>
            </a:r>
            <a:endParaRPr lang="en-US" sz="2300" b="1" dirty="0">
              <a:solidFill>
                <a:srgbClr val="0070C0"/>
              </a:solidFill>
              <a:latin typeface="Arial" panose="020B0604020202020204" pitchFamily="34" charset="0"/>
              <a:cs typeface="Arial" panose="020B0604020202020204" pitchFamily="34" charset="0"/>
            </a:endParaRPr>
          </a:p>
          <a:p>
            <a:pPr marL="342900" indent="-342900" algn="just">
              <a:spcBef>
                <a:spcPts val="1200"/>
              </a:spcBef>
              <a:spcAft>
                <a:spcPts val="1200"/>
              </a:spcAft>
              <a:buFont typeface="Wingdings" panose="05000000000000000000" pitchFamily="2" charset="2"/>
              <a:buChar char="Ø"/>
            </a:pPr>
            <a:r>
              <a:rPr lang="en-US" sz="2300" b="1" dirty="0">
                <a:solidFill>
                  <a:srgbClr val="0070C0"/>
                </a:solidFill>
                <a:latin typeface="Arial" panose="020B0604020202020204" pitchFamily="34" charset="0"/>
                <a:cs typeface="Arial" panose="020B0604020202020204" pitchFamily="34" charset="0"/>
              </a:rPr>
              <a:t>L</a:t>
            </a:r>
            <a:r>
              <a:rPr lang="vi-VN" sz="2300" b="1" dirty="0">
                <a:solidFill>
                  <a:srgbClr val="0070C0"/>
                </a:solidFill>
                <a:latin typeface="Arial" panose="020B0604020202020204" pitchFamily="34" charset="0"/>
                <a:cs typeface="Arial" panose="020B0604020202020204" pitchFamily="34" charset="0"/>
              </a:rPr>
              <a:t>àm rõ hơn nguyên tắc, nội dung hợp tác quốc tế về công đoàn tại Điều 9.</a:t>
            </a:r>
            <a:endParaRPr lang="en-US" sz="23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46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16789" y="657015"/>
            <a:ext cx="10958422" cy="629528"/>
          </a:xfrm>
        </p:spPr>
        <p:txBody>
          <a:bodyPr>
            <a:normAutofit/>
          </a:bodyPr>
          <a:lstStyle/>
          <a:p>
            <a:pPr algn="ctr"/>
            <a:r>
              <a:rPr lang="vi-VN" sz="2600" b="1" dirty="0">
                <a:solidFill>
                  <a:srgbClr val="002060"/>
                </a:solidFill>
                <a:latin typeface="Arial" panose="020B0604020202020204" pitchFamily="34" charset="0"/>
                <a:cs typeface="Arial" panose="020B0604020202020204" pitchFamily="34" charset="0"/>
              </a:rPr>
              <a:t>5. Quy định cụ thể hệ thống tổ chức Công đoàn Việt Nam </a:t>
            </a:r>
            <a:r>
              <a:rPr lang="vi-VN" sz="2600" b="1" dirty="0">
                <a:solidFill>
                  <a:srgbClr val="FF0000"/>
                </a:solidFill>
                <a:latin typeface="Arial" panose="020B0604020202020204" pitchFamily="34" charset="0"/>
                <a:cs typeface="Arial" panose="020B0604020202020204" pitchFamily="34" charset="0"/>
              </a:rPr>
              <a:t>(Điều 8)</a:t>
            </a:r>
            <a:endParaRPr lang="en-US" sz="2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74EBA1C-73BC-433C-BF8F-6AAFC92D88D3}"/>
              </a:ext>
            </a:extLst>
          </p:cNvPr>
          <p:cNvPicPr>
            <a:picLocks noChangeAspect="1"/>
          </p:cNvPicPr>
          <p:nvPr/>
        </p:nvPicPr>
        <p:blipFill>
          <a:blip r:embed="rId2"/>
          <a:stretch>
            <a:fillRect/>
          </a:stretch>
        </p:blipFill>
        <p:spPr>
          <a:xfrm>
            <a:off x="713014" y="1771146"/>
            <a:ext cx="3114708" cy="3999539"/>
          </a:xfrm>
          <a:prstGeom prst="rect">
            <a:avLst/>
          </a:prstGeom>
        </p:spPr>
      </p:pic>
      <p:sp>
        <p:nvSpPr>
          <p:cNvPr id="7" name="TextBox 6">
            <a:extLst>
              <a:ext uri="{FF2B5EF4-FFF2-40B4-BE49-F238E27FC236}">
                <a16:creationId xmlns:a16="http://schemas.microsoft.com/office/drawing/2014/main" id="{1E3BC240-4E35-4481-BA21-B738E2F88F25}"/>
              </a:ext>
            </a:extLst>
          </p:cNvPr>
          <p:cNvSpPr txBox="1"/>
          <p:nvPr/>
        </p:nvSpPr>
        <p:spPr>
          <a:xfrm>
            <a:off x="4104167" y="1558495"/>
            <a:ext cx="7279658" cy="4647426"/>
          </a:xfrm>
          <a:prstGeom prst="rect">
            <a:avLst/>
          </a:prstGeom>
          <a:noFill/>
        </p:spPr>
        <p:txBody>
          <a:bodyPr wrap="square">
            <a:spAutoFit/>
          </a:bodyPr>
          <a:lstStyle/>
          <a:p>
            <a:pPr marL="342900" indent="-342900" algn="just">
              <a:spcBef>
                <a:spcPts val="600"/>
              </a:spcBef>
              <a:spcAft>
                <a:spcPts val="600"/>
              </a:spcAft>
              <a:buFont typeface="Wingdings" panose="05000000000000000000" pitchFamily="2" charset="2"/>
              <a:buChar char="Ø"/>
            </a:pPr>
            <a:r>
              <a:rPr lang="en-US" sz="2200" b="1" dirty="0">
                <a:solidFill>
                  <a:srgbClr val="0070C0"/>
                </a:solidFill>
                <a:latin typeface="Arial" panose="020B0604020202020204" pitchFamily="34" charset="0"/>
                <a:cs typeface="Arial" panose="020B0604020202020204" pitchFamily="34" charset="0"/>
              </a:rPr>
              <a:t>X</a:t>
            </a:r>
            <a:r>
              <a:rPr lang="vi-VN" sz="2200" b="1" dirty="0">
                <a:solidFill>
                  <a:srgbClr val="0070C0"/>
                </a:solidFill>
                <a:latin typeface="Arial" panose="020B0604020202020204" pitchFamily="34" charset="0"/>
                <a:cs typeface="Arial" panose="020B0604020202020204" pitchFamily="34" charset="0"/>
              </a:rPr>
              <a:t>ác định và phân định rõ </a:t>
            </a:r>
            <a:r>
              <a:rPr lang="vi-VN" sz="2200" b="1" i="1" dirty="0">
                <a:solidFill>
                  <a:srgbClr val="0070C0"/>
                </a:solidFill>
                <a:latin typeface="Arial" panose="020B0604020202020204" pitchFamily="34" charset="0"/>
                <a:cs typeface="Arial" panose="020B0604020202020204" pitchFamily="34" charset="0"/>
              </a:rPr>
              <a:t>“Công đoàn Việt Nam”</a:t>
            </a:r>
            <a:r>
              <a:rPr lang="vi-VN" sz="2200" b="1" dirty="0">
                <a:solidFill>
                  <a:srgbClr val="0070C0"/>
                </a:solidFill>
                <a:latin typeface="Arial" panose="020B0604020202020204" pitchFamily="34" charset="0"/>
                <a:cs typeface="Arial" panose="020B0604020202020204" pitchFamily="34" charset="0"/>
              </a:rPr>
              <a:t> với </a:t>
            </a:r>
            <a:r>
              <a:rPr lang="vi-VN" sz="2200" b="1" i="1" dirty="0">
                <a:solidFill>
                  <a:srgbClr val="0070C0"/>
                </a:solidFill>
                <a:latin typeface="Arial" panose="020B0604020202020204" pitchFamily="34" charset="0"/>
                <a:cs typeface="Arial" panose="020B0604020202020204" pitchFamily="34" charset="0"/>
              </a:rPr>
              <a:t>“Tổng Liên đoàn Lao động Việt Nam”</a:t>
            </a:r>
            <a:r>
              <a:rPr lang="vi-VN" sz="2200" b="1" dirty="0">
                <a:solidFill>
                  <a:srgbClr val="0070C0"/>
                </a:solidFill>
                <a:latin typeface="Arial" panose="020B0604020202020204" pitchFamily="34" charset="0"/>
                <a:cs typeface="Arial" panose="020B0604020202020204" pitchFamily="34" charset="0"/>
              </a:rPr>
              <a:t>. </a:t>
            </a:r>
            <a:r>
              <a:rPr lang="vi-VN" sz="2200" dirty="0">
                <a:solidFill>
                  <a:srgbClr val="0070C0"/>
                </a:solidFill>
                <a:latin typeface="Arial" panose="020B0604020202020204" pitchFamily="34" charset="0"/>
                <a:cs typeface="Arial" panose="020B0604020202020204" pitchFamily="34" charset="0"/>
              </a:rPr>
              <a:t>Theo đó, Công đoàn Việt Nam là tổ chức thống nhất bao gồm 4 cấp: cấp trung ương</a:t>
            </a:r>
            <a:r>
              <a:rPr lang="en-US" sz="2200" dirty="0">
                <a:solidFill>
                  <a:srgbClr val="0070C0"/>
                </a:solidFill>
                <a:latin typeface="Arial" panose="020B0604020202020204" pitchFamily="34" charset="0"/>
                <a:cs typeface="Arial" panose="020B0604020202020204" pitchFamily="34" charset="0"/>
              </a:rPr>
              <a:t>;</a:t>
            </a:r>
            <a:r>
              <a:rPr lang="vi-VN" sz="2200" dirty="0">
                <a:solidFill>
                  <a:srgbClr val="0070C0"/>
                </a:solidFill>
                <a:latin typeface="Arial" panose="020B0604020202020204" pitchFamily="34" charset="0"/>
                <a:cs typeface="Arial" panose="020B0604020202020204" pitchFamily="34" charset="0"/>
              </a:rPr>
              <a:t> cấp tỉnh, ngành trung ương và tương đương; cấp trên trực tiếp cơ sở; cấp cơ sở. Trong đó, cấp trung ương là Tổng Liên đoàn Lao động Việt Nam. </a:t>
            </a:r>
          </a:p>
          <a:p>
            <a:pPr marL="342900" indent="-342900" algn="just">
              <a:spcBef>
                <a:spcPts val="600"/>
              </a:spcBef>
              <a:spcAft>
                <a:spcPts val="600"/>
              </a:spcAft>
              <a:buFont typeface="Wingdings" panose="05000000000000000000" pitchFamily="2" charset="2"/>
              <a:buChar char="Ø"/>
            </a:pPr>
            <a:r>
              <a:rPr lang="vi-VN" sz="2200" b="1" dirty="0">
                <a:solidFill>
                  <a:srgbClr val="0070C0"/>
                </a:solidFill>
                <a:latin typeface="Arial" panose="020B0604020202020204" pitchFamily="34" charset="0"/>
                <a:cs typeface="Arial" panose="020B0604020202020204" pitchFamily="34" charset="0"/>
              </a:rPr>
              <a:t>Quy định cụ thể hệ thống tổ chức Công đoàn Việt Nam bao gồm 4 cấp. </a:t>
            </a:r>
            <a:r>
              <a:rPr lang="vi-VN" sz="2200" dirty="0">
                <a:solidFill>
                  <a:srgbClr val="0070C0"/>
                </a:solidFill>
                <a:latin typeface="Arial" panose="020B0604020202020204" pitchFamily="34" charset="0"/>
                <a:cs typeface="Arial" panose="020B0604020202020204" pitchFamily="34" charset="0"/>
              </a:rPr>
              <a:t>Đồng thời, quy định mô hình tổ chức của công đoàn </a:t>
            </a:r>
            <a:r>
              <a:rPr lang="en-US" sz="2200" dirty="0">
                <a:solidFill>
                  <a:srgbClr val="0070C0"/>
                </a:solidFill>
                <a:latin typeface="Arial" panose="020B0604020202020204" pitchFamily="34" charset="0"/>
                <a:cs typeface="Arial" panose="020B0604020202020204" pitchFamily="34" charset="0"/>
              </a:rPr>
              <a:t>đ</a:t>
            </a:r>
            <a:r>
              <a:rPr lang="vi-VN" sz="2200" dirty="0">
                <a:solidFill>
                  <a:srgbClr val="0070C0"/>
                </a:solidFill>
                <a:latin typeface="Arial" panose="020B0604020202020204" pitchFamily="34" charset="0"/>
                <a:cs typeface="Arial" panose="020B0604020202020204" pitchFamily="34" charset="0"/>
              </a:rPr>
              <a:t>ược xây dựng theo hướng mở, linh hoạt, phù hợp với nhu cầu, nguyện vọng chính đáng của đoàn viên công đoàn, </a:t>
            </a:r>
            <a:r>
              <a:rPr lang="en-US" sz="2200" dirty="0">
                <a:solidFill>
                  <a:srgbClr val="0070C0"/>
                </a:solidFill>
                <a:latin typeface="Arial" panose="020B0604020202020204" pitchFamily="34" charset="0"/>
                <a:cs typeface="Arial" panose="020B0604020202020204" pitchFamily="34" charset="0"/>
              </a:rPr>
              <a:t>NLĐ</a:t>
            </a:r>
            <a:r>
              <a:rPr lang="vi-VN" sz="2200" dirty="0">
                <a:solidFill>
                  <a:srgbClr val="0070C0"/>
                </a:solidFill>
                <a:latin typeface="Arial" panose="020B0604020202020204" pitchFamily="34" charset="0"/>
                <a:cs typeface="Arial" panose="020B0604020202020204" pitchFamily="34" charset="0"/>
              </a:rPr>
              <a:t>, yêu cầu thực tiễn và quy định của pháp luật.</a:t>
            </a:r>
          </a:p>
        </p:txBody>
      </p:sp>
    </p:spTree>
    <p:extLst>
      <p:ext uri="{BB962C8B-B14F-4D97-AF65-F5344CB8AC3E}">
        <p14:creationId xmlns:p14="http://schemas.microsoft.com/office/powerpoint/2010/main" val="308267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90715"/>
            <a:ext cx="10938294" cy="553294"/>
          </a:xfrm>
        </p:spPr>
        <p:txBody>
          <a:bodyPr>
            <a:normAutofit/>
          </a:bodyPr>
          <a:lstStyle/>
          <a:p>
            <a:pPr algn="ctr"/>
            <a:r>
              <a:rPr lang="en-US" sz="2600" b="1" dirty="0">
                <a:solidFill>
                  <a:srgbClr val="002060"/>
                </a:solidFill>
                <a:latin typeface="Arial" panose="020B0604020202020204" pitchFamily="34" charset="0"/>
                <a:cs typeface="Arial" panose="020B0604020202020204" pitchFamily="34" charset="0"/>
              </a:rPr>
              <a:t>6. </a:t>
            </a:r>
            <a:r>
              <a:rPr lang="vi-VN" sz="2600" b="1" dirty="0">
                <a:solidFill>
                  <a:srgbClr val="002060"/>
                </a:solidFill>
                <a:latin typeface="Arial" panose="020B0604020202020204" pitchFamily="34" charset="0"/>
                <a:cs typeface="Arial" panose="020B0604020202020204" pitchFamily="34" charset="0"/>
              </a:rPr>
              <a:t>Bổ sung và quy định rõ các hành vi bị nghiêm cấm </a:t>
            </a:r>
            <a:r>
              <a:rPr lang="vi-VN" sz="2600" b="1" dirty="0">
                <a:solidFill>
                  <a:srgbClr val="FF0000"/>
                </a:solidFill>
                <a:latin typeface="Arial" panose="020B0604020202020204" pitchFamily="34" charset="0"/>
                <a:cs typeface="Arial" panose="020B0604020202020204" pitchFamily="34" charset="0"/>
              </a:rPr>
              <a:t>(Điều 10)</a:t>
            </a:r>
            <a:endParaRPr lang="en-US" sz="2600" b="1" dirty="0">
              <a:solidFill>
                <a:srgbClr val="FF000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54356238-F465-4156-BE9A-BAE346F33D48}"/>
              </a:ext>
            </a:extLst>
          </p:cNvPr>
          <p:cNvGraphicFramePr/>
          <p:nvPr>
            <p:extLst>
              <p:ext uri="{D42A27DB-BD31-4B8C-83A1-F6EECF244321}">
                <p14:modId xmlns:p14="http://schemas.microsoft.com/office/powerpoint/2010/main" val="3691087637"/>
              </p:ext>
            </p:extLst>
          </p:nvPr>
        </p:nvGraphicFramePr>
        <p:xfrm>
          <a:off x="626853" y="1422267"/>
          <a:ext cx="11076318"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D16C8BE-C23A-435A-8804-4E72DE8ABCBF}"/>
              </a:ext>
            </a:extLst>
          </p:cNvPr>
          <p:cNvSpPr txBox="1"/>
          <p:nvPr/>
        </p:nvSpPr>
        <p:spPr>
          <a:xfrm>
            <a:off x="626853" y="4381629"/>
            <a:ext cx="10938294" cy="1938992"/>
          </a:xfrm>
          <a:prstGeom prst="rect">
            <a:avLst/>
          </a:prstGeom>
          <a:noFill/>
        </p:spPr>
        <p:txBody>
          <a:bodyPr wrap="square">
            <a:spAutoFit/>
          </a:bodyPr>
          <a:lstStyle/>
          <a:p>
            <a:pPr algn="just"/>
            <a:r>
              <a:rPr lang="vi-VN" sz="2000" b="1" dirty="0">
                <a:solidFill>
                  <a:srgbClr val="0070C0"/>
                </a:solidFill>
              </a:rPr>
              <a:t>Bên cạnh các hành vi có tính chất phân biệt đối xử, can thiệp thao túng; các hành vi liên quan đến đóng, quản lý sử dụng kinh phí công đoàn </a:t>
            </a:r>
            <a:r>
              <a:rPr lang="vi-VN" sz="2000" b="1" dirty="0">
                <a:solidFill>
                  <a:srgbClr val="FF0000"/>
                </a:solidFill>
              </a:rPr>
              <a:t>(không đóng, chậm đóng, đóng không đúng mức quy định, đóng không đủ số người thuộc đối tượng phải đóng; quản lý, sử dụng kinh phí công đoàn không đúng quy định)</a:t>
            </a:r>
            <a:r>
              <a:rPr lang="vi-VN" sz="2000" b="1" dirty="0">
                <a:solidFill>
                  <a:srgbClr val="002060"/>
                </a:solidFill>
              </a:rPr>
              <a:t>,</a:t>
            </a:r>
            <a:r>
              <a:rPr lang="vi-VN" sz="2000" b="1" dirty="0">
                <a:solidFill>
                  <a:srgbClr val="FF0000"/>
                </a:solidFill>
              </a:rPr>
              <a:t> </a:t>
            </a:r>
            <a:r>
              <a:rPr lang="vi-VN" sz="2000" b="1" dirty="0">
                <a:solidFill>
                  <a:srgbClr val="0070C0"/>
                </a:solidFill>
              </a:rPr>
              <a:t>nhận viện trợ, tài trợ, tiếp nhận hỗ trợ kỹ thuật trái quy định của pháp luật… cũng được bổ sung vào các hành vi bị nghiêm cấm.</a:t>
            </a:r>
            <a:endParaRPr lang="en-US" sz="2000" b="1" dirty="0">
              <a:solidFill>
                <a:srgbClr val="0070C0"/>
              </a:solidFill>
            </a:endParaRPr>
          </a:p>
        </p:txBody>
      </p:sp>
    </p:spTree>
    <p:extLst>
      <p:ext uri="{BB962C8B-B14F-4D97-AF65-F5344CB8AC3E}">
        <p14:creationId xmlns:p14="http://schemas.microsoft.com/office/powerpoint/2010/main" val="26349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ACD0270-7B87-406C-A19F-9A0FD485C5A2}"/>
              </a:ext>
            </a:extLst>
          </p:cNvPr>
          <p:cNvSpPr txBox="1"/>
          <p:nvPr/>
        </p:nvSpPr>
        <p:spPr>
          <a:xfrm>
            <a:off x="4954772" y="799368"/>
            <a:ext cx="6379535" cy="5062924"/>
          </a:xfrm>
          <a:prstGeom prst="rect">
            <a:avLst/>
          </a:prstGeom>
          <a:noFill/>
        </p:spPr>
        <p:txBody>
          <a:bodyPr wrap="square">
            <a:spAutoFit/>
          </a:bodyPr>
          <a:lstStyle/>
          <a:p>
            <a:pPr marL="342900" indent="-342900" algn="just">
              <a:spcBef>
                <a:spcPts val="1200"/>
              </a:spcBef>
              <a:spcAft>
                <a:spcPts val="1200"/>
              </a:spcAft>
              <a:buFont typeface="Wingdings" panose="05000000000000000000" pitchFamily="2" charset="2"/>
              <a:buChar char="Ø"/>
            </a:pPr>
            <a:r>
              <a:rPr lang="vi-VN" sz="2200" b="1" dirty="0">
                <a:solidFill>
                  <a:srgbClr val="002060"/>
                </a:solidFill>
                <a:latin typeface="Arial" panose="020B0604020202020204" pitchFamily="34" charset="0"/>
                <a:cs typeface="Arial" panose="020B0604020202020204" pitchFamily="34" charset="0"/>
              </a:rPr>
              <a:t>Nghị quyết số 89/2023/QH15 ngày 02/6/2023 của Quốc hội về Chương trình xây dựng luật, pháp lệnh năm 2024, điều chỉnh chương trình xây dựng luật, pháp lệnh năm 2023</a:t>
            </a:r>
            <a:r>
              <a:rPr lang="en-US" sz="2200" b="1" dirty="0">
                <a:solidFill>
                  <a:srgbClr val="002060"/>
                </a:solidFill>
                <a:latin typeface="Arial" panose="020B0604020202020204" pitchFamily="34" charset="0"/>
                <a:cs typeface="Arial" panose="020B0604020202020204" pitchFamily="34" charset="0"/>
              </a:rPr>
              <a:t>. </a:t>
            </a:r>
          </a:p>
          <a:p>
            <a:pPr marL="342900" indent="-342900" algn="just">
              <a:spcBef>
                <a:spcPts val="600"/>
              </a:spcBef>
              <a:spcAft>
                <a:spcPts val="600"/>
              </a:spcAft>
              <a:buFont typeface="Wingdings" panose="05000000000000000000" pitchFamily="2" charset="2"/>
              <a:buChar char="Ø"/>
            </a:pPr>
            <a:r>
              <a:rPr lang="en-US" sz="2200" b="1" dirty="0" err="1">
                <a:solidFill>
                  <a:srgbClr val="002060"/>
                </a:solidFill>
                <a:latin typeface="Arial" panose="020B0604020202020204" pitchFamily="34" charset="0"/>
                <a:cs typeface="Arial" panose="020B0604020202020204" pitchFamily="34" charset="0"/>
              </a:rPr>
              <a:t>Nghị</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quyết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số</a:t>
            </a:r>
            <a:r>
              <a:rPr lang="en-US" sz="2200" b="1" dirty="0">
                <a:solidFill>
                  <a:srgbClr val="002060"/>
                </a:solidFill>
                <a:latin typeface="Arial" panose="020B0604020202020204" pitchFamily="34" charset="0"/>
                <a:cs typeface="Arial" panose="020B0604020202020204" pitchFamily="34" charset="0"/>
              </a:rPr>
              <a:t> 793/NQ-UBTVQH15 </a:t>
            </a:r>
            <a:r>
              <a:rPr lang="en-US" sz="2200" b="1" dirty="0" err="1">
                <a:solidFill>
                  <a:srgbClr val="002060"/>
                </a:solidFill>
                <a:latin typeface="Arial" panose="020B0604020202020204" pitchFamily="34" charset="0"/>
                <a:cs typeface="Arial" panose="020B0604020202020204" pitchFamily="34" charset="0"/>
              </a:rPr>
              <a:t>ngày</a:t>
            </a:r>
            <a:r>
              <a:rPr lang="en-US" sz="2200" b="1" dirty="0">
                <a:solidFill>
                  <a:srgbClr val="002060"/>
                </a:solidFill>
                <a:latin typeface="Arial" panose="020B0604020202020204" pitchFamily="34" charset="0"/>
                <a:cs typeface="Arial" panose="020B0604020202020204" pitchFamily="34" charset="0"/>
              </a:rPr>
              <a:t> 07/6/2023 </a:t>
            </a:r>
            <a:r>
              <a:rPr lang="en-US" sz="2200" b="1" dirty="0" err="1">
                <a:solidFill>
                  <a:srgbClr val="002060"/>
                </a:solidFill>
                <a:latin typeface="Arial" panose="020B0604020202020204" pitchFamily="34" charset="0"/>
                <a:cs typeface="Arial" panose="020B0604020202020204" pitchFamily="34" charset="0"/>
              </a:rPr>
              <a:t>của</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Ủy</a:t>
            </a:r>
            <a:r>
              <a:rPr lang="en-US" sz="2200" b="1" dirty="0">
                <a:solidFill>
                  <a:srgbClr val="002060"/>
                </a:solidFill>
                <a:latin typeface="Arial" panose="020B0604020202020204" pitchFamily="34" charset="0"/>
                <a:cs typeface="Arial" panose="020B0604020202020204" pitchFamily="34" charset="0"/>
              </a:rPr>
              <a:t> ban </a:t>
            </a:r>
            <a:r>
              <a:rPr lang="en-US" sz="2200" b="1" dirty="0" err="1">
                <a:solidFill>
                  <a:srgbClr val="002060"/>
                </a:solidFill>
                <a:latin typeface="Arial" panose="020B0604020202020204" pitchFamily="34" charset="0"/>
                <a:cs typeface="Arial" panose="020B0604020202020204" pitchFamily="34" charset="0"/>
              </a:rPr>
              <a:t>Thường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vụ</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Quốc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hội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về</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việc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thực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hiện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Nghị</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quyết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của</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Quốc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hội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về</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Chương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trình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xây</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dựng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luật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pháp</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lệnh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năm</a:t>
            </a:r>
            <a:r>
              <a:rPr lang="en-US" sz="2200" b="1" dirty="0">
                <a:solidFill>
                  <a:srgbClr val="002060"/>
                </a:solidFill>
                <a:latin typeface="Arial" panose="020B0604020202020204" pitchFamily="34" charset="0"/>
                <a:cs typeface="Arial" panose="020B0604020202020204" pitchFamily="34" charset="0"/>
              </a:rPr>
              <a:t> 2024, </a:t>
            </a:r>
            <a:r>
              <a:rPr lang="en-US" sz="2200" b="1" dirty="0" err="1">
                <a:solidFill>
                  <a:srgbClr val="002060"/>
                </a:solidFill>
                <a:latin typeface="Arial" panose="020B0604020202020204" pitchFamily="34" charset="0"/>
                <a:cs typeface="Arial" panose="020B0604020202020204" pitchFamily="34" charset="0"/>
              </a:rPr>
              <a:t>điều</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chỉnh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chương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trình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xây</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dựng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luật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pháp</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lệnh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năm</a:t>
            </a:r>
            <a:r>
              <a:rPr lang="en-US" sz="2200" b="1" dirty="0">
                <a:solidFill>
                  <a:srgbClr val="002060"/>
                </a:solidFill>
                <a:latin typeface="Arial" panose="020B0604020202020204" pitchFamily="34" charset="0"/>
                <a:cs typeface="Arial" panose="020B0604020202020204" pitchFamily="34" charset="0"/>
              </a:rPr>
              <a:t> 2023 </a:t>
            </a:r>
            <a:r>
              <a:rPr lang="en-US" sz="2200" b="1" dirty="0">
                <a:solidFill>
                  <a:srgbClr val="FF0000"/>
                </a:solidFill>
                <a:latin typeface="Arial" panose="020B0604020202020204" pitchFamily="34" charset="0"/>
                <a:cs typeface="Arial" panose="020B0604020202020204" pitchFamily="34" charset="0"/>
              </a:rPr>
              <a:t>(</a:t>
            </a:r>
            <a:r>
              <a:rPr lang="en-US" sz="2200" b="1" dirty="0" err="1">
                <a:solidFill>
                  <a:srgbClr val="FF0000"/>
                </a:solidFill>
                <a:latin typeface="Arial" panose="020B0604020202020204" pitchFamily="34" charset="0"/>
                <a:cs typeface="Arial" panose="020B0604020202020204" pitchFamily="34" charset="0"/>
              </a:rPr>
              <a:t>Phân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công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Tổng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Liên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đoàn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là</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cơ</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quan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trình</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cơ</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quan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chủ</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trì</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soạn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thảo</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dự</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án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Luật</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Công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đoàn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sửa</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đổi</a:t>
            </a:r>
            <a:r>
              <a:rPr lang="en-US" sz="2200" b="1" dirty="0">
                <a:solidFill>
                  <a:srgbClr val="FF0000"/>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987329" y="1738579"/>
            <a:ext cx="3659099" cy="2769625"/>
          </a:xfrm>
          <a:prstGeom prst="rect">
            <a:avLst/>
          </a:prstGeom>
        </p:spPr>
      </p:pic>
    </p:spTree>
    <p:extLst>
      <p:ext uri="{BB962C8B-B14F-4D97-AF65-F5344CB8AC3E}">
        <p14:creationId xmlns:p14="http://schemas.microsoft.com/office/powerpoint/2010/main" val="251887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03849"/>
            <a:ext cx="11058328" cy="1213310"/>
          </a:xfrm>
        </p:spPr>
        <p:txBody>
          <a:bodyPr>
            <a:noAutofit/>
          </a:bodyPr>
          <a:lstStyle/>
          <a:p>
            <a:pPr algn="just">
              <a:lnSpc>
                <a:spcPct val="100000"/>
              </a:lnSpc>
            </a:pPr>
            <a:r>
              <a:rPr lang="vi-VN" sz="2600" b="1" dirty="0">
                <a:solidFill>
                  <a:srgbClr val="002060"/>
                </a:solidFill>
                <a:latin typeface="Arial" panose="020B0604020202020204" pitchFamily="34" charset="0"/>
                <a:cs typeface="Arial" panose="020B0604020202020204" pitchFamily="34" charset="0"/>
              </a:rPr>
              <a:t>7. Quy định cụ thể hơn quyền, trách nhiệm đại diện, chăm lo và bảo vệ quyền, lợi ích hợp pháp, chính đáng của đoàn viên công đoàn và người lao động </a:t>
            </a:r>
            <a:r>
              <a:rPr lang="vi-VN" sz="2600" b="1" dirty="0">
                <a:solidFill>
                  <a:srgbClr val="FF0000"/>
                </a:solidFill>
                <a:latin typeface="Arial" panose="020B0604020202020204" pitchFamily="34" charset="0"/>
                <a:cs typeface="Arial" panose="020B0604020202020204" pitchFamily="34" charset="0"/>
              </a:rPr>
              <a:t>(Điều 11)</a:t>
            </a:r>
            <a:endParaRPr lang="en-US" sz="26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FD6B9F-ADA3-46C3-8D20-DC9171BD0092}"/>
              </a:ext>
            </a:extLst>
          </p:cNvPr>
          <p:cNvSpPr txBox="1"/>
          <p:nvPr/>
        </p:nvSpPr>
        <p:spPr>
          <a:xfrm>
            <a:off x="3583171" y="2073569"/>
            <a:ext cx="8102009" cy="4216539"/>
          </a:xfrm>
          <a:prstGeom prst="rect">
            <a:avLst/>
          </a:prstGeom>
          <a:noFill/>
        </p:spPr>
        <p:txBody>
          <a:bodyPr wrap="square">
            <a:spAutoFit/>
          </a:bodyPr>
          <a:lstStyle/>
          <a:p>
            <a:pPr algn="just">
              <a:spcBef>
                <a:spcPts val="300"/>
              </a:spcBef>
              <a:spcAft>
                <a:spcPts val="300"/>
              </a:spcAft>
            </a:pPr>
            <a:r>
              <a:rPr lang="en-US" sz="1900" b="1" dirty="0">
                <a:solidFill>
                  <a:srgbClr val="0070C0"/>
                </a:solidFill>
                <a:latin typeface="Arial" panose="020B0604020202020204" pitchFamily="34" charset="0"/>
                <a:cs typeface="Arial" panose="020B0604020202020204" pitchFamily="34" charset="0"/>
              </a:rPr>
              <a:t>B</a:t>
            </a:r>
            <a:r>
              <a:rPr lang="vi-VN" sz="1900" b="1" dirty="0">
                <a:solidFill>
                  <a:srgbClr val="0070C0"/>
                </a:solidFill>
                <a:latin typeface="Arial" panose="020B0604020202020204" pitchFamily="34" charset="0"/>
                <a:cs typeface="Arial" panose="020B0604020202020204" pitchFamily="34" charset="0"/>
              </a:rPr>
              <a:t>ổ sung quy định về quyền, trách nhiệm “chăm lo” như: </a:t>
            </a:r>
            <a:endParaRPr lang="en-US" sz="1900" b="1" dirty="0">
              <a:solidFill>
                <a:srgbClr val="0070C0"/>
              </a:solidFill>
              <a:latin typeface="Arial" panose="020B0604020202020204" pitchFamily="34" charset="0"/>
              <a:cs typeface="Arial" panose="020B0604020202020204" pitchFamily="34" charset="0"/>
            </a:endParaRPr>
          </a:p>
          <a:p>
            <a:pPr marL="285750" indent="-285750" algn="just">
              <a:spcBef>
                <a:spcPts val="300"/>
              </a:spcBef>
              <a:spcAft>
                <a:spcPts val="300"/>
              </a:spcAft>
              <a:buFont typeface="Wingdings" panose="05000000000000000000" pitchFamily="2" charset="2"/>
              <a:buChar char="Ø"/>
            </a:pPr>
            <a:r>
              <a:rPr lang="vi-VN" sz="1900" b="1" dirty="0">
                <a:solidFill>
                  <a:srgbClr val="0070C0"/>
                </a:solidFill>
                <a:latin typeface="Arial" panose="020B0604020202020204" pitchFamily="34" charset="0"/>
                <a:cs typeface="Arial" panose="020B0604020202020204" pitchFamily="34" charset="0"/>
              </a:rPr>
              <a:t>Đầu tư xây dựng nhà ở xã hội, công trình văn hóa, thể thao, hạ tầng kỹ thuật có liên quan để phục vụ đoàn viên công đoàn, </a:t>
            </a:r>
            <a:r>
              <a:rPr lang="en-US" sz="1900" b="1" dirty="0">
                <a:solidFill>
                  <a:srgbClr val="0070C0"/>
                </a:solidFill>
                <a:latin typeface="Arial" panose="020B0604020202020204" pitchFamily="34" charset="0"/>
                <a:cs typeface="Arial" panose="020B0604020202020204" pitchFamily="34" charset="0"/>
              </a:rPr>
              <a:t>NLĐ </a:t>
            </a:r>
            <a:r>
              <a:rPr lang="vi-VN" sz="1900" b="1" dirty="0">
                <a:solidFill>
                  <a:srgbClr val="0070C0"/>
                </a:solidFill>
                <a:latin typeface="Arial" panose="020B0604020202020204" pitchFamily="34" charset="0"/>
                <a:cs typeface="Arial" panose="020B0604020202020204" pitchFamily="34" charset="0"/>
              </a:rPr>
              <a:t>theo quy định của pháp luật</a:t>
            </a:r>
            <a:r>
              <a:rPr lang="en-US" sz="1900" b="1" dirty="0">
                <a:solidFill>
                  <a:srgbClr val="0070C0"/>
                </a:solidFill>
                <a:latin typeface="Arial" panose="020B0604020202020204" pitchFamily="34" charset="0"/>
                <a:cs typeface="Arial" panose="020B0604020202020204" pitchFamily="34" charset="0"/>
              </a:rPr>
              <a:t> </a:t>
            </a:r>
            <a:r>
              <a:rPr lang="en-US" sz="1900" b="1" dirty="0">
                <a:solidFill>
                  <a:srgbClr val="002060"/>
                </a:solidFill>
                <a:latin typeface="Arial" panose="020B0604020202020204" pitchFamily="34" charset="0"/>
                <a:cs typeface="Arial" panose="020B0604020202020204" pitchFamily="34" charset="0"/>
              </a:rPr>
              <a:t>(</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11, </a:t>
            </a:r>
            <a:r>
              <a:rPr lang="en-US" sz="1900" b="1" dirty="0" err="1">
                <a:solidFill>
                  <a:srgbClr val="002060"/>
                </a:solidFill>
                <a:latin typeface="Arial" panose="020B0604020202020204" pitchFamily="34" charset="0"/>
                <a:cs typeface="Arial" panose="020B0604020202020204" pitchFamily="34" charset="0"/>
              </a:rPr>
              <a:t>Điều</a:t>
            </a:r>
            <a:r>
              <a:rPr lang="en-US" sz="1900" b="1" dirty="0">
                <a:solidFill>
                  <a:srgbClr val="002060"/>
                </a:solidFill>
                <a:latin typeface="Arial" panose="020B0604020202020204" pitchFamily="34" charset="0"/>
                <a:cs typeface="Arial" panose="020B0604020202020204" pitchFamily="34" charset="0"/>
              </a:rPr>
              <a:t> 11).</a:t>
            </a:r>
          </a:p>
          <a:p>
            <a:pPr marL="285750" indent="-285750" algn="just">
              <a:spcBef>
                <a:spcPts val="300"/>
              </a:spcBef>
              <a:spcAft>
                <a:spcPts val="3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T</a:t>
            </a:r>
            <a:r>
              <a:rPr lang="vi-VN" sz="1900" b="1" dirty="0">
                <a:solidFill>
                  <a:srgbClr val="0070C0"/>
                </a:solidFill>
                <a:latin typeface="Arial" panose="020B0604020202020204" pitchFamily="34" charset="0"/>
                <a:cs typeface="Arial" panose="020B0604020202020204" pitchFamily="34" charset="0"/>
              </a:rPr>
              <a:t>ổ chức các hoạt động chăm lo, nâng cao đời sống, văn hoá, tinh thần; động viên, khen thưởng, hỗ trợ khi ốm đau, thai sản, khó khăn, hoạn nạn và các hoạt động chăm lo khác cho đoàn viên công đoàn và </a:t>
            </a:r>
            <a:r>
              <a:rPr lang="en-US" sz="1900" b="1" dirty="0">
                <a:solidFill>
                  <a:srgbClr val="0070C0"/>
                </a:solidFill>
                <a:latin typeface="Arial" panose="020B0604020202020204" pitchFamily="34" charset="0"/>
                <a:cs typeface="Arial" panose="020B0604020202020204" pitchFamily="34" charset="0"/>
              </a:rPr>
              <a:t>NLĐ… </a:t>
            </a:r>
            <a:r>
              <a:rPr lang="en-US" sz="1900" b="1" dirty="0">
                <a:solidFill>
                  <a:srgbClr val="002060"/>
                </a:solidFill>
                <a:latin typeface="Arial" panose="020B0604020202020204" pitchFamily="34" charset="0"/>
                <a:cs typeface="Arial" panose="020B0604020202020204" pitchFamily="34" charset="0"/>
              </a:rPr>
              <a:t>(</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8, </a:t>
            </a:r>
            <a:r>
              <a:rPr lang="en-US" sz="1900" b="1" dirty="0" err="1">
                <a:solidFill>
                  <a:srgbClr val="002060"/>
                </a:solidFill>
                <a:latin typeface="Arial" panose="020B0604020202020204" pitchFamily="34" charset="0"/>
                <a:cs typeface="Arial" panose="020B0604020202020204" pitchFamily="34" charset="0"/>
              </a:rPr>
              <a:t>Điều</a:t>
            </a:r>
            <a:r>
              <a:rPr lang="en-US" sz="1900" b="1" dirty="0">
                <a:solidFill>
                  <a:srgbClr val="002060"/>
                </a:solidFill>
                <a:latin typeface="Arial" panose="020B0604020202020204" pitchFamily="34" charset="0"/>
                <a:cs typeface="Arial" panose="020B0604020202020204" pitchFamily="34" charset="0"/>
              </a:rPr>
              <a:t> 11).</a:t>
            </a:r>
          </a:p>
          <a:p>
            <a:pPr marL="285750" indent="-285750" algn="just">
              <a:spcBef>
                <a:spcPts val="300"/>
              </a:spcBef>
              <a:spcAft>
                <a:spcPts val="300"/>
              </a:spcAft>
              <a:buFont typeface="Wingdings" panose="05000000000000000000" pitchFamily="2" charset="2"/>
              <a:buChar char="Ø"/>
            </a:pPr>
            <a:r>
              <a:rPr lang="vi-VN" sz="1900" b="1" dirty="0">
                <a:solidFill>
                  <a:srgbClr val="0070C0"/>
                </a:solidFill>
                <a:latin typeface="Arial" panose="020B0604020202020204" pitchFamily="34" charset="0"/>
                <a:cs typeface="Arial" panose="020B0604020202020204" pitchFamily="34" charset="0"/>
              </a:rPr>
              <a:t>Bổ sung sung quyền, trách nhiệm đại diện, bảo vệ quyền lợi ích hợp pháp, chính đáng của đoàn viên công đoàn và </a:t>
            </a:r>
            <a:r>
              <a:rPr lang="en-US" sz="1900" b="1" dirty="0">
                <a:solidFill>
                  <a:srgbClr val="0070C0"/>
                </a:solidFill>
                <a:latin typeface="Arial" panose="020B0604020202020204" pitchFamily="34" charset="0"/>
                <a:cs typeface="Arial" panose="020B0604020202020204" pitchFamily="34" charset="0"/>
              </a:rPr>
              <a:t>NLĐ</a:t>
            </a:r>
            <a:r>
              <a:rPr lang="vi-VN" sz="1900" b="1" dirty="0">
                <a:solidFill>
                  <a:srgbClr val="0070C0"/>
                </a:solidFill>
                <a:latin typeface="Arial" panose="020B0604020202020204" pitchFamily="34" charset="0"/>
                <a:cs typeface="Arial" panose="020B0604020202020204" pitchFamily="34" charset="0"/>
              </a:rPr>
              <a:t> bảo đảm đồng bộ với hệ thống pháp luật</a:t>
            </a:r>
            <a:r>
              <a:rPr lang="en-US" sz="1900" b="1" dirty="0">
                <a:solidFill>
                  <a:srgbClr val="0070C0"/>
                </a:solidFill>
                <a:latin typeface="Arial" panose="020B0604020202020204" pitchFamily="34" charset="0"/>
                <a:cs typeface="Arial" panose="020B0604020202020204" pitchFamily="34" charset="0"/>
              </a:rPr>
              <a:t> </a:t>
            </a:r>
            <a:r>
              <a:rPr lang="en-US" sz="1900" b="1" dirty="0">
                <a:solidFill>
                  <a:srgbClr val="002060"/>
                </a:solidFill>
                <a:latin typeface="Arial" panose="020B0604020202020204" pitchFamily="34" charset="0"/>
                <a:cs typeface="Arial" panose="020B0604020202020204" pitchFamily="34" charset="0"/>
              </a:rPr>
              <a:t>(</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12, </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13 </a:t>
            </a:r>
            <a:r>
              <a:rPr lang="en-US" sz="1900" b="1" dirty="0" err="1">
                <a:solidFill>
                  <a:srgbClr val="002060"/>
                </a:solidFill>
                <a:latin typeface="Arial" panose="020B0604020202020204" pitchFamily="34" charset="0"/>
                <a:cs typeface="Arial" panose="020B0604020202020204" pitchFamily="34" charset="0"/>
              </a:rPr>
              <a:t>Điều</a:t>
            </a:r>
            <a:r>
              <a:rPr lang="en-US" sz="1900" b="1" dirty="0">
                <a:solidFill>
                  <a:srgbClr val="002060"/>
                </a:solidFill>
                <a:latin typeface="Arial" panose="020B0604020202020204" pitchFamily="34" charset="0"/>
                <a:cs typeface="Arial" panose="020B0604020202020204" pitchFamily="34" charset="0"/>
              </a:rPr>
              <a:t> 11).</a:t>
            </a:r>
          </a:p>
          <a:p>
            <a:pPr algn="just">
              <a:spcBef>
                <a:spcPts val="300"/>
              </a:spcBef>
              <a:spcAft>
                <a:spcPts val="300"/>
              </a:spcAft>
            </a:pPr>
            <a:r>
              <a:rPr lang="vi-VN" sz="1950" b="1" dirty="0">
                <a:solidFill>
                  <a:srgbClr val="C00000"/>
                </a:solidFill>
                <a:latin typeface="Arial" panose="020B0604020202020204" pitchFamily="34" charset="0"/>
                <a:cs typeface="Arial" panose="020B0604020202020204" pitchFamily="34" charset="0"/>
              </a:rPr>
              <a:t>Khẳng định “Công đoàn Việt Nam là tổ chức duy nhất đại diện của </a:t>
            </a:r>
            <a:r>
              <a:rPr lang="en-US" sz="1950" b="1" dirty="0">
                <a:solidFill>
                  <a:srgbClr val="C00000"/>
                </a:solidFill>
                <a:latin typeface="Arial" panose="020B0604020202020204" pitchFamily="34" charset="0"/>
                <a:cs typeface="Arial" panose="020B0604020202020204" pitchFamily="34" charset="0"/>
              </a:rPr>
              <a:t>NLĐ </a:t>
            </a:r>
            <a:r>
              <a:rPr lang="vi-VN" sz="1950" b="1" dirty="0">
                <a:solidFill>
                  <a:srgbClr val="C00000"/>
                </a:solidFill>
                <a:latin typeface="Arial" panose="020B0604020202020204" pitchFamily="34" charset="0"/>
                <a:cs typeface="Arial" panose="020B0604020202020204" pitchFamily="34" charset="0"/>
              </a:rPr>
              <a:t>ở cấp quốc gia trong quan hệ lao động”</a:t>
            </a:r>
            <a:r>
              <a:rPr lang="en-US" sz="1950" b="1" dirty="0">
                <a:solidFill>
                  <a:srgbClr val="C00000"/>
                </a:solidFill>
                <a:latin typeface="Arial" panose="020B0604020202020204" pitchFamily="34" charset="0"/>
                <a:cs typeface="Arial" panose="020B0604020202020204" pitchFamily="34" charset="0"/>
              </a:rPr>
              <a:t> </a:t>
            </a:r>
            <a:r>
              <a:rPr lang="en-US" sz="1950" b="1" dirty="0">
                <a:solidFill>
                  <a:srgbClr val="002060"/>
                </a:solidFill>
                <a:latin typeface="Arial" panose="020B0604020202020204" pitchFamily="34" charset="0"/>
                <a:cs typeface="Arial" panose="020B0604020202020204" pitchFamily="34" charset="0"/>
              </a:rPr>
              <a:t>(</a:t>
            </a:r>
            <a:r>
              <a:rPr lang="en-US" sz="1950" b="1" dirty="0" err="1">
                <a:solidFill>
                  <a:srgbClr val="002060"/>
                </a:solidFill>
                <a:latin typeface="Arial" panose="020B0604020202020204" pitchFamily="34" charset="0"/>
                <a:cs typeface="Arial" panose="020B0604020202020204" pitchFamily="34" charset="0"/>
              </a:rPr>
              <a:t>khoản</a:t>
            </a:r>
            <a:r>
              <a:rPr lang="en-US" sz="1950" b="1" dirty="0">
                <a:solidFill>
                  <a:srgbClr val="002060"/>
                </a:solidFill>
                <a:latin typeface="Arial" panose="020B0604020202020204" pitchFamily="34" charset="0"/>
                <a:cs typeface="Arial" panose="020B0604020202020204" pitchFamily="34" charset="0"/>
              </a:rPr>
              <a:t> 1 </a:t>
            </a:r>
            <a:r>
              <a:rPr lang="en-US" sz="1950" b="1" dirty="0" err="1">
                <a:solidFill>
                  <a:srgbClr val="002060"/>
                </a:solidFill>
                <a:latin typeface="Arial" panose="020B0604020202020204" pitchFamily="34" charset="0"/>
                <a:cs typeface="Arial" panose="020B0604020202020204" pitchFamily="34" charset="0"/>
              </a:rPr>
              <a:t>Điều</a:t>
            </a:r>
            <a:r>
              <a:rPr lang="en-US" sz="1950" b="1" dirty="0">
                <a:solidFill>
                  <a:srgbClr val="002060"/>
                </a:solidFill>
                <a:latin typeface="Arial" panose="020B0604020202020204" pitchFamily="34" charset="0"/>
                <a:cs typeface="Arial" panose="020B0604020202020204" pitchFamily="34" charset="0"/>
              </a:rPr>
              <a:t> 11).</a:t>
            </a:r>
          </a:p>
        </p:txBody>
      </p:sp>
      <p:pic>
        <p:nvPicPr>
          <p:cNvPr id="5" name="Picture 4">
            <a:extLst>
              <a:ext uri="{FF2B5EF4-FFF2-40B4-BE49-F238E27FC236}">
                <a16:creationId xmlns:a16="http://schemas.microsoft.com/office/drawing/2014/main" id="{FB9FEB1C-6753-475B-B2A0-F950B619E71D}"/>
              </a:ext>
            </a:extLst>
          </p:cNvPr>
          <p:cNvPicPr>
            <a:picLocks noChangeAspect="1"/>
          </p:cNvPicPr>
          <p:nvPr/>
        </p:nvPicPr>
        <p:blipFill>
          <a:blip r:embed="rId2"/>
          <a:stretch>
            <a:fillRect/>
          </a:stretch>
        </p:blipFill>
        <p:spPr>
          <a:xfrm>
            <a:off x="626853" y="2279715"/>
            <a:ext cx="2597747" cy="3788858"/>
          </a:xfrm>
          <a:prstGeom prst="rect">
            <a:avLst/>
          </a:prstGeom>
        </p:spPr>
      </p:pic>
    </p:spTree>
    <p:extLst>
      <p:ext uri="{BB962C8B-B14F-4D97-AF65-F5344CB8AC3E}">
        <p14:creationId xmlns:p14="http://schemas.microsoft.com/office/powerpoint/2010/main" val="31224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03849"/>
            <a:ext cx="11132756" cy="948504"/>
          </a:xfrm>
        </p:spPr>
        <p:txBody>
          <a:bodyPr>
            <a:normAutofit/>
          </a:bodyPr>
          <a:lstStyle/>
          <a:p>
            <a:pPr algn="just"/>
            <a:r>
              <a:rPr lang="vi-VN" sz="2600" b="1" dirty="0">
                <a:solidFill>
                  <a:srgbClr val="002060"/>
                </a:solidFill>
                <a:latin typeface="Arial" panose="020B0604020202020204" pitchFamily="34" charset="0"/>
                <a:cs typeface="Arial" panose="020B0604020202020204" pitchFamily="34" charset="0"/>
              </a:rPr>
              <a:t>8. Bổ sung quyền giám sát, phản biện xã hội của Công đoàn </a:t>
            </a:r>
            <a:r>
              <a:rPr lang="vi-VN" sz="2600" b="1" dirty="0">
                <a:solidFill>
                  <a:srgbClr val="FF0000"/>
                </a:solidFill>
                <a:latin typeface="Arial" panose="020B0604020202020204" pitchFamily="34" charset="0"/>
                <a:cs typeface="Arial" panose="020B0604020202020204" pitchFamily="34" charset="0"/>
              </a:rPr>
              <a:t>(Điều 16, Điều 17)</a:t>
            </a:r>
            <a:endParaRPr lang="en-US" sz="2600" b="1" dirty="0">
              <a:solidFill>
                <a:srgbClr val="FF0000"/>
              </a:solidFill>
              <a:latin typeface="Arial" panose="020B0604020202020204" pitchFamily="34" charset="0"/>
              <a:cs typeface="Arial" panose="020B0604020202020204" pitchFamily="34" charset="0"/>
            </a:endParaRPr>
          </a:p>
        </p:txBody>
      </p:sp>
      <p:graphicFrame>
        <p:nvGraphicFramePr>
          <p:cNvPr id="7" name="Content Placeholder 1">
            <a:extLst>
              <a:ext uri="{FF2B5EF4-FFF2-40B4-BE49-F238E27FC236}">
                <a16:creationId xmlns:a16="http://schemas.microsoft.com/office/drawing/2014/main" id="{A8E63CEC-49E2-4D58-91B2-D421518285BD}"/>
              </a:ext>
            </a:extLst>
          </p:cNvPr>
          <p:cNvGraphicFramePr>
            <a:graphicFrameLocks noGrp="1"/>
          </p:cNvGraphicFramePr>
          <p:nvPr>
            <p:ph idx="1"/>
            <p:extLst>
              <p:ext uri="{D42A27DB-BD31-4B8C-83A1-F6EECF244321}">
                <p14:modId xmlns:p14="http://schemas.microsoft.com/office/powerpoint/2010/main" val="2365310492"/>
              </p:ext>
            </p:extLst>
          </p:nvPr>
        </p:nvGraphicFramePr>
        <p:xfrm>
          <a:off x="712382" y="1707725"/>
          <a:ext cx="6251944" cy="455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B28CBF96-E981-45EB-9BC0-6579C8DED287}"/>
              </a:ext>
            </a:extLst>
          </p:cNvPr>
          <p:cNvSpPr/>
          <p:nvPr/>
        </p:nvSpPr>
        <p:spPr>
          <a:xfrm>
            <a:off x="7210748" y="1821572"/>
            <a:ext cx="4389374" cy="433467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latin typeface="Arial" panose="020B0604020202020204" pitchFamily="34" charset="0"/>
                <a:cs typeface="Arial" panose="020B0604020202020204" pitchFamily="34" charset="0"/>
              </a:rPr>
              <a:t>T</a:t>
            </a:r>
            <a:r>
              <a:rPr lang="vi-VN" sz="2000" dirty="0">
                <a:solidFill>
                  <a:srgbClr val="C00000"/>
                </a:solidFill>
                <a:latin typeface="Arial" panose="020B0604020202020204" pitchFamily="34" charset="0"/>
                <a:cs typeface="Arial" panose="020B0604020202020204" pitchFamily="34" charset="0"/>
              </a:rPr>
              <a:t>ại khoản 2 Điều 16 </a:t>
            </a:r>
            <a:br>
              <a:rPr lang="en-US" sz="2000" dirty="0">
                <a:solidFill>
                  <a:srgbClr val="C00000"/>
                </a:solidFill>
                <a:latin typeface="Arial" panose="020B0604020202020204" pitchFamily="34" charset="0"/>
                <a:cs typeface="Arial" panose="020B0604020202020204" pitchFamily="34" charset="0"/>
              </a:rPr>
            </a:br>
            <a:r>
              <a:rPr lang="vi-VN" sz="2000" dirty="0">
                <a:solidFill>
                  <a:srgbClr val="C00000"/>
                </a:solidFill>
                <a:latin typeface="Arial" panose="020B0604020202020204" pitchFamily="34" charset="0"/>
                <a:cs typeface="Arial" panose="020B0604020202020204" pitchFamily="34" charset="0"/>
              </a:rPr>
              <a:t>đã bổ sung, quy định cụ thể về hoạt động chủ trì giám sát mang tính xã hội của Công đoàn, bao gồm nguyên tắc, hình thức, quyền, trách nhiệm của Công đoàn, quyền, trách nhiệm của </a:t>
            </a:r>
            <a:r>
              <a:rPr lang="en-US" sz="2000" dirty="0">
                <a:solidFill>
                  <a:srgbClr val="C00000"/>
                </a:solidFill>
                <a:latin typeface="Arial" panose="020B0604020202020204" pitchFamily="34" charset="0"/>
                <a:cs typeface="Arial" panose="020B0604020202020204" pitchFamily="34" charset="0"/>
              </a:rPr>
              <a:t>NSDLĐ</a:t>
            </a:r>
            <a:r>
              <a:rPr lang="vi-VN" sz="2000" dirty="0">
                <a:solidFill>
                  <a:srgbClr val="C00000"/>
                </a:solidFill>
                <a:latin typeface="Arial" panose="020B0604020202020204" pitchFamily="34" charset="0"/>
                <a:cs typeface="Arial" panose="020B0604020202020204" pitchFamily="34" charset="0"/>
              </a:rPr>
              <a:t>, </a:t>
            </a:r>
            <a:br>
              <a:rPr lang="en-US" sz="2000" dirty="0">
                <a:solidFill>
                  <a:srgbClr val="C00000"/>
                </a:solidFill>
                <a:latin typeface="Arial" panose="020B0604020202020204" pitchFamily="34" charset="0"/>
                <a:cs typeface="Arial" panose="020B0604020202020204" pitchFamily="34" charset="0"/>
              </a:rPr>
            </a:br>
            <a:r>
              <a:rPr lang="vi-VN" sz="2000" dirty="0">
                <a:solidFill>
                  <a:srgbClr val="C00000"/>
                </a:solidFill>
                <a:latin typeface="Arial" panose="020B0604020202020204" pitchFamily="34" charset="0"/>
                <a:cs typeface="Arial" panose="020B0604020202020204" pitchFamily="34" charset="0"/>
              </a:rPr>
              <a:t>cơ quan, tổ chức được giám sát</a:t>
            </a:r>
            <a:endParaRPr 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91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A8CE0B-A415-4B93-AB9B-DE7303107117}"/>
              </a:ext>
            </a:extLst>
          </p:cNvPr>
          <p:cNvSpPr>
            <a:spLocks noGrp="1"/>
          </p:cNvSpPr>
          <p:nvPr>
            <p:ph idx="1"/>
          </p:nvPr>
        </p:nvSpPr>
        <p:spPr>
          <a:xfrm>
            <a:off x="506819" y="1817159"/>
            <a:ext cx="11161110" cy="4351338"/>
          </a:xfrm>
        </p:spPr>
        <p:txBody>
          <a:bodyPr>
            <a:normAutofit/>
          </a:bodyPr>
          <a:lstStyle/>
          <a:p>
            <a:pPr marL="344488" indent="-344488" algn="just">
              <a:lnSpc>
                <a:spcPct val="100000"/>
              </a:lnSpc>
              <a:spcBef>
                <a:spcPts val="600"/>
              </a:spcBef>
              <a:spcAft>
                <a:spcPts val="600"/>
              </a:spcAft>
              <a:buFont typeface="Wingdings" panose="05000000000000000000" pitchFamily="2" charset="2"/>
              <a:buChar char="Ø"/>
            </a:pPr>
            <a:r>
              <a:rPr lang="en-US" sz="2200" b="1" dirty="0" err="1">
                <a:solidFill>
                  <a:srgbClr val="0070C0"/>
                </a:solidFill>
                <a:latin typeface="Arial" panose="020B0604020202020204" pitchFamily="34" charset="0"/>
                <a:cs typeface="Arial" panose="020B0604020202020204" pitchFamily="34" charset="0"/>
              </a:rPr>
              <a:t>Điều</a:t>
            </a:r>
            <a:r>
              <a:rPr lang="en-US" sz="2200" b="1" dirty="0">
                <a:solidFill>
                  <a:srgbClr val="0070C0"/>
                </a:solidFill>
                <a:latin typeface="Arial" panose="020B0604020202020204" pitchFamily="34" charset="0"/>
                <a:cs typeface="Arial" panose="020B0604020202020204" pitchFamily="34" charset="0"/>
              </a:rPr>
              <a:t> 21 </a:t>
            </a:r>
            <a:r>
              <a:rPr lang="en-US" sz="2200" b="1" dirty="0" err="1">
                <a:solidFill>
                  <a:srgbClr val="0070C0"/>
                </a:solidFill>
                <a:latin typeface="Arial" panose="020B0604020202020204" pitchFamily="34" charset="0"/>
                <a:cs typeface="Arial" panose="020B0604020202020204" pitchFamily="34" charset="0"/>
              </a:rPr>
              <a:t>có</a:t>
            </a:r>
            <a:r>
              <a:rPr lang="en-US" sz="2200" b="1" dirty="0">
                <a:solidFill>
                  <a:srgbClr val="0070C0"/>
                </a:solidFill>
                <a:latin typeface="Arial" panose="020B0604020202020204" pitchFamily="34" charset="0"/>
                <a:cs typeface="Arial" panose="020B0604020202020204" pitchFamily="34" charset="0"/>
              </a:rPr>
              <a:t> 12 </a:t>
            </a:r>
            <a:r>
              <a:rPr lang="en-US" sz="2200" b="1" dirty="0" err="1">
                <a:solidFill>
                  <a:srgbClr val="0070C0"/>
                </a:solidFill>
                <a:latin typeface="Arial" panose="020B0604020202020204" pitchFamily="34" charset="0"/>
                <a:cs typeface="Arial" panose="020B0604020202020204" pitchFamily="34" charset="0"/>
              </a:rPr>
              <a:t>khoản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tăng</a:t>
            </a:r>
            <a:r>
              <a:rPr lang="en-US" sz="2200" b="1" dirty="0">
                <a:solidFill>
                  <a:srgbClr val="0070C0"/>
                </a:solidFill>
                <a:latin typeface="Arial" panose="020B0604020202020204" pitchFamily="34" charset="0"/>
                <a:cs typeface="Arial" panose="020B0604020202020204" pitchFamily="34" charset="0"/>
              </a:rPr>
              <a:t> 5 </a:t>
            </a:r>
            <a:r>
              <a:rPr lang="en-US" sz="2200" b="1" dirty="0" err="1">
                <a:solidFill>
                  <a:srgbClr val="0070C0"/>
                </a:solidFill>
                <a:latin typeface="Arial" panose="020B0604020202020204" pitchFamily="34" charset="0"/>
                <a:cs typeface="Arial" panose="020B0604020202020204" pitchFamily="34" charset="0"/>
              </a:rPr>
              <a:t>khoản</a:t>
            </a:r>
            <a:r>
              <a:rPr lang="en-US" sz="2200" b="1" dirty="0">
                <a:solidFill>
                  <a:srgbClr val="0070C0"/>
                </a:solidFill>
                <a:latin typeface="Arial" panose="020B0604020202020204" pitchFamily="34" charset="0"/>
                <a:cs typeface="Arial" panose="020B0604020202020204" pitchFamily="34" charset="0"/>
              </a:rPr>
              <a:t> so </a:t>
            </a:r>
            <a:r>
              <a:rPr lang="en-US" sz="2200" b="1" dirty="0" err="1">
                <a:solidFill>
                  <a:srgbClr val="0070C0"/>
                </a:solidFill>
                <a:latin typeface="Arial" panose="020B0604020202020204" pitchFamily="34" charset="0"/>
                <a:cs typeface="Arial" panose="020B0604020202020204" pitchFamily="34" charset="0"/>
              </a:rPr>
              <a:t>với</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Luật</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Công</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đoàn</a:t>
            </a:r>
            <a:r>
              <a:rPr lang="en-US" sz="2200" b="1" dirty="0">
                <a:solidFill>
                  <a:srgbClr val="0070C0"/>
                </a:solidFill>
                <a:latin typeface="Arial" panose="020B0604020202020204" pitchFamily="34" charset="0"/>
                <a:cs typeface="Arial" panose="020B0604020202020204" pitchFamily="34" charset="0"/>
              </a:rPr>
              <a:t> 2012) </a:t>
            </a:r>
            <a:r>
              <a:rPr lang="en-US" sz="2200" b="1" dirty="0" err="1">
                <a:solidFill>
                  <a:srgbClr val="0070C0"/>
                </a:solidFill>
                <a:latin typeface="Arial" panose="020B0604020202020204" pitchFamily="34" charset="0"/>
                <a:cs typeface="Arial" panose="020B0604020202020204" pitchFamily="34" charset="0"/>
              </a:rPr>
              <a:t>quy</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định</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cụ</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thể</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quyền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nhóm</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quyền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của</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đoàn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viên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công</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đoàn</a:t>
            </a:r>
            <a:r>
              <a:rPr lang="en-US" sz="2200" b="1" dirty="0">
                <a:solidFill>
                  <a:srgbClr val="0070C0"/>
                </a:solidFill>
                <a:latin typeface="Arial" panose="020B0604020202020204" pitchFamily="34" charset="0"/>
                <a:cs typeface="Arial" panose="020B0604020202020204" pitchFamily="34" charset="0"/>
              </a:rPr>
              <a:t> (</a:t>
            </a:r>
            <a:r>
              <a:rPr lang="vi-VN" sz="2200" b="1" dirty="0">
                <a:solidFill>
                  <a:srgbClr val="0070C0"/>
                </a:solidFill>
                <a:latin typeface="Arial" panose="020B0604020202020204" pitchFamily="34" charset="0"/>
                <a:cs typeface="Arial" panose="020B0604020202020204" pitchFamily="34" charset="0"/>
              </a:rPr>
              <a:t>do tách một số quyền của đoàn viên công đoàn đã được Luật Công đoàn 2012 quy định</a:t>
            </a:r>
            <a:r>
              <a:rPr lang="en-US" sz="2200" b="1" dirty="0">
                <a:solidFill>
                  <a:srgbClr val="0070C0"/>
                </a:solidFill>
                <a:latin typeface="Arial" panose="020B0604020202020204" pitchFamily="34" charset="0"/>
                <a:cs typeface="Arial" panose="020B0604020202020204" pitchFamily="34" charset="0"/>
              </a:rPr>
              <a:t>).</a:t>
            </a:r>
          </a:p>
          <a:p>
            <a:pPr marL="344488" indent="-344488" algn="just">
              <a:lnSpc>
                <a:spcPct val="100000"/>
              </a:lnSpc>
              <a:spcBef>
                <a:spcPts val="600"/>
              </a:spcBef>
              <a:spcAft>
                <a:spcPts val="600"/>
              </a:spcAft>
              <a:buFont typeface="Wingdings" panose="05000000000000000000" pitchFamily="2" charset="2"/>
              <a:buChar char="Ø"/>
            </a:pPr>
            <a:r>
              <a:rPr lang="en-US" sz="2200" b="1" dirty="0">
                <a:solidFill>
                  <a:srgbClr val="0070C0"/>
                </a:solidFill>
                <a:latin typeface="Arial" panose="020B0604020202020204" pitchFamily="34" charset="0"/>
                <a:cs typeface="Arial" panose="020B0604020202020204" pitchFamily="34" charset="0"/>
              </a:rPr>
              <a:t>B</a:t>
            </a:r>
            <a:r>
              <a:rPr lang="vi-VN" sz="2200" b="1" dirty="0">
                <a:solidFill>
                  <a:srgbClr val="0070C0"/>
                </a:solidFill>
                <a:latin typeface="Arial" panose="020B0604020202020204" pitchFamily="34" charset="0"/>
                <a:cs typeface="Arial" panose="020B0604020202020204" pitchFamily="34" charset="0"/>
              </a:rPr>
              <a:t>ổ sung mới thêm một số quyền sau: </a:t>
            </a:r>
            <a:endParaRPr lang="en-US" sz="2200" b="1" dirty="0">
              <a:solidFill>
                <a:srgbClr val="0070C0"/>
              </a:solidFill>
              <a:latin typeface="Arial" panose="020B0604020202020204" pitchFamily="34" charset="0"/>
              <a:cs typeface="Arial" panose="020B0604020202020204" pitchFamily="34" charset="0"/>
            </a:endParaRPr>
          </a:p>
          <a:p>
            <a:pPr marL="344488" indent="0" algn="just">
              <a:lnSpc>
                <a:spcPct val="100000"/>
              </a:lnSpc>
              <a:spcBef>
                <a:spcPts val="600"/>
              </a:spcBef>
              <a:spcAft>
                <a:spcPts val="600"/>
              </a:spcAft>
              <a:buAutoNum type="arabicParenBoth"/>
            </a:pPr>
            <a:r>
              <a:rPr lang="en-US" sz="2100" dirty="0">
                <a:solidFill>
                  <a:srgbClr val="0070C0"/>
                </a:solidFill>
                <a:latin typeface="Arial" panose="020B0604020202020204" pitchFamily="34" charset="0"/>
                <a:cs typeface="Arial" panose="020B0604020202020204" pitchFamily="34" charset="0"/>
              </a:rPr>
              <a:t> </a:t>
            </a:r>
            <a:r>
              <a:rPr lang="vi-VN" sz="2100" dirty="0">
                <a:solidFill>
                  <a:srgbClr val="0070C0"/>
                </a:solidFill>
                <a:latin typeface="Arial" panose="020B0604020202020204" pitchFamily="34" charset="0"/>
                <a:cs typeface="Arial" panose="020B0604020202020204" pitchFamily="34" charset="0"/>
              </a:rPr>
              <a:t>Được thụ hưởng chính sách thuê nhà ở xã hội của Tổng Liên đoàn; </a:t>
            </a:r>
            <a:endParaRPr lang="en-US" sz="2100" dirty="0">
              <a:solidFill>
                <a:srgbClr val="0070C0"/>
              </a:solidFill>
              <a:latin typeface="Arial" panose="020B0604020202020204" pitchFamily="34" charset="0"/>
              <a:cs typeface="Arial" panose="020B0604020202020204" pitchFamily="34" charset="0"/>
            </a:endParaRPr>
          </a:p>
          <a:p>
            <a:pPr marL="344488" indent="0" algn="just">
              <a:lnSpc>
                <a:spcPct val="100000"/>
              </a:lnSpc>
              <a:spcBef>
                <a:spcPts val="600"/>
              </a:spcBef>
              <a:spcAft>
                <a:spcPts val="600"/>
              </a:spcAft>
              <a:buAutoNum type="arabicParenBoth"/>
            </a:pPr>
            <a:r>
              <a:rPr lang="en-US" sz="2100" dirty="0">
                <a:solidFill>
                  <a:srgbClr val="0070C0"/>
                </a:solidFill>
                <a:latin typeface="Arial" panose="020B0604020202020204" pitchFamily="34" charset="0"/>
                <a:cs typeface="Arial" panose="020B0604020202020204" pitchFamily="34" charset="0"/>
              </a:rPr>
              <a:t> Đ</a:t>
            </a:r>
            <a:r>
              <a:rPr lang="vi-VN" sz="2100" dirty="0">
                <a:solidFill>
                  <a:srgbClr val="0070C0"/>
                </a:solidFill>
                <a:latin typeface="Arial" panose="020B0604020202020204" pitchFamily="34" charset="0"/>
                <a:cs typeface="Arial" panose="020B0604020202020204" pitchFamily="34" charset="0"/>
              </a:rPr>
              <a:t>ược tuyên dương, khen thưởng khi có thành tích trong lao động, sản xuất và hoạt động công đoàn; </a:t>
            </a:r>
            <a:endParaRPr lang="en-US" sz="2100" dirty="0">
              <a:solidFill>
                <a:srgbClr val="0070C0"/>
              </a:solidFill>
              <a:latin typeface="Arial" panose="020B0604020202020204" pitchFamily="34" charset="0"/>
              <a:cs typeface="Arial" panose="020B0604020202020204" pitchFamily="34" charset="0"/>
            </a:endParaRPr>
          </a:p>
          <a:p>
            <a:pPr marL="344488" indent="0" algn="just">
              <a:lnSpc>
                <a:spcPct val="100000"/>
              </a:lnSpc>
              <a:spcBef>
                <a:spcPts val="600"/>
              </a:spcBef>
              <a:spcAft>
                <a:spcPts val="600"/>
              </a:spcAft>
              <a:buAutoNum type="arabicParenBoth"/>
            </a:pPr>
            <a:r>
              <a:rPr lang="en-US" sz="2100" dirty="0">
                <a:solidFill>
                  <a:srgbClr val="0070C0"/>
                </a:solidFill>
                <a:latin typeface="Arial" panose="020B0604020202020204" pitchFamily="34" charset="0"/>
                <a:cs typeface="Arial" panose="020B0604020202020204" pitchFamily="34" charset="0"/>
              </a:rPr>
              <a:t> Q</a:t>
            </a:r>
            <a:r>
              <a:rPr lang="vi-VN" sz="2100" dirty="0">
                <a:solidFill>
                  <a:srgbClr val="0070C0"/>
                </a:solidFill>
                <a:latin typeface="Arial" panose="020B0604020202020204" pitchFamily="34" charset="0"/>
                <a:cs typeface="Arial" panose="020B0604020202020204" pitchFamily="34" charset="0"/>
              </a:rPr>
              <a:t>uyền khác theo quy định của pháp luật có liên quan và Điều lệ Công đoàn Việt Nam.</a:t>
            </a:r>
            <a:endParaRPr lang="en-US" sz="2100" dirty="0">
              <a:solidFill>
                <a:srgbClr val="0070C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03BAC6F-74CE-48D8-A388-92B0D55C995E}"/>
              </a:ext>
            </a:extLst>
          </p:cNvPr>
          <p:cNvSpPr>
            <a:spLocks noGrp="1"/>
          </p:cNvSpPr>
          <p:nvPr>
            <p:ph type="title"/>
          </p:nvPr>
        </p:nvSpPr>
        <p:spPr>
          <a:xfrm>
            <a:off x="626853" y="603849"/>
            <a:ext cx="11058328" cy="1213310"/>
          </a:xfrm>
        </p:spPr>
        <p:txBody>
          <a:bodyPr>
            <a:no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9</a:t>
            </a:r>
            <a:r>
              <a:rPr lang="vi-VN"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Bổ</a:t>
            </a:r>
            <a:r>
              <a:rPr lang="en-US" sz="2600" b="1" dirty="0">
                <a:solidFill>
                  <a:srgbClr val="002060"/>
                </a:solidFill>
                <a:latin typeface="Arial" panose="020B0604020202020204" pitchFamily="34" charset="0"/>
                <a:cs typeface="Arial" panose="020B0604020202020204" pitchFamily="34" charset="0"/>
              </a:rPr>
              <a:t> sung </a:t>
            </a:r>
            <a:r>
              <a:rPr lang="en-US" sz="2600" b="1" dirty="0" err="1">
                <a:solidFill>
                  <a:srgbClr val="002060"/>
                </a:solidFill>
                <a:latin typeface="Arial" panose="020B0604020202020204" pitchFamily="34" charset="0"/>
                <a:cs typeface="Arial" panose="020B0604020202020204" pitchFamily="34" charset="0"/>
              </a:rPr>
              <a:t>quy</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định</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về</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quyền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trách</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nhiệm</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của</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đoàn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viên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công</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đoàn</a:t>
            </a:r>
            <a:r>
              <a:rPr lang="en-US" sz="2600" b="1" dirty="0">
                <a:solidFill>
                  <a:srgbClr val="002060"/>
                </a:solidFill>
                <a:latin typeface="Arial" panose="020B0604020202020204" pitchFamily="34" charset="0"/>
                <a:cs typeface="Arial" panose="020B0604020202020204" pitchFamily="34" charset="0"/>
              </a:rPr>
              <a:t> </a:t>
            </a:r>
            <a:r>
              <a:rPr lang="vi-VN" sz="2600" b="1" dirty="0">
                <a:solidFill>
                  <a:srgbClr val="FF0000"/>
                </a:solidFill>
                <a:latin typeface="Arial" panose="020B0604020202020204" pitchFamily="34" charset="0"/>
                <a:cs typeface="Arial" panose="020B0604020202020204" pitchFamily="34" charset="0"/>
              </a:rPr>
              <a:t>(Điều </a:t>
            </a:r>
            <a:r>
              <a:rPr lang="en-US" sz="2600" b="1" dirty="0">
                <a:solidFill>
                  <a:srgbClr val="FF0000"/>
                </a:solidFill>
                <a:latin typeface="Arial" panose="020B0604020202020204" pitchFamily="34" charset="0"/>
                <a:cs typeface="Arial" panose="020B0604020202020204" pitchFamily="34" charset="0"/>
              </a:rPr>
              <a:t>21, </a:t>
            </a:r>
            <a:r>
              <a:rPr lang="en-US" sz="2600" b="1" dirty="0" err="1">
                <a:solidFill>
                  <a:srgbClr val="FF0000"/>
                </a:solidFill>
                <a:latin typeface="Arial" panose="020B0604020202020204" pitchFamily="34" charset="0"/>
                <a:cs typeface="Arial" panose="020B0604020202020204" pitchFamily="34" charset="0"/>
              </a:rPr>
              <a:t>Điều</a:t>
            </a:r>
            <a:r>
              <a:rPr lang="en-US" sz="2600" b="1" dirty="0">
                <a:solidFill>
                  <a:srgbClr val="FF0000"/>
                </a:solidFill>
                <a:latin typeface="Arial" panose="020B0604020202020204" pitchFamily="34" charset="0"/>
                <a:cs typeface="Arial" panose="020B0604020202020204" pitchFamily="34" charset="0"/>
              </a:rPr>
              <a:t> 22</a:t>
            </a:r>
            <a:r>
              <a:rPr lang="vi-VN" sz="2600" b="1" dirty="0">
                <a:solidFill>
                  <a:srgbClr val="FF0000"/>
                </a:solidFill>
                <a:latin typeface="Arial" panose="020B0604020202020204" pitchFamily="34" charset="0"/>
                <a:cs typeface="Arial" panose="020B0604020202020204" pitchFamily="34" charset="0"/>
              </a:rPr>
              <a:t>)</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18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BAC6F-74CE-48D8-A388-92B0D55C995E}"/>
              </a:ext>
            </a:extLst>
          </p:cNvPr>
          <p:cNvSpPr>
            <a:spLocks noGrp="1"/>
          </p:cNvSpPr>
          <p:nvPr>
            <p:ph type="title"/>
          </p:nvPr>
        </p:nvSpPr>
        <p:spPr>
          <a:xfrm>
            <a:off x="626853" y="603849"/>
            <a:ext cx="11058328" cy="483079"/>
          </a:xfrm>
        </p:spPr>
        <p:txBody>
          <a:bodyPr>
            <a:no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10</a:t>
            </a:r>
            <a:r>
              <a:rPr lang="vi-VN"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Về</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bảo</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đảm</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cho</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cán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bộ</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công</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đoàn</a:t>
            </a:r>
            <a:r>
              <a:rPr lang="en-US" sz="2600" b="1" dirty="0">
                <a:solidFill>
                  <a:srgbClr val="002060"/>
                </a:solidFill>
                <a:latin typeface="Arial" panose="020B0604020202020204" pitchFamily="34" charset="0"/>
                <a:cs typeface="Arial" panose="020B0604020202020204" pitchFamily="34" charset="0"/>
              </a:rPr>
              <a:t> </a:t>
            </a:r>
            <a:r>
              <a:rPr lang="vi-VN" sz="2600" b="1" dirty="0">
                <a:solidFill>
                  <a:srgbClr val="FF0000"/>
                </a:solidFill>
                <a:latin typeface="Arial" panose="020B0604020202020204" pitchFamily="34" charset="0"/>
                <a:cs typeface="Arial" panose="020B0604020202020204" pitchFamily="34" charset="0"/>
              </a:rPr>
              <a:t>(Điều </a:t>
            </a:r>
            <a:r>
              <a:rPr lang="en-US" sz="2600" b="1" dirty="0">
                <a:solidFill>
                  <a:srgbClr val="FF0000"/>
                </a:solidFill>
                <a:latin typeface="Arial" panose="020B0604020202020204" pitchFamily="34" charset="0"/>
                <a:cs typeface="Arial" panose="020B0604020202020204" pitchFamily="34" charset="0"/>
              </a:rPr>
              <a:t>28</a:t>
            </a:r>
            <a:r>
              <a:rPr lang="vi-VN" sz="2600" b="1" dirty="0">
                <a:solidFill>
                  <a:srgbClr val="FF0000"/>
                </a:solidFill>
                <a:latin typeface="Arial" panose="020B0604020202020204" pitchFamily="34" charset="0"/>
                <a:cs typeface="Arial" panose="020B0604020202020204" pitchFamily="34" charset="0"/>
              </a:rPr>
              <a:t>)</a:t>
            </a:r>
            <a:endParaRPr lang="en-US" sz="2600" b="1" dirty="0">
              <a:solidFill>
                <a:srgbClr val="FF000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D74F5EB8-3891-4EC0-ACF0-B3534DFFFE21}"/>
              </a:ext>
            </a:extLst>
          </p:cNvPr>
          <p:cNvGraphicFramePr/>
          <p:nvPr>
            <p:extLst>
              <p:ext uri="{D42A27DB-BD31-4B8C-83A1-F6EECF244321}">
                <p14:modId xmlns:p14="http://schemas.microsoft.com/office/powerpoint/2010/main" val="3718184659"/>
              </p:ext>
            </p:extLst>
          </p:nvPr>
        </p:nvGraphicFramePr>
        <p:xfrm>
          <a:off x="302459" y="607649"/>
          <a:ext cx="11590156" cy="540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Down 6">
            <a:extLst>
              <a:ext uri="{FF2B5EF4-FFF2-40B4-BE49-F238E27FC236}">
                <a16:creationId xmlns:a16="http://schemas.microsoft.com/office/drawing/2014/main" id="{D42D4FBD-DC03-45B5-BD5A-20E65B88E17E}"/>
              </a:ext>
            </a:extLst>
          </p:cNvPr>
          <p:cNvSpPr/>
          <p:nvPr/>
        </p:nvSpPr>
        <p:spPr>
          <a:xfrm>
            <a:off x="5595668" y="4899806"/>
            <a:ext cx="1555630" cy="25016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84BA618-0981-4264-BD6A-9563CC7AC4DE}"/>
              </a:ext>
            </a:extLst>
          </p:cNvPr>
          <p:cNvSpPr/>
          <p:nvPr/>
        </p:nvSpPr>
        <p:spPr>
          <a:xfrm>
            <a:off x="1285337" y="5313871"/>
            <a:ext cx="10101532" cy="9364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pc="-20" dirty="0">
                <a:effectLst/>
                <a:ea typeface="Calibri" panose="020F0502020204030204" pitchFamily="34" charset="0"/>
                <a:cs typeface="Times New Roman" panose="02020603050405020304" pitchFamily="18" charset="0"/>
              </a:rPr>
              <a:t>Trường hợp không thể trở lại làm công việc cũ thì được </a:t>
            </a:r>
            <a:r>
              <a:rPr lang="en-US" b="1" spc="-20" dirty="0" err="1">
                <a:effectLst/>
                <a:latin typeface="Arial" panose="020B0604020202020204" pitchFamily="34" charset="0"/>
                <a:ea typeface="Calibri" panose="020F0502020204030204" pitchFamily="34" charset="0"/>
                <a:cs typeface="Arial" panose="020B0604020202020204" pitchFamily="34" charset="0"/>
              </a:rPr>
              <a:t>Công</a:t>
            </a:r>
            <a:r>
              <a:rPr lang="en-US" b="1" spc="-20" dirty="0">
                <a:effectLst/>
                <a:latin typeface="Arial" panose="020B0604020202020204" pitchFamily="34" charset="0"/>
                <a:ea typeface="Calibri" panose="020F0502020204030204" pitchFamily="34" charset="0"/>
                <a:cs typeface="Arial" panose="020B0604020202020204" pitchFamily="34" charset="0"/>
              </a:rPr>
              <a:t> </a:t>
            </a:r>
            <a:r>
              <a:rPr lang="en-US" b="1" spc="-20" dirty="0" err="1">
                <a:effectLst/>
                <a:latin typeface="Arial" panose="020B0604020202020204" pitchFamily="34" charset="0"/>
                <a:ea typeface="Calibri" panose="020F0502020204030204" pitchFamily="34" charset="0"/>
                <a:cs typeface="Arial" panose="020B0604020202020204" pitchFamily="34" charset="0"/>
              </a:rPr>
              <a:t>đoàn</a:t>
            </a:r>
            <a:r>
              <a:rPr lang="en-US" b="1" spc="-20" dirty="0">
                <a:effectLst/>
                <a:latin typeface="Arial" panose="020B0604020202020204" pitchFamily="34" charset="0"/>
                <a:ea typeface="Calibri" panose="020F0502020204030204" pitchFamily="34" charset="0"/>
                <a:cs typeface="Arial" panose="020B0604020202020204" pitchFamily="34" charset="0"/>
              </a:rPr>
              <a:t> </a:t>
            </a:r>
            <a:r>
              <a:rPr lang="vi-VN" b="1" spc="-20" dirty="0">
                <a:effectLst/>
                <a:ea typeface="Calibri" panose="020F0502020204030204" pitchFamily="34" charset="0"/>
                <a:cs typeface="Times New Roman" panose="02020603050405020304" pitchFamily="18" charset="0"/>
              </a:rPr>
              <a:t>hỗ trợ tìm việc làm mới và trong thời gian gián đoạn việc làm được </a:t>
            </a:r>
            <a:r>
              <a:rPr lang="en-US" b="1" spc="-20" dirty="0">
                <a:solidFill>
                  <a:srgbClr val="FFFF00"/>
                </a:solidFill>
                <a:effectLst/>
                <a:ea typeface="Calibri" panose="020F0502020204030204" pitchFamily="34" charset="0"/>
                <a:cs typeface="Times New Roman" panose="02020603050405020304" pitchFamily="18" charset="0"/>
              </a:rPr>
              <a:t>“</a:t>
            </a:r>
            <a:r>
              <a:rPr lang="vi-VN" b="1" spc="-20" dirty="0">
                <a:solidFill>
                  <a:srgbClr val="FFFF00"/>
                </a:solidFill>
                <a:effectLst/>
                <a:ea typeface="Calibri" panose="020F0502020204030204" pitchFamily="34" charset="0"/>
                <a:cs typeface="Times New Roman" panose="02020603050405020304" pitchFamily="18" charset="0"/>
              </a:rPr>
              <a:t>hỗ trợ bằng tiền từ nguồn tài chính </a:t>
            </a:r>
            <a:r>
              <a:rPr lang="en-US" b="1" spc="-20" dirty="0">
                <a:solidFill>
                  <a:srgbClr val="FFFF00"/>
                </a:solidFill>
                <a:effectLst/>
                <a:ea typeface="Calibri" panose="020F0502020204030204" pitchFamily="34" charset="0"/>
                <a:cs typeface="Times New Roman" panose="02020603050405020304" pitchFamily="18" charset="0"/>
              </a:rPr>
              <a:t>c</a:t>
            </a:r>
            <a:r>
              <a:rPr lang="vi-VN" b="1" spc="-20" dirty="0">
                <a:solidFill>
                  <a:srgbClr val="FFFF00"/>
                </a:solidFill>
                <a:effectLst/>
                <a:ea typeface="Calibri" panose="020F0502020204030204" pitchFamily="34" charset="0"/>
                <a:cs typeface="Times New Roman" panose="02020603050405020304" pitchFamily="18" charset="0"/>
              </a:rPr>
              <a:t>ông đoàn theo quy định của Tổng Liên đoàn Lao động Việt Nam</a:t>
            </a:r>
            <a:r>
              <a:rPr lang="en-US" b="1" spc="-20" dirty="0">
                <a:solidFill>
                  <a:srgbClr val="FFFF00"/>
                </a:solidFill>
                <a:effectLst/>
                <a:ea typeface="Calibri" panose="020F0502020204030204" pitchFamily="34" charset="0"/>
                <a:cs typeface="Times New Roman" panose="02020603050405020304" pitchFamily="18" charset="0"/>
              </a:rPr>
              <a:t>”</a:t>
            </a:r>
            <a:r>
              <a:rPr lang="vi-VN" b="1" spc="-20" dirty="0">
                <a:effectLst/>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38449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03849"/>
            <a:ext cx="10938294" cy="874077"/>
          </a:xfrm>
        </p:spPr>
        <p:txBody>
          <a:bodyPr>
            <a:no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11</a:t>
            </a:r>
            <a:r>
              <a:rPr lang="vi-VN" sz="2600" b="1" dirty="0">
                <a:solidFill>
                  <a:srgbClr val="002060"/>
                </a:solidFill>
                <a:latin typeface="Arial" panose="020B0604020202020204" pitchFamily="34" charset="0"/>
                <a:cs typeface="Arial" panose="020B0604020202020204" pitchFamily="34" charset="0"/>
              </a:rPr>
              <a:t>. Bổ sung các trường hợp miễn, giảm, tạm dừng đóng kinh phí công đoàn </a:t>
            </a:r>
            <a:r>
              <a:rPr lang="vi-VN" sz="2600" b="1" dirty="0">
                <a:solidFill>
                  <a:srgbClr val="FF0000"/>
                </a:solidFill>
                <a:latin typeface="Arial" panose="020B0604020202020204" pitchFamily="34" charset="0"/>
                <a:cs typeface="Arial" panose="020B0604020202020204" pitchFamily="34" charset="0"/>
              </a:rPr>
              <a:t>(Điều 30)</a:t>
            </a:r>
            <a:endParaRPr lang="en-US" sz="2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779CD91-D706-49C8-8617-D84235DEA98A}"/>
              </a:ext>
            </a:extLst>
          </p:cNvPr>
          <p:cNvPicPr>
            <a:picLocks noChangeAspect="1"/>
          </p:cNvPicPr>
          <p:nvPr/>
        </p:nvPicPr>
        <p:blipFill>
          <a:blip r:embed="rId2"/>
          <a:stretch>
            <a:fillRect/>
          </a:stretch>
        </p:blipFill>
        <p:spPr>
          <a:xfrm>
            <a:off x="721563" y="1923693"/>
            <a:ext cx="2847079" cy="3812874"/>
          </a:xfrm>
          <a:prstGeom prst="rect">
            <a:avLst/>
          </a:prstGeom>
        </p:spPr>
      </p:pic>
      <p:sp>
        <p:nvSpPr>
          <p:cNvPr id="4" name="Speech Bubble: Oval 3">
            <a:extLst>
              <a:ext uri="{FF2B5EF4-FFF2-40B4-BE49-F238E27FC236}">
                <a16:creationId xmlns:a16="http://schemas.microsoft.com/office/drawing/2014/main" id="{1B4A0320-1BAC-4E38-BA17-1B662E5907BD}"/>
              </a:ext>
            </a:extLst>
          </p:cNvPr>
          <p:cNvSpPr/>
          <p:nvPr/>
        </p:nvSpPr>
        <p:spPr>
          <a:xfrm>
            <a:off x="4149306" y="1581345"/>
            <a:ext cx="7415841" cy="4691865"/>
          </a:xfrm>
          <a:prstGeom prst="wedgeEllipseCallout">
            <a:avLst>
              <a:gd name="adj1" fmla="val -55837"/>
              <a:gd name="adj2" fmla="val 35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vi-VN" sz="1900" b="1" dirty="0">
                <a:latin typeface="Arial" panose="020B0604020202020204" pitchFamily="34" charset="0"/>
                <a:cs typeface="Arial" panose="020B0604020202020204" pitchFamily="34" charset="0"/>
              </a:rPr>
              <a:t>Điều 30 </a:t>
            </a:r>
            <a:r>
              <a:rPr lang="en-US" sz="1900" b="1" dirty="0" err="1">
                <a:latin typeface="Arial" panose="020B0604020202020204" pitchFamily="34" charset="0"/>
                <a:cs typeface="Arial" panose="020B0604020202020204" pitchFamily="34" charset="0"/>
              </a:rPr>
              <a:t>đã</a:t>
            </a:r>
            <a:r>
              <a:rPr lang="en-US" sz="1900" b="1" dirty="0">
                <a:latin typeface="Arial" panose="020B0604020202020204" pitchFamily="34" charset="0"/>
                <a:cs typeface="Arial" panose="020B0604020202020204" pitchFamily="34" charset="0"/>
              </a:rPr>
              <a:t> </a:t>
            </a:r>
            <a:r>
              <a:rPr lang="vi-VN" sz="1900" b="1" dirty="0">
                <a:latin typeface="Arial" panose="020B0604020202020204" pitchFamily="34" charset="0"/>
                <a:cs typeface="Arial" panose="020B0604020202020204" pitchFamily="34" charset="0"/>
              </a:rPr>
              <a:t>bổ sung</a:t>
            </a:r>
            <a:r>
              <a:rPr lang="en-US" sz="1900" b="1" dirty="0">
                <a:latin typeface="Arial" panose="020B0604020202020204" pitchFamily="34" charset="0"/>
                <a:cs typeface="Arial" panose="020B0604020202020204" pitchFamily="34" charset="0"/>
              </a:rPr>
              <a:t> </a:t>
            </a:r>
            <a:r>
              <a:rPr lang="vi-VN" sz="1900" b="1" dirty="0">
                <a:latin typeface="Arial" panose="020B0604020202020204" pitchFamily="34" charset="0"/>
                <a:cs typeface="Arial" panose="020B0604020202020204" pitchFamily="34" charset="0"/>
              </a:rPr>
              <a:t>quy định các tr</a:t>
            </a:r>
            <a:r>
              <a:rPr lang="en-US" sz="1900" b="1" dirty="0" err="1">
                <a:latin typeface="Arial" panose="020B0604020202020204" pitchFamily="34" charset="0"/>
                <a:cs typeface="Arial" panose="020B0604020202020204" pitchFamily="34" charset="0"/>
              </a:rPr>
              <a:t>ườ</a:t>
            </a:r>
            <a:r>
              <a:rPr lang="vi-VN" sz="1900" b="1" dirty="0">
                <a:latin typeface="Arial" panose="020B0604020202020204" pitchFamily="34" charset="0"/>
                <a:cs typeface="Arial" panose="020B0604020202020204" pitchFamily="34" charset="0"/>
              </a:rPr>
              <a:t>ng hợp được xem xét miễn, giảm, tạm dừng đóng kinh phí công đoàn đối với doanh nghiệp, hợp tác xã, liên hiệp hợp tác xã khi gặp khó khăn, phù hợp với tình hình thực tiễn và nguyện vọng của cộng đồng doanh nghiệp.</a:t>
            </a:r>
            <a:endParaRPr lang="en-US" sz="1900" b="1" dirty="0">
              <a:latin typeface="Arial" panose="020B0604020202020204" pitchFamily="34" charset="0"/>
              <a:cs typeface="Arial" panose="020B0604020202020204" pitchFamily="34" charset="0"/>
            </a:endParaRPr>
          </a:p>
          <a:p>
            <a:pPr algn="just">
              <a:spcBef>
                <a:spcPts val="600"/>
              </a:spcBef>
              <a:spcAft>
                <a:spcPts val="600"/>
              </a:spcAft>
            </a:pPr>
            <a:r>
              <a:rPr lang="vi-VN" sz="1900" b="1" dirty="0">
                <a:latin typeface="Arial" panose="020B0604020202020204" pitchFamily="34" charset="0"/>
                <a:cs typeface="Arial" panose="020B0604020202020204" pitchFamily="34" charset="0"/>
              </a:rPr>
              <a:t>Trên cơ sở thống nhất với Tổng Liên đoàn</a:t>
            </a:r>
            <a:r>
              <a:rPr lang="en-US" sz="1900" b="1" dirty="0">
                <a:latin typeface="Arial" panose="020B0604020202020204" pitchFamily="34" charset="0"/>
                <a:cs typeface="Arial" panose="020B0604020202020204" pitchFamily="34" charset="0"/>
              </a:rPr>
              <a:t>, </a:t>
            </a:r>
            <a:r>
              <a:rPr lang="vi-VN" sz="1900" b="1" dirty="0">
                <a:latin typeface="Arial" panose="020B0604020202020204" pitchFamily="34" charset="0"/>
                <a:cs typeface="Arial" panose="020B0604020202020204" pitchFamily="34" charset="0"/>
              </a:rPr>
              <a:t>Chính phủ quy định về việc miễn, giảm, tạm dừng đóng kinh phí công đoàn.</a:t>
            </a:r>
            <a:endParaRPr lang="en-US"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58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0B8611-30C4-4151-B519-638253ED2FD7}"/>
              </a:ext>
            </a:extLst>
          </p:cNvPr>
          <p:cNvSpPr txBox="1"/>
          <p:nvPr/>
        </p:nvSpPr>
        <p:spPr>
          <a:xfrm>
            <a:off x="605286" y="843677"/>
            <a:ext cx="10981427" cy="5170646"/>
          </a:xfrm>
          <a:prstGeom prst="rect">
            <a:avLst/>
          </a:prstGeom>
          <a:noFill/>
        </p:spPr>
        <p:txBody>
          <a:bodyPr wrap="square">
            <a:spAutoFit/>
          </a:bodyPr>
          <a:lstStyle/>
          <a:p>
            <a:pPr algn="just">
              <a:spcBef>
                <a:spcPts val="600"/>
              </a:spcBef>
              <a:spcAft>
                <a:spcPts val="600"/>
              </a:spcAft>
            </a:pPr>
            <a:r>
              <a:rPr lang="en-US" sz="2000" b="1" dirty="0">
                <a:solidFill>
                  <a:srgbClr val="C00000"/>
                </a:solidFill>
              </a:rPr>
              <a:t>“</a:t>
            </a:r>
            <a:r>
              <a:rPr lang="vi-VN" sz="2000" b="1" dirty="0">
                <a:solidFill>
                  <a:srgbClr val="C00000"/>
                </a:solidFill>
              </a:rPr>
              <a:t>Điều 30. Miễn, giảm, tạm dừng đóng kinh phí công đoàn</a:t>
            </a:r>
          </a:p>
          <a:p>
            <a:pPr algn="just">
              <a:spcBef>
                <a:spcPts val="600"/>
              </a:spcBef>
              <a:spcAft>
                <a:spcPts val="600"/>
              </a:spcAft>
            </a:pPr>
            <a:r>
              <a:rPr lang="vi-VN" sz="2000" dirty="0">
                <a:solidFill>
                  <a:srgbClr val="002060"/>
                </a:solidFill>
              </a:rPr>
              <a:t>1. Doanh nghiệp, hợp tác xã, liên hiệp hợp tác xã thực hiện giải thể, phá sản theo quy định của pháp luật thì được xem xét miễn số tiền chưa đóng kinh phí công đoàn.</a:t>
            </a:r>
          </a:p>
          <a:p>
            <a:pPr algn="just">
              <a:spcBef>
                <a:spcPts val="600"/>
              </a:spcBef>
              <a:spcAft>
                <a:spcPts val="600"/>
              </a:spcAft>
            </a:pPr>
            <a:r>
              <a:rPr lang="vi-VN" sz="2000" dirty="0">
                <a:solidFill>
                  <a:srgbClr val="002060"/>
                </a:solidFill>
              </a:rPr>
              <a:t>2. Doanh nghiệp, hợp tác xã, liên hiệp hợp tác xã gặp khó khăn vì lý do kinh tế hoặc bất khả kháng thì được xem xét giảm mức đóng kinh phí công đoàn.</a:t>
            </a:r>
          </a:p>
          <a:p>
            <a:pPr algn="just">
              <a:spcBef>
                <a:spcPts val="600"/>
              </a:spcBef>
              <a:spcAft>
                <a:spcPts val="600"/>
              </a:spcAft>
            </a:pPr>
            <a:r>
              <a:rPr lang="vi-VN" sz="2000" dirty="0">
                <a:solidFill>
                  <a:srgbClr val="002060"/>
                </a:solidFill>
              </a:rPr>
              <a:t>3. Trường hợp doanh nghiệp, hợp tác xã, liên hiệp hợp tác xã gặp khó khăn phải tạm dừng sản xuất, kinh doanh dẫn đến việc không có khả năng đóng kinh phí công đoàn thì được xem xét tạm dừng đóng kinh phí công đoàn trong thời gian không quá 12 tháng.</a:t>
            </a:r>
          </a:p>
          <a:p>
            <a:pPr algn="just">
              <a:spcBef>
                <a:spcPts val="600"/>
              </a:spcBef>
              <a:spcAft>
                <a:spcPts val="600"/>
              </a:spcAft>
            </a:pPr>
            <a:r>
              <a:rPr lang="vi-VN" sz="2000" dirty="0">
                <a:solidFill>
                  <a:srgbClr val="002060"/>
                </a:solidFill>
              </a:rPr>
              <a:t>Hết thời hạn tạm dừng đóng, doanh nghiệp, hợp tác xã, liên hiệp hợp tác xã tiếp tục đóng kinh phí công đoàn và đóng bù kinh phí công đoàn cho thời gian tạm dừng đóng. Thời hạn đóng bù chậm nhất là ngày cuối cùng của tháng tiếp theo tháng kết thúc việc tạm dừng đóng. Số tiền đóng bù bằng số tiền phải đóng của những tháng tạm dừng đóng.</a:t>
            </a:r>
          </a:p>
          <a:p>
            <a:pPr algn="just">
              <a:spcBef>
                <a:spcPts val="600"/>
              </a:spcBef>
              <a:spcAft>
                <a:spcPts val="600"/>
              </a:spcAft>
            </a:pPr>
            <a:r>
              <a:rPr lang="vi-VN" sz="2000" dirty="0">
                <a:solidFill>
                  <a:srgbClr val="002060"/>
                </a:solidFill>
              </a:rPr>
              <a:t>4. Chính phủ thống nhất với Tổng Liên đoàn Lao động Việt Nam quy định về việc miễn, giảm, tạm dừng đóng kinh phí công đoàn; quy định chi tiết các nội dung khác của Điều này.</a:t>
            </a:r>
            <a:r>
              <a:rPr lang="en-US" sz="2000" dirty="0">
                <a:solidFill>
                  <a:srgbClr val="002060"/>
                </a:solidFill>
              </a:rPr>
              <a:t>”</a:t>
            </a:r>
          </a:p>
        </p:txBody>
      </p:sp>
    </p:spTree>
    <p:extLst>
      <p:ext uri="{BB962C8B-B14F-4D97-AF65-F5344CB8AC3E}">
        <p14:creationId xmlns:p14="http://schemas.microsoft.com/office/powerpoint/2010/main" val="296700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552090" y="631509"/>
            <a:ext cx="11111826" cy="984640"/>
          </a:xfrm>
        </p:spPr>
        <p:txBody>
          <a:bodyPr>
            <a:noAutofit/>
          </a:bodyPr>
          <a:lstStyle/>
          <a:p>
            <a:pPr algn="just">
              <a:lnSpc>
                <a:spcPct val="100000"/>
              </a:lnSpc>
            </a:pPr>
            <a:r>
              <a:rPr lang="vi-VN" sz="2600" b="1" dirty="0">
                <a:solidFill>
                  <a:srgbClr val="002060"/>
                </a:solidFill>
                <a:latin typeface="Arial" panose="020B0604020202020204" pitchFamily="34" charset="0"/>
                <a:cs typeface="Arial" panose="020B0604020202020204" pitchFamily="34" charset="0"/>
              </a:rPr>
              <a:t>1</a:t>
            </a:r>
            <a:r>
              <a:rPr lang="en-US" sz="2600" b="1" dirty="0">
                <a:solidFill>
                  <a:srgbClr val="002060"/>
                </a:solidFill>
                <a:latin typeface="Arial" panose="020B0604020202020204" pitchFamily="34" charset="0"/>
                <a:cs typeface="Arial" panose="020B0604020202020204" pitchFamily="34" charset="0"/>
              </a:rPr>
              <a:t>2</a:t>
            </a:r>
            <a:r>
              <a:rPr lang="vi-VN" sz="2600" b="1" dirty="0">
                <a:solidFill>
                  <a:srgbClr val="002060"/>
                </a:solidFill>
                <a:latin typeface="Arial" panose="020B0604020202020204" pitchFamily="34" charset="0"/>
                <a:cs typeface="Arial" panose="020B0604020202020204" pitchFamily="34" charset="0"/>
              </a:rPr>
              <a:t>. </a:t>
            </a:r>
            <a:r>
              <a:rPr lang="vi-VN" sz="2500" b="1" dirty="0">
                <a:solidFill>
                  <a:srgbClr val="002060"/>
                </a:solidFill>
                <a:latin typeface="Arial" panose="020B0604020202020204" pitchFamily="34" charset="0"/>
                <a:cs typeface="Arial" panose="020B0604020202020204" pitchFamily="34" charset="0"/>
              </a:rPr>
              <a:t>Sửa đổi, bổ sung các quy định nhằm làm rõ nguyên tắc quản lý, sử dụng tài chính công đoàn</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31,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33,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34)</a:t>
            </a:r>
          </a:p>
        </p:txBody>
      </p:sp>
      <p:sp>
        <p:nvSpPr>
          <p:cNvPr id="6" name="TextBox 5">
            <a:extLst>
              <a:ext uri="{FF2B5EF4-FFF2-40B4-BE49-F238E27FC236}">
                <a16:creationId xmlns:a16="http://schemas.microsoft.com/office/drawing/2014/main" id="{38593B0C-8CA9-455B-B8CF-FAC48B4E2EA1}"/>
              </a:ext>
            </a:extLst>
          </p:cNvPr>
          <p:cNvSpPr txBox="1"/>
          <p:nvPr/>
        </p:nvSpPr>
        <p:spPr>
          <a:xfrm>
            <a:off x="4107177" y="2014687"/>
            <a:ext cx="7556739" cy="4303742"/>
          </a:xfrm>
          <a:prstGeom prst="rect">
            <a:avLst/>
          </a:prstGeom>
          <a:noFill/>
        </p:spPr>
        <p:txBody>
          <a:bodyPr wrap="square">
            <a:spAutoFit/>
          </a:bodyPr>
          <a:lstStyle/>
          <a:p>
            <a:pPr algn="just">
              <a:spcBef>
                <a:spcPts val="400"/>
              </a:spcBef>
              <a:spcAft>
                <a:spcPts val="400"/>
              </a:spcAft>
            </a:pPr>
            <a:r>
              <a:rPr lang="en-US" sz="1900" b="1" dirty="0">
                <a:solidFill>
                  <a:srgbClr val="C00000"/>
                </a:solidFill>
                <a:latin typeface="Arial" panose="020B0604020202020204" pitchFamily="34" charset="0"/>
                <a:cs typeface="Arial" panose="020B0604020202020204" pitchFamily="34" charset="0"/>
              </a:rPr>
              <a:t>S</a:t>
            </a:r>
            <a:r>
              <a:rPr lang="vi-VN" sz="1900" b="1" dirty="0">
                <a:solidFill>
                  <a:srgbClr val="C00000"/>
                </a:solidFill>
                <a:latin typeface="Arial" panose="020B0604020202020204" pitchFamily="34" charset="0"/>
                <a:cs typeface="Arial" panose="020B0604020202020204" pitchFamily="34" charset="0"/>
              </a:rPr>
              <a:t>ửa đổi, bổ sung các nhiệm vụ chi của tài chính công đoàn tại khoản 2 Điều 31 bảo đảm rõ ràng, phù hợp với thực tiễn của hoạt động đoàn, như: </a:t>
            </a:r>
            <a:endParaRPr lang="en-US" sz="1900" b="1" dirty="0">
              <a:solidFill>
                <a:srgbClr val="C00000"/>
              </a:solidFill>
              <a:latin typeface="Arial" panose="020B0604020202020204" pitchFamily="34" charset="0"/>
              <a:cs typeface="Arial" panose="020B0604020202020204" pitchFamily="34" charset="0"/>
            </a:endParaRP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B</a:t>
            </a:r>
            <a:r>
              <a:rPr lang="vi-VN" sz="1900" b="1" dirty="0">
                <a:solidFill>
                  <a:srgbClr val="0070C0"/>
                </a:solidFill>
                <a:latin typeface="Arial" panose="020B0604020202020204" pitchFamily="34" charset="0"/>
                <a:cs typeface="Arial" panose="020B0604020202020204" pitchFamily="34" charset="0"/>
              </a:rPr>
              <a:t>ổ sung các nhiệm vụ chi đầu tư xây dựng nhà ở xã hội cho đoàn viên, </a:t>
            </a:r>
            <a:r>
              <a:rPr lang="en-US" sz="1900" b="1" dirty="0">
                <a:solidFill>
                  <a:srgbClr val="0070C0"/>
                </a:solidFill>
                <a:latin typeface="Arial" panose="020B0604020202020204" pitchFamily="34" charset="0"/>
                <a:cs typeface="Arial" panose="020B0604020202020204" pitchFamily="34" charset="0"/>
              </a:rPr>
              <a:t>NLĐ </a:t>
            </a:r>
            <a:r>
              <a:rPr lang="vi-VN" sz="1900" b="1" dirty="0">
                <a:solidFill>
                  <a:srgbClr val="0070C0"/>
                </a:solidFill>
                <a:latin typeface="Arial" panose="020B0604020202020204" pitchFamily="34" charset="0"/>
                <a:cs typeface="Arial" panose="020B0604020202020204" pitchFamily="34" charset="0"/>
              </a:rPr>
              <a:t>thuê</a:t>
            </a:r>
            <a:r>
              <a:rPr lang="en-US" sz="1900" b="1" dirty="0">
                <a:solidFill>
                  <a:srgbClr val="0070C0"/>
                </a:solidFill>
                <a:latin typeface="Arial" panose="020B0604020202020204" pitchFamily="34" charset="0"/>
                <a:cs typeface="Arial" panose="020B0604020202020204" pitchFamily="34" charset="0"/>
              </a:rPr>
              <a:t>.</a:t>
            </a: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N</a:t>
            </a:r>
            <a:r>
              <a:rPr lang="vi-VN" sz="1900" b="1" dirty="0">
                <a:solidFill>
                  <a:srgbClr val="0070C0"/>
                </a:solidFill>
                <a:latin typeface="Arial" panose="020B0604020202020204" pitchFamily="34" charset="0"/>
                <a:cs typeface="Arial" panose="020B0604020202020204" pitchFamily="34" charset="0"/>
              </a:rPr>
              <a:t>ghiên cứu khoa học, công nghệ, đổi mới sáng tạo và chuyển đổi số của tổ chức công đoàn</a:t>
            </a:r>
            <a:r>
              <a:rPr lang="en-US" sz="1900" b="1" dirty="0">
                <a:solidFill>
                  <a:srgbClr val="0070C0"/>
                </a:solidFill>
                <a:latin typeface="Arial" panose="020B0604020202020204" pitchFamily="34" charset="0"/>
                <a:cs typeface="Arial" panose="020B0604020202020204" pitchFamily="34" charset="0"/>
              </a:rPr>
              <a:t>.</a:t>
            </a: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H</a:t>
            </a:r>
            <a:r>
              <a:rPr lang="vi-VN" sz="1900" b="1" dirty="0">
                <a:solidFill>
                  <a:srgbClr val="0070C0"/>
                </a:solidFill>
                <a:latin typeface="Arial" panose="020B0604020202020204" pitchFamily="34" charset="0"/>
                <a:cs typeface="Arial" panose="020B0604020202020204" pitchFamily="34" charset="0"/>
              </a:rPr>
              <a:t>ỗ trợ cho cán bộ công đoàn không chuyên trách trong thời gian gián đoạn việc làm, không thể trở lại làm công việc cũ do bị </a:t>
            </a:r>
            <a:r>
              <a:rPr lang="en-US" sz="1900" b="1" dirty="0">
                <a:solidFill>
                  <a:srgbClr val="0070C0"/>
                </a:solidFill>
                <a:latin typeface="Arial" panose="020B0604020202020204" pitchFamily="34" charset="0"/>
                <a:cs typeface="Arial" panose="020B0604020202020204" pitchFamily="34" charset="0"/>
              </a:rPr>
              <a:t>NSDLĐ </a:t>
            </a:r>
            <a:r>
              <a:rPr lang="vi-VN" sz="1900" b="1" dirty="0">
                <a:solidFill>
                  <a:srgbClr val="0070C0"/>
                </a:solidFill>
                <a:latin typeface="Arial" panose="020B0604020202020204" pitchFamily="34" charset="0"/>
                <a:cs typeface="Arial" panose="020B0604020202020204" pitchFamily="34" charset="0"/>
              </a:rPr>
              <a:t>chấm dứt </a:t>
            </a:r>
            <a:r>
              <a:rPr lang="en-US" sz="1900" b="1" dirty="0">
                <a:solidFill>
                  <a:srgbClr val="0070C0"/>
                </a:solidFill>
                <a:latin typeface="Arial" panose="020B0604020202020204" pitchFamily="34" charset="0"/>
                <a:cs typeface="Arial" panose="020B0604020202020204" pitchFamily="34" charset="0"/>
              </a:rPr>
              <a:t>HĐLĐ</a:t>
            </a:r>
            <a:r>
              <a:rPr lang="vi-VN" sz="1900" b="1" dirty="0">
                <a:solidFill>
                  <a:srgbClr val="0070C0"/>
                </a:solidFill>
                <a:latin typeface="Arial" panose="020B0604020202020204" pitchFamily="34" charset="0"/>
                <a:cs typeface="Arial" panose="020B0604020202020204" pitchFamily="34" charset="0"/>
              </a:rPr>
              <a:t>, hợp đồng làm việc, buộc thôi việc hoặc sa thải trái pháp luật;</a:t>
            </a:r>
            <a:endParaRPr lang="en-US" sz="1900" b="1" dirty="0">
              <a:solidFill>
                <a:srgbClr val="0070C0"/>
              </a:solidFill>
              <a:latin typeface="Arial" panose="020B0604020202020204" pitchFamily="34" charset="0"/>
              <a:cs typeface="Arial" panose="020B0604020202020204" pitchFamily="34" charset="0"/>
            </a:endParaRP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H</a:t>
            </a:r>
            <a:r>
              <a:rPr lang="vi-VN" sz="1900" b="1" dirty="0">
                <a:solidFill>
                  <a:srgbClr val="0070C0"/>
                </a:solidFill>
                <a:latin typeface="Arial" panose="020B0604020202020204" pitchFamily="34" charset="0"/>
                <a:cs typeface="Arial" panose="020B0604020202020204" pitchFamily="34" charset="0"/>
              </a:rPr>
              <a:t>ỗ trợ </a:t>
            </a:r>
            <a:r>
              <a:rPr lang="en-US" sz="1900" b="1" dirty="0">
                <a:solidFill>
                  <a:srgbClr val="0070C0"/>
                </a:solidFill>
                <a:latin typeface="Arial" panose="020B0604020202020204" pitchFamily="34" charset="0"/>
                <a:cs typeface="Arial" panose="020B0604020202020204" pitchFamily="34" charset="0"/>
              </a:rPr>
              <a:t>CĐCS </a:t>
            </a:r>
            <a:r>
              <a:rPr lang="vi-VN" sz="1900" b="1" dirty="0">
                <a:solidFill>
                  <a:srgbClr val="0070C0"/>
                </a:solidFill>
                <a:latin typeface="Arial" panose="020B0604020202020204" pitchFamily="34" charset="0"/>
                <a:cs typeface="Arial" panose="020B0604020202020204" pitchFamily="34" charset="0"/>
              </a:rPr>
              <a:t>nơi được miễn, giảm, tạm dừng đóng kinh phí công đoàn…</a:t>
            </a:r>
            <a:endParaRPr lang="en-US" sz="1900" b="1" dirty="0">
              <a:solidFill>
                <a:srgbClr val="0070C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4962CD9-AA4F-46C6-8718-B396EF0A40D8}"/>
              </a:ext>
            </a:extLst>
          </p:cNvPr>
          <p:cNvPicPr>
            <a:picLocks noChangeAspect="1"/>
          </p:cNvPicPr>
          <p:nvPr/>
        </p:nvPicPr>
        <p:blipFill>
          <a:blip r:embed="rId2"/>
          <a:stretch>
            <a:fillRect/>
          </a:stretch>
        </p:blipFill>
        <p:spPr>
          <a:xfrm>
            <a:off x="819510" y="4251622"/>
            <a:ext cx="2999117" cy="1839583"/>
          </a:xfrm>
          <a:prstGeom prst="rect">
            <a:avLst/>
          </a:prstGeom>
        </p:spPr>
      </p:pic>
      <p:pic>
        <p:nvPicPr>
          <p:cNvPr id="8" name="Picture 7">
            <a:extLst>
              <a:ext uri="{FF2B5EF4-FFF2-40B4-BE49-F238E27FC236}">
                <a16:creationId xmlns:a16="http://schemas.microsoft.com/office/drawing/2014/main" id="{5BB7E317-40AD-4328-A251-53D2576E56E5}"/>
              </a:ext>
            </a:extLst>
          </p:cNvPr>
          <p:cNvPicPr>
            <a:picLocks noChangeAspect="1"/>
          </p:cNvPicPr>
          <p:nvPr/>
        </p:nvPicPr>
        <p:blipFill>
          <a:blip r:embed="rId3"/>
          <a:stretch>
            <a:fillRect/>
          </a:stretch>
        </p:blipFill>
        <p:spPr>
          <a:xfrm>
            <a:off x="831371" y="2121290"/>
            <a:ext cx="2975394" cy="1983596"/>
          </a:xfrm>
          <a:prstGeom prst="rect">
            <a:avLst/>
          </a:prstGeom>
        </p:spPr>
      </p:pic>
    </p:spTree>
    <p:extLst>
      <p:ext uri="{BB962C8B-B14F-4D97-AF65-F5344CB8AC3E}">
        <p14:creationId xmlns:p14="http://schemas.microsoft.com/office/powerpoint/2010/main" val="53361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10EBA9-B104-44C3-9300-691A7C9033CD}"/>
              </a:ext>
            </a:extLst>
          </p:cNvPr>
          <p:cNvSpPr txBox="1"/>
          <p:nvPr/>
        </p:nvSpPr>
        <p:spPr>
          <a:xfrm>
            <a:off x="552090" y="1885964"/>
            <a:ext cx="11122124" cy="4431983"/>
          </a:xfrm>
          <a:prstGeom prst="rect">
            <a:avLst/>
          </a:prstGeom>
          <a:solidFill>
            <a:schemeClr val="accent4">
              <a:lumMod val="20000"/>
              <a:lumOff val="80000"/>
            </a:schemeClr>
          </a:solidFill>
        </p:spPr>
        <p:txBody>
          <a:bodyPr wrap="square">
            <a:spAutoFit/>
          </a:bodyPr>
          <a:lstStyle/>
          <a:p>
            <a:pPr marL="285750" indent="-285750" algn="just">
              <a:spcBef>
                <a:spcPts val="600"/>
              </a:spcBef>
              <a:spcAft>
                <a:spcPts val="600"/>
              </a:spcAft>
              <a:buFont typeface="Wingdings" panose="05000000000000000000" pitchFamily="2" charset="2"/>
              <a:buChar char="Ø"/>
            </a:pPr>
            <a:r>
              <a:rPr lang="vi-VN" b="1" dirty="0">
                <a:solidFill>
                  <a:srgbClr val="002060"/>
                </a:solidFill>
              </a:rPr>
              <a:t>Bổ sung quy định Tổng Liên đoàn thực hiện việc phân cấp thu, phân phối kinh phí công đoàn tại </a:t>
            </a:r>
            <a:r>
              <a:rPr lang="vi-VN" b="1" dirty="0">
                <a:solidFill>
                  <a:srgbClr val="C00000"/>
                </a:solidFill>
              </a:rPr>
              <a:t>khoản 4 Điều 31</a:t>
            </a:r>
            <a:r>
              <a:rPr lang="vi-VN" b="1" dirty="0">
                <a:solidFill>
                  <a:srgbClr val="002060"/>
                </a:solidFill>
              </a:rPr>
              <a:t>. Tổng Liên đoàn ban hành tiêu chuẩn, định mức, chế độ chi tiêu và quản lý, sử dụng tài chính công đoàn phù hợp với yêu cầu nhiệm vụ của Công đoàn sau khi thống nhất với Chính phủ tại </a:t>
            </a:r>
            <a:r>
              <a:rPr lang="vi-VN" b="1" dirty="0">
                <a:solidFill>
                  <a:srgbClr val="C00000"/>
                </a:solidFill>
              </a:rPr>
              <a:t>khoản 5 Điều 31</a:t>
            </a:r>
            <a:r>
              <a:rPr lang="vi-VN" b="1" dirty="0">
                <a:solidFill>
                  <a:srgbClr val="002060"/>
                </a:solidFill>
              </a:rPr>
              <a:t>.</a:t>
            </a:r>
          </a:p>
          <a:p>
            <a:pPr marL="285750" indent="-285750" algn="just">
              <a:spcBef>
                <a:spcPts val="600"/>
              </a:spcBef>
              <a:spcAft>
                <a:spcPts val="600"/>
              </a:spcAft>
              <a:buFont typeface="Wingdings" panose="05000000000000000000" pitchFamily="2" charset="2"/>
              <a:buChar char="Ø"/>
            </a:pPr>
            <a:r>
              <a:rPr lang="vi-VN" b="1" dirty="0">
                <a:solidFill>
                  <a:srgbClr val="002060"/>
                </a:solidFill>
              </a:rPr>
              <a:t>Bổ sung quy định Tổng Liên đoàn định kỳ hai năm báo cáo Quốc hội về tình hình thu, chi và quản lý sử dụng tài chính công đoàn tại </a:t>
            </a:r>
            <a:r>
              <a:rPr lang="vi-VN" b="1" dirty="0">
                <a:solidFill>
                  <a:srgbClr val="C00000"/>
                </a:solidFill>
              </a:rPr>
              <a:t>khoản 4 Điều 33</a:t>
            </a:r>
            <a:r>
              <a:rPr lang="vi-VN" b="1" dirty="0">
                <a:solidFill>
                  <a:srgbClr val="002060"/>
                </a:solidFill>
              </a:rPr>
              <a:t>.</a:t>
            </a:r>
          </a:p>
          <a:p>
            <a:pPr marL="285750" indent="-285750" algn="just">
              <a:spcBef>
                <a:spcPts val="600"/>
              </a:spcBef>
              <a:spcAft>
                <a:spcPts val="600"/>
              </a:spcAft>
              <a:buFont typeface="Wingdings" panose="05000000000000000000" pitchFamily="2" charset="2"/>
              <a:buChar char="Ø"/>
            </a:pPr>
            <a:r>
              <a:rPr lang="vi-VN" b="1" dirty="0">
                <a:solidFill>
                  <a:srgbClr val="002060"/>
                </a:solidFill>
              </a:rPr>
              <a:t>Bổ sung quy định Kiểm toán nhà nước, định kỳ hai năm một lần, thực hiện kiểm toán việc quản lý và sử dụng tài chính công đoàn và báo cáo kết quả với Quốc hội cùng thời điểm Tổng Liên đoàn báo cáo Quốc hội và thực hiện kiểm toán đột xuất theo yêu cầu của Quốc hội, Ủy ban Thường vụ Quốc hội tại </a:t>
            </a:r>
            <a:r>
              <a:rPr lang="vi-VN" b="1" dirty="0">
                <a:solidFill>
                  <a:srgbClr val="C00000"/>
                </a:solidFill>
              </a:rPr>
              <a:t>khoản 5 Điều 33</a:t>
            </a:r>
            <a:r>
              <a:rPr lang="vi-VN" b="1" dirty="0">
                <a:solidFill>
                  <a:srgbClr val="002060"/>
                </a:solidFill>
              </a:rPr>
              <a:t>. </a:t>
            </a:r>
          </a:p>
          <a:p>
            <a:pPr marL="285750" indent="-285750" algn="just">
              <a:spcBef>
                <a:spcPts val="600"/>
              </a:spcBef>
              <a:spcAft>
                <a:spcPts val="600"/>
              </a:spcAft>
              <a:buFont typeface="Wingdings" panose="05000000000000000000" pitchFamily="2" charset="2"/>
              <a:buChar char="Ø"/>
            </a:pPr>
            <a:r>
              <a:rPr lang="vi-VN" b="1" dirty="0">
                <a:solidFill>
                  <a:srgbClr val="002060"/>
                </a:solidFill>
              </a:rPr>
              <a:t>Làm rõ hơn khái niệm, việc quản lý, sử dụng, khai thác tài sản công đoàn, theo đó, xác định rõ đối tượng tài sản công đoàn được quản lý, sử dụng, khai thác theo quy định của pháp luật về quản lý, sử dụng tài sản công; đối tượng tài sản công đoàn được quản lý, sử dụng, khai thác theo quy định của pháp luật có liên quan và quy định của Tổng Liên đoàn.</a:t>
            </a:r>
          </a:p>
        </p:txBody>
      </p:sp>
      <p:sp>
        <p:nvSpPr>
          <p:cNvPr id="7" name="Title 1">
            <a:extLst>
              <a:ext uri="{FF2B5EF4-FFF2-40B4-BE49-F238E27FC236}">
                <a16:creationId xmlns:a16="http://schemas.microsoft.com/office/drawing/2014/main" id="{D064769A-7896-4C3D-80C2-81922D087A99}"/>
              </a:ext>
            </a:extLst>
          </p:cNvPr>
          <p:cNvSpPr>
            <a:spLocks noGrp="1"/>
          </p:cNvSpPr>
          <p:nvPr>
            <p:ph type="title"/>
          </p:nvPr>
        </p:nvSpPr>
        <p:spPr>
          <a:xfrm>
            <a:off x="552090" y="631509"/>
            <a:ext cx="11111826" cy="984640"/>
          </a:xfrm>
        </p:spPr>
        <p:txBody>
          <a:bodyPr>
            <a:noAutofit/>
          </a:bodyPr>
          <a:lstStyle/>
          <a:p>
            <a:pPr algn="just">
              <a:lnSpc>
                <a:spcPct val="100000"/>
              </a:lnSpc>
            </a:pPr>
            <a:r>
              <a:rPr lang="vi-VN" sz="2600" b="1" dirty="0">
                <a:solidFill>
                  <a:srgbClr val="002060"/>
                </a:solidFill>
                <a:latin typeface="Arial" panose="020B0604020202020204" pitchFamily="34" charset="0"/>
                <a:cs typeface="Arial" panose="020B0604020202020204" pitchFamily="34" charset="0"/>
              </a:rPr>
              <a:t>1</a:t>
            </a:r>
            <a:r>
              <a:rPr lang="en-US" sz="2600" b="1" dirty="0">
                <a:solidFill>
                  <a:srgbClr val="002060"/>
                </a:solidFill>
                <a:latin typeface="Arial" panose="020B0604020202020204" pitchFamily="34" charset="0"/>
                <a:cs typeface="Arial" panose="020B0604020202020204" pitchFamily="34" charset="0"/>
              </a:rPr>
              <a:t>2</a:t>
            </a:r>
            <a:r>
              <a:rPr lang="vi-VN" sz="2600" b="1" dirty="0">
                <a:solidFill>
                  <a:srgbClr val="002060"/>
                </a:solidFill>
                <a:latin typeface="Arial" panose="020B0604020202020204" pitchFamily="34" charset="0"/>
                <a:cs typeface="Arial" panose="020B0604020202020204" pitchFamily="34" charset="0"/>
              </a:rPr>
              <a:t>. </a:t>
            </a:r>
            <a:r>
              <a:rPr lang="vi-VN" sz="2500" b="1" dirty="0">
                <a:solidFill>
                  <a:srgbClr val="002060"/>
                </a:solidFill>
                <a:latin typeface="Arial" panose="020B0604020202020204" pitchFamily="34" charset="0"/>
                <a:cs typeface="Arial" panose="020B0604020202020204" pitchFamily="34" charset="0"/>
              </a:rPr>
              <a:t>Sửa đổi, bổ sung các quy định nhằm làm rõ nguyên tắc quản lý, sử dụng tài chính công đoàn</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31,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33,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34)</a:t>
            </a:r>
            <a:endParaRPr lang="en-US" sz="2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42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15775" y="6135624"/>
            <a:ext cx="5828281" cy="940111"/>
          </a:xfrm>
          <a:prstGeom prst="rect">
            <a:avLst/>
          </a:prstGeom>
        </p:spPr>
      </p:pic>
      <p:pic>
        <p:nvPicPr>
          <p:cNvPr id="2" name="Picture 1">
            <a:extLst>
              <a:ext uri="{FF2B5EF4-FFF2-40B4-BE49-F238E27FC236}">
                <a16:creationId xmlns:a16="http://schemas.microsoft.com/office/drawing/2014/main" id="{462963CB-6AEB-4808-A92D-B9BCAF999872}"/>
              </a:ext>
            </a:extLst>
          </p:cNvPr>
          <p:cNvPicPr>
            <a:picLocks noChangeAspect="1"/>
          </p:cNvPicPr>
          <p:nvPr/>
        </p:nvPicPr>
        <p:blipFill>
          <a:blip r:embed="rId3"/>
          <a:stretch>
            <a:fillRect/>
          </a:stretch>
        </p:blipFill>
        <p:spPr>
          <a:xfrm>
            <a:off x="0" y="0"/>
            <a:ext cx="12192000" cy="6878128"/>
          </a:xfrm>
          <a:prstGeom prst="rect">
            <a:avLst/>
          </a:prstGeom>
        </p:spPr>
      </p:pic>
      <p:pic>
        <p:nvPicPr>
          <p:cNvPr id="3" name="Picture 2">
            <a:extLst>
              <a:ext uri="{FF2B5EF4-FFF2-40B4-BE49-F238E27FC236}">
                <a16:creationId xmlns:a16="http://schemas.microsoft.com/office/drawing/2014/main" id="{6C127991-7C8B-475A-8B1D-CFCB8B854292}"/>
              </a:ext>
            </a:extLst>
          </p:cNvPr>
          <p:cNvPicPr>
            <a:picLocks noChangeAspect="1"/>
          </p:cNvPicPr>
          <p:nvPr/>
        </p:nvPicPr>
        <p:blipFill>
          <a:blip r:embed="rId4"/>
          <a:stretch>
            <a:fillRect/>
          </a:stretch>
        </p:blipFill>
        <p:spPr>
          <a:xfrm>
            <a:off x="3121474" y="5443974"/>
            <a:ext cx="5828281" cy="938865"/>
          </a:xfrm>
          <a:prstGeom prst="rect">
            <a:avLst/>
          </a:prstGeom>
        </p:spPr>
      </p:pic>
    </p:spTree>
    <p:extLst>
      <p:ext uri="{BB962C8B-B14F-4D97-AF65-F5344CB8AC3E}">
        <p14:creationId xmlns:p14="http://schemas.microsoft.com/office/powerpoint/2010/main" val="313012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5898A8-0810-43AD-AF09-02CAF00474D7}"/>
              </a:ext>
            </a:extLst>
          </p:cNvPr>
          <p:cNvPicPr>
            <a:picLocks noChangeAspect="1"/>
          </p:cNvPicPr>
          <p:nvPr/>
        </p:nvPicPr>
        <p:blipFill>
          <a:blip r:embed="rId2"/>
          <a:stretch>
            <a:fillRect/>
          </a:stretch>
        </p:blipFill>
        <p:spPr>
          <a:xfrm>
            <a:off x="1202628" y="2453790"/>
            <a:ext cx="3924876" cy="2330862"/>
          </a:xfrm>
          <a:prstGeom prst="rect">
            <a:avLst/>
          </a:prstGeom>
        </p:spPr>
      </p:pic>
      <p:graphicFrame>
        <p:nvGraphicFramePr>
          <p:cNvPr id="12" name="Diagram 11">
            <a:extLst>
              <a:ext uri="{FF2B5EF4-FFF2-40B4-BE49-F238E27FC236}">
                <a16:creationId xmlns:a16="http://schemas.microsoft.com/office/drawing/2014/main" id="{F100DF08-7128-4F55-BD62-020B64AB5CA7}"/>
              </a:ext>
            </a:extLst>
          </p:cNvPr>
          <p:cNvGraphicFramePr/>
          <p:nvPr>
            <p:extLst>
              <p:ext uri="{D42A27DB-BD31-4B8C-83A1-F6EECF244321}">
                <p14:modId xmlns:p14="http://schemas.microsoft.com/office/powerpoint/2010/main" val="4121006482"/>
              </p:ext>
            </p:extLst>
          </p:nvPr>
        </p:nvGraphicFramePr>
        <p:xfrm>
          <a:off x="4467763" y="760077"/>
          <a:ext cx="7177897" cy="4580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501FEE7B-A952-40FD-B37E-536986AE49B4}"/>
              </a:ext>
            </a:extLst>
          </p:cNvPr>
          <p:cNvSpPr txBox="1"/>
          <p:nvPr/>
        </p:nvSpPr>
        <p:spPr>
          <a:xfrm>
            <a:off x="1017056" y="1451611"/>
            <a:ext cx="4296020" cy="892552"/>
          </a:xfrm>
          <a:prstGeom prst="rect">
            <a:avLst/>
          </a:prstGeom>
          <a:noFill/>
        </p:spPr>
        <p:txBody>
          <a:bodyPr wrap="square">
            <a:spAutoFit/>
          </a:bodyPr>
          <a:lstStyle/>
          <a:p>
            <a:pPr algn="ctr"/>
            <a:r>
              <a:rPr lang="en-US" sz="2600" b="1" dirty="0">
                <a:solidFill>
                  <a:srgbClr val="C00000"/>
                </a:solidFill>
                <a:latin typeface="Arial" panose="020B0604020202020204" pitchFamily="34" charset="0"/>
                <a:cs typeface="Arial" panose="020B0604020202020204" pitchFamily="34" charset="0"/>
              </a:rPr>
              <a:t>LUẬT CÔNG ĐOÀN</a:t>
            </a:r>
          </a:p>
          <a:p>
            <a:pPr algn="ctr"/>
            <a:r>
              <a:rPr lang="en-US" sz="2600" b="1" dirty="0" err="1">
                <a:solidFill>
                  <a:srgbClr val="0070C0"/>
                </a:solidFill>
                <a:latin typeface="Arial" panose="020B0604020202020204" pitchFamily="34" charset="0"/>
                <a:cs typeface="Arial" panose="020B0604020202020204" pitchFamily="34" charset="0"/>
              </a:rPr>
              <a:t>Số</a:t>
            </a:r>
            <a:r>
              <a:rPr lang="en-US" sz="2600" b="1" dirty="0">
                <a:solidFill>
                  <a:srgbClr val="0070C0"/>
                </a:solidFill>
                <a:latin typeface="Arial" panose="020B0604020202020204" pitchFamily="34" charset="0"/>
                <a:cs typeface="Arial" panose="020B0604020202020204" pitchFamily="34" charset="0"/>
              </a:rPr>
              <a:t> 50/2024/QH15</a:t>
            </a:r>
          </a:p>
        </p:txBody>
      </p:sp>
    </p:spTree>
    <p:extLst>
      <p:ext uri="{BB962C8B-B14F-4D97-AF65-F5344CB8AC3E}">
        <p14:creationId xmlns:p14="http://schemas.microsoft.com/office/powerpoint/2010/main" val="93991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ED451F-D3CE-4390-8FEC-26E96322168E}"/>
              </a:ext>
            </a:extLst>
          </p:cNvPr>
          <p:cNvSpPr txBox="1"/>
          <p:nvPr/>
        </p:nvSpPr>
        <p:spPr>
          <a:xfrm>
            <a:off x="991821" y="4598205"/>
            <a:ext cx="10225611" cy="830997"/>
          </a:xfrm>
          <a:prstGeom prst="rect">
            <a:avLst/>
          </a:prstGeom>
          <a:noFill/>
        </p:spPr>
        <p:txBody>
          <a:bodyPr wrap="square">
            <a:spAutoFit/>
          </a:bodyPr>
          <a:lstStyle/>
          <a:p>
            <a:pPr algn="ctr">
              <a:spcBef>
                <a:spcPts val="600"/>
              </a:spcBef>
              <a:spcAft>
                <a:spcPts val="600"/>
              </a:spcAft>
            </a:pP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27/11/2024,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kỳ</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họp</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thứ</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8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hội</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khóa</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XV </a:t>
            </a:r>
            <a:b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đã</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thông</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qua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Công</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đoàn</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đổi</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với</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tỷ</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lệ</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tán</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thành</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92.48%</a:t>
            </a:r>
          </a:p>
        </p:txBody>
      </p:sp>
      <p:pic>
        <p:nvPicPr>
          <p:cNvPr id="3" name="Picture 2">
            <a:extLst>
              <a:ext uri="{FF2B5EF4-FFF2-40B4-BE49-F238E27FC236}">
                <a16:creationId xmlns:a16="http://schemas.microsoft.com/office/drawing/2014/main" id="{ECD409B8-83F0-41EC-B950-EBC3CB790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7" y="853964"/>
            <a:ext cx="5115763" cy="3431023"/>
          </a:xfrm>
          <a:prstGeom prst="rect">
            <a:avLst/>
          </a:prstGeom>
        </p:spPr>
      </p:pic>
      <p:pic>
        <p:nvPicPr>
          <p:cNvPr id="8" name="Picture 7">
            <a:extLst>
              <a:ext uri="{FF2B5EF4-FFF2-40B4-BE49-F238E27FC236}">
                <a16:creationId xmlns:a16="http://schemas.microsoft.com/office/drawing/2014/main" id="{556BD5B0-47D8-47F8-A5CD-0E2C6C3588FB}"/>
              </a:ext>
            </a:extLst>
          </p:cNvPr>
          <p:cNvPicPr>
            <a:picLocks noChangeAspect="1"/>
          </p:cNvPicPr>
          <p:nvPr/>
        </p:nvPicPr>
        <p:blipFill>
          <a:blip r:embed="rId3"/>
          <a:stretch>
            <a:fillRect/>
          </a:stretch>
        </p:blipFill>
        <p:spPr>
          <a:xfrm>
            <a:off x="6258255" y="853964"/>
            <a:ext cx="5136244" cy="3431023"/>
          </a:xfrm>
          <a:prstGeom prst="rect">
            <a:avLst/>
          </a:prstGeom>
        </p:spPr>
      </p:pic>
    </p:spTree>
    <p:extLst>
      <p:ext uri="{BB962C8B-B14F-4D97-AF65-F5344CB8AC3E}">
        <p14:creationId xmlns:p14="http://schemas.microsoft.com/office/powerpoint/2010/main" val="179233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vi-VN" sz="2000" b="1" dirty="0">
                <a:solidFill>
                  <a:srgbClr val="002060"/>
                </a:solidFill>
              </a:rPr>
              <a:t>1. Cơ sở chính trị, pháp lý</a:t>
            </a:r>
            <a:endParaRPr lang="en-US" sz="2000" b="1" dirty="0">
              <a:solidFill>
                <a:srgbClr val="002060"/>
              </a:solidFill>
            </a:endParaRPr>
          </a:p>
        </p:txBody>
      </p:sp>
      <p:pic>
        <p:nvPicPr>
          <p:cNvPr id="6" name="Picture 5">
            <a:extLst>
              <a:ext uri="{FF2B5EF4-FFF2-40B4-BE49-F238E27FC236}">
                <a16:creationId xmlns:a16="http://schemas.microsoft.com/office/drawing/2014/main" id="{F8CA8331-1893-4467-AA37-9E055121C427}"/>
              </a:ext>
            </a:extLst>
          </p:cNvPr>
          <p:cNvPicPr>
            <a:picLocks noChangeAspect="1"/>
          </p:cNvPicPr>
          <p:nvPr/>
        </p:nvPicPr>
        <p:blipFill>
          <a:blip r:embed="rId2"/>
          <a:stretch>
            <a:fillRect/>
          </a:stretch>
        </p:blipFill>
        <p:spPr>
          <a:xfrm>
            <a:off x="531968" y="1549938"/>
            <a:ext cx="2875466" cy="1138238"/>
          </a:xfrm>
          <a:prstGeom prst="rect">
            <a:avLst/>
          </a:prstGeom>
        </p:spPr>
      </p:pic>
      <p:sp>
        <p:nvSpPr>
          <p:cNvPr id="8" name="TextBox 7">
            <a:extLst>
              <a:ext uri="{FF2B5EF4-FFF2-40B4-BE49-F238E27FC236}">
                <a16:creationId xmlns:a16="http://schemas.microsoft.com/office/drawing/2014/main" id="{C9A2447A-0C14-4DE0-8C9A-B369E1326D2B}"/>
              </a:ext>
            </a:extLst>
          </p:cNvPr>
          <p:cNvSpPr txBox="1"/>
          <p:nvPr/>
        </p:nvSpPr>
        <p:spPr>
          <a:xfrm>
            <a:off x="3597215" y="1549938"/>
            <a:ext cx="8203721" cy="4729500"/>
          </a:xfrm>
          <a:prstGeom prst="rect">
            <a:avLst/>
          </a:prstGeom>
          <a:noFill/>
        </p:spPr>
        <p:txBody>
          <a:bodyPr wrap="square">
            <a:spAutoFit/>
          </a:bodyPr>
          <a:lstStyle/>
          <a:p>
            <a:pPr algn="just">
              <a:spcBef>
                <a:spcPts val="400"/>
              </a:spcBef>
            </a:pPr>
            <a:r>
              <a:rPr lang="vi-VN" dirty="0">
                <a:solidFill>
                  <a:srgbClr val="002060"/>
                </a:solidFill>
              </a:rPr>
              <a:t>Sau Đại hội XII, XIII của Đảng, Ban Chấp hành Trung ương đã ban hành nhiều nghị quyết chuyên đề liên quan đến tổ chức bộ máy, đổi mới phương thức hoạt động của hệ thống chính trị, xây dựng đội ngũ cán bộ các cấp của hệ thống chính trị, trong đó có tổ chức và hoạt động của Công đoàn Việt Nam trong tình hình mới, như: </a:t>
            </a:r>
            <a:endParaRPr lang="en-US" dirty="0">
              <a:solidFill>
                <a:srgbClr val="002060"/>
              </a:solidFill>
            </a:endParaRPr>
          </a:p>
          <a:p>
            <a:pPr marL="285750" indent="-285750" algn="just">
              <a:spcBef>
                <a:spcPts val="400"/>
              </a:spcBef>
              <a:buFont typeface="Wingdings" panose="05000000000000000000" pitchFamily="2" charset="2"/>
              <a:buChar char="Ø"/>
            </a:pPr>
            <a:r>
              <a:rPr lang="vi-VN" dirty="0">
                <a:solidFill>
                  <a:srgbClr val="002060"/>
                </a:solidFill>
              </a:rPr>
              <a:t>Nghị quyết 06-NQ/TW ngày 05/11/2016 khóa XII về “Thực hiện có hiệu quả tiến trình hội nhập kinh tế quốc tế, giữ vững ổn định chính trị - xã hội trong bối cảnh nước ta tham gia các hiệp định thương mại tự do thế hệ mới”</a:t>
            </a:r>
            <a:r>
              <a:rPr lang="en-US" dirty="0">
                <a:solidFill>
                  <a:srgbClr val="002060"/>
                </a:solidFill>
              </a:rPr>
              <a:t>.</a:t>
            </a:r>
          </a:p>
          <a:p>
            <a:pPr marL="285750" indent="-285750" algn="just">
              <a:spcBef>
                <a:spcPts val="400"/>
              </a:spcBef>
              <a:buFont typeface="Wingdings" panose="05000000000000000000" pitchFamily="2" charset="2"/>
              <a:buChar char="Ø"/>
            </a:pPr>
            <a:r>
              <a:rPr lang="vi-VN" dirty="0">
                <a:solidFill>
                  <a:srgbClr val="002060"/>
                </a:solidFill>
              </a:rPr>
              <a:t>Nghị quyết 18-NQ/TW ngày 25/10/2017 khóa XII về “Một số vấn đề về tiếp tục đổi mới, sắp xếp tổ chức bộ máy của hệ thống chính trị tinh gọn, hoạt động hiệu lực, hiệu quả”</a:t>
            </a:r>
            <a:r>
              <a:rPr lang="en-US" dirty="0">
                <a:solidFill>
                  <a:srgbClr val="002060"/>
                </a:solidFill>
              </a:rPr>
              <a:t>.</a:t>
            </a:r>
          </a:p>
          <a:p>
            <a:pPr marL="285750" indent="-285750" algn="just">
              <a:spcBef>
                <a:spcPts val="400"/>
              </a:spcBef>
              <a:buFont typeface="Wingdings" panose="05000000000000000000" pitchFamily="2" charset="2"/>
              <a:buChar char="Ø"/>
            </a:pPr>
            <a:r>
              <a:rPr lang="vi-VN" dirty="0">
                <a:solidFill>
                  <a:srgbClr val="002060"/>
                </a:solidFill>
              </a:rPr>
              <a:t>Chỉ thị 37-CT/TW ngày 03/9/2019 của Ban Bí thư về “Tăng cường sự lãnh đạo, chỉ đạo xây dựng quan hệ lao động hài hòa, ổn định và tiến bộ trong tình hình mới”</a:t>
            </a:r>
            <a:r>
              <a:rPr lang="en-US" dirty="0">
                <a:solidFill>
                  <a:srgbClr val="002060"/>
                </a:solidFill>
              </a:rPr>
              <a:t>.</a:t>
            </a:r>
          </a:p>
          <a:p>
            <a:pPr marL="285750" indent="-285750" algn="just">
              <a:spcBef>
                <a:spcPts val="400"/>
              </a:spcBef>
              <a:buFont typeface="Wingdings" panose="05000000000000000000" pitchFamily="2" charset="2"/>
              <a:buChar char="Ø"/>
            </a:pPr>
            <a:r>
              <a:rPr lang="vi-VN" dirty="0">
                <a:solidFill>
                  <a:srgbClr val="002060"/>
                </a:solidFill>
              </a:rPr>
              <a:t>Nghị quyết 02-NQ/TW ngày 12/6/2021 của Bộ Chính trị về </a:t>
            </a:r>
            <a:r>
              <a:rPr lang="en-US" dirty="0">
                <a:solidFill>
                  <a:srgbClr val="002060"/>
                </a:solidFill>
              </a:rPr>
              <a:t>“</a:t>
            </a:r>
            <a:r>
              <a:rPr lang="en-US" dirty="0">
                <a:solidFill>
                  <a:srgbClr val="002060"/>
                </a:solidFill>
                <a:latin typeface="Arial" panose="020B0604020202020204" pitchFamily="34" charset="0"/>
                <a:cs typeface="Arial" panose="020B0604020202020204" pitchFamily="34" charset="0"/>
              </a:rPr>
              <a:t>Đ</a:t>
            </a:r>
            <a:r>
              <a:rPr lang="vi-VN" dirty="0">
                <a:solidFill>
                  <a:srgbClr val="002060"/>
                </a:solidFill>
              </a:rPr>
              <a:t>ổi mới tổ chức và hoạt động của Công đoàn Việt Nam trong tình hình mới</a:t>
            </a:r>
            <a:r>
              <a:rPr lang="en-US" dirty="0">
                <a:solidFill>
                  <a:srgbClr val="002060"/>
                </a:solidFill>
              </a:rPr>
              <a:t>”</a:t>
            </a:r>
            <a:r>
              <a:rPr lang="vi-VN" dirty="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334266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4" y="1078296"/>
            <a:ext cx="4087477" cy="400110"/>
          </a:xfrm>
          <a:prstGeom prst="rect">
            <a:avLst/>
          </a:prstGeom>
          <a:noFill/>
        </p:spPr>
        <p:txBody>
          <a:bodyPr wrap="square">
            <a:spAutoFit/>
          </a:bodyPr>
          <a:lstStyle/>
          <a:p>
            <a:r>
              <a:rPr lang="vi-VN" sz="2000" b="1" dirty="0">
                <a:solidFill>
                  <a:srgbClr val="002060"/>
                </a:solidFill>
              </a:rPr>
              <a:t>1. Cơ sở chính trị, pháp lý</a:t>
            </a:r>
            <a:r>
              <a:rPr lang="en-US" sz="2000" b="1" dirty="0">
                <a:solidFill>
                  <a:srgbClr val="002060"/>
                </a:solidFill>
              </a:rPr>
              <a:t> </a:t>
            </a:r>
            <a:r>
              <a:rPr lang="en-US" sz="2000" b="1" dirty="0">
                <a:solidFill>
                  <a:srgbClr val="002060"/>
                </a:solidFill>
                <a:latin typeface="Arial" panose="020B0604020202020204" pitchFamily="34" charset="0"/>
                <a:cs typeface="Arial" panose="020B0604020202020204" pitchFamily="34" charset="0"/>
              </a:rPr>
              <a:t>(</a:t>
            </a:r>
            <a:r>
              <a:rPr lang="en-US" sz="2000" b="1" dirty="0" err="1">
                <a:solidFill>
                  <a:srgbClr val="002060"/>
                </a:solidFill>
                <a:latin typeface="Arial" panose="020B0604020202020204" pitchFamily="34" charset="0"/>
                <a:cs typeface="Arial" panose="020B0604020202020204" pitchFamily="34" charset="0"/>
              </a:rPr>
              <a:t>tiếp</a:t>
            </a:r>
            <a:r>
              <a:rPr lang="en-US" sz="2000" b="1" dirty="0">
                <a:solidFill>
                  <a:srgbClr val="00206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C9A2447A-0C14-4DE0-8C9A-B369E1326D2B}"/>
              </a:ext>
            </a:extLst>
          </p:cNvPr>
          <p:cNvSpPr txBox="1"/>
          <p:nvPr/>
        </p:nvSpPr>
        <p:spPr>
          <a:xfrm>
            <a:off x="3597215" y="1549938"/>
            <a:ext cx="8203721" cy="4278094"/>
          </a:xfrm>
          <a:prstGeom prst="rect">
            <a:avLst/>
          </a:prstGeom>
          <a:noFill/>
        </p:spPr>
        <p:txBody>
          <a:bodyPr wrap="square">
            <a:spAutoFit/>
          </a:bodyPr>
          <a:lstStyle/>
          <a:p>
            <a:pPr algn="just">
              <a:spcBef>
                <a:spcPts val="600"/>
              </a:spcBef>
              <a:spcAft>
                <a:spcPts val="600"/>
              </a:spcAft>
            </a:pPr>
            <a:r>
              <a:rPr lang="vi-VN" dirty="0">
                <a:solidFill>
                  <a:srgbClr val="002060"/>
                </a:solidFill>
              </a:rPr>
              <a:t>Luật Công đoàn 2012 được ban hành trước khi Hiến pháp năm 2013 được thông qua, nên có những quy định của Luật Công đoàn 2012 chưa hoàn toàn phù hợp với Hiến pháp. </a:t>
            </a:r>
            <a:endParaRPr lang="en-US" dirty="0">
              <a:solidFill>
                <a:srgbClr val="002060"/>
              </a:solidFill>
            </a:endParaRPr>
          </a:p>
          <a:p>
            <a:pPr algn="just">
              <a:spcBef>
                <a:spcPts val="600"/>
              </a:spcBef>
              <a:spcAft>
                <a:spcPts val="600"/>
              </a:spcAft>
            </a:pPr>
            <a:r>
              <a:rPr lang="en-US" dirty="0">
                <a:solidFill>
                  <a:srgbClr val="002060"/>
                </a:solidFill>
                <a:latin typeface="Arial" panose="020B0604020202020204" pitchFamily="34" charset="0"/>
                <a:cs typeface="Arial" panose="020B0604020202020204" pitchFamily="34" charset="0"/>
              </a:rPr>
              <a:t>Tr</a:t>
            </a:r>
            <a:r>
              <a:rPr lang="vi-VN" dirty="0">
                <a:solidFill>
                  <a:srgbClr val="002060"/>
                </a:solidFill>
              </a:rPr>
              <a:t>ong những năm gần đây, Quốc hội đã ban hành nhiều luật mới có nội dung liên quan đến quyền và lợi ích của </a:t>
            </a:r>
            <a:r>
              <a:rPr lang="en-US" dirty="0">
                <a:solidFill>
                  <a:srgbClr val="002060"/>
                </a:solidFill>
                <a:cs typeface="Arial" panose="020B0604020202020204" pitchFamily="34" charset="0"/>
              </a:rPr>
              <a:t>NLĐ</a:t>
            </a:r>
            <a:r>
              <a:rPr lang="en-US" dirty="0">
                <a:solidFill>
                  <a:srgbClr val="002060"/>
                </a:solidFill>
              </a:rPr>
              <a:t> </a:t>
            </a:r>
            <a:r>
              <a:rPr lang="vi-VN" dirty="0">
                <a:solidFill>
                  <a:srgbClr val="002060"/>
                </a:solidFill>
              </a:rPr>
              <a:t>và tổ chức công đoàn, như: Luật Việc làm (năm 2013), Luật Bảo hiểm xã hội (năm 2014, năm 2024), Luật Doanh nghiệp (năm 2014), Luật An toàn, vệ sinh lao động (năm 2015), Bộ luật Tố tụng dân sự (năm 2015), Luật Thực hiện dân chủ ở cơ sở (năm 2022), Luật Nhà ở (năm 2023)... Đặc biệt, Bộ luật Lao động 2019 với nhiều nội dung mới về quan hệ lao động, về quyền công đoàn tại doanh nghiệp, khác biệt so với các quy định của Luật Công đoàn 2012. </a:t>
            </a:r>
            <a:endParaRPr lang="en-US" dirty="0">
              <a:solidFill>
                <a:srgbClr val="002060"/>
              </a:solidFill>
            </a:endParaRPr>
          </a:p>
          <a:p>
            <a:pPr algn="just">
              <a:spcBef>
                <a:spcPts val="600"/>
              </a:spcBef>
              <a:spcAft>
                <a:spcPts val="600"/>
              </a:spcAft>
            </a:pPr>
            <a:r>
              <a:rPr lang="en-US" b="1" dirty="0">
                <a:solidFill>
                  <a:srgbClr val="002060"/>
                </a:solidFill>
              </a:rPr>
              <a:t>=&gt; </a:t>
            </a:r>
            <a:r>
              <a:rPr lang="vi-VN" b="1" dirty="0">
                <a:solidFill>
                  <a:srgbClr val="002060"/>
                </a:solidFill>
              </a:rPr>
              <a:t>Luật Công đoàn cần tiếp tục được sửa đổi, bổ sung nhằm thể chế hóa các chủ trương, nghị quyết của Đảng và bảo đảm sự thống nhất, đồng bộ với Hiến pháp và hệ thống pháp luật.</a:t>
            </a:r>
            <a:endParaRPr lang="en-US" b="1" dirty="0">
              <a:solidFill>
                <a:srgbClr val="002060"/>
              </a:solidFill>
            </a:endParaRPr>
          </a:p>
        </p:txBody>
      </p:sp>
      <p:pic>
        <p:nvPicPr>
          <p:cNvPr id="3" name="Picture 2">
            <a:extLst>
              <a:ext uri="{FF2B5EF4-FFF2-40B4-BE49-F238E27FC236}">
                <a16:creationId xmlns:a16="http://schemas.microsoft.com/office/drawing/2014/main" id="{2622D26F-5F84-40A5-BAAA-B189FCE3C95A}"/>
              </a:ext>
            </a:extLst>
          </p:cNvPr>
          <p:cNvPicPr>
            <a:picLocks noChangeAspect="1"/>
          </p:cNvPicPr>
          <p:nvPr/>
        </p:nvPicPr>
        <p:blipFill>
          <a:blip r:embed="rId2"/>
          <a:stretch>
            <a:fillRect/>
          </a:stretch>
        </p:blipFill>
        <p:spPr>
          <a:xfrm>
            <a:off x="1212066" y="1549938"/>
            <a:ext cx="1680932" cy="1713320"/>
          </a:xfrm>
          <a:prstGeom prst="rect">
            <a:avLst/>
          </a:prstGeom>
        </p:spPr>
      </p:pic>
    </p:spTree>
    <p:extLst>
      <p:ext uri="{BB962C8B-B14F-4D97-AF65-F5344CB8AC3E}">
        <p14:creationId xmlns:p14="http://schemas.microsoft.com/office/powerpoint/2010/main" val="115922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2</a:t>
            </a:r>
            <a:r>
              <a:rPr lang="vi-VN" sz="2000" b="1" dirty="0">
                <a:solidFill>
                  <a:srgbClr val="002060"/>
                </a:solidFill>
                <a:latin typeface="Arial" panose="020B0604020202020204" pitchFamily="34" charset="0"/>
                <a:cs typeface="Arial" panose="020B0604020202020204" pitchFamily="34" charset="0"/>
              </a:rPr>
              <a:t>. Cơ sở </a:t>
            </a:r>
            <a:r>
              <a:rPr lang="en-US" sz="2000" b="1" dirty="0" err="1">
                <a:solidFill>
                  <a:srgbClr val="002060"/>
                </a:solidFill>
                <a:latin typeface="Arial" panose="020B0604020202020204" pitchFamily="34" charset="0"/>
                <a:cs typeface="Arial" panose="020B0604020202020204" pitchFamily="34" charset="0"/>
              </a:rPr>
              <a:t>thực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tiễn</a:t>
            </a:r>
            <a:endParaRPr lang="en-US" sz="20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55472A-CD16-43AB-926E-DED6153D3699}"/>
              </a:ext>
            </a:extLst>
          </p:cNvPr>
          <p:cNvSpPr txBox="1"/>
          <p:nvPr/>
        </p:nvSpPr>
        <p:spPr>
          <a:xfrm>
            <a:off x="432764" y="1478406"/>
            <a:ext cx="11169763" cy="646331"/>
          </a:xfrm>
          <a:prstGeom prst="rect">
            <a:avLst/>
          </a:prstGeom>
          <a:noFill/>
        </p:spPr>
        <p:txBody>
          <a:bodyPr wrap="square">
            <a:spAutoFit/>
          </a:bodyPr>
          <a:lstStyle/>
          <a:p>
            <a:pPr algn="just"/>
            <a:r>
              <a:rPr lang="en-US" b="1" dirty="0" err="1">
                <a:solidFill>
                  <a:srgbClr val="C00000"/>
                </a:solidFill>
                <a:latin typeface="Arial" panose="020B0604020202020204" pitchFamily="34" charset="0"/>
                <a:cs typeface="Arial" panose="020B0604020202020204" pitchFamily="34" charset="0"/>
              </a:rPr>
              <a:t>Thứ</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nhất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xuất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phát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từ</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yêu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cầu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khắc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phục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một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số</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hạn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chế</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bất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cập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của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Luật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Công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đoàn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đáp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ứng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hoạt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động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của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tổ</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chức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Công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đoàn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trong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thời</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kỳ</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mới</a:t>
            </a:r>
            <a:endParaRPr lang="en-US" b="1" dirty="0">
              <a:solidFill>
                <a:srgbClr val="C0000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79886B1A-66F9-47EC-8090-273386C78865}"/>
              </a:ext>
            </a:extLst>
          </p:cNvPr>
          <p:cNvGraphicFramePr/>
          <p:nvPr>
            <p:extLst>
              <p:ext uri="{D42A27DB-BD31-4B8C-83A1-F6EECF244321}">
                <p14:modId xmlns:p14="http://schemas.microsoft.com/office/powerpoint/2010/main" val="2158493325"/>
              </p:ext>
            </p:extLst>
          </p:nvPr>
        </p:nvGraphicFramePr>
        <p:xfrm>
          <a:off x="543463" y="2346385"/>
          <a:ext cx="11059063" cy="351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27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2</a:t>
            </a:r>
            <a:r>
              <a:rPr lang="vi-VN" sz="2000" b="1" dirty="0">
                <a:solidFill>
                  <a:srgbClr val="002060"/>
                </a:solidFill>
                <a:latin typeface="Arial" panose="020B0604020202020204" pitchFamily="34" charset="0"/>
                <a:cs typeface="Arial" panose="020B0604020202020204" pitchFamily="34" charset="0"/>
              </a:rPr>
              <a:t>. Cơ sở </a:t>
            </a:r>
            <a:r>
              <a:rPr lang="en-US" sz="2000" b="1" dirty="0" err="1">
                <a:solidFill>
                  <a:srgbClr val="002060"/>
                </a:solidFill>
                <a:latin typeface="Arial" panose="020B0604020202020204" pitchFamily="34" charset="0"/>
                <a:cs typeface="Arial" panose="020B0604020202020204" pitchFamily="34" charset="0"/>
              </a:rPr>
              <a:t>thực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tiễn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tiếp</a:t>
            </a:r>
            <a:r>
              <a:rPr lang="en-US" sz="2000" b="1" dirty="0">
                <a:solidFill>
                  <a:srgbClr val="00206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7255472A-CD16-43AB-926E-DED6153D3699}"/>
              </a:ext>
            </a:extLst>
          </p:cNvPr>
          <p:cNvSpPr txBox="1"/>
          <p:nvPr/>
        </p:nvSpPr>
        <p:spPr>
          <a:xfrm>
            <a:off x="432764" y="1478406"/>
            <a:ext cx="11169763" cy="369332"/>
          </a:xfrm>
          <a:prstGeom prst="rect">
            <a:avLst/>
          </a:prstGeom>
          <a:noFill/>
        </p:spPr>
        <p:txBody>
          <a:bodyPr wrap="square">
            <a:spAutoFit/>
          </a:bodyPr>
          <a:lstStyle/>
          <a:p>
            <a:pPr algn="just"/>
            <a:r>
              <a:rPr lang="en-US" b="1" dirty="0" err="1">
                <a:solidFill>
                  <a:srgbClr val="C00000"/>
                </a:solidFill>
                <a:latin typeface="Arial" panose="020B0604020202020204" pitchFamily="34" charset="0"/>
                <a:cs typeface="Arial" panose="020B0604020202020204" pitchFamily="34" charset="0"/>
              </a:rPr>
              <a:t>Thứ</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hai</a:t>
            </a:r>
            <a:r>
              <a:rPr lang="en-US"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xuất</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phát</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từ</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yêu</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cầu</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hội</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nhập</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quốc</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tế</a:t>
            </a:r>
            <a:endParaRPr lang="en-US" b="1"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336017-E68A-4C28-A1A9-B3A6651E9DD9}"/>
              </a:ext>
            </a:extLst>
          </p:cNvPr>
          <p:cNvSpPr txBox="1"/>
          <p:nvPr/>
        </p:nvSpPr>
        <p:spPr>
          <a:xfrm>
            <a:off x="4497957" y="1982028"/>
            <a:ext cx="7104570" cy="3693319"/>
          </a:xfrm>
          <a:prstGeom prst="rect">
            <a:avLst/>
          </a:prstGeom>
          <a:noFill/>
        </p:spPr>
        <p:txBody>
          <a:bodyPr wrap="square">
            <a:spAutoFit/>
          </a:bodyPr>
          <a:lstStyle/>
          <a:p>
            <a:pPr algn="just"/>
            <a:r>
              <a:rPr lang="vi-VN" dirty="0">
                <a:solidFill>
                  <a:srgbClr val="002060"/>
                </a:solidFill>
              </a:rPr>
              <a:t>Việt Nam đã phê chuẩn Hiệp định Đối tác Toàn diện và Tiến bộ xuyên Thái Bình Dương (CPTPP), Hiệp định thương mại tự do Việt Nam - EU (EVFTA) và Công ước số 98 của ILO về quyền tổ chức và thương lượng tập thể. </a:t>
            </a:r>
            <a:endParaRPr lang="en-US" dirty="0">
              <a:solidFill>
                <a:srgbClr val="002060"/>
              </a:solidFill>
            </a:endParaRPr>
          </a:p>
          <a:p>
            <a:pPr algn="just"/>
            <a:r>
              <a:rPr lang="vi-VN" dirty="0">
                <a:solidFill>
                  <a:srgbClr val="002060"/>
                </a:solidFill>
              </a:rPr>
              <a:t>Cam kết về lao động trong các Hiệp định này yêu cầu các quốc gia thành viên có nghĩa vụ tuân thủ các nguyên tắc và quyền cơ bản trong lao động của </a:t>
            </a:r>
            <a:r>
              <a:rPr lang="en-US" dirty="0">
                <a:solidFill>
                  <a:srgbClr val="002060"/>
                </a:solidFill>
                <a:latin typeface="Arial" panose="020B0604020202020204" pitchFamily="34" charset="0"/>
                <a:cs typeface="Arial" panose="020B0604020202020204" pitchFamily="34" charset="0"/>
              </a:rPr>
              <a:t>NLĐ</a:t>
            </a:r>
            <a:r>
              <a:rPr lang="en-US" dirty="0">
                <a:solidFill>
                  <a:srgbClr val="002060"/>
                </a:solidFill>
              </a:rPr>
              <a:t> </a:t>
            </a:r>
            <a:r>
              <a:rPr lang="vi-VN" dirty="0">
                <a:solidFill>
                  <a:srgbClr val="002060"/>
                </a:solidFill>
              </a:rPr>
              <a:t>theo Tuyên bố năm 1998 của ILO. </a:t>
            </a:r>
            <a:endParaRPr lang="en-US" dirty="0">
              <a:solidFill>
                <a:srgbClr val="002060"/>
              </a:solidFill>
            </a:endParaRPr>
          </a:p>
          <a:p>
            <a:pPr algn="just"/>
            <a:r>
              <a:rPr lang="vi-VN" dirty="0">
                <a:solidFill>
                  <a:srgbClr val="002060"/>
                </a:solidFill>
              </a:rPr>
              <a:t>Những cam kết trong các Hiệp định thương mại tự do nêu trên đã đặt ra yêu cầu rà soát và hoàn thiện khung pháp lý điều chỉnh các quan hệ xã hội, đặc biệt là quan hệ lao động và </a:t>
            </a:r>
            <a:r>
              <a:rPr lang="vi-VN" b="1" dirty="0">
                <a:solidFill>
                  <a:srgbClr val="002060"/>
                </a:solidFill>
              </a:rPr>
              <a:t>“nội luật hóa theo lộ trình phù hợp những điều ước quốc tế mà Việt Nam là thành viên, trước hết là luật pháp về thương mại, đầu tư, sở hữu trí tuệ và chuyển giao công nghệ, lao động - công đoàn”</a:t>
            </a:r>
            <a:r>
              <a:rPr lang="vi-VN" dirty="0">
                <a:solidFill>
                  <a:srgbClr val="002060"/>
                </a:solidFill>
              </a:rPr>
              <a:t>. </a:t>
            </a:r>
            <a:endParaRPr lang="en-US" dirty="0">
              <a:solidFill>
                <a:srgbClr val="002060"/>
              </a:solidFill>
            </a:endParaRPr>
          </a:p>
        </p:txBody>
      </p:sp>
      <p:pic>
        <p:nvPicPr>
          <p:cNvPr id="4" name="Picture 3">
            <a:extLst>
              <a:ext uri="{FF2B5EF4-FFF2-40B4-BE49-F238E27FC236}">
                <a16:creationId xmlns:a16="http://schemas.microsoft.com/office/drawing/2014/main" id="{7CE3DC60-6582-4BEB-BA28-F8781C0F4E7A}"/>
              </a:ext>
            </a:extLst>
          </p:cNvPr>
          <p:cNvPicPr>
            <a:picLocks noChangeAspect="1"/>
          </p:cNvPicPr>
          <p:nvPr/>
        </p:nvPicPr>
        <p:blipFill>
          <a:blip r:embed="rId2"/>
          <a:stretch>
            <a:fillRect/>
          </a:stretch>
        </p:blipFill>
        <p:spPr>
          <a:xfrm>
            <a:off x="548137" y="2102798"/>
            <a:ext cx="3333750" cy="2286000"/>
          </a:xfrm>
          <a:prstGeom prst="rect">
            <a:avLst/>
          </a:prstGeom>
        </p:spPr>
      </p:pic>
    </p:spTree>
    <p:extLst>
      <p:ext uri="{BB962C8B-B14F-4D97-AF65-F5344CB8AC3E}">
        <p14:creationId xmlns:p14="http://schemas.microsoft.com/office/powerpoint/2010/main" val="248605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612475" y="399630"/>
            <a:ext cx="10741325"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MỤC ĐÍCH, QUAN ĐIỂM CHỈ ĐẠO</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1</a:t>
            </a:r>
            <a:r>
              <a:rPr lang="vi-VN" sz="2000" b="1" dirty="0">
                <a:solidFill>
                  <a:srgbClr val="002060"/>
                </a:solidFill>
                <a:latin typeface="Arial" panose="020B0604020202020204" pitchFamily="34" charset="0"/>
                <a:cs typeface="Arial" panose="020B0604020202020204" pitchFamily="34" charset="0"/>
              </a:rPr>
              <a:t>. Mục đích </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F8DE355C-700C-486D-9152-F7ABABFF3568}"/>
              </a:ext>
            </a:extLst>
          </p:cNvPr>
          <p:cNvGraphicFramePr/>
          <p:nvPr>
            <p:extLst>
              <p:ext uri="{D42A27DB-BD31-4B8C-83A1-F6EECF244321}">
                <p14:modId xmlns:p14="http://schemas.microsoft.com/office/powerpoint/2010/main" val="1193730583"/>
              </p:ext>
            </p:extLst>
          </p:nvPr>
        </p:nvGraphicFramePr>
        <p:xfrm>
          <a:off x="612474" y="1380225"/>
          <a:ext cx="11015933" cy="492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35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4654</Words>
  <Application>Microsoft Office PowerPoint</Application>
  <PresentationFormat>Widescreen</PresentationFormat>
  <Paragraphs>146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NHỮNG NỘI DUNG MỚI CỦA LUẬT CÔNG ĐOÀN SỐ 50/2024/QH15</vt:lpstr>
      <vt:lpstr>PowerPoint Presentation</vt:lpstr>
      <vt:lpstr>PowerPoint Presentation</vt:lpstr>
      <vt:lpstr>PowerPoint Presentation</vt:lpstr>
      <vt:lpstr>SỰ CẦN THIẾT BAN HÀNH</vt:lpstr>
      <vt:lpstr>SỰ CẦN THIẾT BAN HÀNH</vt:lpstr>
      <vt:lpstr>SỰ CẦN THIẾT BAN HÀNH</vt:lpstr>
      <vt:lpstr>SỰ CẦN THIẾT BAN HÀNH</vt:lpstr>
      <vt:lpstr>MỤC ĐÍCH, QUAN ĐIỂM CHỈ ĐẠO</vt:lpstr>
      <vt:lpstr>MỤC ĐÍCH, QUAN ĐIỂM CHỈ ĐẠO</vt:lpstr>
      <vt:lpstr>PowerPoint Presentation</vt:lpstr>
      <vt:lpstr>PowerPoint Presentation</vt:lpstr>
      <vt:lpstr>PHẠM VI ĐIỀU CHỈNH, ĐỐI TƯỢNG ÁP DỤNG</vt:lpstr>
      <vt:lpstr>1. Mở rộng quyền thành lập, gia nhập và hoạt động công đoàn cho “người làm việc không có quan hệ lao động” (Điều 5) </vt:lpstr>
      <vt:lpstr>2. Mở rộng quyền gia nhập và hoạt động công đoàn của người lao động là công dân nước ngoài (Điều 5)</vt:lpstr>
      <vt:lpstr>3. Bổ sung quyền gia nhập Công đoàn Việt Nam của tổ chức của người lao động tại doanh nghiệp (Điều 6)</vt:lpstr>
      <vt:lpstr>4. Bổ sung nguyên tắc tổ chức và hoạt động của Công đoàn Việt Nam và làm rõ hơn nguyên tắc, nội dung hợp tác quốc tế về công đoàn (Điều 7, Điều 9)</vt:lpstr>
      <vt:lpstr>5. Quy định cụ thể hệ thống tổ chức Công đoàn Việt Nam (Điều 8)</vt:lpstr>
      <vt:lpstr>6. Bổ sung và quy định rõ các hành vi bị nghiêm cấm (Điều 10)</vt:lpstr>
      <vt:lpstr>7. Quy định cụ thể hơn quyền, trách nhiệm đại diện, chăm lo và bảo vệ quyền, lợi ích hợp pháp, chính đáng của đoàn viên công đoàn và người lao động (Điều 11)</vt:lpstr>
      <vt:lpstr>8. Bổ sung quyền giám sát, phản biện xã hội của Công đoàn (Điều 16, Điều 17)</vt:lpstr>
      <vt:lpstr>9. Bổ sung quy định về quyền, trách nhiệm của đoàn viên công đoàn (Điều 21, Điều 22)</vt:lpstr>
      <vt:lpstr>10. Về bảo đảm cho cán bộ công đoàn (Điều 28)</vt:lpstr>
      <vt:lpstr>11. Bổ sung các trường hợp miễn, giảm, tạm dừng đóng kinh phí công đoàn (Điều 30)</vt:lpstr>
      <vt:lpstr>PowerPoint Presentation</vt:lpstr>
      <vt:lpstr>12. Sửa đổi, bổ sung các quy định nhằm làm rõ nguyên tắc quản lý, sử dụng tài chính công đoàn (Điều 31, Điều 33, Điều 34)</vt:lpstr>
      <vt:lpstr>12. Sửa đổi, bổ sung các quy định nhằm làm rõ nguyên tắc quản lý, sử dụng tài chính công đoàn (Điều 31, Điều 33, Điều 34)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VẤN ĐỀ LỚN CỦA ĐIỀU LỆ CÔNG ĐOÀN VIỆT NAM (KHOÁ XIII) VÀ DỰ THẢO LUẬT CÔNG ĐOÀN (SỬA ĐỔI)</dc:title>
  <dc:creator>Admin</dc:creator>
  <cp:lastModifiedBy>Admin</cp:lastModifiedBy>
  <cp:revision>54</cp:revision>
  <cp:lastPrinted>2025-02-04T10:23:57Z</cp:lastPrinted>
  <dcterms:created xsi:type="dcterms:W3CDTF">2024-06-11T01:23:48Z</dcterms:created>
  <dcterms:modified xsi:type="dcterms:W3CDTF">2025-02-04T10:24:01Z</dcterms:modified>
</cp:coreProperties>
</file>