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Default Extension="wdp" ContentType="image/vnd.ms-photo"/>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2953" r:id="rId2"/>
    <p:sldId id="2969" r:id="rId3"/>
    <p:sldId id="2950" r:id="rId4"/>
    <p:sldId id="2948" r:id="rId5"/>
    <p:sldId id="2947" r:id="rId6"/>
    <p:sldId id="2970" r:id="rId7"/>
    <p:sldId id="2971" r:id="rId8"/>
    <p:sldId id="2977" r:id="rId9"/>
    <p:sldId id="3004" r:id="rId10"/>
    <p:sldId id="3003" r:id="rId11"/>
    <p:sldId id="2941" r:id="rId12"/>
    <p:sldId id="2942" r:id="rId13"/>
    <p:sldId id="3005" r:id="rId14"/>
    <p:sldId id="3007" r:id="rId15"/>
    <p:sldId id="3008" r:id="rId16"/>
    <p:sldId id="3009"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73" d="100"/>
          <a:sy n="73" d="100"/>
        </p:scale>
        <p:origin x="-618"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pPr/>
              <a:t>07/10/2022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pPr/>
              <a:t>‹#›</a:t>
            </a:fld>
            <a:endParaRPr lang="en-GB"/>
          </a:p>
        </p:txBody>
      </p:sp>
    </p:spTree>
    <p:extLst>
      <p:ext uri="{BB962C8B-B14F-4D97-AF65-F5344CB8AC3E}">
        <p14:creationId xmlns:p14="http://schemas.microsoft.com/office/powerpoint/2010/main" xmlns=""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21844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397453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3616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173954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xmlns="" id="{85310F18-5BA7-4C17-B4F5-065BA101386C}"/>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xmlns="" id="{72EC2C62-5485-4B12-B6B0-739CD2756FBA}"/>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20E1A38A-6943-4B48-B746-2B3F59D8D579}"/>
              </a:ext>
            </a:extLst>
          </p:cNvPr>
          <p:cNvPicPr>
            <a:picLocks noChangeAspect="1"/>
          </p:cNvPicPr>
          <p:nvPr userDrawn="1"/>
        </p:nvPicPr>
        <p:blipFill>
          <a:blip r:embed="rId3" cstate="print"/>
          <a:stretch>
            <a:fillRect/>
          </a:stretch>
        </p:blipFill>
        <p:spPr>
          <a:xfrm>
            <a:off x="11310475" y="299106"/>
            <a:ext cx="589731" cy="520622"/>
          </a:xfrm>
          <a:prstGeom prst="rect">
            <a:avLst/>
          </a:prstGeom>
        </p:spPr>
      </p:pic>
    </p:spTree>
    <p:extLst>
      <p:ext uri="{BB962C8B-B14F-4D97-AF65-F5344CB8AC3E}">
        <p14:creationId xmlns:p14="http://schemas.microsoft.com/office/powerpoint/2010/main" xmlns="" val="364419465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xmlns=""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xmlns=""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xmlns=""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xmlns="" val="12479805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audio" Target="../media/audio2.wav"/><Relationship Id="rId10" Type="http://schemas.openxmlformats.org/officeDocument/2006/relationships/image" Target="../media/image40.png"/><Relationship Id="rId4" Type="http://schemas.openxmlformats.org/officeDocument/2006/relationships/audio" Target="../media/audio1.wav"/><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2.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2.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5.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0AE030E9-A166-45CC-B296-E2C0C2E9EB6D}"/>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saturation sat="400000"/>
                    </a14:imgEffect>
                  </a14:imgLayer>
                </a14:imgProps>
              </a:ext>
              <a:ext uri="{28A0092B-C50C-407E-A947-70E740481C1C}">
                <a14:useLocalDpi xmlns:a14="http://schemas.microsoft.com/office/drawing/2010/main" xmlns=""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xmlns="" id="{518D1F5A-E2AF-49C3-B33D-F69466F11285}"/>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357733" y="740863"/>
            <a:ext cx="1664763" cy="151221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xmlns="" id="{5C0DB42F-0BEB-43F0-8ED5-79EB72FD397A}"/>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346949" y="902002"/>
            <a:ext cx="6145301" cy="2017951"/>
          </a:xfrm>
          <a:prstGeom prst="rect">
            <a:avLst/>
          </a:prstGeom>
        </p:spPr>
      </p:pic>
      <p:pic>
        <p:nvPicPr>
          <p:cNvPr id="5" name="Picture 4">
            <a:extLst>
              <a:ext uri="{FF2B5EF4-FFF2-40B4-BE49-F238E27FC236}">
                <a16:creationId xmlns:a16="http://schemas.microsoft.com/office/drawing/2014/main" xmlns="" id="{4FB6E97E-32EB-4B40-8BFA-C27A15E60A5A}"/>
              </a:ext>
            </a:extLst>
          </p:cNvPr>
          <p:cNvPicPr>
            <a:picLocks noChangeAspect="1"/>
          </p:cNvPicPr>
          <p:nvPr/>
        </p:nvPicPr>
        <p:blipFill>
          <a:blip r:embed="rId9" cstate="print"/>
          <a:stretch>
            <a:fillRect/>
          </a:stretch>
        </p:blipFill>
        <p:spPr>
          <a:xfrm>
            <a:off x="0" y="192093"/>
            <a:ext cx="1735904" cy="548770"/>
          </a:xfrm>
          <a:prstGeom prst="rect">
            <a:avLst/>
          </a:prstGeom>
        </p:spPr>
      </p:pic>
      <p:pic>
        <p:nvPicPr>
          <p:cNvPr id="8" name="Picture 7">
            <a:extLst>
              <a:ext uri="{FF2B5EF4-FFF2-40B4-BE49-F238E27FC236}">
                <a16:creationId xmlns:a16="http://schemas.microsoft.com/office/drawing/2014/main" xmlns="" id="{C3042C7E-94F0-454A-8B17-763D65990048}"/>
              </a:ext>
            </a:extLst>
          </p:cNvPr>
          <p:cNvPicPr>
            <a:picLocks noChangeAspect="1"/>
          </p:cNvPicPr>
          <p:nvPr/>
        </p:nvPicPr>
        <p:blipFill>
          <a:blip r:embed="rId10" cstate="print"/>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xmlns="" val="243503320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3A0E815-B533-45C6-A6D9-CA193D0BE5E9}"/>
              </a:ext>
            </a:extLst>
          </p:cNvPr>
          <p:cNvGrpSpPr/>
          <p:nvPr/>
        </p:nvGrpSpPr>
        <p:grpSpPr>
          <a:xfrm>
            <a:off x="700787" y="427600"/>
            <a:ext cx="10701826" cy="3082923"/>
            <a:chOff x="1241114" y="448382"/>
            <a:chExt cx="10701826" cy="3082923"/>
          </a:xfrm>
        </p:grpSpPr>
        <p:grpSp>
          <p:nvGrpSpPr>
            <p:cNvPr id="3" name="Group 2">
              <a:extLst>
                <a:ext uri="{FF2B5EF4-FFF2-40B4-BE49-F238E27FC236}">
                  <a16:creationId xmlns:a16="http://schemas.microsoft.com/office/drawing/2014/main" xmlns=""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a16="http://schemas.microsoft.com/office/drawing/2014/main" xmlns=""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a16="http://schemas.microsoft.com/office/drawing/2014/main" xmlns=""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xmlns="" id="{44E9E84F-A05E-41FC-A9AA-FCB2E12CE969}"/>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1241114" y="448382"/>
                <a:ext cx="998307" cy="883997"/>
              </a:xfrm>
              <a:prstGeom prst="rect">
                <a:avLst/>
              </a:prstGeom>
            </p:spPr>
          </p:pic>
        </p:grpSp>
        <p:sp>
          <p:nvSpPr>
            <p:cNvPr id="4" name="Rectangle 3">
              <a:extLst>
                <a:ext uri="{FF2B5EF4-FFF2-40B4-BE49-F238E27FC236}">
                  <a16:creationId xmlns:a16="http://schemas.microsoft.com/office/drawing/2014/main" xmlns="" id="{40AA4502-4CD9-4258-BF58-5348743422A3}"/>
                </a:ext>
              </a:extLst>
            </p:cNvPr>
            <p:cNvSpPr/>
            <p:nvPr/>
          </p:nvSpPr>
          <p:spPr>
            <a:xfrm>
              <a:off x="2134360" y="1062489"/>
              <a:ext cx="9494180" cy="2236381"/>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24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a16="http://schemas.microsoft.com/office/drawing/2014/main" xmlns="" id="{7C3DE7B9-B379-4996-B393-718359F658B7}"/>
              </a:ext>
            </a:extLst>
          </p:cNvPr>
          <p:cNvSpPr/>
          <p:nvPr/>
        </p:nvSpPr>
        <p:spPr>
          <a:xfrm>
            <a:off x="1699093" y="4092184"/>
            <a:ext cx="9533479" cy="1128386"/>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a16="http://schemas.microsoft.com/office/drawing/2014/main" xmlns="" id="{EC49A0D6-85D6-46AD-B693-E1CF886E3F53}"/>
              </a:ext>
            </a:extLst>
          </p:cNvPr>
          <p:cNvPicPr>
            <a:picLocks noChangeAspect="1"/>
          </p:cNvPicPr>
          <p:nvPr/>
        </p:nvPicPr>
        <p:blipFill>
          <a:blip r:embed="rId3" cstate="print"/>
          <a:stretch>
            <a:fillRect/>
          </a:stretch>
        </p:blipFill>
        <p:spPr>
          <a:xfrm>
            <a:off x="716030" y="3892196"/>
            <a:ext cx="897918" cy="883997"/>
          </a:xfrm>
          <a:prstGeom prst="rect">
            <a:avLst/>
          </a:prstGeom>
        </p:spPr>
      </p:pic>
    </p:spTree>
    <p:extLst>
      <p:ext uri="{BB962C8B-B14F-4D97-AF65-F5344CB8AC3E}">
        <p14:creationId xmlns:p14="http://schemas.microsoft.com/office/powerpoint/2010/main" xmlns="" val="127230544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5EBC15D-1B5B-472C-9D5F-D5D5734CC7B3}"/>
              </a:ext>
            </a:extLst>
          </p:cNvPr>
          <p:cNvSpPr/>
          <p:nvPr/>
        </p:nvSpPr>
        <p:spPr>
          <a:xfrm>
            <a:off x="363894" y="283918"/>
            <a:ext cx="7647845" cy="661656"/>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2E0C7C1D-7769-4203-974E-EBA22B5762F4}"/>
              </a:ext>
            </a:extLst>
          </p:cNvPr>
          <p:cNvGrpSpPr/>
          <p:nvPr/>
        </p:nvGrpSpPr>
        <p:grpSpPr>
          <a:xfrm>
            <a:off x="522612" y="966456"/>
            <a:ext cx="2971088" cy="936623"/>
            <a:chOff x="522612" y="966456"/>
            <a:chExt cx="2971088" cy="936623"/>
          </a:xfrm>
        </p:grpSpPr>
        <p:grpSp>
          <p:nvGrpSpPr>
            <p:cNvPr id="7" name="Group 6">
              <a:extLst>
                <a:ext uri="{FF2B5EF4-FFF2-40B4-BE49-F238E27FC236}">
                  <a16:creationId xmlns:a16="http://schemas.microsoft.com/office/drawing/2014/main" xmlns="" id="{13F6E11B-1547-4AE8-AAD3-1BE8A69ED88B}"/>
                </a:ext>
              </a:extLst>
            </p:cNvPr>
            <p:cNvGrpSpPr/>
            <p:nvPr/>
          </p:nvGrpSpPr>
          <p:grpSpPr>
            <a:xfrm>
              <a:off x="522612" y="1131928"/>
              <a:ext cx="2323370" cy="661656"/>
              <a:chOff x="5906375" y="1441066"/>
              <a:chExt cx="2323370" cy="661656"/>
            </a:xfrm>
          </p:grpSpPr>
          <p:sp>
            <p:nvSpPr>
              <p:cNvPr id="12" name="Rectangle: Top Corners Rounded 11">
                <a:extLst>
                  <a:ext uri="{FF2B5EF4-FFF2-40B4-BE49-F238E27FC236}">
                    <a16:creationId xmlns:a16="http://schemas.microsoft.com/office/drawing/2014/main" xmlns=""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a16="http://schemas.microsoft.com/office/drawing/2014/main" xmlns="" id="{42DC7644-AE3F-494F-BCF7-79C0D9A7612F}"/>
                  </a:ext>
                </a:extLst>
              </p:cNvPr>
              <p:cNvSpPr/>
              <p:nvPr/>
            </p:nvSpPr>
            <p:spPr>
              <a:xfrm>
                <a:off x="5906375" y="1465062"/>
                <a:ext cx="2135017" cy="57259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cs typeface="Times New Roman" panose="02020603050405020304" pitchFamily="18" charset="0"/>
                </a:endParaRPr>
              </a:p>
            </p:txBody>
          </p:sp>
        </p:grpSp>
        <p:pic>
          <p:nvPicPr>
            <p:cNvPr id="9" name="Picture 8">
              <a:extLst>
                <a:ext uri="{FF2B5EF4-FFF2-40B4-BE49-F238E27FC236}">
                  <a16:creationId xmlns:a16="http://schemas.microsoft.com/office/drawing/2014/main" xmlns=""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xmlns=""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a16="http://schemas.microsoft.com/office/drawing/2014/main" xmlns="" id="{95A7873A-0640-4F33-B114-C3ED993238B3}"/>
                </a:ext>
              </a:extLst>
            </p:cNvPr>
            <p:cNvPicPr>
              <a:picLocks noChangeAspect="1"/>
            </p:cNvPicPr>
            <p:nvPr/>
          </p:nvPicPr>
          <p:blipFill>
            <a:blip r:embed="rId7" cstate="print">
              <a:extLst>
                <a:ext uri="{28A0092B-C50C-407E-A947-70E740481C1C}">
                  <a14:useLocalDpi xmlns:a14="http://schemas.microsoft.com/office/drawing/2010/main" xmlns=""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a16="http://schemas.microsoft.com/office/drawing/2014/main" xmlns="" id="{3CD4BD53-1C0D-4A25-A520-8C72AA425D33}"/>
                </a:ext>
              </a:extLst>
            </p:cNvPr>
            <p:cNvSpPr/>
            <p:nvPr/>
          </p:nvSpPr>
          <p:spPr>
            <a:xfrm>
              <a:off x="2845982" y="1072449"/>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3</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105CB292-0616-4948-A197-7A1ED3BA02A1}"/>
              </a:ext>
            </a:extLst>
          </p:cNvPr>
          <p:cNvSpPr/>
          <p:nvPr/>
        </p:nvSpPr>
        <p:spPr>
          <a:xfrm>
            <a:off x="3399727" y="1103378"/>
            <a:ext cx="7387758" cy="646652"/>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toàn về điện</a:t>
            </a:r>
            <a:endParaRPr lang="vi-VN" sz="28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8A7430CC-6899-424B-B09A-EDC2576DDFDD}"/>
              </a:ext>
            </a:extLst>
          </p:cNvPr>
          <p:cNvPicPr>
            <a:picLocks noChangeAspect="1"/>
          </p:cNvPicPr>
          <p:nvPr/>
        </p:nvPicPr>
        <p:blipFill>
          <a:blip r:embed="rId8" cstate="print"/>
          <a:stretch>
            <a:fillRect/>
          </a:stretch>
        </p:blipFill>
        <p:spPr>
          <a:xfrm>
            <a:off x="1268002" y="2929824"/>
            <a:ext cx="3901778" cy="2735817"/>
          </a:xfrm>
          <a:prstGeom prst="rect">
            <a:avLst/>
          </a:prstGeom>
        </p:spPr>
      </p:pic>
      <p:pic>
        <p:nvPicPr>
          <p:cNvPr id="16" name="Picture 15">
            <a:extLst>
              <a:ext uri="{FF2B5EF4-FFF2-40B4-BE49-F238E27FC236}">
                <a16:creationId xmlns:a16="http://schemas.microsoft.com/office/drawing/2014/main" xmlns="" id="{439D6D79-3AAF-4354-8513-F07677A6078C}"/>
              </a:ext>
            </a:extLst>
          </p:cNvPr>
          <p:cNvPicPr>
            <a:picLocks noChangeAspect="1"/>
          </p:cNvPicPr>
          <p:nvPr/>
        </p:nvPicPr>
        <p:blipFill>
          <a:blip r:embed="rId9" cstate="print">
            <a:extLst>
              <a:ext uri="{28A0092B-C50C-407E-A947-70E740481C1C}">
                <a14:useLocalDpi xmlns:a14="http://schemas.microsoft.com/office/drawing/2010/main" xmlns="" val="0"/>
              </a:ext>
            </a:extLst>
          </a:blip>
          <a:srcRect/>
          <a:stretch/>
        </p:blipFill>
        <p:spPr>
          <a:xfrm>
            <a:off x="5530938" y="2575241"/>
            <a:ext cx="5728970" cy="3040643"/>
          </a:xfrm>
          <a:prstGeom prst="rect">
            <a:avLst/>
          </a:prstGeom>
        </p:spPr>
      </p:pic>
      <p:sp>
        <p:nvSpPr>
          <p:cNvPr id="17" name="Rectangle 16">
            <a:extLst>
              <a:ext uri="{FF2B5EF4-FFF2-40B4-BE49-F238E27FC236}">
                <a16:creationId xmlns:a16="http://schemas.microsoft.com/office/drawing/2014/main" xmlns="" id="{5FDD5A68-E8CC-4A07-8A39-359AB0AE1370}"/>
              </a:ext>
            </a:extLst>
          </p:cNvPr>
          <p:cNvSpPr/>
          <p:nvPr/>
        </p:nvSpPr>
        <p:spPr>
          <a:xfrm>
            <a:off x="572129" y="1888239"/>
            <a:ext cx="1104774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a16="http://schemas.microsoft.com/office/drawing/2014/main" xmlns="" id="{ACCA836A-E62C-41EB-877E-4288C652097B}"/>
              </a:ext>
            </a:extLst>
          </p:cNvPr>
          <p:cNvSpPr/>
          <p:nvPr/>
        </p:nvSpPr>
        <p:spPr>
          <a:xfrm>
            <a:off x="30562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7E019BEC-003F-492F-9AB1-CA2F5A0A6E41}"/>
              </a:ext>
            </a:extLst>
          </p:cNvPr>
          <p:cNvSpPr/>
          <p:nvPr/>
        </p:nvSpPr>
        <p:spPr>
          <a:xfrm>
            <a:off x="75520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a16="http://schemas.microsoft.com/office/drawing/2014/main" xmlns=""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8077237" y="5665641"/>
            <a:ext cx="686912" cy="686912"/>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6" descr="Káº¿t quáº£ hÃ¬nh áº£nh cho wrong icon">
            <a:extLst>
              <a:ext uri="{FF2B5EF4-FFF2-40B4-BE49-F238E27FC236}">
                <a16:creationId xmlns:a16="http://schemas.microsoft.com/office/drawing/2014/main" xmlns=""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623064" y="5665641"/>
            <a:ext cx="686912" cy="686912"/>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1970207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17AE430-2C74-441A-9CFA-2A24A880939B}"/>
              </a:ext>
            </a:extLst>
          </p:cNvPr>
          <p:cNvSpPr/>
          <p:nvPr/>
        </p:nvSpPr>
        <p:spPr>
          <a:xfrm>
            <a:off x="902869" y="475160"/>
            <a:ext cx="10386262" cy="1411990"/>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E814AA05-698D-497B-AAB7-7B0B44BACDC5}"/>
              </a:ext>
            </a:extLst>
          </p:cNvPr>
          <p:cNvPicPr>
            <a:picLocks noChangeAspect="1"/>
          </p:cNvPicPr>
          <p:nvPr/>
        </p:nvPicPr>
        <p:blipFill>
          <a:blip r:embed="rId4" cstate="print"/>
          <a:stretch>
            <a:fillRect/>
          </a:stretch>
        </p:blipFill>
        <p:spPr>
          <a:xfrm>
            <a:off x="558260" y="373372"/>
            <a:ext cx="689218" cy="653278"/>
          </a:xfrm>
          <a:prstGeom prst="rect">
            <a:avLst/>
          </a:prstGeom>
        </p:spPr>
      </p:pic>
      <p:pic>
        <p:nvPicPr>
          <p:cNvPr id="8" name="Picture 7">
            <a:extLst>
              <a:ext uri="{FF2B5EF4-FFF2-40B4-BE49-F238E27FC236}">
                <a16:creationId xmlns:a16="http://schemas.microsoft.com/office/drawing/2014/main" xmlns="" id="{02809E58-D8AE-42EA-B067-73255C236CD2}"/>
              </a:ext>
            </a:extLst>
          </p:cNvPr>
          <p:cNvPicPr>
            <a:picLocks noChangeAspect="1"/>
          </p:cNvPicPr>
          <p:nvPr/>
        </p:nvPicPr>
        <p:blipFill rotWithShape="1">
          <a:blip r:embed="rId5" cstate="print"/>
          <a:srcRect b="691"/>
          <a:stretch/>
        </p:blipFill>
        <p:spPr>
          <a:xfrm>
            <a:off x="2755200" y="2070740"/>
            <a:ext cx="7338402" cy="4312100"/>
          </a:xfrm>
          <a:prstGeom prst="rect">
            <a:avLst/>
          </a:prstGeom>
        </p:spPr>
      </p:pic>
    </p:spTree>
    <p:custDataLst>
      <p:tags r:id="rId1"/>
    </p:custDataLst>
    <p:extLst>
      <p:ext uri="{BB962C8B-B14F-4D97-AF65-F5344CB8AC3E}">
        <p14:creationId xmlns:p14="http://schemas.microsoft.com/office/powerpoint/2010/main" xmlns="" val="672345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7FD6F35-2AEE-43B5-9114-161EB49B4D0D}"/>
              </a:ext>
            </a:extLst>
          </p:cNvPr>
          <p:cNvGrpSpPr/>
          <p:nvPr/>
        </p:nvGrpSpPr>
        <p:grpSpPr>
          <a:xfrm>
            <a:off x="1573800" y="415211"/>
            <a:ext cx="9044399" cy="1392692"/>
            <a:chOff x="3206525" y="469579"/>
            <a:chExt cx="9044399" cy="1392692"/>
          </a:xfrm>
        </p:grpSpPr>
        <p:grpSp>
          <p:nvGrpSpPr>
            <p:cNvPr id="3" name="Group 2">
              <a:extLst>
                <a:ext uri="{FF2B5EF4-FFF2-40B4-BE49-F238E27FC236}">
                  <a16:creationId xmlns:a16="http://schemas.microsoft.com/office/drawing/2014/main" xmlns=""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a16="http://schemas.microsoft.com/office/drawing/2014/main" xmlns=""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a16="http://schemas.microsoft.com/office/drawing/2014/main" xmlns=""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xmlns="" id="{A5684902-0509-40E3-822F-DCC2891EA061}"/>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206525" y="469579"/>
                <a:ext cx="998307" cy="883997"/>
              </a:xfrm>
              <a:prstGeom prst="rect">
                <a:avLst/>
              </a:prstGeom>
            </p:spPr>
          </p:pic>
        </p:grpSp>
        <p:sp>
          <p:nvSpPr>
            <p:cNvPr id="4" name="Rectangle 3">
              <a:extLst>
                <a:ext uri="{FF2B5EF4-FFF2-40B4-BE49-F238E27FC236}">
                  <a16:creationId xmlns:a16="http://schemas.microsoft.com/office/drawing/2014/main" xmlns="" id="{5F4BAA5C-6985-4FEB-B5B8-6C1E607242EB}"/>
                </a:ext>
              </a:extLst>
            </p:cNvPr>
            <p:cNvSpPr/>
            <p:nvPr/>
          </p:nvSpPr>
          <p:spPr>
            <a:xfrm>
              <a:off x="4031738" y="1041451"/>
              <a:ext cx="7941201" cy="574388"/>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11" name="Rectangle 10">
            <a:extLst>
              <a:ext uri="{FF2B5EF4-FFF2-40B4-BE49-F238E27FC236}">
                <a16:creationId xmlns:a16="http://schemas.microsoft.com/office/drawing/2014/main" xmlns="" id="{652E6D57-F9D7-4F59-AAB3-9D4D68F234E6}"/>
              </a:ext>
            </a:extLst>
          </p:cNvPr>
          <p:cNvSpPr/>
          <p:nvPr/>
        </p:nvSpPr>
        <p:spPr>
          <a:xfrm>
            <a:off x="1417935" y="1887821"/>
            <a:ext cx="10334182" cy="112838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b="1">
                <a:latin typeface="UTM Avo" panose="02040603050506020204" pitchFamily="18" charset="0"/>
                <a:cs typeface="Times New Roman" panose="02020603050405020304" pitchFamily="18" charset="0"/>
              </a:rPr>
              <a:t>Trong phòng thực hành, khi phát hiện dây của chuột máy tính</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a16="http://schemas.microsoft.com/office/drawing/2014/main" xmlns="" id="{E316F91D-5168-45F8-82BC-A89235AC8474}"/>
              </a:ext>
            </a:extLst>
          </p:cNvPr>
          <p:cNvPicPr>
            <a:picLocks noChangeAspect="1"/>
          </p:cNvPicPr>
          <p:nvPr/>
        </p:nvPicPr>
        <p:blipFill>
          <a:blip r:embed="rId3" cstate="print"/>
          <a:stretch>
            <a:fillRect/>
          </a:stretch>
        </p:blipFill>
        <p:spPr>
          <a:xfrm>
            <a:off x="434871" y="1687833"/>
            <a:ext cx="903110" cy="889109"/>
          </a:xfrm>
          <a:prstGeom prst="rect">
            <a:avLst/>
          </a:prstGeom>
        </p:spPr>
      </p:pic>
      <p:sp>
        <p:nvSpPr>
          <p:cNvPr id="13" name="Rectangle 12">
            <a:extLst>
              <a:ext uri="{FF2B5EF4-FFF2-40B4-BE49-F238E27FC236}">
                <a16:creationId xmlns:a16="http://schemas.microsoft.com/office/drawing/2014/main" xmlns="" id="{8A17F123-8FBD-468D-A91F-703D5A0F0BFC}"/>
              </a:ext>
            </a:extLst>
          </p:cNvPr>
          <p:cNvSpPr/>
          <p:nvPr/>
        </p:nvSpPr>
        <p:spPr>
          <a:xfrm>
            <a:off x="1692571" y="3092758"/>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Cắm lại.</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D83DB090-2633-49F2-A737-2B15B0EF9A39}"/>
              </a:ext>
            </a:extLst>
          </p:cNvPr>
          <p:cNvSpPr/>
          <p:nvPr/>
        </p:nvSpPr>
        <p:spPr>
          <a:xfrm>
            <a:off x="8793895" y="3091287"/>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vi-VN" sz="240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a16="http://schemas.microsoft.com/office/drawing/2014/main" xmlns="" id="{36F81B84-A493-4136-9FB4-0610274BFE5C}"/>
              </a:ext>
            </a:extLst>
          </p:cNvPr>
          <p:cNvSpPr/>
          <p:nvPr/>
        </p:nvSpPr>
        <p:spPr>
          <a:xfrm>
            <a:off x="4242087" y="3092758"/>
            <a:ext cx="4129818"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Thông báo với thầy cô.</a:t>
            </a:r>
            <a:endParaRPr lang="vi-VN" sz="24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FC0B8EB4-5C7E-4064-A99A-33B8CA7A387F}"/>
              </a:ext>
            </a:extLst>
          </p:cNvPr>
          <p:cNvSpPr/>
          <p:nvPr/>
        </p:nvSpPr>
        <p:spPr>
          <a:xfrm>
            <a:off x="1417935" y="3661466"/>
            <a:ext cx="1033418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a16="http://schemas.microsoft.com/office/drawing/2014/main" xmlns="" id="{C0D43F28-AD36-4723-AB15-242EFF236F0A}"/>
              </a:ext>
            </a:extLst>
          </p:cNvPr>
          <p:cNvSpPr/>
          <p:nvPr/>
        </p:nvSpPr>
        <p:spPr>
          <a:xfrm>
            <a:off x="1692571" y="5715644"/>
            <a:ext cx="2733758"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Bình xịt.</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D3648403-FE7F-40C6-BB99-3BACC6DB0EF2}"/>
              </a:ext>
            </a:extLst>
          </p:cNvPr>
          <p:cNvSpPr/>
          <p:nvPr/>
        </p:nvSpPr>
        <p:spPr>
          <a:xfrm>
            <a:off x="8219929" y="5710258"/>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Chổi phủi bụi.</a:t>
            </a:r>
            <a:endParaRPr lang="vi-VN" sz="24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2A11D19C-B2B8-4939-8A2C-D334D7A30CC0}"/>
              </a:ext>
            </a:extLst>
          </p:cNvPr>
          <p:cNvSpPr/>
          <p:nvPr/>
        </p:nvSpPr>
        <p:spPr>
          <a:xfrm>
            <a:off x="4656383" y="5710258"/>
            <a:ext cx="2733759"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Khăn </a:t>
            </a:r>
            <a:r>
              <a:rPr lang="vi-VN" sz="2400">
                <a:latin typeface="UTM Avo" panose="02040603050506020204" pitchFamily="18" charset="0"/>
                <a:cs typeface="Times New Roman" panose="02020603050405020304" pitchFamily="18" charset="0"/>
              </a:rPr>
              <a:t>ướt</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B617B1F5-9DD7-48B6-8B40-F8A77AEAA2EF}"/>
              </a:ext>
            </a:extLst>
          </p:cNvPr>
          <p:cNvPicPr>
            <a:picLocks noChangeAspect="1"/>
          </p:cNvPicPr>
          <p:nvPr/>
        </p:nvPicPr>
        <p:blipFill>
          <a:blip r:embed="rId4" cstate="print"/>
          <a:stretch>
            <a:fillRect/>
          </a:stretch>
        </p:blipFill>
        <p:spPr>
          <a:xfrm>
            <a:off x="1692811" y="4573145"/>
            <a:ext cx="2133785" cy="1234547"/>
          </a:xfrm>
          <a:prstGeom prst="rect">
            <a:avLst/>
          </a:prstGeom>
        </p:spPr>
      </p:pic>
      <p:pic>
        <p:nvPicPr>
          <p:cNvPr id="24" name="Picture 23">
            <a:extLst>
              <a:ext uri="{FF2B5EF4-FFF2-40B4-BE49-F238E27FC236}">
                <a16:creationId xmlns:a16="http://schemas.microsoft.com/office/drawing/2014/main" xmlns="" id="{E6AE3CC6-89EE-4F35-98DA-02DC0E62363E}"/>
              </a:ext>
            </a:extLst>
          </p:cNvPr>
          <p:cNvPicPr>
            <a:picLocks noChangeAspect="1"/>
          </p:cNvPicPr>
          <p:nvPr/>
        </p:nvPicPr>
        <p:blipFill>
          <a:blip r:embed="rId5" cstate="print"/>
          <a:stretch>
            <a:fillRect/>
          </a:stretch>
        </p:blipFill>
        <p:spPr>
          <a:xfrm>
            <a:off x="5070679" y="4824626"/>
            <a:ext cx="1905165" cy="731583"/>
          </a:xfrm>
          <a:prstGeom prst="rect">
            <a:avLst/>
          </a:prstGeom>
        </p:spPr>
      </p:pic>
      <p:pic>
        <p:nvPicPr>
          <p:cNvPr id="26" name="Picture 25">
            <a:extLst>
              <a:ext uri="{FF2B5EF4-FFF2-40B4-BE49-F238E27FC236}">
                <a16:creationId xmlns:a16="http://schemas.microsoft.com/office/drawing/2014/main" xmlns="" id="{F2D713E9-3BBE-4B73-8A1A-F115F339AE8B}"/>
              </a:ext>
            </a:extLst>
          </p:cNvPr>
          <p:cNvPicPr>
            <a:picLocks noChangeAspect="1"/>
          </p:cNvPicPr>
          <p:nvPr/>
        </p:nvPicPr>
        <p:blipFill>
          <a:blip r:embed="rId6" cstate="print"/>
          <a:stretch>
            <a:fillRect/>
          </a:stretch>
        </p:blipFill>
        <p:spPr>
          <a:xfrm>
            <a:off x="8571162" y="4271689"/>
            <a:ext cx="1928027" cy="1272650"/>
          </a:xfrm>
          <a:prstGeom prst="rect">
            <a:avLst/>
          </a:prstGeom>
        </p:spPr>
      </p:pic>
      <p:sp>
        <p:nvSpPr>
          <p:cNvPr id="28" name="Oval 27">
            <a:extLst>
              <a:ext uri="{FF2B5EF4-FFF2-40B4-BE49-F238E27FC236}">
                <a16:creationId xmlns:a16="http://schemas.microsoft.com/office/drawing/2014/main" xmlns="" id="{9672C4FD-2FD4-4BD1-8D38-E4CAAB167E8B}"/>
              </a:ext>
            </a:extLst>
          </p:cNvPr>
          <p:cNvSpPr/>
          <p:nvPr/>
        </p:nvSpPr>
        <p:spPr>
          <a:xfrm>
            <a:off x="4223166" y="322713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xmlns="" id="{E9E668D1-8FF6-46DF-A11C-CF57AB629BBB}"/>
              </a:ext>
            </a:extLst>
          </p:cNvPr>
          <p:cNvSpPr/>
          <p:nvPr/>
        </p:nvSpPr>
        <p:spPr>
          <a:xfrm>
            <a:off x="8240711" y="583988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xmlns="" val="410967485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xmlns=""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a16="http://schemas.microsoft.com/office/drawing/2014/main" xmlns="" id="{58371530-B102-407C-82CD-75EF8CC99279}"/>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xmlns=""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a16="http://schemas.microsoft.com/office/drawing/2014/main" xmlns="" id="{A74C4E37-D8FB-4881-A14E-B4F6D37150E1}"/>
              </a:ext>
            </a:extLst>
          </p:cNvPr>
          <p:cNvGraphicFramePr>
            <a:graphicFrameLocks noGrp="1"/>
          </p:cNvGraphicFramePr>
          <p:nvPr>
            <p:extLst>
              <p:ext uri="{D42A27DB-BD31-4B8C-83A1-F6EECF244321}">
                <p14:modId xmlns:p14="http://schemas.microsoft.com/office/powerpoint/2010/main" xmlns="" val="1698141332"/>
              </p:ext>
            </p:extLst>
          </p:nvPr>
        </p:nvGraphicFramePr>
        <p:xfrm>
          <a:off x="1652195" y="2045453"/>
          <a:ext cx="9662034" cy="3118828"/>
        </p:xfrm>
        <a:graphic>
          <a:graphicData uri="http://schemas.openxmlformats.org/drawingml/2006/table">
            <a:tbl>
              <a:tblPr firstRow="1" bandRow="1">
                <a:tableStyleId>{21E4AEA4-8DFA-4A89-87EB-49C32662AFE0}</a:tableStyleId>
              </a:tblPr>
              <a:tblGrid>
                <a:gridCol w="3676870">
                  <a:extLst>
                    <a:ext uri="{9D8B030D-6E8A-4147-A177-3AD203B41FA5}">
                      <a16:colId xmlns:a16="http://schemas.microsoft.com/office/drawing/2014/main" xmlns="" val="3049472007"/>
                    </a:ext>
                  </a:extLst>
                </a:gridCol>
                <a:gridCol w="5985164">
                  <a:extLst>
                    <a:ext uri="{9D8B030D-6E8A-4147-A177-3AD203B41FA5}">
                      <a16:colId xmlns:a16="http://schemas.microsoft.com/office/drawing/2014/main" xmlns="" val="3745305114"/>
                    </a:ext>
                  </a:extLst>
                </a:gridCol>
              </a:tblGrid>
              <a:tr h="430500">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xmlns="" val="3104845030"/>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Màn hình</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xmlns="" val="500905725"/>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xmlns="" val="3944550153"/>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4) </a:t>
                      </a:r>
                      <a:r>
                        <a:rPr lang="en-US" sz="2000" kern="1200">
                          <a:solidFill>
                            <a:schemeClr val="tx1"/>
                          </a:solidFill>
                          <a:latin typeface="UTM Avo" panose="02040603050506020204" pitchFamily="18" charset="0"/>
                          <a:ea typeface="+mn-ea"/>
                          <a:cs typeface="Times New Roman" panose="02020603050405020304" pitchFamily="18" charset="0"/>
                        </a:rPr>
                        <a:t>Chuột</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anchor="ctr">
                    <a:solidFill>
                      <a:srgbClr val="C7EAF5"/>
                    </a:solidFill>
                  </a:tcPr>
                </a:tc>
                <a:extLst>
                  <a:ext uri="{0D108BD9-81ED-4DB2-BD59-A6C34878D82A}">
                    <a16:rowId xmlns:a16="http://schemas.microsoft.com/office/drawing/2014/main" xmlns="" val="1017976814"/>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Bàn phím</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d) điều khiển mọi hoạt động của máy tính.</a:t>
                      </a:r>
                    </a:p>
                  </a:txBody>
                  <a:tcPr anchor="ctr">
                    <a:solidFill>
                      <a:srgbClr val="C7EAF5"/>
                    </a:solidFill>
                  </a:tcPr>
                </a:tc>
                <a:extLst>
                  <a:ext uri="{0D108BD9-81ED-4DB2-BD59-A6C34878D82A}">
                    <a16:rowId xmlns:a16="http://schemas.microsoft.com/office/drawing/2014/main" xmlns="" val="1543037405"/>
                  </a:ext>
                </a:extLst>
              </a:tr>
            </a:tbl>
          </a:graphicData>
        </a:graphic>
      </p:graphicFrame>
      <p:sp>
        <p:nvSpPr>
          <p:cNvPr id="9" name="Rectangle 8">
            <a:extLst>
              <a:ext uri="{FF2B5EF4-FFF2-40B4-BE49-F238E27FC236}">
                <a16:creationId xmlns:a16="http://schemas.microsoft.com/office/drawing/2014/main" xmlns="" id="{BD440B52-E119-4F7A-83AA-5A47DD73C399}"/>
              </a:ext>
            </a:extLst>
          </p:cNvPr>
          <p:cNvSpPr/>
          <p:nvPr/>
        </p:nvSpPr>
        <p:spPr>
          <a:xfrm>
            <a:off x="371924" y="2871436"/>
            <a:ext cx="1152305" cy="1707390"/>
          </a:xfrm>
          <a:prstGeom prst="rect">
            <a:avLst/>
          </a:prstGeom>
        </p:spPr>
        <p:txBody>
          <a:bodyPr wrap="square">
            <a:spAutoFit/>
          </a:bodyPr>
          <a:lstStyle/>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1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c</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2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d</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3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b</a:t>
            </a:r>
            <a:endParaRPr lang="vi-VN" sz="2000">
              <a:solidFill>
                <a:srgbClr val="0000FF"/>
              </a:solidFill>
              <a:latin typeface="UTM Avo" panose="02040603050506020204" pitchFamily="18" charset="0"/>
              <a:cs typeface="Times New Roman" panose="02020603050405020304" pitchFamily="18" charset="0"/>
            </a:endParaRP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4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a</a:t>
            </a:r>
            <a:endParaRPr lang="vi-VN" sz="20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xmlns="" val="40707140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xmlns="" id="{ECB7D36B-B1AE-4BF0-8A2D-25E99CAF3FA0}"/>
              </a:ext>
            </a:extLst>
          </p:cNvPr>
          <p:cNvSpPr/>
          <p:nvPr/>
        </p:nvSpPr>
        <p:spPr>
          <a:xfrm>
            <a:off x="1652194" y="1425059"/>
            <a:ext cx="10167881"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máy tính bảng và điện thoại thông minh, bộ phận nào tiếp nhận</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a16="http://schemas.microsoft.com/office/drawing/2014/main" xmlns="" id="{58371530-B102-407C-82CD-75EF8CC99279}"/>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xmlns=""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a16="http://schemas.microsoft.com/office/drawing/2014/main" xmlns="" id="{27C47E85-B672-4CB6-8EA3-FD6EADE9F036}"/>
              </a:ext>
            </a:extLst>
          </p:cNvPr>
          <p:cNvSpPr/>
          <p:nvPr/>
        </p:nvSpPr>
        <p:spPr>
          <a:xfrm>
            <a:off x="2139516" y="2552291"/>
            <a:ext cx="273375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Thân máy.</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59905192-AAA5-42B1-B8F7-49B9E83FD2DE}"/>
              </a:ext>
            </a:extLst>
          </p:cNvPr>
          <p:cNvSpPr/>
          <p:nvPr/>
        </p:nvSpPr>
        <p:spPr>
          <a:xfrm>
            <a:off x="7355179" y="2546905"/>
            <a:ext cx="34489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Màn hình cảm ứng</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CF342FC8-3F2A-431E-8E7C-45037FB33FA8}"/>
              </a:ext>
            </a:extLst>
          </p:cNvPr>
          <p:cNvSpPr/>
          <p:nvPr/>
        </p:nvSpPr>
        <p:spPr>
          <a:xfrm>
            <a:off x="5043107" y="2546905"/>
            <a:ext cx="14285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Loa.</a:t>
            </a:r>
            <a:endParaRPr lang="vi-VN" sz="220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xmlns="" id="{A47AF5EB-D0A9-4D34-B1FD-A1E3B868DAFE}"/>
              </a:ext>
            </a:extLst>
          </p:cNvPr>
          <p:cNvSpPr/>
          <p:nvPr/>
        </p:nvSpPr>
        <p:spPr>
          <a:xfrm>
            <a:off x="7355180" y="264535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xmlns="" id="{523E50FF-5BDE-43BB-8686-B1A9EF9D4A51}"/>
              </a:ext>
            </a:extLst>
          </p:cNvPr>
          <p:cNvSpPr/>
          <p:nvPr/>
        </p:nvSpPr>
        <p:spPr>
          <a:xfrm>
            <a:off x="1652195" y="3145855"/>
            <a:ext cx="10167880"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3. </a:t>
            </a:r>
            <a:r>
              <a:rPr lang="vi-VN" sz="2200">
                <a:latin typeface="UTM Avo" panose="02040603050506020204" pitchFamily="18" charset="0"/>
                <a:cs typeface="Times New Roman" panose="02020603050405020304" pitchFamily="18" charset="0"/>
              </a:rPr>
              <a:t>Minh đang sử dụng máy tính trong phòng thì phát hiện có mùi khét từ dây</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a16="http://schemas.microsoft.com/office/drawing/2014/main" xmlns="" id="{0B946888-315B-44C0-825C-5C83B0016378}"/>
              </a:ext>
            </a:extLst>
          </p:cNvPr>
          <p:cNvSpPr/>
          <p:nvPr/>
        </p:nvSpPr>
        <p:spPr>
          <a:xfrm>
            <a:off x="2139516" y="4181972"/>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Tiếp tục công việc của mình.</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5B81BE98-39E3-4E40-A2F5-F0665EBBCA86}"/>
              </a:ext>
            </a:extLst>
          </p:cNvPr>
          <p:cNvSpPr/>
          <p:nvPr/>
        </p:nvSpPr>
        <p:spPr>
          <a:xfrm>
            <a:off x="2139516" y="4778309"/>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Mở cửa to cho bớt mùi khét.</a:t>
            </a:r>
            <a:endParaRPr lang="vi-VN" sz="22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1864CDAB-8D22-4BB8-A243-EFA613F45316}"/>
              </a:ext>
            </a:extLst>
          </p:cNvPr>
          <p:cNvSpPr/>
          <p:nvPr/>
        </p:nvSpPr>
        <p:spPr>
          <a:xfrm>
            <a:off x="2139516" y="5374647"/>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a16="http://schemas.microsoft.com/office/drawing/2014/main" xmlns="" id="{0F6C4AF6-C1BB-4ED3-8E47-A423878FD656}"/>
              </a:ext>
            </a:extLst>
          </p:cNvPr>
          <p:cNvSpPr/>
          <p:nvPr/>
        </p:nvSpPr>
        <p:spPr>
          <a:xfrm>
            <a:off x="2139516" y="5970985"/>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vi-VN" sz="220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a16="http://schemas.microsoft.com/office/drawing/2014/main" xmlns="" id="{AB2B4799-8C1D-4EF8-ABEF-DC27F8970C19}"/>
              </a:ext>
            </a:extLst>
          </p:cNvPr>
          <p:cNvSpPr/>
          <p:nvPr/>
        </p:nvSpPr>
        <p:spPr>
          <a:xfrm>
            <a:off x="2139516" y="547542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xmlns="" val="282063773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cstate="print"/>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xmlns="" id="{B3047003-BDC1-441F-A0E1-7728E4169670}"/>
              </a:ext>
            </a:extLst>
          </p:cNvPr>
          <p:cNvSpPr/>
          <p:nvPr/>
        </p:nvSpPr>
        <p:spPr>
          <a:xfrm>
            <a:off x="1652195" y="1425059"/>
            <a:ext cx="9751340" cy="167584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Máy tính để bàn nhà Minh </a:t>
            </a: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a16="http://schemas.microsoft.com/office/drawing/2014/main" xmlns="" id="{F369F1F4-4247-42F6-96A7-85BC8D08FEC0}"/>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xmlns="" val="0"/>
              </a:ext>
            </a:extLst>
          </a:blip>
          <a:stretch>
            <a:fillRect/>
          </a:stretch>
        </p:blipFill>
        <p:spPr>
          <a:xfrm>
            <a:off x="9092046" y="3860717"/>
            <a:ext cx="2975264" cy="2975264"/>
          </a:xfrm>
          <a:prstGeom prst="rect">
            <a:avLst/>
          </a:prstGeom>
        </p:spPr>
      </p:pic>
    </p:spTree>
    <p:extLst>
      <p:ext uri="{BB962C8B-B14F-4D97-AF65-F5344CB8AC3E}">
        <p14:creationId xmlns:p14="http://schemas.microsoft.com/office/powerpoint/2010/main" xmlns="" val="55980637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xmlns="" id="{D55673E8-2FB0-4E85-B254-56C877C27F9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xmlns="" id="{F1A44BB0-9EF1-4D59-9207-275E58E191DC}"/>
              </a:ext>
            </a:extLst>
          </p:cNvPr>
          <p:cNvPicPr>
            <a:picLocks noChangeAspect="1"/>
          </p:cNvPicPr>
          <p:nvPr/>
        </p:nvPicPr>
        <p:blipFill>
          <a:blip r:embed="rId6" cstate="print"/>
          <a:stretch>
            <a:fillRect/>
          </a:stretch>
        </p:blipFill>
        <p:spPr>
          <a:xfrm>
            <a:off x="132402" y="2491800"/>
            <a:ext cx="589731" cy="520622"/>
          </a:xfrm>
          <a:prstGeom prst="rect">
            <a:avLst/>
          </a:prstGeom>
        </p:spPr>
      </p:pic>
    </p:spTree>
    <p:extLst>
      <p:ext uri="{BB962C8B-B14F-4D97-AF65-F5344CB8AC3E}">
        <p14:creationId xmlns:p14="http://schemas.microsoft.com/office/powerpoint/2010/main" xmlns="" val="217694279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a16="http://schemas.microsoft.com/office/drawing/2014/main" xmlns="" id="{89DC7ABC-A419-463E-9F73-C02DDC577F5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63694" y="3287900"/>
            <a:ext cx="2908287" cy="2908287"/>
          </a:xfrm>
          <a:prstGeom prst="rect">
            <a:avLst/>
          </a:prstGeom>
        </p:spPr>
      </p:pic>
      <p:grpSp>
        <p:nvGrpSpPr>
          <p:cNvPr id="2" name="Group 1">
            <a:extLst>
              <a:ext uri="{FF2B5EF4-FFF2-40B4-BE49-F238E27FC236}">
                <a16:creationId xmlns:a16="http://schemas.microsoft.com/office/drawing/2014/main" xmlns="" id="{1E8B759E-BF74-413E-B3ED-0D9221EC7B0A}"/>
              </a:ext>
            </a:extLst>
          </p:cNvPr>
          <p:cNvGrpSpPr/>
          <p:nvPr/>
        </p:nvGrpSpPr>
        <p:grpSpPr>
          <a:xfrm>
            <a:off x="301091" y="301982"/>
            <a:ext cx="4134561" cy="2508169"/>
            <a:chOff x="301091" y="301982"/>
            <a:chExt cx="4134561" cy="2508169"/>
          </a:xfrm>
        </p:grpSpPr>
        <p:pic>
          <p:nvPicPr>
            <p:cNvPr id="4" name="Picture 3">
              <a:extLst>
                <a:ext uri="{FF2B5EF4-FFF2-40B4-BE49-F238E27FC236}">
                  <a16:creationId xmlns:a16="http://schemas.microsoft.com/office/drawing/2014/main" xmlns="" id="{907F5D8A-D232-4BB9-935E-A22F83F55168}"/>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a16="http://schemas.microsoft.com/office/drawing/2014/main" xmlns="" id="{508C07EA-9C72-42F0-92D0-80E1E25D4C7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a16="http://schemas.microsoft.com/office/drawing/2014/main" xmlns="" id="{310F7048-0385-41A1-BD7F-F212EB33ADAE}"/>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xmlns="" id="{DBB8FB1E-69AC-4146-A693-59192444DFFB}"/>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4504109" y="638942"/>
            <a:ext cx="5124606" cy="1807588"/>
          </a:xfrm>
          <a:prstGeom prst="rect">
            <a:avLst/>
          </a:prstGeom>
        </p:spPr>
      </p:pic>
      <p:sp>
        <p:nvSpPr>
          <p:cNvPr id="13" name="Rectangle 12">
            <a:extLst>
              <a:ext uri="{FF2B5EF4-FFF2-40B4-BE49-F238E27FC236}">
                <a16:creationId xmlns:a16="http://schemas.microsoft.com/office/drawing/2014/main" xmlns="" id="{51E7F0AC-A784-4E43-B06C-AB04509BA591}"/>
              </a:ext>
            </a:extLst>
          </p:cNvPr>
          <p:cNvSpPr/>
          <p:nvPr/>
        </p:nvSpPr>
        <p:spPr>
          <a:xfrm>
            <a:off x="4918459" y="889576"/>
            <a:ext cx="4481465" cy="1306320"/>
          </a:xfrm>
          <a:prstGeom prst="rect">
            <a:avLst/>
          </a:prstGeom>
        </p:spPr>
        <p:txBody>
          <a:bodyPr wrap="square">
            <a:spAutoFit/>
          </a:bodyPr>
          <a:lstStyle/>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Trò ch</a:t>
            </a:r>
            <a:r>
              <a:rPr lang="vi-VN" sz="2800" b="1">
                <a:solidFill>
                  <a:schemeClr val="bg1"/>
                </a:solidFill>
                <a:latin typeface="UTM Avo" panose="02040603050506020204" pitchFamily="18" charset="0"/>
                <a:cs typeface="Times New Roman" panose="02020603050405020304" pitchFamily="18" charset="0"/>
              </a:rPr>
              <a:t>ơi</a:t>
            </a:r>
            <a:r>
              <a:rPr lang="en-US" sz="2800" b="1">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“Ai nhanh – Ai đúng”.</a:t>
            </a:r>
            <a:endParaRPr lang="vi-VN" sz="28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a16="http://schemas.microsoft.com/office/drawing/2014/main" xmlns="" id="{623B169A-6D8D-4045-9344-F2FFF210DC75}"/>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4424903" y="2588324"/>
            <a:ext cx="7407034" cy="2148231"/>
          </a:xfrm>
          <a:prstGeom prst="rect">
            <a:avLst/>
          </a:prstGeom>
        </p:spPr>
      </p:pic>
      <p:sp>
        <p:nvSpPr>
          <p:cNvPr id="18" name="Rectangle 17">
            <a:extLst>
              <a:ext uri="{FF2B5EF4-FFF2-40B4-BE49-F238E27FC236}">
                <a16:creationId xmlns:a16="http://schemas.microsoft.com/office/drawing/2014/main" xmlns="" id="{A3B7263B-46D4-4EEE-BDA7-FA048C352D58}"/>
              </a:ext>
            </a:extLst>
          </p:cNvPr>
          <p:cNvSpPr/>
          <p:nvPr/>
        </p:nvSpPr>
        <p:spPr>
          <a:xfrm>
            <a:off x="5338983" y="3026604"/>
            <a:ext cx="5602748" cy="1128386"/>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Em hãy kể tên các bộ phận của máy tính để bàn mà em biết</a:t>
            </a:r>
            <a:endParaRPr lang="vi-VN" sz="24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FB448734-5F21-46B8-B85A-3E3E5A013C99}"/>
              </a:ext>
            </a:extLst>
          </p:cNvPr>
          <p:cNvPicPr>
            <a:picLocks noChangeAspect="1"/>
          </p:cNvPicPr>
          <p:nvPr/>
        </p:nvPicPr>
        <p:blipFill>
          <a:blip r:embed="rId10" cstate="print"/>
          <a:stretch>
            <a:fillRect/>
          </a:stretch>
        </p:blipFill>
        <p:spPr>
          <a:xfrm>
            <a:off x="11358550" y="1360826"/>
            <a:ext cx="504202" cy="445116"/>
          </a:xfrm>
          <a:prstGeom prst="rect">
            <a:avLst/>
          </a:prstGeom>
        </p:spPr>
      </p:pic>
    </p:spTree>
    <p:extLst>
      <p:ext uri="{BB962C8B-B14F-4D97-AF65-F5344CB8AC3E}">
        <p14:creationId xmlns:p14="http://schemas.microsoft.com/office/powerpoint/2010/main" xmlns="" val="92238816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4C29B82-B90A-449E-8481-31A1C0E7E29B}"/>
              </a:ext>
            </a:extLst>
          </p:cNvPr>
          <p:cNvSpPr/>
          <p:nvPr/>
        </p:nvSpPr>
        <p:spPr>
          <a:xfrm>
            <a:off x="438540" y="283918"/>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xmlns="" id="{949615B6-08E4-4C7D-8EEA-5E3F99C728AC}"/>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Các bộ phận c</a:t>
            </a:r>
            <a:r>
              <a:rPr lang="vi-VN" sz="2800" b="1">
                <a:solidFill>
                  <a:srgbClr val="7FC354"/>
                </a:solidFill>
                <a:latin typeface="SVN-Androgyne" panose="02040603050506020204" pitchFamily="18" charset="0"/>
                <a:cs typeface="Times New Roman" panose="02020603050405020304" pitchFamily="18" charset="0"/>
              </a:rPr>
              <a:t>ơ</a:t>
            </a:r>
            <a:r>
              <a:rPr lang="en-US" sz="2800" b="1">
                <a:solidFill>
                  <a:srgbClr val="7FC354"/>
                </a:solidFill>
                <a:latin typeface="SVN-Androgyne" panose="02040603050506020204" pitchFamily="18" charset="0"/>
                <a:cs typeface="Times New Roman" panose="02020603050405020304" pitchFamily="18" charset="0"/>
              </a:rPr>
              <a:t> bản của máy tính để bàn</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5C1AE40C-6D0B-4671-A2C9-C72D3FF63513}"/>
              </a:ext>
            </a:extLst>
          </p:cNvPr>
          <p:cNvSpPr/>
          <p:nvPr/>
        </p:nvSpPr>
        <p:spPr>
          <a:xfrm>
            <a:off x="1493121" y="1947437"/>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Em hãy gọi tên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của máy tính để bàn đ</a:t>
            </a:r>
            <a:r>
              <a:rPr lang="vi-VN" sz="2400">
                <a:latin typeface="UTM Avo" panose="02040603050506020204" pitchFamily="18" charset="0"/>
                <a:cs typeface="Times New Roman" panose="02020603050405020304" pitchFamily="18" charset="0"/>
              </a:rPr>
              <a:t>ược</a:t>
            </a:r>
            <a:r>
              <a:rPr lang="en-US" sz="2400">
                <a:latin typeface="UTM Avo" panose="02040603050506020204" pitchFamily="18" charset="0"/>
                <a:cs typeface="Times New Roman" panose="02020603050405020304" pitchFamily="18" charset="0"/>
              </a:rPr>
              <a:t> đánh số trong Hình 8</a:t>
            </a:r>
            <a:endParaRPr lang="vi-VN" sz="24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D3EF975F-C4A9-4D04-B63C-A67ED485BAB2}"/>
              </a:ext>
            </a:extLst>
          </p:cNvPr>
          <p:cNvPicPr>
            <a:picLocks noChangeAspect="1"/>
          </p:cNvPicPr>
          <p:nvPr/>
        </p:nvPicPr>
        <p:blipFill>
          <a:blip r:embed="rId2" cstate="print"/>
          <a:stretch>
            <a:fillRect/>
          </a:stretch>
        </p:blipFill>
        <p:spPr>
          <a:xfrm>
            <a:off x="3209876" y="3141925"/>
            <a:ext cx="5759483" cy="3419498"/>
          </a:xfrm>
          <a:prstGeom prst="rect">
            <a:avLst/>
          </a:prstGeom>
        </p:spPr>
      </p:pic>
      <p:sp>
        <p:nvSpPr>
          <p:cNvPr id="13" name="Rectangle 12">
            <a:extLst>
              <a:ext uri="{FF2B5EF4-FFF2-40B4-BE49-F238E27FC236}">
                <a16:creationId xmlns:a16="http://schemas.microsoft.com/office/drawing/2014/main" xmlns="" id="{35030CB5-48CA-481D-B65D-F4BB7270FDA1}"/>
              </a:ext>
            </a:extLst>
          </p:cNvPr>
          <p:cNvSpPr/>
          <p:nvPr/>
        </p:nvSpPr>
        <p:spPr>
          <a:xfrm>
            <a:off x="1463882" y="329713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452952D7-8957-4C99-B17B-45ACDC67EFAA}"/>
              </a:ext>
            </a:extLst>
          </p:cNvPr>
          <p:cNvSpPr/>
          <p:nvPr/>
        </p:nvSpPr>
        <p:spPr>
          <a:xfrm>
            <a:off x="8855430" y="3069283"/>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B7DDF13D-9EBE-4F9C-A610-DE616CBFDA34}"/>
              </a:ext>
            </a:extLst>
          </p:cNvPr>
          <p:cNvSpPr/>
          <p:nvPr/>
        </p:nvSpPr>
        <p:spPr>
          <a:xfrm>
            <a:off x="8897757" y="4957177"/>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Con chuột</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847A3CE0-E2D5-4204-8A68-C3DF82C631D2}"/>
              </a:ext>
            </a:extLst>
          </p:cNvPr>
          <p:cNvSpPr/>
          <p:nvPr/>
        </p:nvSpPr>
        <p:spPr>
          <a:xfrm>
            <a:off x="1363746" y="500490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xmlns=""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xmlns=""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xmlns=""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xmlns=""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xmlns=""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xmlns="" id="{6130C57F-7551-4995-9234-1752E616AE1A}"/>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xmlns="" id="{9626A2EE-ED09-47C8-A8FA-1551DFB285D1}"/>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xmlns=""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xmlns="" val="243804524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4EF39F-6AC7-4663-B06C-2F6820332171}"/>
              </a:ext>
            </a:extLst>
          </p:cNvPr>
          <p:cNvPicPr>
            <a:picLocks noChangeAspect="1"/>
          </p:cNvPicPr>
          <p:nvPr/>
        </p:nvPicPr>
        <p:blipFill>
          <a:blip r:embed="rId2" cstate="print"/>
          <a:stretch>
            <a:fillRect/>
          </a:stretch>
        </p:blipFill>
        <p:spPr>
          <a:xfrm>
            <a:off x="415718" y="475747"/>
            <a:ext cx="891617" cy="830652"/>
          </a:xfrm>
          <a:prstGeom prst="rect">
            <a:avLst/>
          </a:prstGeom>
        </p:spPr>
      </p:pic>
      <p:sp>
        <p:nvSpPr>
          <p:cNvPr id="3" name="Rectangle 2">
            <a:extLst>
              <a:ext uri="{FF2B5EF4-FFF2-40B4-BE49-F238E27FC236}">
                <a16:creationId xmlns:a16="http://schemas.microsoft.com/office/drawing/2014/main" xmlns="" id="{D396B0B4-54F1-4626-84A8-501CDEF4056D}"/>
              </a:ext>
            </a:extLst>
          </p:cNvPr>
          <p:cNvSpPr/>
          <p:nvPr/>
        </p:nvSpPr>
        <p:spPr>
          <a:xfrm>
            <a:off x="1363448" y="565319"/>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D9B17D0-D5D6-441C-9BDF-101B3BA5C732}"/>
              </a:ext>
            </a:extLst>
          </p:cNvPr>
          <p:cNvPicPr>
            <a:picLocks noChangeAspect="1"/>
          </p:cNvPicPr>
          <p:nvPr/>
        </p:nvPicPr>
        <p:blipFill rotWithShape="1">
          <a:blip r:embed="rId3" cstate="print"/>
          <a:srcRect l="13462" r="17366" b="12731"/>
          <a:stretch/>
        </p:blipFill>
        <p:spPr>
          <a:xfrm>
            <a:off x="9311951" y="565319"/>
            <a:ext cx="1744824" cy="3178942"/>
          </a:xfrm>
          <a:prstGeom prst="rect">
            <a:avLst/>
          </a:prstGeom>
        </p:spPr>
      </p:pic>
      <p:pic>
        <p:nvPicPr>
          <p:cNvPr id="5" name="Picture 4">
            <a:extLst>
              <a:ext uri="{FF2B5EF4-FFF2-40B4-BE49-F238E27FC236}">
                <a16:creationId xmlns:a16="http://schemas.microsoft.com/office/drawing/2014/main" xmlns="" id="{6A6D35BD-C026-432A-B63A-CFF8E6C4A7DA}"/>
              </a:ext>
            </a:extLst>
          </p:cNvPr>
          <p:cNvPicPr>
            <a:picLocks noChangeAspect="1"/>
          </p:cNvPicPr>
          <p:nvPr/>
        </p:nvPicPr>
        <p:blipFill rotWithShape="1">
          <a:blip r:embed="rId4" cstate="print"/>
          <a:srcRect t="-597" b="15807"/>
          <a:stretch/>
        </p:blipFill>
        <p:spPr>
          <a:xfrm>
            <a:off x="698407" y="3675309"/>
            <a:ext cx="3513124" cy="2649252"/>
          </a:xfrm>
          <a:prstGeom prst="rect">
            <a:avLst/>
          </a:prstGeom>
        </p:spPr>
      </p:pic>
      <p:sp>
        <p:nvSpPr>
          <p:cNvPr id="6" name="Rectangle 5">
            <a:extLst>
              <a:ext uri="{FF2B5EF4-FFF2-40B4-BE49-F238E27FC236}">
                <a16:creationId xmlns:a16="http://schemas.microsoft.com/office/drawing/2014/main" xmlns="" id="{3D9E9FE7-9B4E-44B0-A981-F77FD81AD30E}"/>
              </a:ext>
            </a:extLst>
          </p:cNvPr>
          <p:cNvSpPr/>
          <p:nvPr/>
        </p:nvSpPr>
        <p:spPr>
          <a:xfrm>
            <a:off x="1023209" y="1548179"/>
            <a:ext cx="8077201"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Thân máy </a:t>
            </a:r>
            <a:r>
              <a:rPr lang="en-US" sz="2400">
                <a:latin typeface="UTM Avo" panose="02040603050506020204" pitchFamily="18" charset="0"/>
                <a:cs typeface="Times New Roman" panose="02020603050405020304" pitchFamily="18" charset="0"/>
              </a:rPr>
              <a:t>là bộ phận quan trọng nhất của máy tính. Trong thân máy, có </a:t>
            </a:r>
            <a:r>
              <a:rPr lang="en-US" sz="2400" b="1">
                <a:solidFill>
                  <a:srgbClr val="FF9900"/>
                </a:solidFill>
                <a:latin typeface="UTM Avo" panose="02040603050506020204" pitchFamily="18" charset="0"/>
                <a:cs typeface="Times New Roman" panose="02020603050405020304" pitchFamily="18" charset="0"/>
              </a:rPr>
              <a:t>bộ xử lí</a:t>
            </a:r>
            <a:r>
              <a:rPr lang="en-US" sz="2400">
                <a:latin typeface="UTM Avo" panose="02040603050506020204" pitchFamily="18" charset="0"/>
                <a:cs typeface="Times New Roman" panose="02020603050405020304" pitchFamily="18" charset="0"/>
              </a:rPr>
              <a:t>, nó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bộ não điều khiển mọi hoạt động của máy tính.</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E850280C-7C06-42D4-98C4-BE81AEC8DC5C}"/>
              </a:ext>
            </a:extLst>
          </p:cNvPr>
          <p:cNvSpPr/>
          <p:nvPr/>
        </p:nvSpPr>
        <p:spPr>
          <a:xfrm>
            <a:off x="4686003" y="4261617"/>
            <a:ext cx="5594555"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Màn hình </a:t>
            </a:r>
            <a:r>
              <a:rPr lang="en-US" sz="2400">
                <a:latin typeface="UTM Avo" panose="02040603050506020204" pitchFamily="18" charset="0"/>
                <a:cs typeface="Times New Roman" panose="02020603050405020304" pitchFamily="18" charset="0"/>
              </a:rPr>
              <a:t>trông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tivi. </a:t>
            </a:r>
          </a:p>
          <a:p>
            <a:pPr algn="ctr" defTabSz="342900">
              <a:lnSpc>
                <a:spcPct val="150000"/>
              </a:lnSpc>
            </a:pPr>
            <a:r>
              <a:rPr lang="en-US" sz="2400">
                <a:latin typeface="UTM Avo" panose="02040603050506020204" pitchFamily="18" charset="0"/>
                <a:cs typeface="Times New Roman" panose="02020603050405020304" pitchFamily="18" charset="0"/>
              </a:rPr>
              <a:t>Màn hình là n</a:t>
            </a:r>
            <a:r>
              <a:rPr lang="vi-VN" sz="2400">
                <a:latin typeface="UTM Avo" panose="02040603050506020204" pitchFamily="18" charset="0"/>
                <a:cs typeface="Times New Roman" panose="02020603050405020304" pitchFamily="18" charset="0"/>
              </a:rPr>
              <a:t>ơi</a:t>
            </a:r>
            <a:r>
              <a:rPr lang="en-US" sz="2400">
                <a:latin typeface="UTM Avo" panose="02040603050506020204" pitchFamily="18" charset="0"/>
                <a:cs typeface="Times New Roman" panose="02020603050405020304" pitchFamily="18" charset="0"/>
              </a:rPr>
              <a:t> hiển thị </a:t>
            </a:r>
          </a:p>
          <a:p>
            <a:pPr algn="ctr" defTabSz="342900">
              <a:lnSpc>
                <a:spcPct val="150000"/>
              </a:lnSpc>
            </a:pPr>
            <a:r>
              <a:rPr lang="en-US" sz="2400">
                <a:latin typeface="UTM Avo" panose="02040603050506020204" pitchFamily="18" charset="0"/>
                <a:cs typeface="Times New Roman" panose="02020603050405020304" pitchFamily="18" charset="0"/>
              </a:rPr>
              <a:t>kết quả làm việc của máy tính.</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xmlns="" val="331408247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DF593A-C884-406B-9039-D91B9840041B}"/>
              </a:ext>
            </a:extLst>
          </p:cNvPr>
          <p:cNvPicPr>
            <a:picLocks noChangeAspect="1"/>
          </p:cNvPicPr>
          <p:nvPr/>
        </p:nvPicPr>
        <p:blipFill>
          <a:blip r:embed="rId2" cstate="print"/>
          <a:stretch>
            <a:fillRect/>
          </a:stretch>
        </p:blipFill>
        <p:spPr>
          <a:xfrm>
            <a:off x="415718" y="475747"/>
            <a:ext cx="891617" cy="830652"/>
          </a:xfrm>
          <a:prstGeom prst="rect">
            <a:avLst/>
          </a:prstGeom>
        </p:spPr>
      </p:pic>
      <p:sp>
        <p:nvSpPr>
          <p:cNvPr id="4" name="Rectangle 3">
            <a:extLst>
              <a:ext uri="{FF2B5EF4-FFF2-40B4-BE49-F238E27FC236}">
                <a16:creationId xmlns:a16="http://schemas.microsoft.com/office/drawing/2014/main" xmlns="" id="{1A0AB273-FC35-4319-BF6C-BED95CD8DE51}"/>
              </a:ext>
            </a:extLst>
          </p:cNvPr>
          <p:cNvSpPr/>
          <p:nvPr/>
        </p:nvSpPr>
        <p:spPr>
          <a:xfrm>
            <a:off x="1307335" y="522504"/>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43726385-0556-498C-A4FD-B09233B38A65}"/>
              </a:ext>
            </a:extLst>
          </p:cNvPr>
          <p:cNvGrpSpPr/>
          <p:nvPr/>
        </p:nvGrpSpPr>
        <p:grpSpPr>
          <a:xfrm>
            <a:off x="612121" y="1731575"/>
            <a:ext cx="7510260" cy="1504675"/>
            <a:chOff x="861526" y="4305094"/>
            <a:chExt cx="7510260" cy="1504675"/>
          </a:xfrm>
        </p:grpSpPr>
        <p:grpSp>
          <p:nvGrpSpPr>
            <p:cNvPr id="10" name="Group 9">
              <a:extLst>
                <a:ext uri="{FF2B5EF4-FFF2-40B4-BE49-F238E27FC236}">
                  <a16:creationId xmlns:a16="http://schemas.microsoft.com/office/drawing/2014/main" xmlns=""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a16="http://schemas.microsoft.com/office/drawing/2014/main" xmlns=""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xmlns=""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xmlns="" id="{61004FEF-F45A-41DD-A74E-84C8EC840177}"/>
                </a:ext>
              </a:extLst>
            </p:cNvPr>
            <p:cNvSpPr/>
            <p:nvPr/>
          </p:nvSpPr>
          <p:spPr>
            <a:xfrm>
              <a:off x="861526" y="4478081"/>
              <a:ext cx="7495893" cy="1121846"/>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Bàn phím </a:t>
              </a:r>
              <a:r>
                <a:rPr lang="en-US" sz="2400">
                  <a:latin typeface="UTM Avo" panose="02040603050506020204" pitchFamily="18" charset="0"/>
                  <a:cs typeface="Times New Roman" panose="02020603050405020304" pitchFamily="18" charset="0"/>
                </a:rPr>
                <a:t>gồm nhiều phím</a:t>
              </a:r>
            </a:p>
            <a:p>
              <a:pPr algn="ctr" defTabSz="342900">
                <a:lnSpc>
                  <a:spcPct val="150000"/>
                </a:lnSpc>
              </a:pPr>
              <a:r>
                <a:rPr lang="en-US" sz="2400">
                  <a:latin typeface="UTM Avo" panose="02040603050506020204" pitchFamily="18" charset="0"/>
                  <a:cs typeface="Times New Roman" panose="02020603050405020304" pitchFamily="18" charset="0"/>
                </a:rPr>
                <a:t>Khi gõ các phím, em gửi tín hiệu vào máy tính</a:t>
              </a:r>
              <a:endParaRPr lang="vi-VN" sz="24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xmlns="" id="{8274B48C-4112-4B7C-BE8D-B77E6914B568}"/>
              </a:ext>
            </a:extLst>
          </p:cNvPr>
          <p:cNvGrpSpPr/>
          <p:nvPr/>
        </p:nvGrpSpPr>
        <p:grpSpPr>
          <a:xfrm>
            <a:off x="8901978" y="968398"/>
            <a:ext cx="2874023" cy="3111955"/>
            <a:chOff x="8998611" y="1651893"/>
            <a:chExt cx="2874023" cy="3111955"/>
          </a:xfrm>
        </p:grpSpPr>
        <p:grpSp>
          <p:nvGrpSpPr>
            <p:cNvPr id="14" name="Group 13">
              <a:extLst>
                <a:ext uri="{FF2B5EF4-FFF2-40B4-BE49-F238E27FC236}">
                  <a16:creationId xmlns:a16="http://schemas.microsoft.com/office/drawing/2014/main" xmlns=""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a16="http://schemas.microsoft.com/office/drawing/2014/main" xmlns=""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xmlns=""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xmlns="" id="{79A56168-C270-4437-B309-D101DDB9A9DF}"/>
                </a:ext>
              </a:extLst>
            </p:cNvPr>
            <p:cNvSpPr/>
            <p:nvPr/>
          </p:nvSpPr>
          <p:spPr>
            <a:xfrm>
              <a:off x="9219636" y="1776855"/>
              <a:ext cx="2502428" cy="2783839"/>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Chuột </a:t>
              </a:r>
              <a:r>
                <a:rPr lang="en-US" sz="2400">
                  <a:latin typeface="UTM Avo" panose="02040603050506020204" pitchFamily="18" charset="0"/>
                  <a:cs typeface="Times New Roman" panose="02020603050405020304" pitchFamily="18" charset="0"/>
                </a:rPr>
                <a:t>máy tính giúp em </a:t>
              </a:r>
            </a:p>
            <a:p>
              <a:pPr algn="ctr" defTabSz="342900">
                <a:lnSpc>
                  <a:spcPct val="150000"/>
                </a:lnSpc>
              </a:pPr>
              <a:r>
                <a:rPr lang="en-US" sz="2400">
                  <a:latin typeface="UTM Avo" panose="02040603050506020204" pitchFamily="18" charset="0"/>
                  <a:cs typeface="Times New Roman" panose="02020603050405020304" pitchFamily="18" charset="0"/>
                </a:rPr>
                <a:t>điều khiển </a:t>
              </a:r>
            </a:p>
            <a:p>
              <a:pPr algn="ctr" defTabSz="342900">
                <a:lnSpc>
                  <a:spcPct val="150000"/>
                </a:lnSpc>
              </a:pPr>
              <a:r>
                <a:rPr lang="en-US" sz="2400">
                  <a:latin typeface="UTM Avo" panose="02040603050506020204" pitchFamily="18" charset="0"/>
                  <a:cs typeface="Times New Roman" panose="02020603050405020304" pitchFamily="18" charset="0"/>
                </a:rPr>
                <a:t>máy tính </a:t>
              </a:r>
            </a:p>
            <a:p>
              <a:pPr algn="ctr" defTabSz="342900">
                <a:lnSpc>
                  <a:spcPct val="150000"/>
                </a:lnSpc>
              </a:pPr>
              <a:r>
                <a:rPr lang="en-US" sz="2400">
                  <a:latin typeface="UTM Avo" panose="02040603050506020204" pitchFamily="18" charset="0"/>
                  <a:cs typeface="Times New Roman" panose="02020603050405020304" pitchFamily="18" charset="0"/>
                </a:rPr>
                <a:t>thuận tiện h</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n.</a:t>
              </a:r>
              <a:endParaRPr lang="vi-VN" sz="24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a16="http://schemas.microsoft.com/office/drawing/2014/main" xmlns="" id="{90646A88-4880-4E1E-A018-0484A349EB8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87778" y="2505696"/>
            <a:ext cx="7895149" cy="4352304"/>
          </a:xfrm>
          <a:prstGeom prst="rect">
            <a:avLst/>
          </a:prstGeom>
        </p:spPr>
      </p:pic>
    </p:spTree>
    <p:extLst>
      <p:ext uri="{BB962C8B-B14F-4D97-AF65-F5344CB8AC3E}">
        <p14:creationId xmlns:p14="http://schemas.microsoft.com/office/powerpoint/2010/main" xmlns="" val="423958174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1B4B504-C8F8-4B6D-AB1E-2586A440EA3E}"/>
              </a:ext>
            </a:extLst>
          </p:cNvPr>
          <p:cNvSpPr/>
          <p:nvPr/>
        </p:nvSpPr>
        <p:spPr>
          <a:xfrm>
            <a:off x="1493121" y="2798414"/>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Ngoài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kể trên, máy tính còn có thiết bị khác kèm theo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a:t>
            </a:r>
            <a:r>
              <a:rPr lang="en-US" sz="2400" b="1">
                <a:solidFill>
                  <a:srgbClr val="FFC000"/>
                </a:solidFill>
                <a:latin typeface="UTM Avo" panose="02040603050506020204" pitchFamily="18" charset="0"/>
                <a:cs typeface="Times New Roman" panose="02020603050405020304" pitchFamily="18" charset="0"/>
              </a:rPr>
              <a:t>loa</a:t>
            </a:r>
            <a:r>
              <a:rPr lang="en-US" sz="2400">
                <a:latin typeface="UTM Avo" panose="02040603050506020204" pitchFamily="18" charset="0"/>
                <a:cs typeface="Times New Roman" panose="02020603050405020304" pitchFamily="18" charset="0"/>
              </a:rPr>
              <a:t> để phát âm thanh từ máy tính</a:t>
            </a:r>
            <a:endParaRPr lang="vi-VN" sz="24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8A4B6D06-B0CE-4D15-8F6E-750A6EE2724E}"/>
              </a:ext>
            </a:extLst>
          </p:cNvPr>
          <p:cNvGrpSpPr/>
          <p:nvPr/>
        </p:nvGrpSpPr>
        <p:grpSpPr>
          <a:xfrm>
            <a:off x="1329714" y="458216"/>
            <a:ext cx="9538311" cy="1951609"/>
            <a:chOff x="1329714" y="458216"/>
            <a:chExt cx="9538311" cy="1951609"/>
          </a:xfrm>
        </p:grpSpPr>
        <p:grpSp>
          <p:nvGrpSpPr>
            <p:cNvPr id="10" name="Group 9">
              <a:extLst>
                <a:ext uri="{FF2B5EF4-FFF2-40B4-BE49-F238E27FC236}">
                  <a16:creationId xmlns:a16="http://schemas.microsoft.com/office/drawing/2014/main" xmlns=""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a16="http://schemas.microsoft.com/office/drawing/2014/main" xmlns=""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a16="http://schemas.microsoft.com/office/drawing/2014/main" xmlns=""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xmlns="" id="{ECB2FB46-5F99-44B8-BADD-0A909017A889}"/>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1329714" y="458216"/>
                <a:ext cx="998307" cy="883997"/>
              </a:xfrm>
              <a:prstGeom prst="rect">
                <a:avLst/>
              </a:prstGeom>
            </p:spPr>
          </p:pic>
        </p:grpSp>
        <p:sp>
          <p:nvSpPr>
            <p:cNvPr id="16" name="Rectangle 15">
              <a:extLst>
                <a:ext uri="{FF2B5EF4-FFF2-40B4-BE49-F238E27FC236}">
                  <a16:creationId xmlns:a16="http://schemas.microsoft.com/office/drawing/2014/main" xmlns="" id="{C340576D-B929-4293-AF5D-DC8F52A280D8}"/>
                </a:ext>
              </a:extLst>
            </p:cNvPr>
            <p:cNvSpPr/>
            <p:nvPr/>
          </p:nvSpPr>
          <p:spPr>
            <a:xfrm>
              <a:off x="1987775" y="1078440"/>
              <a:ext cx="8832174" cy="1121846"/>
            </a:xfrm>
            <a:prstGeom prst="rect">
              <a:avLst/>
            </a:prstGeom>
          </p:spPr>
          <p:txBody>
            <a:bodyPr wrap="square">
              <a:spAutoFit/>
            </a:bodyPr>
            <a:lstStyle/>
            <a:p>
              <a:pPr algn="ctr" defTabSz="342900">
                <a:lnSpc>
                  <a:spcPct val="150000"/>
                </a:lnSpc>
              </a:pPr>
              <a:r>
                <a:rPr lang="en-US" sz="2400" b="1">
                  <a:solidFill>
                    <a:srgbClr val="F03C69"/>
                  </a:solidFill>
                  <a:latin typeface="UTM Avo" panose="02040603050506020204" pitchFamily="18" charset="0"/>
                  <a:cs typeface="Times New Roman" panose="02020603050405020304" pitchFamily="18" charset="0"/>
                </a:rPr>
                <a:t>Máy tính để bàn có các bộ phận c</a:t>
              </a:r>
              <a:r>
                <a:rPr lang="vi-VN" sz="2400" b="1">
                  <a:solidFill>
                    <a:srgbClr val="F03C69"/>
                  </a:solidFill>
                  <a:latin typeface="UTM Avo" panose="02040603050506020204" pitchFamily="18" charset="0"/>
                  <a:cs typeface="Times New Roman" panose="02020603050405020304" pitchFamily="18" charset="0"/>
                </a:rPr>
                <a:t>ơ</a:t>
              </a:r>
              <a:r>
                <a:rPr lang="en-US" sz="2400" b="1">
                  <a:solidFill>
                    <a:srgbClr val="F03C69"/>
                  </a:solidFill>
                  <a:latin typeface="UTM Avo" panose="02040603050506020204" pitchFamily="18" charset="0"/>
                  <a:cs typeface="Times New Roman" panose="02020603050405020304" pitchFamily="18" charset="0"/>
                </a:rPr>
                <a:t> bản là thân máy, màn hình, bàn phím và chuột</a:t>
              </a:r>
              <a:endParaRPr lang="vi-VN" sz="2400" b="1">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a16="http://schemas.microsoft.com/office/drawing/2014/main" xmlns="" id="{FE2017A7-CDD7-4043-A215-D3164346F34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30199" y="3913193"/>
            <a:ext cx="2549151" cy="2549151"/>
          </a:xfrm>
          <a:prstGeom prst="rect">
            <a:avLst/>
          </a:prstGeom>
        </p:spPr>
      </p:pic>
      <p:pic>
        <p:nvPicPr>
          <p:cNvPr id="18" name="Picture 17" descr="A picture containing red, electronics, projector&#10;&#10;Description automatically generated">
            <a:extLst>
              <a:ext uri="{FF2B5EF4-FFF2-40B4-BE49-F238E27FC236}">
                <a16:creationId xmlns:a16="http://schemas.microsoft.com/office/drawing/2014/main" xmlns="" id="{A1933EBC-62AA-49AC-91C3-A99CE8FD243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948147" y="4308849"/>
            <a:ext cx="1871802" cy="1871802"/>
          </a:xfrm>
          <a:prstGeom prst="rect">
            <a:avLst/>
          </a:prstGeom>
        </p:spPr>
      </p:pic>
      <p:pic>
        <p:nvPicPr>
          <p:cNvPr id="4" name="Picture 3">
            <a:extLst>
              <a:ext uri="{FF2B5EF4-FFF2-40B4-BE49-F238E27FC236}">
                <a16:creationId xmlns:a16="http://schemas.microsoft.com/office/drawing/2014/main" xmlns="" id="{816704EC-72C2-44AF-9C79-EBE0FC5125AB}"/>
              </a:ext>
            </a:extLst>
          </p:cNvPr>
          <p:cNvPicPr>
            <a:picLocks noChangeAspect="1"/>
          </p:cNvPicPr>
          <p:nvPr/>
        </p:nvPicPr>
        <p:blipFill>
          <a:blip r:embed="rId5" cstate="print"/>
          <a:stretch>
            <a:fillRect/>
          </a:stretch>
        </p:blipFill>
        <p:spPr>
          <a:xfrm>
            <a:off x="2328021" y="4250865"/>
            <a:ext cx="2383769" cy="1873808"/>
          </a:xfrm>
          <a:prstGeom prst="rect">
            <a:avLst/>
          </a:prstGeom>
        </p:spPr>
      </p:pic>
    </p:spTree>
    <p:extLst>
      <p:ext uri="{BB962C8B-B14F-4D97-AF65-F5344CB8AC3E}">
        <p14:creationId xmlns:p14="http://schemas.microsoft.com/office/powerpoint/2010/main" xmlns="" val="238267392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5F49C9A-AC8D-425D-A924-C40644073EA6}"/>
              </a:ext>
            </a:extLst>
          </p:cNvPr>
          <p:cNvSpPr/>
          <p:nvPr/>
        </p:nvSpPr>
        <p:spPr>
          <a:xfrm>
            <a:off x="1333427" y="566317"/>
            <a:ext cx="7958060"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 để bàn là:</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B12C4231-EEA8-41CB-BCA6-CBCD7D8379B8}"/>
              </a:ext>
            </a:extLst>
          </p:cNvPr>
          <p:cNvPicPr>
            <a:picLocks noChangeAspect="1"/>
          </p:cNvPicPr>
          <p:nvPr/>
        </p:nvPicPr>
        <p:blipFill>
          <a:blip r:embed="rId2" cstate="print"/>
          <a:stretch>
            <a:fillRect/>
          </a:stretch>
        </p:blipFill>
        <p:spPr>
          <a:xfrm>
            <a:off x="350362" y="366329"/>
            <a:ext cx="983065" cy="967824"/>
          </a:xfrm>
          <a:prstGeom prst="rect">
            <a:avLst/>
          </a:prstGeom>
        </p:spPr>
      </p:pic>
      <p:sp>
        <p:nvSpPr>
          <p:cNvPr id="5" name="Rectangle 4">
            <a:extLst>
              <a:ext uri="{FF2B5EF4-FFF2-40B4-BE49-F238E27FC236}">
                <a16:creationId xmlns:a16="http://schemas.microsoft.com/office/drawing/2014/main" xmlns="" id="{3922DAE0-5437-4176-8EEE-A3523E844A19}"/>
              </a:ext>
            </a:extLst>
          </p:cNvPr>
          <p:cNvSpPr/>
          <p:nvPr/>
        </p:nvSpPr>
        <p:spPr>
          <a:xfrm>
            <a:off x="2169171" y="1189189"/>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Màn hình, máy in, bàn phím</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D590011D-2F8D-441E-A867-EBA0463A34F9}"/>
              </a:ext>
            </a:extLst>
          </p:cNvPr>
          <p:cNvSpPr/>
          <p:nvPr/>
        </p:nvSpPr>
        <p:spPr>
          <a:xfrm>
            <a:off x="2169171" y="1812061"/>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Màn hình, bàn phím, thân máy, chuột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8035C97B-EDA2-482E-8CF7-CE5306F73B7D}"/>
              </a:ext>
            </a:extLst>
          </p:cNvPr>
          <p:cNvSpPr/>
          <p:nvPr/>
        </p:nvSpPr>
        <p:spPr>
          <a:xfrm>
            <a:off x="2169171" y="2431840"/>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 loa, bàn phím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04630B5C-D405-497F-9B94-465FFAAE0822}"/>
              </a:ext>
            </a:extLst>
          </p:cNvPr>
          <p:cNvSpPr/>
          <p:nvPr/>
        </p:nvSpPr>
        <p:spPr>
          <a:xfrm>
            <a:off x="1333427" y="3124443"/>
            <a:ext cx="1040629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Bộ phận nào sau đây của máy tính dùng để nhập thông tin?</a:t>
            </a:r>
            <a:endParaRPr lang="vi-VN" sz="24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0B46A651-8F2E-4396-83BF-8571A033FC46}"/>
              </a:ext>
            </a:extLst>
          </p:cNvPr>
          <p:cNvSpPr/>
          <p:nvPr/>
        </p:nvSpPr>
        <p:spPr>
          <a:xfrm>
            <a:off x="216917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5F355013-396F-44B5-B785-30D86F2A49DB}"/>
              </a:ext>
            </a:extLst>
          </p:cNvPr>
          <p:cNvSpPr/>
          <p:nvPr/>
        </p:nvSpPr>
        <p:spPr>
          <a:xfrm>
            <a:off x="843234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2A077E5C-26CE-4173-A147-2291BE3A50CD}"/>
              </a:ext>
            </a:extLst>
          </p:cNvPr>
          <p:cNvSpPr/>
          <p:nvPr/>
        </p:nvSpPr>
        <p:spPr>
          <a:xfrm>
            <a:off x="5300756"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a16="http://schemas.microsoft.com/office/drawing/2014/main" xmlns="" id="{85818E8F-4523-43E9-A153-8592E729842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753032" y="960303"/>
            <a:ext cx="2208069" cy="2176969"/>
          </a:xfrm>
          <a:prstGeom prst="rect">
            <a:avLst/>
          </a:prstGeom>
        </p:spPr>
      </p:pic>
      <p:sp>
        <p:nvSpPr>
          <p:cNvPr id="13" name="Oval 12">
            <a:extLst>
              <a:ext uri="{FF2B5EF4-FFF2-40B4-BE49-F238E27FC236}">
                <a16:creationId xmlns:a16="http://schemas.microsoft.com/office/drawing/2014/main" xmlns="" id="{2CB96935-1538-453F-86FC-0512246D83F6}"/>
              </a:ext>
            </a:extLst>
          </p:cNvPr>
          <p:cNvSpPr/>
          <p:nvPr/>
        </p:nvSpPr>
        <p:spPr>
          <a:xfrm>
            <a:off x="2148389" y="193970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xmlns="" id="{C3798B32-22A2-42E4-90B5-371C2BACBBD5}"/>
              </a:ext>
            </a:extLst>
          </p:cNvPr>
          <p:cNvSpPr/>
          <p:nvPr/>
        </p:nvSpPr>
        <p:spPr>
          <a:xfrm>
            <a:off x="5300756" y="387902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xmlns="" val="139748853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4C29B82-B90A-449E-8481-31A1C0E7E29B}"/>
              </a:ext>
            </a:extLst>
          </p:cNvPr>
          <p:cNvSpPr/>
          <p:nvPr/>
        </p:nvSpPr>
        <p:spPr>
          <a:xfrm>
            <a:off x="363894" y="283918"/>
            <a:ext cx="8370813"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xmlns="" id="{949615B6-08E4-4C7D-8EEA-5E3F99C728AC}"/>
              </a:ext>
            </a:extLst>
          </p:cNvPr>
          <p:cNvSpPr/>
          <p:nvPr/>
        </p:nvSpPr>
        <p:spPr>
          <a:xfrm>
            <a:off x="3379791" y="1105048"/>
            <a:ext cx="8041932" cy="568104"/>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a16="http://schemas.microsoft.com/office/drawing/2014/main" xmlns="" id="{5C1AE40C-6D0B-4671-A2C9-C72D3FF63513}"/>
              </a:ext>
            </a:extLst>
          </p:cNvPr>
          <p:cNvSpPr/>
          <p:nvPr/>
        </p:nvSpPr>
        <p:spPr>
          <a:xfrm>
            <a:off x="674437" y="1915643"/>
            <a:ext cx="10843125"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Em hãy quan sát Hình 14 và ghép các cụm từ </a:t>
            </a:r>
            <a:r>
              <a:rPr lang="vi-VN" sz="2000" b="1">
                <a:solidFill>
                  <a:srgbClr val="FFC000"/>
                </a:solidFill>
                <a:latin typeface="UTM Avo" panose="02040603050506020204" pitchFamily="18" charset="0"/>
                <a:cs typeface="Times New Roman" panose="02020603050405020304" pitchFamily="18" charset="0"/>
              </a:rPr>
              <a:t>thân máy</a:t>
            </a:r>
            <a:r>
              <a:rPr lang="en-US" sz="2000" b="1">
                <a:solidFill>
                  <a:srgbClr val="FFC000"/>
                </a:solidFill>
                <a:latin typeface="UTM Avo" panose="02040603050506020204" pitchFamily="18" charset="0"/>
                <a:cs typeface="Times New Roman" panose="02020603050405020304" pitchFamily="18" charset="0"/>
              </a:rPr>
              <a:t>, </a:t>
            </a:r>
            <a:r>
              <a:rPr lang="vi-VN" sz="2000" b="1">
                <a:solidFill>
                  <a:srgbClr val="FFC000"/>
                </a:solidFill>
                <a:latin typeface="UTM Avo" panose="02040603050506020204" pitchFamily="18" charset="0"/>
                <a:cs typeface="Times New Roman" panose="02020603050405020304" pitchFamily="18" charset="0"/>
              </a:rPr>
              <a:t>màn hình, chuột, bàn phím </a:t>
            </a:r>
            <a:r>
              <a:rPr lang="vi-VN" sz="2000">
                <a:latin typeface="UTM Avo" panose="02040603050506020204" pitchFamily="18" charset="0"/>
                <a:cs typeface="Times New Roman" panose="02020603050405020304" pitchFamily="18" charset="0"/>
              </a:rPr>
              <a:t>tương ứng với các bộ phận được đánh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của máy tính xách tay.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Em hãy chỉ ra hai đặc điểm khác so với máy tính để bàn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35030CB5-48CA-481D-B65D-F4BB7270FDA1}"/>
              </a:ext>
            </a:extLst>
          </p:cNvPr>
          <p:cNvSpPr/>
          <p:nvPr/>
        </p:nvSpPr>
        <p:spPr>
          <a:xfrm>
            <a:off x="8589024" y="348603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Màn hình</a:t>
            </a:r>
            <a:endParaRPr lang="vi-VN" sz="24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452952D7-8957-4C99-B17B-45ACDC67EFAA}"/>
              </a:ext>
            </a:extLst>
          </p:cNvPr>
          <p:cNvSpPr/>
          <p:nvPr/>
        </p:nvSpPr>
        <p:spPr>
          <a:xfrm>
            <a:off x="1463881" y="450846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Thân máy</a:t>
            </a:r>
            <a:endParaRPr lang="vi-VN" sz="24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B7DDF13D-9EBE-4F9C-A610-DE616CBFDA34}"/>
              </a:ext>
            </a:extLst>
          </p:cNvPr>
          <p:cNvSpPr/>
          <p:nvPr/>
        </p:nvSpPr>
        <p:spPr>
          <a:xfrm>
            <a:off x="1463882" y="5401100"/>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Con chuột</a:t>
            </a:r>
            <a:endParaRPr lang="vi-VN" sz="2400" b="1">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xmlns=""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xmlns=""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xmlns=""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xmlns=""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xmlns=""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xmlns="" id="{6130C57F-7551-4995-9234-1752E616AE1A}"/>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xmlns="" id="{9626A2EE-ED09-47C8-A8FA-1551DFB285D1}"/>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xmlns=""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xmlns="" id="{6826EE90-7EF5-471B-B288-B61400B2D8F4}"/>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3379791" y="3530368"/>
            <a:ext cx="5190895" cy="2851157"/>
          </a:xfrm>
          <a:prstGeom prst="rect">
            <a:avLst/>
          </a:prstGeom>
        </p:spPr>
      </p:pic>
      <p:sp>
        <p:nvSpPr>
          <p:cNvPr id="19" name="Rectangle 18">
            <a:extLst>
              <a:ext uri="{FF2B5EF4-FFF2-40B4-BE49-F238E27FC236}">
                <a16:creationId xmlns:a16="http://schemas.microsoft.com/office/drawing/2014/main" xmlns="" id="{11C7DC63-CE70-4C52-A635-051433B40E2C}"/>
              </a:ext>
            </a:extLst>
          </p:cNvPr>
          <p:cNvSpPr/>
          <p:nvPr/>
        </p:nvSpPr>
        <p:spPr>
          <a:xfrm>
            <a:off x="8071923" y="4672022"/>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Bàn phím</a:t>
            </a:r>
            <a:endParaRPr lang="vi-VN" sz="2400" b="1">
              <a:solidFill>
                <a:srgbClr val="FFC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xmlns="" val="223705288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70DA43EF-4FDA-4CA6-88C0-2BCCF27C1E7C}"/>
              </a:ext>
            </a:extLst>
          </p:cNvPr>
          <p:cNvSpPr/>
          <p:nvPr/>
        </p:nvSpPr>
        <p:spPr>
          <a:xfrm>
            <a:off x="841573" y="448135"/>
            <a:ext cx="10420476" cy="1873654"/>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a16="http://schemas.microsoft.com/office/drawing/2014/main" xmlns="" id="{2E891238-6435-48D1-B478-6DB71474D0F1}"/>
              </a:ext>
            </a:extLst>
          </p:cNvPr>
          <p:cNvPicPr>
            <a:picLocks noChangeAspect="1"/>
          </p:cNvPicPr>
          <p:nvPr/>
        </p:nvPicPr>
        <p:blipFill>
          <a:blip r:embed="rId2" cstate="print"/>
          <a:stretch>
            <a:fillRect/>
          </a:stretch>
        </p:blipFill>
        <p:spPr>
          <a:xfrm>
            <a:off x="496964" y="340077"/>
            <a:ext cx="689218" cy="653278"/>
          </a:xfrm>
          <a:prstGeom prst="rect">
            <a:avLst/>
          </a:prstGeom>
        </p:spPr>
      </p:pic>
      <p:pic>
        <p:nvPicPr>
          <p:cNvPr id="3" name="Picture 2">
            <a:extLst>
              <a:ext uri="{FF2B5EF4-FFF2-40B4-BE49-F238E27FC236}">
                <a16:creationId xmlns:a16="http://schemas.microsoft.com/office/drawing/2014/main" xmlns="" id="{843A9F8C-136D-4E78-92DD-74345EF32533}"/>
              </a:ext>
            </a:extLst>
          </p:cNvPr>
          <p:cNvPicPr>
            <a:picLocks noChangeAspect="1"/>
          </p:cNvPicPr>
          <p:nvPr/>
        </p:nvPicPr>
        <p:blipFill rotWithShape="1">
          <a:blip r:embed="rId3" cstate="print"/>
          <a:srcRect l="1258" t="4279"/>
          <a:stretch/>
        </p:blipFill>
        <p:spPr>
          <a:xfrm>
            <a:off x="6213763" y="2429847"/>
            <a:ext cx="4876088" cy="1823642"/>
          </a:xfrm>
          <a:prstGeom prst="rect">
            <a:avLst/>
          </a:prstGeom>
        </p:spPr>
      </p:pic>
      <p:pic>
        <p:nvPicPr>
          <p:cNvPr id="5" name="Picture 4">
            <a:extLst>
              <a:ext uri="{FF2B5EF4-FFF2-40B4-BE49-F238E27FC236}">
                <a16:creationId xmlns:a16="http://schemas.microsoft.com/office/drawing/2014/main" xmlns="" id="{3CB67F38-E6C1-4918-B65B-C295988E5AEE}"/>
              </a:ext>
            </a:extLst>
          </p:cNvPr>
          <p:cNvPicPr>
            <a:picLocks noChangeAspect="1"/>
          </p:cNvPicPr>
          <p:nvPr/>
        </p:nvPicPr>
        <p:blipFill>
          <a:blip r:embed="rId4" cstate="print"/>
          <a:stretch>
            <a:fillRect/>
          </a:stretch>
        </p:blipFill>
        <p:spPr>
          <a:xfrm>
            <a:off x="841573" y="2575320"/>
            <a:ext cx="3863675" cy="3619814"/>
          </a:xfrm>
          <a:prstGeom prst="rect">
            <a:avLst/>
          </a:prstGeom>
        </p:spPr>
      </p:pic>
      <p:sp>
        <p:nvSpPr>
          <p:cNvPr id="16" name="Rectangle 15">
            <a:extLst>
              <a:ext uri="{FF2B5EF4-FFF2-40B4-BE49-F238E27FC236}">
                <a16:creationId xmlns:a16="http://schemas.microsoft.com/office/drawing/2014/main" xmlns="" id="{73A8F6BF-37F8-424C-BB6C-A88CE704D635}"/>
              </a:ext>
            </a:extLst>
          </p:cNvPr>
          <p:cNvSpPr/>
          <p:nvPr/>
        </p:nvSpPr>
        <p:spPr>
          <a:xfrm>
            <a:off x="5120884" y="4253489"/>
            <a:ext cx="6484487" cy="2335319"/>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xmlns="" val="206484637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5588</TotalTime>
  <Words>860</Words>
  <Application>Microsoft Office PowerPoint</Application>
  <PresentationFormat>Custom</PresentationFormat>
  <Paragraphs>110</Paragraphs>
  <Slides>17</Slides>
  <Notes>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BEDROOM</cp:lastModifiedBy>
  <cp:revision>192</cp:revision>
  <dcterms:created xsi:type="dcterms:W3CDTF">2021-11-14T08:33:55Z</dcterms:created>
  <dcterms:modified xsi:type="dcterms:W3CDTF">2022-10-06T23:46:12Z</dcterms:modified>
</cp:coreProperties>
</file>